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6"/>
  </p:notesMasterIdLst>
  <p:handoutMasterIdLst>
    <p:handoutMasterId r:id="rId237"/>
  </p:handoutMasterIdLst>
  <p:sldIdLst>
    <p:sldId id="260" r:id="rId2"/>
    <p:sldId id="268" r:id="rId3"/>
    <p:sldId id="613" r:id="rId4"/>
    <p:sldId id="614" r:id="rId5"/>
    <p:sldId id="615" r:id="rId6"/>
    <p:sldId id="257" r:id="rId7"/>
    <p:sldId id="258" r:id="rId8"/>
    <p:sldId id="261" r:id="rId9"/>
    <p:sldId id="262" r:id="rId10"/>
    <p:sldId id="263" r:id="rId11"/>
    <p:sldId id="616" r:id="rId12"/>
    <p:sldId id="609" r:id="rId13"/>
    <p:sldId id="265" r:id="rId14"/>
    <p:sldId id="610" r:id="rId15"/>
    <p:sldId id="618" r:id="rId16"/>
    <p:sldId id="269" r:id="rId17"/>
    <p:sldId id="272" r:id="rId18"/>
    <p:sldId id="273" r:id="rId19"/>
    <p:sldId id="608" r:id="rId20"/>
    <p:sldId id="274" r:id="rId21"/>
    <p:sldId id="619" r:id="rId22"/>
    <p:sldId id="620" r:id="rId23"/>
    <p:sldId id="281" r:id="rId24"/>
    <p:sldId id="623" r:id="rId25"/>
    <p:sldId id="628" r:id="rId26"/>
    <p:sldId id="621" r:id="rId27"/>
    <p:sldId id="624" r:id="rId28"/>
    <p:sldId id="625" r:id="rId29"/>
    <p:sldId id="626" r:id="rId30"/>
    <p:sldId id="627" r:id="rId31"/>
    <p:sldId id="629" r:id="rId32"/>
    <p:sldId id="630" r:id="rId33"/>
    <p:sldId id="554" r:id="rId34"/>
    <p:sldId id="282" r:id="rId35"/>
    <p:sldId id="283" r:id="rId36"/>
    <p:sldId id="284" r:id="rId37"/>
    <p:sldId id="285" r:id="rId38"/>
    <p:sldId id="290" r:id="rId39"/>
    <p:sldId id="286" r:id="rId40"/>
    <p:sldId id="287" r:id="rId41"/>
    <p:sldId id="289" r:id="rId42"/>
    <p:sldId id="288" r:id="rId43"/>
    <p:sldId id="278" r:id="rId44"/>
    <p:sldId id="280" r:id="rId45"/>
    <p:sldId id="279" r:id="rId46"/>
    <p:sldId id="291" r:id="rId47"/>
    <p:sldId id="61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310" r:id="rId56"/>
    <p:sldId id="299" r:id="rId57"/>
    <p:sldId id="301" r:id="rId58"/>
    <p:sldId id="302" r:id="rId59"/>
    <p:sldId id="314" r:id="rId60"/>
    <p:sldId id="304" r:id="rId61"/>
    <p:sldId id="305" r:id="rId62"/>
    <p:sldId id="306" r:id="rId63"/>
    <p:sldId id="307" r:id="rId64"/>
    <p:sldId id="308" r:id="rId65"/>
    <p:sldId id="309" r:id="rId66"/>
    <p:sldId id="311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31" r:id="rId77"/>
    <p:sldId id="328" r:id="rId78"/>
    <p:sldId id="329" r:id="rId79"/>
    <p:sldId id="332" r:id="rId80"/>
    <p:sldId id="333" r:id="rId81"/>
    <p:sldId id="334" r:id="rId82"/>
    <p:sldId id="335" r:id="rId83"/>
    <p:sldId id="336" r:id="rId84"/>
    <p:sldId id="337" r:id="rId85"/>
    <p:sldId id="340" r:id="rId86"/>
    <p:sldId id="338" r:id="rId87"/>
    <p:sldId id="339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9" r:id="rId100"/>
    <p:sldId id="352" r:id="rId101"/>
    <p:sldId id="353" r:id="rId102"/>
    <p:sldId id="357" r:id="rId103"/>
    <p:sldId id="355" r:id="rId104"/>
    <p:sldId id="356" r:id="rId105"/>
    <p:sldId id="354" r:id="rId106"/>
    <p:sldId id="358" r:id="rId107"/>
    <p:sldId id="360" r:id="rId108"/>
    <p:sldId id="361" r:id="rId109"/>
    <p:sldId id="364" r:id="rId110"/>
    <p:sldId id="365" r:id="rId111"/>
    <p:sldId id="366" r:id="rId112"/>
    <p:sldId id="367" r:id="rId113"/>
    <p:sldId id="368" r:id="rId114"/>
    <p:sldId id="375" r:id="rId115"/>
    <p:sldId id="378" r:id="rId116"/>
    <p:sldId id="379" r:id="rId117"/>
    <p:sldId id="380" r:id="rId118"/>
    <p:sldId id="381" r:id="rId119"/>
    <p:sldId id="382" r:id="rId120"/>
    <p:sldId id="383" r:id="rId121"/>
    <p:sldId id="577" r:id="rId122"/>
    <p:sldId id="384" r:id="rId123"/>
    <p:sldId id="376" r:id="rId124"/>
    <p:sldId id="386" r:id="rId125"/>
    <p:sldId id="362" r:id="rId126"/>
    <p:sldId id="371" r:id="rId127"/>
    <p:sldId id="363" r:id="rId128"/>
    <p:sldId id="387" r:id="rId129"/>
    <p:sldId id="388" r:id="rId130"/>
    <p:sldId id="389" r:id="rId131"/>
    <p:sldId id="390" r:id="rId132"/>
    <p:sldId id="391" r:id="rId133"/>
    <p:sldId id="392" r:id="rId134"/>
    <p:sldId id="395" r:id="rId135"/>
    <p:sldId id="396" r:id="rId136"/>
    <p:sldId id="617" r:id="rId137"/>
    <p:sldId id="401" r:id="rId138"/>
    <p:sldId id="399" r:id="rId139"/>
    <p:sldId id="398" r:id="rId140"/>
    <p:sldId id="397" r:id="rId141"/>
    <p:sldId id="402" r:id="rId142"/>
    <p:sldId id="612" r:id="rId143"/>
    <p:sldId id="312" r:id="rId144"/>
    <p:sldId id="404" r:id="rId145"/>
    <p:sldId id="403" r:id="rId146"/>
    <p:sldId id="405" r:id="rId147"/>
    <p:sldId id="406" r:id="rId148"/>
    <p:sldId id="407" r:id="rId149"/>
    <p:sldId id="417" r:id="rId150"/>
    <p:sldId id="418" r:id="rId151"/>
    <p:sldId id="408" r:id="rId152"/>
    <p:sldId id="590" r:id="rId153"/>
    <p:sldId id="409" r:id="rId154"/>
    <p:sldId id="410" r:id="rId155"/>
    <p:sldId id="411" r:id="rId156"/>
    <p:sldId id="412" r:id="rId157"/>
    <p:sldId id="413" r:id="rId158"/>
    <p:sldId id="414" r:id="rId159"/>
    <p:sldId id="578" r:id="rId160"/>
    <p:sldId id="579" r:id="rId161"/>
    <p:sldId id="580" r:id="rId162"/>
    <p:sldId id="581" r:id="rId163"/>
    <p:sldId id="585" r:id="rId164"/>
    <p:sldId id="416" r:id="rId165"/>
    <p:sldId id="589" r:id="rId166"/>
    <p:sldId id="422" r:id="rId167"/>
    <p:sldId id="421" r:id="rId168"/>
    <p:sldId id="420" r:id="rId169"/>
    <p:sldId id="419" r:id="rId170"/>
    <p:sldId id="423" r:id="rId171"/>
    <p:sldId id="424" r:id="rId172"/>
    <p:sldId id="425" r:id="rId173"/>
    <p:sldId id="426" r:id="rId174"/>
    <p:sldId id="427" r:id="rId175"/>
    <p:sldId id="570" r:id="rId176"/>
    <p:sldId id="573" r:id="rId177"/>
    <p:sldId id="572" r:id="rId178"/>
    <p:sldId id="571" r:id="rId179"/>
    <p:sldId id="576" r:id="rId180"/>
    <p:sldId id="575" r:id="rId181"/>
    <p:sldId id="631" r:id="rId182"/>
    <p:sldId id="313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46" r:id="rId194"/>
    <p:sldId id="467" r:id="rId195"/>
    <p:sldId id="466" r:id="rId196"/>
    <p:sldId id="465" r:id="rId197"/>
    <p:sldId id="464" r:id="rId198"/>
    <p:sldId id="463" r:id="rId199"/>
    <p:sldId id="462" r:id="rId200"/>
    <p:sldId id="461" r:id="rId201"/>
    <p:sldId id="476" r:id="rId202"/>
    <p:sldId id="475" r:id="rId203"/>
    <p:sldId id="474" r:id="rId204"/>
    <p:sldId id="473" r:id="rId205"/>
    <p:sldId id="472" r:id="rId206"/>
    <p:sldId id="484" r:id="rId207"/>
    <p:sldId id="483" r:id="rId208"/>
    <p:sldId id="490" r:id="rId209"/>
    <p:sldId id="488" r:id="rId210"/>
    <p:sldId id="482" r:id="rId211"/>
    <p:sldId id="487" r:id="rId212"/>
    <p:sldId id="481" r:id="rId213"/>
    <p:sldId id="480" r:id="rId214"/>
    <p:sldId id="479" r:id="rId215"/>
    <p:sldId id="478" r:id="rId216"/>
    <p:sldId id="317" r:id="rId217"/>
    <p:sldId id="546" r:id="rId218"/>
    <p:sldId id="545" r:id="rId219"/>
    <p:sldId id="556" r:id="rId220"/>
    <p:sldId id="544" r:id="rId221"/>
    <p:sldId id="543" r:id="rId222"/>
    <p:sldId id="555" r:id="rId223"/>
    <p:sldId id="542" r:id="rId224"/>
    <p:sldId id="541" r:id="rId225"/>
    <p:sldId id="549" r:id="rId226"/>
    <p:sldId id="547" r:id="rId227"/>
    <p:sldId id="560" r:id="rId228"/>
    <p:sldId id="559" r:id="rId229"/>
    <p:sldId id="558" r:id="rId230"/>
    <p:sldId id="540" r:id="rId231"/>
    <p:sldId id="550" r:id="rId232"/>
    <p:sldId id="551" r:id="rId233"/>
    <p:sldId id="552" r:id="rId234"/>
    <p:sldId id="606" r:id="rId2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DFDF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2255" autoAdjust="0"/>
  </p:normalViewPr>
  <p:slideViewPr>
    <p:cSldViewPr>
      <p:cViewPr varScale="1">
        <p:scale>
          <a:sx n="107" d="100"/>
          <a:sy n="107" d="100"/>
        </p:scale>
        <p:origin x="17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presProps" Target="pres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heme" Target="theme/theme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D0AF806-9408-49BF-BFD4-DD078B3CF0F0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A306C82-1F9C-4297-9426-953155EAC5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77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FEFF4E-51B5-4CEC-A8B9-8F7D6F99F05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E2F6C6-72D7-45A3-B0F9-7D8FC25A1F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72753"/>
      </p:ext>
    </p:extLst>
  </p:cSld>
  <p:clrMap bg1="dk1" tx1="lt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FB2A0A-4D00-400C-8A8D-71C9B519E6B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0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04F60D-85EF-43E0-9BE2-BC7936550BE7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2A9045-267B-4387-BDD1-86DBBCE09374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DA3A1-2E1D-45E9-B253-E24DA5490FAA}" type="slidenum">
              <a:rPr lang="zh-CN" altLang="en-US"/>
              <a:pPr>
                <a:spcBef>
                  <a:spcPct val="0"/>
                </a:spcBef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1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4D2CD2-9EDB-4C92-87C8-638AB6BA5901}" type="slidenum">
              <a:rPr lang="zh-CN" altLang="en-US"/>
              <a:pPr>
                <a:spcBef>
                  <a:spcPct val="0"/>
                </a:spcBef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5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A99CBE-A070-4A2E-948E-04D377479970}" type="slidenum">
              <a:rPr lang="zh-CN" altLang="en-US"/>
              <a:pPr>
                <a:spcBef>
                  <a:spcPct val="0"/>
                </a:spcBef>
              </a:pPr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1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9CDBE6-2529-422A-9302-44623DCAE061}" type="slidenum">
              <a:rPr lang="zh-CN" altLang="en-US"/>
              <a:pPr>
                <a:spcBef>
                  <a:spcPct val="0"/>
                </a:spcBef>
              </a:pPr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7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704138-82AF-448A-B50F-F57AD7AEF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0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51C120-C1CD-49CA-B58B-1EE197743D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9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99E88B-5866-4FC1-B237-7F0CA2BC23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5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874" y="0"/>
            <a:ext cx="8229600" cy="69269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36712"/>
            <a:ext cx="8229600" cy="568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3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C71744-3360-466D-BE3C-66CCFB48A7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867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17747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17747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151BD1-EE54-4DB7-B0C2-BD95D53591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8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4270"/>
            <a:ext cx="8229600" cy="67842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B713F2-E5E6-42B4-A722-4E9139F971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6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088105-E0EE-4799-BAFF-5EFDD1538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6752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288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261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316556-3E02-4977-A0DA-BD5E2A2016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9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6786563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7666C6-58A4-487C-9668-198184BFCE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android/reference/android/app/Activity.html#setContentView%28android.view.View%29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ctrTitle"/>
          </p:nvPr>
        </p:nvSpPr>
        <p:spPr bwMode="auto">
          <a:xfrm>
            <a:off x="642938" y="10001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Android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应用开发课程</a:t>
            </a:r>
          </a:p>
        </p:txBody>
      </p:sp>
      <p:sp>
        <p:nvSpPr>
          <p:cNvPr id="12291" name="灯片编号占位符 4"/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62865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EC1B5F-D276-4CCB-8F73-1C48C45E1502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2292" name="图片 5" descr="3a3bc9c893c0fd941adc0a92b911b2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028825"/>
            <a:ext cx="28575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6" descr="net.qihoo.launcher.theme.JgvIfjiqLOyeLxg_96844000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000250"/>
            <a:ext cx="20002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特点 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多媒体支持多种音频、视频格式。</a:t>
            </a:r>
          </a:p>
          <a:p>
            <a:pPr eaLnBrk="1" hangingPunct="1"/>
            <a:r>
              <a:rPr lang="zh-CN" altLang="en-US" smtClean="0"/>
              <a:t>支持蓝牙</a:t>
            </a:r>
            <a:r>
              <a:rPr lang="en-US" altLang="zh-CN" smtClean="0"/>
              <a:t>Bluetooth</a:t>
            </a:r>
            <a:r>
              <a:rPr lang="zh-CN" altLang="en-US" smtClean="0"/>
              <a:t>，</a:t>
            </a:r>
            <a:r>
              <a:rPr lang="en-US" altLang="zh-CN" smtClean="0"/>
              <a:t>3G</a:t>
            </a:r>
            <a:r>
              <a:rPr lang="zh-CN" altLang="en-US" smtClean="0"/>
              <a:t>和</a:t>
            </a:r>
            <a:r>
              <a:rPr lang="en-US" altLang="zh-CN" smtClean="0"/>
              <a:t>WiFi</a:t>
            </a:r>
          </a:p>
          <a:p>
            <a:pPr eaLnBrk="1" hangingPunct="1"/>
            <a:r>
              <a:rPr lang="zh-CN" altLang="en-US" smtClean="0"/>
              <a:t>支持照相机、</a:t>
            </a:r>
            <a:r>
              <a:rPr lang="en-US" altLang="zh-CN" smtClean="0"/>
              <a:t>GPS</a:t>
            </a:r>
            <a:r>
              <a:rPr lang="zh-CN" altLang="en-US" smtClean="0"/>
              <a:t>、指南针和加速度仪等传感器硬件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依托</a:t>
            </a:r>
            <a:r>
              <a:rPr lang="en-US" altLang="zh-CN" smtClean="0"/>
              <a:t>Java</a:t>
            </a:r>
            <a:r>
              <a:rPr lang="zh-CN" altLang="en-US" smtClean="0"/>
              <a:t>丰富的编程资源</a:t>
            </a:r>
          </a:p>
          <a:p>
            <a:pPr eaLnBrk="1" hangingPunct="1"/>
            <a:r>
              <a:rPr lang="zh-CN" altLang="en-US" smtClean="0"/>
              <a:t>丰富的开发环境。包括模拟机、调试工具、内存运行检测，以及为</a:t>
            </a:r>
            <a:r>
              <a:rPr lang="en-US" altLang="zh-CN" smtClean="0"/>
              <a:t>Eclipse IDE</a:t>
            </a:r>
            <a:r>
              <a:rPr lang="zh-CN" altLang="en-US" smtClean="0"/>
              <a:t>所写的插件。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AdapterView</a:t>
            </a:r>
            <a:endParaRPr lang="zh-CN" altLang="en-US" smtClean="0"/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 bwMode="auto">
          <a:xfrm>
            <a:off x="428625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smtClean="0"/>
              <a:t>以下组件均包含多行数据</a:t>
            </a:r>
            <a:r>
              <a:rPr lang="en-US" altLang="zh-CN" sz="3600" smtClean="0"/>
              <a:t>,</a:t>
            </a:r>
            <a:r>
              <a:rPr lang="zh-CN" altLang="en-US" sz="3600" smtClean="0"/>
              <a:t>需要适配器的配合   通过</a:t>
            </a:r>
            <a:r>
              <a:rPr lang="en-US" altLang="zh-CN" sz="3600" smtClean="0"/>
              <a:t>setAdapter()</a:t>
            </a:r>
            <a:r>
              <a:rPr lang="zh-CN" altLang="en-US" sz="3600" smtClean="0"/>
              <a:t>方法设置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AutoCompleteTextView</a:t>
            </a:r>
          </a:p>
          <a:p>
            <a:pPr eaLnBrk="1" hangingPunct="1"/>
            <a:r>
              <a:rPr lang="en-US" altLang="zh-CN" sz="3600" smtClean="0"/>
              <a:t>ListView</a:t>
            </a:r>
          </a:p>
          <a:p>
            <a:pPr eaLnBrk="1" hangingPunct="1"/>
            <a:r>
              <a:rPr lang="en-US" altLang="zh-CN" sz="3600" smtClean="0"/>
              <a:t>GridView</a:t>
            </a:r>
          </a:p>
          <a:p>
            <a:pPr eaLnBrk="1" hangingPunct="1"/>
            <a:r>
              <a:rPr lang="en-US" altLang="zh-CN" sz="3600" smtClean="0"/>
              <a:t>Gallery</a:t>
            </a:r>
          </a:p>
          <a:p>
            <a:pPr eaLnBrk="1" hangingPunct="1"/>
            <a:r>
              <a:rPr lang="en-US" altLang="zh-CN" sz="3600" smtClean="0"/>
              <a:t>Spinner</a:t>
            </a: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Adapter </a:t>
            </a:r>
            <a:r>
              <a:rPr lang="zh-CN" altLang="en-US" smtClean="0"/>
              <a:t>适配器</a:t>
            </a:r>
          </a:p>
        </p:txBody>
      </p:sp>
      <p:pic>
        <p:nvPicPr>
          <p:cNvPr id="119811" name="图片 3" descr="ws_F8B5.tmp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714625"/>
            <a:ext cx="657225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内容占位符 2"/>
          <p:cNvSpPr>
            <a:spLocks noGrp="1"/>
          </p:cNvSpPr>
          <p:nvPr>
            <p:ph idx="1"/>
          </p:nvPr>
        </p:nvSpPr>
        <p:spPr bwMode="auto">
          <a:xfrm>
            <a:off x="500063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数据与</a:t>
            </a:r>
            <a:r>
              <a:rPr lang="en-US" altLang="zh-CN" smtClean="0"/>
              <a:t>UI</a:t>
            </a:r>
            <a:r>
              <a:rPr lang="zh-CN" altLang="en-US" smtClean="0"/>
              <a:t>组件分离  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MVC </a:t>
            </a:r>
            <a:r>
              <a:rPr lang="zh-CN" altLang="en-US" smtClean="0"/>
              <a:t>架构模式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SimpleAdapter</a:t>
            </a:r>
            <a:endParaRPr lang="zh-CN" altLang="en-US" smtClean="0"/>
          </a:p>
        </p:txBody>
      </p:sp>
      <p:sp>
        <p:nvSpPr>
          <p:cNvPr id="12083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构造参数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Context</a:t>
            </a:r>
          </a:p>
          <a:p>
            <a:pPr lvl="1" eaLnBrk="1" hangingPunct="1"/>
            <a:r>
              <a:rPr lang="en-US" altLang="zh-CN" smtClean="0"/>
              <a:t>data  A List of Map ,</a:t>
            </a:r>
            <a:r>
              <a:rPr lang="zh-CN" altLang="en-US" smtClean="0"/>
              <a:t>每个</a:t>
            </a:r>
            <a:r>
              <a:rPr lang="en-US" altLang="zh-CN" smtClean="0"/>
              <a:t>Map</a:t>
            </a:r>
            <a:r>
              <a:rPr lang="zh-CN" altLang="en-US" smtClean="0"/>
              <a:t>代表一行数据</a:t>
            </a:r>
            <a:r>
              <a:rPr lang="en-US" altLang="zh-CN" smtClean="0"/>
              <a:t>,key</a:t>
            </a:r>
            <a:r>
              <a:rPr lang="zh-CN" altLang="en-US" smtClean="0"/>
              <a:t>为</a:t>
            </a:r>
            <a:r>
              <a:rPr lang="en-US" altLang="zh-CN" smtClean="0"/>
              <a:t>String,</a:t>
            </a:r>
            <a:r>
              <a:rPr lang="zh-CN" altLang="en-US" smtClean="0"/>
              <a:t>表示列名</a:t>
            </a:r>
            <a:r>
              <a:rPr lang="en-US" altLang="zh-CN" smtClean="0"/>
              <a:t>.</a:t>
            </a:r>
            <a:r>
              <a:rPr lang="zh-CN" altLang="en-US" smtClean="0"/>
              <a:t> 对于图片的列值</a:t>
            </a:r>
            <a:r>
              <a:rPr lang="en-US" altLang="zh-CN" smtClean="0"/>
              <a:t>,</a:t>
            </a:r>
            <a:r>
              <a:rPr lang="zh-CN" altLang="en-US" smtClean="0"/>
              <a:t>存放的是图片的</a:t>
            </a:r>
            <a:r>
              <a:rPr lang="en-US" altLang="zh-CN" smtClean="0"/>
              <a:t>id,</a:t>
            </a:r>
            <a:r>
              <a:rPr lang="zh-CN" altLang="en-US" smtClean="0"/>
              <a:t>对于字符串的列值</a:t>
            </a:r>
            <a:r>
              <a:rPr lang="en-US" altLang="zh-CN" smtClean="0"/>
              <a:t>,</a:t>
            </a:r>
            <a:r>
              <a:rPr lang="zh-CN" altLang="en-US" smtClean="0"/>
              <a:t>存放的是字符串值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Layout</a:t>
            </a:r>
            <a:r>
              <a:rPr lang="zh-CN" altLang="en-US" smtClean="0"/>
              <a:t>的</a:t>
            </a:r>
            <a:r>
              <a:rPr lang="en-US" altLang="zh-CN" smtClean="0"/>
              <a:t>id ,</a:t>
            </a:r>
            <a:r>
              <a:rPr lang="zh-CN" altLang="en-US" smtClean="0"/>
              <a:t>代表每行的显示组件</a:t>
            </a:r>
            <a:r>
              <a:rPr lang="en-US" altLang="zh-CN" smtClean="0"/>
              <a:t>,</a:t>
            </a:r>
            <a:r>
              <a:rPr lang="zh-CN" altLang="en-US" smtClean="0"/>
              <a:t>可以是内置的</a:t>
            </a:r>
            <a:r>
              <a:rPr lang="en-US" altLang="zh-CN" smtClean="0"/>
              <a:t>Layout,</a:t>
            </a:r>
            <a:r>
              <a:rPr lang="zh-CN" altLang="en-US" smtClean="0"/>
              <a:t>也可以自定义布局文件的</a:t>
            </a:r>
            <a:r>
              <a:rPr lang="en-US" altLang="zh-CN" smtClean="0"/>
              <a:t>id</a:t>
            </a:r>
          </a:p>
          <a:p>
            <a:pPr lvl="1" eaLnBrk="1" hangingPunct="1"/>
            <a:r>
              <a:rPr lang="en-US" altLang="zh-CN" smtClean="0"/>
              <a:t>String[] from  </a:t>
            </a:r>
            <a:r>
              <a:rPr lang="zh-CN" altLang="en-US" smtClean="0"/>
              <a:t>列名数组</a:t>
            </a:r>
            <a:r>
              <a:rPr lang="en-US" altLang="zh-CN" smtClean="0"/>
              <a:t>,</a:t>
            </a:r>
            <a:r>
              <a:rPr lang="zh-CN" altLang="en-US" smtClean="0"/>
              <a:t>对应</a:t>
            </a:r>
            <a:r>
              <a:rPr lang="en-US" altLang="zh-CN" smtClean="0"/>
              <a:t>Map</a:t>
            </a:r>
            <a:r>
              <a:rPr lang="zh-CN" altLang="en-US" smtClean="0"/>
              <a:t>中的</a:t>
            </a:r>
            <a:r>
              <a:rPr lang="en-US" altLang="zh-CN" smtClean="0"/>
              <a:t>key</a:t>
            </a:r>
          </a:p>
          <a:p>
            <a:pPr lvl="1" eaLnBrk="1" hangingPunct="1"/>
            <a:r>
              <a:rPr lang="en-US" altLang="zh-CN" smtClean="0"/>
              <a:t>int[] to  </a:t>
            </a:r>
            <a:r>
              <a:rPr lang="zh-CN" altLang="en-US" smtClean="0"/>
              <a:t>数据映射到</a:t>
            </a:r>
            <a:r>
              <a:rPr lang="en-US" altLang="zh-CN" smtClean="0"/>
              <a:t>Layout</a:t>
            </a:r>
            <a:r>
              <a:rPr lang="zh-CN" altLang="en-US" smtClean="0"/>
              <a:t>中的</a:t>
            </a:r>
            <a:r>
              <a:rPr lang="en-US" altLang="zh-CN" smtClean="0"/>
              <a:t>TextView</a:t>
            </a:r>
            <a:r>
              <a:rPr lang="zh-CN" altLang="en-US" smtClean="0"/>
              <a:t>组件</a:t>
            </a:r>
            <a:r>
              <a:rPr lang="en-US" altLang="zh-CN" smtClean="0"/>
              <a:t>id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ArrayAdapter</a:t>
            </a:r>
            <a:endParaRPr lang="zh-CN" altLang="en-US" smtClean="0"/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 bwMode="auto">
          <a:xfrm>
            <a:off x="285750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通过构造方法创建对象</a:t>
            </a: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构造参数</a:t>
            </a:r>
            <a:r>
              <a:rPr lang="en-US" altLang="zh-CN" smtClean="0"/>
              <a:t>: Context,Layout</a:t>
            </a:r>
            <a:r>
              <a:rPr lang="zh-CN" altLang="en-US" smtClean="0"/>
              <a:t>的</a:t>
            </a:r>
            <a:r>
              <a:rPr lang="en-US" altLang="zh-CN" smtClean="0"/>
              <a:t>id,</a:t>
            </a:r>
            <a:r>
              <a:rPr lang="zh-CN" altLang="en-US" smtClean="0"/>
              <a:t>数据</a:t>
            </a: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Layout</a:t>
            </a:r>
            <a:r>
              <a:rPr lang="zh-CN" altLang="en-US" smtClean="0"/>
              <a:t>用于显示数据</a:t>
            </a:r>
            <a:r>
              <a:rPr lang="en-US" altLang="zh-CN" smtClean="0"/>
              <a:t>,</a:t>
            </a:r>
            <a:r>
              <a:rPr lang="zh-CN" altLang="en-US" smtClean="0"/>
              <a:t>常用内置的</a:t>
            </a:r>
            <a:r>
              <a:rPr lang="en-US" altLang="zh-CN" smtClean="0"/>
              <a:t>Layout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数据可以是数组</a:t>
            </a:r>
            <a:r>
              <a:rPr lang="en-US" altLang="zh-CN" smtClean="0"/>
              <a:t>,</a:t>
            </a:r>
            <a:r>
              <a:rPr lang="zh-CN" altLang="en-US" smtClean="0"/>
              <a:t>也可以是</a:t>
            </a:r>
            <a:r>
              <a:rPr lang="en-US" altLang="zh-CN" smtClean="0"/>
              <a:t>List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从外部数组资源中获取数据</a:t>
            </a:r>
            <a:r>
              <a:rPr lang="en-US" altLang="zh-CN" smtClean="0"/>
              <a:t>:</a:t>
            </a:r>
          </a:p>
          <a:p>
            <a:pPr eaLnBrk="1" hangingPunct="1"/>
            <a:r>
              <a:rPr lang="zh-CN" altLang="en-US" smtClean="0"/>
              <a:t>通过静态方法</a:t>
            </a:r>
            <a:r>
              <a:rPr lang="en-US" altLang="zh-CN" smtClean="0"/>
              <a:t>createFromResource</a:t>
            </a:r>
            <a:r>
              <a:rPr lang="zh-CN" altLang="en-US" smtClean="0"/>
              <a:t>创建对象</a:t>
            </a: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参数</a:t>
            </a:r>
            <a:r>
              <a:rPr lang="en-US" altLang="zh-CN" smtClean="0"/>
              <a:t>:Context,R.array.XXX,Layout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SimpleCursorAdapter</a:t>
            </a:r>
            <a:endParaRPr lang="zh-CN" altLang="en-US" smtClean="0"/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176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用于组织从数据库中查询到的数据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数据封装在</a:t>
            </a:r>
            <a:r>
              <a:rPr lang="en-US" altLang="zh-CN" smtClean="0"/>
              <a:t>Cursor</a:t>
            </a:r>
            <a:r>
              <a:rPr lang="zh-CN" altLang="en-US" smtClean="0"/>
              <a:t>对象中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构造参数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smtClean="0"/>
              <a:t>Context</a:t>
            </a:r>
          </a:p>
          <a:p>
            <a:pPr lvl="1" eaLnBrk="1" hangingPunct="1"/>
            <a:r>
              <a:rPr lang="en-US" altLang="zh-CN" smtClean="0"/>
              <a:t>Layout</a:t>
            </a:r>
            <a:r>
              <a:rPr lang="zh-CN" altLang="en-US" smtClean="0"/>
              <a:t>的</a:t>
            </a:r>
            <a:r>
              <a:rPr lang="en-US" altLang="zh-CN" smtClean="0"/>
              <a:t>id  </a:t>
            </a:r>
            <a:r>
              <a:rPr lang="zh-CN" altLang="en-US" smtClean="0"/>
              <a:t>常用内置</a:t>
            </a:r>
            <a:r>
              <a:rPr lang="en-US" altLang="zh-CN" smtClean="0"/>
              <a:t>Layout</a:t>
            </a:r>
          </a:p>
          <a:p>
            <a:pPr lvl="1" eaLnBrk="1" hangingPunct="1"/>
            <a:r>
              <a:rPr lang="en-US" altLang="zh-CN" smtClean="0"/>
              <a:t>Cursor  </a:t>
            </a:r>
            <a:r>
              <a:rPr lang="zh-CN" altLang="en-US" smtClean="0"/>
              <a:t>查数据库返回的对象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String[] from  Cursor</a:t>
            </a:r>
            <a:r>
              <a:rPr lang="zh-CN" altLang="en-US" smtClean="0"/>
              <a:t>中的数据列名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int[] to   </a:t>
            </a:r>
            <a:r>
              <a:rPr lang="zh-CN" altLang="en-US" smtClean="0"/>
              <a:t>数据映射到</a:t>
            </a:r>
            <a:r>
              <a:rPr lang="en-US" altLang="zh-CN" smtClean="0"/>
              <a:t>Layout</a:t>
            </a:r>
            <a:r>
              <a:rPr lang="zh-CN" altLang="en-US" smtClean="0"/>
              <a:t>中的</a:t>
            </a:r>
            <a:r>
              <a:rPr lang="en-US" altLang="zh-CN" smtClean="0"/>
              <a:t>TextView</a:t>
            </a:r>
            <a:r>
              <a:rPr lang="zh-CN" altLang="en-US" smtClean="0"/>
              <a:t>组件</a:t>
            </a:r>
            <a:r>
              <a:rPr lang="en-US" altLang="zh-CN" smtClean="0"/>
              <a:t>id 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自定义适配器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继承</a:t>
            </a:r>
            <a:r>
              <a:rPr lang="en-US" altLang="zh-CN" smtClean="0"/>
              <a:t>BaseAdapter</a:t>
            </a:r>
          </a:p>
          <a:p>
            <a:pPr eaLnBrk="1" hangingPunct="1"/>
            <a:r>
              <a:rPr lang="en-US" altLang="zh-CN" smtClean="0"/>
              <a:t>getCount() : </a:t>
            </a:r>
            <a:r>
              <a:rPr lang="zh-CN" altLang="en-US" smtClean="0"/>
              <a:t>返回数据个数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getView(): </a:t>
            </a:r>
            <a:r>
              <a:rPr lang="zh-CN" altLang="en-US" smtClean="0"/>
              <a:t>返回某一行的显示组件 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例如</a:t>
            </a:r>
            <a:r>
              <a:rPr lang="en-US" altLang="zh-CN" smtClean="0"/>
              <a:t>: </a:t>
            </a:r>
            <a:r>
              <a:rPr lang="zh-CN" altLang="en-US" smtClean="0"/>
              <a:t>对于</a:t>
            </a:r>
            <a:r>
              <a:rPr lang="en-US" altLang="zh-CN" smtClean="0"/>
              <a:t>ListView </a:t>
            </a:r>
            <a:r>
              <a:rPr lang="zh-CN" altLang="en-US" smtClean="0"/>
              <a:t>需要返回一个水平排列的</a:t>
            </a:r>
            <a:r>
              <a:rPr lang="en-US" altLang="zh-CN" smtClean="0"/>
              <a:t>LinearLayout,</a:t>
            </a:r>
            <a:r>
              <a:rPr lang="zh-CN" altLang="en-US" smtClean="0"/>
              <a:t>作为某一行的组件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对于</a:t>
            </a:r>
            <a:r>
              <a:rPr lang="en-US" altLang="zh-CN" smtClean="0"/>
              <a:t>Gallery </a:t>
            </a:r>
            <a:r>
              <a:rPr lang="zh-CN" altLang="en-US" smtClean="0"/>
              <a:t>需要返回一个</a:t>
            </a:r>
            <a:r>
              <a:rPr lang="en-US" altLang="zh-CN" smtClean="0"/>
              <a:t>ImageView,</a:t>
            </a:r>
            <a:r>
              <a:rPr lang="zh-CN" altLang="en-US" smtClean="0"/>
              <a:t>作为画廊中的某个图片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AutoCompleteTextView</a:t>
            </a:r>
            <a:endParaRPr lang="zh-CN" altLang="en-US" smtClean="0"/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自动完成的文本输入框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XML</a:t>
            </a:r>
            <a:r>
              <a:rPr lang="zh-CN" altLang="en-US" smtClean="0"/>
              <a:t>属性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smtClean="0"/>
              <a:t>android:completionThreshold   </a:t>
            </a:r>
            <a:r>
              <a:rPr lang="zh-CN" altLang="en-US" smtClean="0"/>
              <a:t>需要用户输入的字符数</a:t>
            </a:r>
          </a:p>
          <a:p>
            <a:pPr lvl="1" eaLnBrk="1" hangingPunct="1"/>
            <a:r>
              <a:rPr lang="en-US" altLang="zh-CN" smtClean="0"/>
              <a:t>android:dropDownHeight  dropDownWidth   </a:t>
            </a:r>
            <a:r>
              <a:rPr lang="zh-CN" altLang="en-US" smtClean="0"/>
              <a:t>下拉列表的高度</a:t>
            </a:r>
            <a:r>
              <a:rPr lang="en-US" altLang="zh-CN" smtClean="0"/>
              <a:t>,</a:t>
            </a:r>
            <a:r>
              <a:rPr lang="zh-CN" altLang="en-US" smtClean="0"/>
              <a:t>宽度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常见的内置</a:t>
            </a:r>
            <a:r>
              <a:rPr lang="en-US" altLang="zh-CN" smtClean="0"/>
              <a:t>Layout:</a:t>
            </a:r>
          </a:p>
          <a:p>
            <a:pPr lvl="1" eaLnBrk="1" hangingPunct="1"/>
            <a:r>
              <a:rPr lang="en-US" altLang="zh-CN" smtClean="0"/>
              <a:t>android.R.layout.simple_dropdown_item_1line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ListView</a:t>
            </a:r>
            <a:endParaRPr lang="zh-CN" altLang="en-US" smtClean="0"/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Adapter</a:t>
            </a:r>
            <a:r>
              <a:rPr lang="zh-CN" altLang="en-US" smtClean="0"/>
              <a:t>提供的组件显示在垂直可滚动的列表中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常见的内置</a:t>
            </a:r>
            <a:r>
              <a:rPr lang="en-US" altLang="zh-CN" smtClean="0"/>
              <a:t>Layout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</a:p>
          <a:p>
            <a:pPr lvl="1" eaLnBrk="1" hangingPunct="1"/>
            <a:r>
              <a:rPr lang="en-US" altLang="zh-CN" smtClean="0"/>
              <a:t>android.R.layout.</a:t>
            </a:r>
            <a:r>
              <a:rPr lang="en-US" altLang="zh-CN" i="1" smtClean="0"/>
              <a:t> simple_list_item_1</a:t>
            </a:r>
          </a:p>
          <a:p>
            <a:pPr lvl="1" eaLnBrk="1" hangingPunct="1"/>
            <a:r>
              <a:rPr lang="zh-CN" altLang="en-US" i="1" smtClean="0"/>
              <a:t>其中的</a:t>
            </a:r>
            <a:r>
              <a:rPr lang="en-US" altLang="zh-CN" i="1" smtClean="0"/>
              <a:t>TextView</a:t>
            </a:r>
            <a:r>
              <a:rPr lang="zh-CN" altLang="en-US" i="1" smtClean="0"/>
              <a:t>组件的</a:t>
            </a:r>
            <a:r>
              <a:rPr lang="en-US" altLang="zh-CN" i="1" smtClean="0"/>
              <a:t>id: android.R.id.text1</a:t>
            </a:r>
          </a:p>
          <a:p>
            <a:pPr eaLnBrk="1" hangingPunct="1"/>
            <a:r>
              <a:rPr lang="zh-CN" altLang="en-US" smtClean="0"/>
              <a:t>设置监听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AdapterView.OnItemSelectedListener  </a:t>
            </a:r>
            <a:r>
              <a:rPr lang="zh-CN" altLang="en-US" smtClean="0"/>
              <a:t>键盘选择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AdapterView.OnItemClickListener     </a:t>
            </a:r>
            <a:r>
              <a:rPr lang="zh-CN" altLang="en-US" smtClean="0"/>
              <a:t>触摸屏选择</a:t>
            </a:r>
            <a:endParaRPr lang="en-US" altLang="zh-CN" i="1" smtClean="0"/>
          </a:p>
          <a:p>
            <a:pPr lvl="1" eaLnBrk="1" hangingPunct="1">
              <a:buFont typeface="Arial" panose="020B0604020202020204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ListView</a:t>
            </a:r>
            <a:endParaRPr lang="zh-CN" altLang="en-US" smtClean="0"/>
          </a:p>
        </p:txBody>
      </p:sp>
      <p:sp>
        <p:nvSpPr>
          <p:cNvPr id="12697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如果一个</a:t>
            </a:r>
            <a:r>
              <a:rPr lang="en-US" altLang="zh-CN" sz="2800" smtClean="0"/>
              <a:t>Activity</a:t>
            </a:r>
            <a:r>
              <a:rPr lang="zh-CN" altLang="en-US" sz="2800" smtClean="0"/>
              <a:t>只含有一个</a:t>
            </a:r>
            <a:r>
              <a:rPr lang="en-US" altLang="zh-CN" sz="2800" smtClean="0"/>
              <a:t>ListView,</a:t>
            </a:r>
            <a:r>
              <a:rPr lang="zh-CN" altLang="en-US" sz="2800" smtClean="0"/>
              <a:t>可以直接继承</a:t>
            </a:r>
            <a:r>
              <a:rPr lang="en-US" altLang="zh-CN" sz="2800" smtClean="0"/>
              <a:t>ListActivity</a:t>
            </a:r>
            <a:endParaRPr lang="zh-CN" altLang="en-US" sz="2800" smtClean="0"/>
          </a:p>
          <a:p>
            <a:pPr eaLnBrk="1" hangingPunct="1"/>
            <a:r>
              <a:rPr lang="zh-CN" altLang="en-US" sz="2800" smtClean="0"/>
              <a:t>那个</a:t>
            </a:r>
            <a:r>
              <a:rPr lang="en-US" altLang="zh-CN" sz="2800" smtClean="0"/>
              <a:t>ListView</a:t>
            </a:r>
            <a:r>
              <a:rPr lang="zh-CN" altLang="en-US" sz="2800" smtClean="0"/>
              <a:t>的</a:t>
            </a:r>
            <a:r>
              <a:rPr lang="en-US" altLang="zh-CN" sz="2800" smtClean="0"/>
              <a:t>id</a:t>
            </a:r>
            <a:r>
              <a:rPr lang="zh-CN" altLang="en-US" sz="2800" smtClean="0"/>
              <a:t>必须为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@android:id/list(</a:t>
            </a:r>
            <a:r>
              <a:rPr lang="zh-CN" altLang="en-US" sz="2800" smtClean="0">
                <a:solidFill>
                  <a:srgbClr val="FF0000"/>
                </a:solidFill>
              </a:rPr>
              <a:t>注意</a:t>
            </a:r>
            <a:r>
              <a:rPr lang="en-US" altLang="zh-CN" sz="2800" smtClean="0">
                <a:solidFill>
                  <a:srgbClr val="FF0000"/>
                </a:solidFill>
              </a:rPr>
              <a:t>)  </a:t>
            </a:r>
            <a:r>
              <a:rPr lang="zh-CN" altLang="en-US" sz="2800" smtClean="0"/>
              <a:t>调用</a:t>
            </a:r>
            <a:r>
              <a:rPr lang="en-US" altLang="zh-CN" sz="2800" smtClean="0"/>
              <a:t>getListView()</a:t>
            </a:r>
            <a:r>
              <a:rPr lang="zh-CN" altLang="en-US" sz="2800" smtClean="0"/>
              <a:t>方法获得组件</a:t>
            </a:r>
          </a:p>
          <a:p>
            <a:pPr eaLnBrk="1" hangingPunct="1"/>
            <a:r>
              <a:rPr lang="zh-CN" altLang="en-US" sz="2800" smtClean="0"/>
              <a:t>在</a:t>
            </a:r>
            <a:r>
              <a:rPr lang="en-US" altLang="zh-CN" sz="2800" smtClean="0"/>
              <a:t>ListActivity</a:t>
            </a:r>
            <a:r>
              <a:rPr lang="zh-CN" altLang="en-US" sz="2800" smtClean="0"/>
              <a:t>的子类中</a:t>
            </a:r>
            <a:r>
              <a:rPr lang="en-US" altLang="zh-CN" sz="2800" smtClean="0"/>
              <a:t>,</a:t>
            </a:r>
            <a:r>
              <a:rPr lang="zh-CN" altLang="en-US" sz="2800" smtClean="0"/>
              <a:t>覆盖</a:t>
            </a:r>
            <a:r>
              <a:rPr lang="en-US" altLang="zh-CN" sz="2800" smtClean="0"/>
              <a:t>onListItemClick(ListView l,View v,int position,long id) </a:t>
            </a:r>
            <a:r>
              <a:rPr lang="zh-CN" altLang="en-US" sz="2800" smtClean="0"/>
              <a:t>其中</a:t>
            </a:r>
            <a:r>
              <a:rPr lang="en-US" altLang="zh-CN" sz="2800" smtClean="0"/>
              <a:t>v</a:t>
            </a:r>
            <a:r>
              <a:rPr lang="zh-CN" altLang="en-US" sz="2800" smtClean="0"/>
              <a:t>是被点击的组件</a:t>
            </a:r>
            <a:r>
              <a:rPr lang="en-US" altLang="zh-CN" sz="2800" smtClean="0"/>
              <a:t>,position</a:t>
            </a:r>
            <a:r>
              <a:rPr lang="zh-CN" altLang="en-US" sz="2800" smtClean="0"/>
              <a:t>是索引</a:t>
            </a:r>
            <a:r>
              <a:rPr lang="en-US" altLang="zh-CN" sz="2800" smtClean="0"/>
              <a:t>,</a:t>
            </a:r>
            <a:r>
              <a:rPr lang="zh-CN" altLang="en-US" sz="2800" smtClean="0"/>
              <a:t>可以将</a:t>
            </a:r>
            <a:r>
              <a:rPr lang="en-US" altLang="zh-CN" sz="2800" smtClean="0"/>
              <a:t>Cursor</a:t>
            </a:r>
            <a:r>
              <a:rPr lang="zh-CN" altLang="en-US" sz="2800" smtClean="0"/>
              <a:t>移动到</a:t>
            </a:r>
            <a:r>
              <a:rPr lang="en-US" altLang="zh-CN" sz="2800" smtClean="0"/>
              <a:t>position</a:t>
            </a:r>
            <a:r>
              <a:rPr lang="zh-CN" altLang="en-US" sz="2800" smtClean="0"/>
              <a:t>位置上</a:t>
            </a:r>
            <a:r>
              <a:rPr lang="en-US" altLang="zh-CN" sz="2800" smtClean="0"/>
              <a:t>,</a:t>
            </a:r>
            <a:r>
              <a:rPr lang="zh-CN" altLang="en-US" sz="2800" smtClean="0"/>
              <a:t>来获取数据</a:t>
            </a:r>
            <a:r>
              <a:rPr lang="en-US" altLang="zh-CN" sz="2800" smtClean="0"/>
              <a:t>,id</a:t>
            </a:r>
            <a:r>
              <a:rPr lang="zh-CN" altLang="en-US" sz="2800" smtClean="0"/>
              <a:t>是对应数据项的</a:t>
            </a:r>
            <a:r>
              <a:rPr lang="en-US" altLang="zh-CN" sz="2800" smtClean="0"/>
              <a:t>id</a:t>
            </a:r>
          </a:p>
          <a:p>
            <a:pPr eaLnBrk="1" hangingPunct="1"/>
            <a:r>
              <a:rPr lang="zh-CN" altLang="en-US" sz="2800" smtClean="0"/>
              <a:t>带多选框的</a:t>
            </a:r>
            <a:r>
              <a:rPr lang="en-US" altLang="zh-CN" sz="2800" smtClean="0"/>
              <a:t>ListView</a:t>
            </a:r>
            <a:endParaRPr lang="zh-CN" altLang="en-US" sz="28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	GridView</a:t>
            </a:r>
            <a:r>
              <a:rPr lang="en-US" altLang="zh-CN" sz="2800" smtClean="0"/>
              <a:t>(demo</a:t>
            </a:r>
            <a:r>
              <a:rPr lang="zh-CN" altLang="en-US" sz="2800" smtClean="0"/>
              <a:t>直接参考</a:t>
            </a:r>
            <a:r>
              <a:rPr lang="en-US" altLang="zh-CN" sz="2800" smtClean="0"/>
              <a:t>sdk</a:t>
            </a:r>
            <a:r>
              <a:rPr lang="zh-CN" altLang="en-US" sz="2800" smtClean="0"/>
              <a:t>例子即可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网格视图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XML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android:columnWidth   </a:t>
            </a:r>
            <a:r>
              <a:rPr lang="zh-CN" altLang="en-US" smtClean="0"/>
              <a:t>列宽</a:t>
            </a:r>
          </a:p>
          <a:p>
            <a:pPr lvl="1" eaLnBrk="1" hangingPunct="1"/>
            <a:r>
              <a:rPr lang="en-US" altLang="zh-CN" smtClean="0"/>
              <a:t>android:horizontalSpacing verticalSpacing </a:t>
            </a:r>
            <a:r>
              <a:rPr lang="zh-CN" altLang="en-US" smtClean="0"/>
              <a:t>单元格之间水平</a:t>
            </a:r>
            <a:r>
              <a:rPr lang="en-US" altLang="zh-CN" smtClean="0"/>
              <a:t>,</a:t>
            </a:r>
            <a:r>
              <a:rPr lang="zh-CN" altLang="en-US" smtClean="0"/>
              <a:t>垂直距离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常用</a:t>
            </a:r>
            <a:r>
              <a:rPr lang="en-US" altLang="zh-CN" smtClean="0"/>
              <a:t>SimpleAdapter</a:t>
            </a:r>
            <a:r>
              <a:rPr lang="zh-CN" altLang="en-US" smtClean="0"/>
              <a:t>来提供数据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设置监听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AdapterView.OnItemSelectedListener  </a:t>
            </a:r>
            <a:r>
              <a:rPr lang="zh-CN" altLang="en-US" smtClean="0"/>
              <a:t>键盘选择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AdapterView.OnItemClickListener     </a:t>
            </a:r>
            <a:r>
              <a:rPr lang="zh-CN" altLang="en-US" smtClean="0"/>
              <a:t>触摸屏选择</a:t>
            </a:r>
            <a:endParaRPr lang="en-US" altLang="zh-CN" i="1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IOS</a:t>
            </a:r>
            <a:r>
              <a:rPr lang="zh-CN" altLang="en-US" smtClean="0"/>
              <a:t>和</a:t>
            </a:r>
            <a:r>
              <a:rPr lang="en-US" altLang="zh-CN" smtClean="0"/>
              <a:t>android</a:t>
            </a:r>
            <a:r>
              <a:rPr lang="zh-CN" altLang="en-US" smtClean="0"/>
              <a:t>的比较</a:t>
            </a:r>
          </a:p>
        </p:txBody>
      </p:sp>
      <p:graphicFrame>
        <p:nvGraphicFramePr>
          <p:cNvPr id="5" name="Group 1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034059"/>
              </p:ext>
            </p:extLst>
          </p:nvPr>
        </p:nvGraphicFramePr>
        <p:xfrm>
          <a:off x="285750" y="2000250"/>
          <a:ext cx="8572500" cy="3428999"/>
        </p:xfrm>
        <a:graphic>
          <a:graphicData uri="http://schemas.openxmlformats.org/drawingml/2006/table">
            <a:tbl>
              <a:tblPr/>
              <a:tblGrid>
                <a:gridCol w="485324"/>
                <a:gridCol w="1455972"/>
                <a:gridCol w="3314824"/>
                <a:gridCol w="3316380"/>
              </a:tblGrid>
              <a:tr h="408214"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比较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Iphone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手机）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开发平台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Apple Mac OS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不局限于操作系统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开发工具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Xcode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Eclipse/Android Solution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开发语言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Objective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715"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兼容性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封闭操作系统，由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Apple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制定，兼容性高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Google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规定出硬件标准，由不同的厂商进行手机的研发，由于厂商众多，所以兼容性低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交互界面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主要依靠触屏完成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需要触屏和按键同时操作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显示风格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统一的视觉规范和分辨率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228A88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视觉规范由厂商决定，屏幕分辨率繁多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Spinner</a:t>
            </a:r>
            <a:endParaRPr lang="zh-CN" altLang="en-US" smtClean="0"/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下拉列表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常用内置的</a:t>
            </a:r>
            <a:r>
              <a:rPr lang="en-US" altLang="zh-CN" smtClean="0"/>
              <a:t>Layout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</a:p>
          <a:p>
            <a:pPr lvl="1" eaLnBrk="1" hangingPunct="1"/>
            <a:r>
              <a:rPr lang="en-US" altLang="zh-CN" smtClean="0"/>
              <a:t>android.R.layout.simple_spinner_item</a:t>
            </a:r>
          </a:p>
          <a:p>
            <a:pPr eaLnBrk="1" hangingPunct="1"/>
            <a:r>
              <a:rPr lang="zh-CN" altLang="en-US" smtClean="0"/>
              <a:t>设置下拉箭头的样式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adapter.setDropDownViewResource(android.R.layout.simple_spinner_dropdown_item);</a:t>
            </a:r>
          </a:p>
          <a:p>
            <a:pPr eaLnBrk="1" hangingPunct="1"/>
            <a:r>
              <a:rPr lang="zh-CN" altLang="en-US" smtClean="0"/>
              <a:t>设置监听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AdapterView.OnItemSelectedListener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Gallery  </a:t>
            </a:r>
            <a:r>
              <a:rPr lang="zh-CN" altLang="en-US" smtClean="0"/>
              <a:t>画廊</a:t>
            </a:r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继承</a:t>
            </a:r>
            <a:r>
              <a:rPr lang="en-US" altLang="zh-CN" smtClean="0"/>
              <a:t>BaseAdapter,getView</a:t>
            </a:r>
            <a:r>
              <a:rPr lang="zh-CN" altLang="en-US" smtClean="0"/>
              <a:t>方法返回一个</a:t>
            </a:r>
            <a:r>
              <a:rPr lang="en-US" altLang="zh-CN" smtClean="0"/>
              <a:t>ImageView</a:t>
            </a:r>
          </a:p>
          <a:p>
            <a:pPr eaLnBrk="1" hangingPunct="1"/>
            <a:r>
              <a:rPr lang="zh-CN" altLang="en-US" smtClean="0"/>
              <a:t>设置监听 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AdapterView.OnItemSelectedListener</a:t>
            </a:r>
          </a:p>
          <a:p>
            <a:pPr eaLnBrk="1" hangingPunct="1"/>
            <a:r>
              <a:rPr lang="en-US" altLang="zh-CN" smtClean="0"/>
              <a:t>XML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android:animationDuration   </a:t>
            </a:r>
            <a:r>
              <a:rPr lang="zh-CN" altLang="en-US" smtClean="0"/>
              <a:t>动画过渡时间</a:t>
            </a:r>
          </a:p>
          <a:p>
            <a:pPr lvl="1" eaLnBrk="1" hangingPunct="1"/>
            <a:r>
              <a:rPr lang="en-US" altLang="zh-CN" smtClean="0"/>
              <a:t>android:unselectedAlpha  </a:t>
            </a:r>
            <a:r>
              <a:rPr lang="zh-CN" altLang="en-US" smtClean="0"/>
              <a:t>未选中图片的透明度</a:t>
            </a:r>
          </a:p>
          <a:p>
            <a:pPr lvl="1" eaLnBrk="1" hangingPunct="1"/>
            <a:r>
              <a:rPr lang="en-US" altLang="zh-CN" smtClean="0"/>
              <a:t>android:spacing  </a:t>
            </a:r>
            <a:r>
              <a:rPr lang="zh-CN" altLang="en-US" smtClean="0"/>
              <a:t>图片间空白大小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ProgressBar </a:t>
            </a:r>
            <a:r>
              <a:rPr lang="zh-CN" altLang="en-US" smtClean="0"/>
              <a:t>进度条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605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常常用单独的线程来设置进度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XML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android:max  </a:t>
            </a:r>
            <a:r>
              <a:rPr lang="zh-CN" altLang="en-US" smtClean="0"/>
              <a:t>最大进度</a:t>
            </a:r>
          </a:p>
          <a:p>
            <a:pPr lvl="1" eaLnBrk="1" hangingPunct="1"/>
            <a:r>
              <a:rPr lang="en-US" altLang="zh-CN" smtClean="0"/>
              <a:t>android:progress  </a:t>
            </a:r>
            <a:r>
              <a:rPr lang="zh-CN" altLang="en-US" smtClean="0"/>
              <a:t>当前进度</a:t>
            </a:r>
          </a:p>
          <a:p>
            <a:pPr lvl="1" eaLnBrk="1" hangingPunct="1"/>
            <a:r>
              <a:rPr lang="en-US" altLang="zh-CN" smtClean="0"/>
              <a:t>style="@android:style/Widget.ProgressBar"  </a:t>
            </a:r>
            <a:r>
              <a:rPr lang="zh-CN" altLang="en-US" smtClean="0"/>
              <a:t>或是</a:t>
            </a:r>
            <a:r>
              <a:rPr lang="en-US" altLang="zh-CN" smtClean="0"/>
              <a:t>"@android:style/</a:t>
            </a:r>
            <a:r>
              <a:rPr lang="en-US" altLang="zh-CN" smtClean="0">
                <a:solidFill>
                  <a:srgbClr val="FF0000"/>
                </a:solidFill>
              </a:rPr>
              <a:t>Widget.ProgressBar.Horizontal </a:t>
            </a:r>
            <a:r>
              <a:rPr lang="en-US" altLang="zh-CN" smtClean="0"/>
              <a:t>"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android:secondaryProgress </a:t>
            </a:r>
            <a:r>
              <a:rPr lang="zh-CN" altLang="en-US" smtClean="0"/>
              <a:t>在进度条中的一个进度标记</a:t>
            </a:r>
          </a:p>
          <a:p>
            <a:pPr eaLnBrk="1" hangingPunct="1"/>
            <a:r>
              <a:rPr lang="en-US" altLang="zh-CN" smtClean="0"/>
              <a:t>setProgress() </a:t>
            </a:r>
            <a:r>
              <a:rPr lang="zh-CN" altLang="en-US" smtClean="0"/>
              <a:t>设置当前进度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SeekBar RatingBar</a:t>
            </a:r>
            <a:endParaRPr lang="zh-CN" altLang="en-US" smtClean="0"/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SeekBar ProgressBar</a:t>
            </a:r>
            <a:r>
              <a:rPr lang="zh-CN" altLang="en-US" smtClean="0"/>
              <a:t>的子类 拖拉条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添加监听 </a:t>
            </a:r>
            <a:r>
              <a:rPr lang="en-US" altLang="zh-CN" smtClean="0"/>
              <a:t>SeekBar.OnSeekBarChangeListener</a:t>
            </a:r>
          </a:p>
          <a:p>
            <a:pPr eaLnBrk="1" hangingPunct="1"/>
            <a:r>
              <a:rPr lang="en-US" altLang="zh-CN" smtClean="0"/>
              <a:t>RatingBar  ProgressBar</a:t>
            </a:r>
            <a:r>
              <a:rPr lang="zh-CN" altLang="en-US" smtClean="0"/>
              <a:t>的子类 星级滑块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XML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android:max   </a:t>
            </a:r>
            <a:r>
              <a:rPr lang="zh-CN" altLang="en-US" smtClean="0"/>
              <a:t>全部星块数量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android:rating  </a:t>
            </a:r>
            <a:r>
              <a:rPr lang="zh-CN" altLang="en-US" smtClean="0"/>
              <a:t>初始星块数量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添加监听 </a:t>
            </a:r>
            <a:r>
              <a:rPr lang="en-US" altLang="zh-CN" smtClean="0"/>
              <a:t>RatingBar.OnRatingBarChangeListener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754063"/>
            <a:ext cx="8435975" cy="57578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Options Menu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按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Menu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键就会显示，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Activity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类中的方法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:</a:t>
            </a:r>
            <a:endParaRPr lang="zh-CN" altLang="en-US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677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onCreateOptionsMenu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 (Menu</a:t>
            </a:r>
          </a:p>
          <a:p>
            <a:pPr eaLnBrk="1" fontAlgn="auto" hangingPunct="1">
              <a:lnSpc>
                <a:spcPts val="353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		menu) 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创建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options menu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，这个函数只会</a:t>
            </a:r>
          </a:p>
          <a:p>
            <a:pPr eaLnBrk="1" fontAlgn="auto" hangingPunct="1">
              <a:lnSpc>
                <a:spcPts val="3528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	在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menu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第一次显示时调用。</a:t>
            </a:r>
            <a:endParaRPr lang="en-US" altLang="zh-CN" sz="2796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528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该方法必须返回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true</a:t>
            </a:r>
            <a:endParaRPr lang="zh-CN" altLang="en-US" sz="2796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696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onPrepareOptionsMenu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 (Menu</a:t>
            </a:r>
          </a:p>
          <a:p>
            <a:pPr eaLnBrk="1" fontAlgn="auto" hangingPunct="1">
              <a:lnSpc>
                <a:spcPts val="3531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		menu) 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更新改变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options menu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的内容，这</a:t>
            </a:r>
          </a:p>
          <a:p>
            <a:pPr eaLnBrk="1" fontAlgn="auto" hangingPunct="1">
              <a:lnSpc>
                <a:spcPts val="3528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	个函数会在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menu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每次显示时调用。</a:t>
            </a:r>
          </a:p>
          <a:p>
            <a:pPr eaLnBrk="1" fontAlgn="auto" hangingPunct="1">
              <a:lnSpc>
                <a:spcPts val="3696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onOptionsItemSelected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 (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MenuItem</a:t>
            </a:r>
            <a:endParaRPr lang="en-US" altLang="zh-CN" sz="2796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353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20701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		item)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处理选中的菜单项。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Menu</a:t>
            </a:r>
            <a:r>
              <a:rPr lang="en-US" altLang="zh-CN" smtClean="0">
                <a:solidFill>
                  <a:srgbClr val="FF0000"/>
                </a:solidFill>
              </a:rPr>
              <a:t>(View)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3517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smtClean="0"/>
              <a:t>MenuItem add(int groupId,int itemId,int order,String title) title</a:t>
            </a:r>
            <a:r>
              <a:rPr lang="zh-CN" altLang="en-US" sz="2800" smtClean="0"/>
              <a:t>也可以是</a:t>
            </a:r>
            <a:r>
              <a:rPr lang="en-US" altLang="zh-CN" sz="2800" smtClean="0"/>
              <a:t>String</a:t>
            </a:r>
            <a:r>
              <a:rPr lang="zh-CN" altLang="en-US" sz="2800" smtClean="0"/>
              <a:t>资源的</a:t>
            </a:r>
            <a:r>
              <a:rPr lang="en-US" altLang="zh-CN" sz="2800" smtClean="0"/>
              <a:t>id  </a:t>
            </a:r>
            <a:r>
              <a:rPr lang="zh-CN" altLang="en-US" sz="2800" smtClean="0"/>
              <a:t>添加菜单项</a:t>
            </a:r>
          </a:p>
          <a:p>
            <a:pPr eaLnBrk="1" hangingPunct="1"/>
            <a:r>
              <a:rPr lang="en-US" altLang="zh-CN" sz="2800" smtClean="0"/>
              <a:t>SubMenu addSubMenu(int grouId,int itemId,int order,String title) </a:t>
            </a:r>
            <a:r>
              <a:rPr lang="zh-CN" altLang="en-US" sz="2800" smtClean="0"/>
              <a:t>添加子菜单</a:t>
            </a:r>
          </a:p>
          <a:p>
            <a:pPr eaLnBrk="1" hangingPunct="1"/>
            <a:r>
              <a:rPr lang="zh-CN" altLang="en-US" sz="2800" smtClean="0"/>
              <a:t>每个菜单</a:t>
            </a:r>
            <a:r>
              <a:rPr lang="en-US" altLang="zh-CN" sz="2800" smtClean="0"/>
              <a:t>(</a:t>
            </a:r>
            <a:r>
              <a:rPr lang="zh-CN" altLang="en-US" sz="2800" smtClean="0"/>
              <a:t>包括</a:t>
            </a:r>
            <a:r>
              <a:rPr lang="en-US" altLang="zh-CN" sz="2800" smtClean="0"/>
              <a:t>MenuItem</a:t>
            </a:r>
            <a:r>
              <a:rPr lang="zh-CN" altLang="en-US" sz="2800" smtClean="0"/>
              <a:t>和</a:t>
            </a:r>
            <a:r>
              <a:rPr lang="en-US" altLang="zh-CN" sz="2800" smtClean="0"/>
              <a:t>SubMenu)</a:t>
            </a:r>
            <a:r>
              <a:rPr lang="zh-CN" altLang="en-US" sz="2800" smtClean="0"/>
              <a:t>都有一个</a:t>
            </a:r>
            <a:r>
              <a:rPr lang="en-US" altLang="zh-CN" sz="2800" smtClean="0"/>
              <a:t>itemId, </a:t>
            </a:r>
            <a:r>
              <a:rPr lang="zh-CN" altLang="en-US" sz="2800" smtClean="0"/>
              <a:t>每个菜单也有个</a:t>
            </a:r>
            <a:r>
              <a:rPr lang="en-US" altLang="zh-CN" sz="2800" smtClean="0"/>
              <a:t>groupId,</a:t>
            </a:r>
            <a:r>
              <a:rPr lang="zh-CN" altLang="en-US" sz="2800" smtClean="0"/>
              <a:t>定义其属于哪个组</a:t>
            </a:r>
            <a:r>
              <a:rPr lang="en-US" altLang="zh-CN" sz="2800" smtClean="0"/>
              <a:t>,Menu</a:t>
            </a:r>
            <a:r>
              <a:rPr lang="zh-CN" altLang="en-US" sz="2800" smtClean="0"/>
              <a:t>中定义了一些与</a:t>
            </a:r>
            <a:r>
              <a:rPr lang="en-US" altLang="zh-CN" sz="2800" smtClean="0"/>
              <a:t>Group</a:t>
            </a:r>
            <a:r>
              <a:rPr lang="zh-CN" altLang="en-US" sz="2800" smtClean="0"/>
              <a:t>有关的方法</a:t>
            </a:r>
            <a:r>
              <a:rPr lang="en-US" altLang="zh-CN" sz="2800" smtClean="0"/>
              <a:t>,</a:t>
            </a:r>
            <a:r>
              <a:rPr lang="zh-CN" altLang="en-US" sz="2800" smtClean="0"/>
              <a:t>如</a:t>
            </a:r>
            <a:r>
              <a:rPr lang="en-US" altLang="zh-CN" sz="2800" smtClean="0"/>
              <a:t>removeGroup,setGroupCheckable,setGroupVisible,setGroupEnabled</a:t>
            </a:r>
            <a:r>
              <a:rPr lang="zh-CN" altLang="en-US" sz="2800" smtClean="0"/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MenuItem</a:t>
            </a:r>
            <a:r>
              <a:rPr lang="en-US" altLang="zh-CN" smtClean="0">
                <a:solidFill>
                  <a:srgbClr val="FF0000"/>
                </a:solidFill>
              </a:rPr>
              <a:t>(View)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3619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setIcon(Drawable d) </a:t>
            </a:r>
            <a:r>
              <a:rPr lang="zh-CN" altLang="en-US" smtClean="0"/>
              <a:t>设置图标</a:t>
            </a:r>
          </a:p>
          <a:p>
            <a:pPr eaLnBrk="1" hangingPunct="1"/>
            <a:r>
              <a:rPr lang="en-US" altLang="zh-CN" smtClean="0"/>
              <a:t>setIntent(Intent  t) </a:t>
            </a:r>
            <a:r>
              <a:rPr lang="zh-CN" altLang="en-US" smtClean="0"/>
              <a:t>绑定</a:t>
            </a:r>
            <a:r>
              <a:rPr lang="en-US" altLang="zh-CN" smtClean="0"/>
              <a:t>Intent</a:t>
            </a:r>
            <a:r>
              <a:rPr lang="zh-CN" altLang="en-US" smtClean="0"/>
              <a:t>对象</a:t>
            </a:r>
            <a:r>
              <a:rPr lang="en-US" altLang="zh-CN" smtClean="0"/>
              <a:t>,</a:t>
            </a:r>
            <a:r>
              <a:rPr lang="zh-CN" altLang="en-US" smtClean="0"/>
              <a:t>选中时触发其他</a:t>
            </a:r>
            <a:r>
              <a:rPr lang="en-US" altLang="zh-CN" smtClean="0"/>
              <a:t>Activity,</a:t>
            </a:r>
            <a:r>
              <a:rPr lang="zh-CN" altLang="en-US" smtClean="0"/>
              <a:t>这个逻辑定义在父类的</a:t>
            </a:r>
            <a:r>
              <a:rPr lang="en-US" altLang="zh-CN" smtClean="0"/>
              <a:t>onOptionsItemSelected</a:t>
            </a:r>
            <a:r>
              <a:rPr lang="zh-CN" altLang="en-US" smtClean="0"/>
              <a:t>方法中</a:t>
            </a:r>
            <a:r>
              <a:rPr lang="en-US" altLang="zh-CN" smtClean="0"/>
              <a:t>,</a:t>
            </a:r>
            <a:r>
              <a:rPr lang="zh-CN" altLang="en-US" smtClean="0"/>
              <a:t>如果覆盖了该方法</a:t>
            </a:r>
            <a:r>
              <a:rPr lang="en-US" altLang="zh-CN" smtClean="0"/>
              <a:t>,</a:t>
            </a:r>
            <a:r>
              <a:rPr lang="zh-CN" altLang="en-US" smtClean="0"/>
              <a:t>则必须调用</a:t>
            </a:r>
            <a:r>
              <a:rPr lang="en-US" altLang="zh-CN" smtClean="0"/>
              <a:t>super.onOptionsItemSelected,</a:t>
            </a:r>
            <a:r>
              <a:rPr lang="zh-CN" altLang="en-US" smtClean="0"/>
              <a:t>保证系统会调用</a:t>
            </a:r>
            <a:r>
              <a:rPr lang="en-US" altLang="zh-CN" smtClean="0"/>
              <a:t>startActivity</a:t>
            </a:r>
            <a:r>
              <a:rPr lang="zh-CN" altLang="en-US" smtClean="0"/>
              <a:t>方法</a:t>
            </a:r>
          </a:p>
          <a:p>
            <a:pPr eaLnBrk="1" hangingPunct="1"/>
            <a:r>
              <a:rPr lang="en-US" altLang="zh-CN" smtClean="0"/>
              <a:t>setOnMenuItemClickListener(MenuItem.OnMenuItemClickListener)</a:t>
            </a:r>
            <a:r>
              <a:rPr lang="zh-CN" altLang="en-US" smtClean="0"/>
              <a:t>监听  很少使用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SubMenu</a:t>
            </a:r>
            <a:r>
              <a:rPr lang="en-US" altLang="zh-CN" smtClean="0">
                <a:solidFill>
                  <a:srgbClr val="FF0000"/>
                </a:solidFill>
              </a:rPr>
              <a:t>(View)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Menu</a:t>
            </a:r>
            <a:r>
              <a:rPr lang="zh-CN" altLang="en-US" smtClean="0"/>
              <a:t>的子类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SubMenu</a:t>
            </a:r>
            <a:r>
              <a:rPr lang="zh-CN" altLang="en-US" smtClean="0"/>
              <a:t>不能再嵌套</a:t>
            </a:r>
            <a:r>
              <a:rPr lang="en-US" altLang="zh-CN" smtClean="0"/>
              <a:t>SubMenu,</a:t>
            </a:r>
            <a:r>
              <a:rPr lang="zh-CN" altLang="en-US" smtClean="0"/>
              <a:t>只能装入</a:t>
            </a:r>
            <a:r>
              <a:rPr lang="en-US" altLang="zh-CN" smtClean="0"/>
              <a:t>MenuItem,</a:t>
            </a:r>
            <a:r>
              <a:rPr lang="zh-CN" altLang="en-US" smtClean="0"/>
              <a:t>这意味着</a:t>
            </a:r>
            <a:r>
              <a:rPr lang="en-US" altLang="zh-CN" smtClean="0">
                <a:solidFill>
                  <a:srgbClr val="FF0000"/>
                </a:solidFill>
              </a:rPr>
              <a:t>Android</a:t>
            </a:r>
            <a:r>
              <a:rPr lang="zh-CN" altLang="en-US" smtClean="0">
                <a:solidFill>
                  <a:srgbClr val="FF0000"/>
                </a:solidFill>
              </a:rPr>
              <a:t>最多支持两级菜单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mtClean="0"/>
              <a:t>方法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setHeaderIcon(Drawable </a:t>
            </a:r>
            <a:r>
              <a:rPr lang="zh-CN" altLang="en-US" smtClean="0"/>
              <a:t>或</a:t>
            </a:r>
            <a:r>
              <a:rPr lang="en-US" altLang="zh-CN" smtClean="0"/>
              <a:t> int id) </a:t>
            </a:r>
            <a:r>
              <a:rPr lang="zh-CN" altLang="en-US" smtClean="0"/>
              <a:t>设置标题图标</a:t>
            </a:r>
          </a:p>
          <a:p>
            <a:pPr lvl="1" eaLnBrk="1" hangingPunct="1"/>
            <a:r>
              <a:rPr lang="en-US" altLang="zh-CN" smtClean="0"/>
              <a:t>setHeaderTitle(String </a:t>
            </a:r>
            <a:r>
              <a:rPr lang="zh-CN" altLang="en-US" smtClean="0"/>
              <a:t>或</a:t>
            </a:r>
            <a:r>
              <a:rPr lang="en-US" altLang="zh-CN" smtClean="0"/>
              <a:t> int id) </a:t>
            </a:r>
            <a:r>
              <a:rPr lang="zh-CN" altLang="en-US" smtClean="0"/>
              <a:t>设置标题文字</a:t>
            </a:r>
          </a:p>
          <a:p>
            <a:pPr lvl="1" eaLnBrk="1" hangingPunct="1"/>
            <a:r>
              <a:rPr lang="en-US" altLang="zh-CN" smtClean="0"/>
              <a:t>setIcon(Drawable </a:t>
            </a:r>
            <a:r>
              <a:rPr lang="zh-CN" altLang="en-US" smtClean="0"/>
              <a:t>或</a:t>
            </a:r>
            <a:r>
              <a:rPr lang="en-US" altLang="zh-CN" smtClean="0"/>
              <a:t> int id) </a:t>
            </a:r>
            <a:r>
              <a:rPr lang="zh-CN" altLang="en-US" smtClean="0"/>
              <a:t>设置图标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Box 3"/>
          <p:cNvSpPr txBox="1">
            <a:spLocks noChangeArrowheads="1"/>
          </p:cNvSpPr>
          <p:nvPr/>
        </p:nvSpPr>
        <p:spPr bwMode="auto">
          <a:xfrm>
            <a:off x="71438" y="725488"/>
            <a:ext cx="97155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public boolean onCreateOptionsMenu(Menu menu){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SubMenu subMenuGender = menu.addSubMenu(2,6,0,R.string.gender);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subMenuGender.setIcon(R.drawable.gender);</a:t>
            </a:r>
          </a:p>
          <a:p>
            <a:pPr eaLnBrk="1" hangingPunct="1"/>
            <a:endParaRPr lang="en-US" altLang="zh-CN" sz="2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MenuItem male = subMenuGender.add(0, 0, 0, R.string.male);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male.setChecked(true);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MenuItem female = subMenuGender.add(0,1,0,R.string.female);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//</a:t>
            </a:r>
            <a:r>
              <a:rPr lang="zh-CN" altLang="en-US" sz="2400">
                <a:latin typeface="Calibri" panose="020F0502020204030204" pitchFamily="34" charset="0"/>
              </a:rPr>
              <a:t>设定性别子菜单为单选</a:t>
            </a:r>
          </a:p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	</a:t>
            </a:r>
            <a:r>
              <a:rPr lang="en-US" altLang="zh-CN" sz="2400">
                <a:latin typeface="Calibri" panose="020F0502020204030204" pitchFamily="34" charset="0"/>
              </a:rPr>
              <a:t>subMenuGender.setGroupCheckable(0, true, true);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	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//</a:t>
            </a:r>
            <a:r>
              <a:rPr lang="zh-CN" altLang="en-US" sz="2400">
                <a:latin typeface="Calibri" panose="020F0502020204030204" pitchFamily="34" charset="0"/>
              </a:rPr>
              <a:t>添加</a:t>
            </a:r>
            <a:r>
              <a:rPr lang="en-US" altLang="zh-CN" sz="2400">
                <a:latin typeface="Calibri" panose="020F0502020204030204" pitchFamily="34" charset="0"/>
              </a:rPr>
              <a:t>OK</a:t>
            </a:r>
            <a:r>
              <a:rPr lang="zh-CN" altLang="en-US" sz="2400">
                <a:latin typeface="Calibri" panose="020F0502020204030204" pitchFamily="34" charset="0"/>
              </a:rPr>
              <a:t>菜单项</a:t>
            </a:r>
          </a:p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	</a:t>
            </a:r>
            <a:r>
              <a:rPr lang="en-US" altLang="zh-CN" sz="2400">
                <a:latin typeface="Calibri" panose="020F0502020204030204" pitchFamily="34" charset="0"/>
              </a:rPr>
              <a:t>MenuItem ok = menu.add(2,5,0,R.string.ok);</a:t>
            </a:r>
          </a:p>
          <a:p>
            <a:pPr eaLnBrk="1" hangingPunct="1"/>
            <a:endParaRPr lang="en-US" altLang="zh-CN" sz="2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	return true;   }</a:t>
            </a:r>
            <a:endParaRPr lang="zh-C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Box 3"/>
          <p:cNvSpPr txBox="1">
            <a:spLocks noChangeArrowheads="1"/>
          </p:cNvSpPr>
          <p:nvPr/>
        </p:nvSpPr>
        <p:spPr bwMode="auto">
          <a:xfrm>
            <a:off x="357188" y="857250"/>
            <a:ext cx="821531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@Override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public boolean onOptionsItemSelected(MenuItem item){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	item.setChecked(!item.isChecked());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	switch(item.getItemId()){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		case 0: ...  break; // male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		case 1: ...  break; // female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		case 5: ...  break; // ok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		case 6: ...  break; // SubMenu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	}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	return true;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}</a:t>
            </a:r>
            <a:endParaRPr lang="zh-CN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 descr="QQ截图20130702135359_副本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785813"/>
            <a:ext cx="61436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通过</a:t>
            </a:r>
            <a:r>
              <a:rPr lang="en-US" altLang="zh-CN" smtClean="0"/>
              <a:t>XML</a:t>
            </a:r>
            <a:r>
              <a:rPr lang="zh-CN" altLang="en-US" smtClean="0"/>
              <a:t>文件设置</a:t>
            </a:r>
            <a:r>
              <a:rPr lang="en-US" altLang="zh-CN" smtClean="0"/>
              <a:t>Menu</a:t>
            </a:r>
            <a:endParaRPr lang="zh-CN" altLang="en-US" smtClean="0"/>
          </a:p>
        </p:txBody>
      </p:sp>
      <p:sp>
        <p:nvSpPr>
          <p:cNvPr id="140291" name="内容占位符 2"/>
          <p:cNvSpPr>
            <a:spLocks noGrp="1"/>
          </p:cNvSpPr>
          <p:nvPr>
            <p:ph idx="1"/>
          </p:nvPr>
        </p:nvSpPr>
        <p:spPr bwMode="auto">
          <a:xfrm>
            <a:off x="285750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res</a:t>
            </a:r>
            <a:r>
              <a:rPr lang="zh-CN" altLang="en-US" smtClean="0"/>
              <a:t>目录中建立</a:t>
            </a:r>
            <a:r>
              <a:rPr lang="en-US" altLang="zh-CN" smtClean="0"/>
              <a:t>menu</a:t>
            </a:r>
            <a:r>
              <a:rPr lang="zh-CN" altLang="en-US" smtClean="0"/>
              <a:t>子目录</a:t>
            </a:r>
            <a:r>
              <a:rPr lang="en-US" altLang="zh-CN" smtClean="0"/>
              <a:t>,</a:t>
            </a:r>
            <a:r>
              <a:rPr lang="zh-CN" altLang="en-US" smtClean="0"/>
              <a:t>在其中创建</a:t>
            </a:r>
            <a:r>
              <a:rPr lang="en-US" altLang="zh-CN" smtClean="0"/>
              <a:t>menu1.xml.</a:t>
            </a:r>
            <a:r>
              <a:rPr lang="zh-CN" altLang="en-US" smtClean="0"/>
              <a:t>根标记为</a:t>
            </a:r>
            <a:r>
              <a:rPr lang="en-US" altLang="zh-CN" smtClean="0"/>
              <a:t>menu,</a:t>
            </a:r>
            <a:r>
              <a:rPr lang="zh-CN" altLang="en-US" smtClean="0"/>
              <a:t>子标记为</a:t>
            </a:r>
            <a:r>
              <a:rPr lang="en-US" altLang="zh-CN" smtClean="0"/>
              <a:t>item,</a:t>
            </a:r>
            <a:r>
              <a:rPr lang="zh-CN" altLang="en-US" smtClean="0"/>
              <a:t>为</a:t>
            </a:r>
            <a:r>
              <a:rPr lang="en-US" altLang="zh-CN" smtClean="0"/>
              <a:t>item</a:t>
            </a:r>
            <a:r>
              <a:rPr lang="zh-CN" altLang="en-US" smtClean="0"/>
              <a:t>定义属性</a:t>
            </a:r>
            <a:r>
              <a:rPr lang="en-US" altLang="zh-CN" smtClean="0"/>
              <a:t>id,title,orderInCategory,checked,icon,enabled,visible.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menu</a:t>
            </a:r>
            <a:r>
              <a:rPr lang="zh-CN" altLang="en-US" smtClean="0"/>
              <a:t>的子标记还可以是</a:t>
            </a:r>
            <a:r>
              <a:rPr lang="en-US" altLang="zh-CN" smtClean="0"/>
              <a:t>group,</a:t>
            </a:r>
            <a:r>
              <a:rPr lang="zh-CN" altLang="en-US" smtClean="0"/>
              <a:t>同样为其指定</a:t>
            </a:r>
            <a:r>
              <a:rPr lang="en-US" altLang="zh-CN" smtClean="0"/>
              <a:t>id,checkableBehavior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item</a:t>
            </a:r>
            <a:r>
              <a:rPr lang="zh-CN" altLang="en-US" smtClean="0"/>
              <a:t>标记中可以嵌套</a:t>
            </a:r>
            <a:r>
              <a:rPr lang="en-US" altLang="zh-CN" smtClean="0"/>
              <a:t>menu</a:t>
            </a:r>
            <a:r>
              <a:rPr lang="zh-CN" altLang="en-US" smtClean="0"/>
              <a:t>子标记</a:t>
            </a:r>
            <a:r>
              <a:rPr lang="en-US" altLang="zh-CN" smtClean="0"/>
              <a:t>,</a:t>
            </a:r>
            <a:r>
              <a:rPr lang="zh-CN" altLang="en-US" smtClean="0"/>
              <a:t>模拟实现子菜单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Box 3"/>
          <p:cNvSpPr txBox="1">
            <a:spLocks noChangeArrowheads="1"/>
          </p:cNvSpPr>
          <p:nvPr/>
        </p:nvSpPr>
        <p:spPr bwMode="auto">
          <a:xfrm>
            <a:off x="142875" y="714375"/>
            <a:ext cx="850106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&lt;menu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xmlns:android=</a:t>
            </a:r>
            <a:r>
              <a:rPr lang="en-US" altLang="zh-CN" sz="2400" i="1">
                <a:latin typeface="Calibri" panose="020F0502020204030204" pitchFamily="34" charset="0"/>
              </a:rPr>
              <a:t>"http://schemas.android.com/apk/res/android"&gt;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&lt;group android:id=</a:t>
            </a:r>
            <a:r>
              <a:rPr lang="en-US" altLang="zh-CN" sz="2400" i="1">
                <a:latin typeface="Calibri" panose="020F0502020204030204" pitchFamily="34" charset="0"/>
              </a:rPr>
              <a:t>"@+id/group1"&gt;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  &lt;item android:id=</a:t>
            </a:r>
            <a:r>
              <a:rPr lang="en-US" altLang="zh-CN" sz="2400" i="1">
                <a:latin typeface="Calibri" panose="020F0502020204030204" pitchFamily="34" charset="0"/>
              </a:rPr>
              <a:t>"@+id/item1" android:title="Item1" /&gt;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  &lt;item android:id=</a:t>
            </a:r>
            <a:r>
              <a:rPr lang="en-US" altLang="zh-CN" sz="2400" i="1">
                <a:latin typeface="Calibri" panose="020F0502020204030204" pitchFamily="34" charset="0"/>
              </a:rPr>
              <a:t>"@+id/item2" android:title="Item2" /&gt;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&lt;/group&gt;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&lt;item android:id=</a:t>
            </a:r>
            <a:r>
              <a:rPr lang="en-US" altLang="zh-CN" sz="2400" i="1">
                <a:latin typeface="Calibri" panose="020F0502020204030204" pitchFamily="34" charset="0"/>
              </a:rPr>
              <a:t>"@+id/item3" android:title="Item3" /&gt;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&lt;item android:id=</a:t>
            </a:r>
            <a:r>
              <a:rPr lang="en-US" altLang="zh-CN" sz="2400" i="1">
                <a:latin typeface="Calibri" panose="020F0502020204030204" pitchFamily="34" charset="0"/>
              </a:rPr>
              <a:t>"@+id/item4" android:title="SubMenu" &gt;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  &lt;menu&gt;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  &lt;item android:id=</a:t>
            </a:r>
            <a:r>
              <a:rPr lang="en-US" altLang="zh-CN" sz="2400" i="1">
                <a:latin typeface="Calibri" panose="020F0502020204030204" pitchFamily="34" charset="0"/>
              </a:rPr>
              <a:t>"@+id/subitem1" android:title="SubItem1" /&gt;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  &lt;item android:id=</a:t>
            </a:r>
            <a:r>
              <a:rPr lang="en-US" altLang="zh-CN" sz="2400" i="1">
                <a:latin typeface="Calibri" panose="020F0502020204030204" pitchFamily="34" charset="0"/>
              </a:rPr>
              <a:t>"@+id/subitem2" android:title="SubItem2" /&gt;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  &lt;/menu&gt;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&lt;/item&gt;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&lt;/menu&gt;</a:t>
            </a:r>
            <a:endParaRPr lang="zh-CN" altLang="en-US" sz="2400">
              <a:latin typeface="Calibri" panose="020F0502020204030204" pitchFamily="34" charset="0"/>
            </a:endParaRPr>
          </a:p>
        </p:txBody>
      </p:sp>
      <p:sp>
        <p:nvSpPr>
          <p:cNvPr id="141315" name="TextBox 4"/>
          <p:cNvSpPr txBox="1">
            <a:spLocks noChangeArrowheads="1"/>
          </p:cNvSpPr>
          <p:nvPr/>
        </p:nvSpPr>
        <p:spPr bwMode="auto">
          <a:xfrm>
            <a:off x="3286125" y="5929313"/>
            <a:ext cx="5214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u="sng">
                <a:latin typeface="Calibri" panose="020F0502020204030204" pitchFamily="34" charset="0"/>
              </a:rPr>
              <a:t>/res/menu/menu1.xml</a:t>
            </a:r>
            <a:endParaRPr lang="zh-CN" altLang="en-US" sz="3600" u="sng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通过</a:t>
            </a:r>
            <a:r>
              <a:rPr lang="en-US" altLang="zh-CN" smtClean="0"/>
              <a:t>XML</a:t>
            </a:r>
            <a:r>
              <a:rPr lang="zh-CN" altLang="en-US" smtClean="0"/>
              <a:t>文件设置</a:t>
            </a:r>
            <a:r>
              <a:rPr lang="en-US" altLang="zh-CN" smtClean="0"/>
              <a:t>Menu</a:t>
            </a:r>
            <a:endParaRPr lang="zh-CN" altLang="en-US" smtClean="0"/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 bwMode="auto">
          <a:xfrm>
            <a:off x="285750" y="1643063"/>
            <a:ext cx="8501063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public boolean onCreateOptionsMenu(Menu m)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{</a:t>
            </a:r>
            <a:endParaRPr lang="zh-CN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android.view.MenuInflater inf = </a:t>
            </a:r>
            <a:r>
              <a:rPr lang="en-US" altLang="zh-CN" smtClean="0">
                <a:solidFill>
                  <a:srgbClr val="FF0000"/>
                </a:solidFill>
              </a:rPr>
              <a:t>getMenuInflater();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inf.inflate(R.menu.menu1 , m); </a:t>
            </a:r>
            <a:endParaRPr lang="zh-CN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return true;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}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754063"/>
            <a:ext cx="8372475" cy="59928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Context Menu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Times New Roman"/>
                <a:ea typeface="+mn-ea"/>
              </a:rPr>
              <a:t>• 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要在相应的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view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上按几秒后才显示，用于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view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，跟某个具体的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view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绑定在一起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60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606" dirty="0" err="1">
                <a:solidFill>
                  <a:srgbClr val="000000"/>
                </a:solidFill>
                <a:latin typeface="Times New Roman"/>
                <a:ea typeface="+mn-ea"/>
              </a:rPr>
              <a:t>registerForContextMenu</a:t>
            </a:r>
            <a:r>
              <a:rPr lang="en-US" altLang="zh-CN" sz="2606" dirty="0">
                <a:solidFill>
                  <a:srgbClr val="000000"/>
                </a:solidFill>
                <a:latin typeface="Times New Roman"/>
                <a:ea typeface="+mn-ea"/>
              </a:rPr>
              <a:t>(View </a:t>
            </a:r>
            <a:r>
              <a:rPr lang="en-US" altLang="zh-CN" sz="2606" dirty="0" err="1">
                <a:solidFill>
                  <a:srgbClr val="000000"/>
                </a:solidFill>
                <a:latin typeface="Times New Roman"/>
                <a:ea typeface="+mn-ea"/>
              </a:rPr>
              <a:t>view</a:t>
            </a:r>
            <a:r>
              <a:rPr lang="en-US" altLang="zh-CN" sz="2606" dirty="0">
                <a:solidFill>
                  <a:srgbClr val="000000"/>
                </a:solidFill>
                <a:latin typeface="Times New Roman"/>
                <a:ea typeface="+mn-ea"/>
              </a:rPr>
              <a:t>) </a:t>
            </a:r>
            <a:r>
              <a:rPr lang="zh-CN" altLang="en-US" sz="2606" dirty="0">
                <a:solidFill>
                  <a:srgbClr val="000000"/>
                </a:solidFill>
                <a:latin typeface="微软雅黑"/>
                <a:ea typeface="+mn-ea"/>
              </a:rPr>
              <a:t>为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zh-CN" altLang="en-US" sz="2606" dirty="0">
                <a:solidFill>
                  <a:srgbClr val="000000"/>
                </a:solidFill>
                <a:latin typeface="微软雅黑"/>
                <a:ea typeface="+mn-ea"/>
              </a:rPr>
              <a:t>			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某个</a:t>
            </a:r>
            <a:r>
              <a:rPr lang="en-US" altLang="zh-CN" sz="2604" dirty="0">
                <a:solidFill>
                  <a:srgbClr val="000000"/>
                </a:solidFill>
                <a:latin typeface="微软雅黑"/>
                <a:ea typeface="+mn-ea"/>
              </a:rPr>
              <a:t>view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注册</a:t>
            </a:r>
            <a:r>
              <a:rPr lang="en-US" altLang="zh-CN" sz="2604" dirty="0">
                <a:solidFill>
                  <a:srgbClr val="000000"/>
                </a:solidFill>
                <a:latin typeface="微软雅黑"/>
                <a:ea typeface="+mn-ea"/>
              </a:rPr>
              <a:t>context menu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，一般在</a:t>
            </a:r>
            <a:r>
              <a:rPr lang="en-US" altLang="zh-CN" sz="2604" dirty="0" err="1">
                <a:solidFill>
                  <a:srgbClr val="000000"/>
                </a:solidFill>
                <a:latin typeface="微软雅黑"/>
                <a:ea typeface="+mn-ea"/>
              </a:rPr>
              <a:t>onCreate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			面调用。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604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604" dirty="0" err="1">
                <a:solidFill>
                  <a:srgbClr val="000000"/>
                </a:solidFill>
                <a:latin typeface="Times New Roman"/>
                <a:ea typeface="+mn-ea"/>
              </a:rPr>
              <a:t>onCreateContextMenu</a:t>
            </a:r>
            <a:r>
              <a:rPr lang="en-US" altLang="zh-CN" sz="2604" dirty="0">
                <a:solidFill>
                  <a:srgbClr val="000000"/>
                </a:solidFill>
                <a:latin typeface="Times New Roman"/>
                <a:ea typeface="+mn-ea"/>
              </a:rPr>
              <a:t>(</a:t>
            </a:r>
            <a:r>
              <a:rPr lang="en-US" altLang="zh-CN" sz="2604" dirty="0" err="1">
                <a:solidFill>
                  <a:srgbClr val="000000"/>
                </a:solidFill>
                <a:latin typeface="Times New Roman"/>
                <a:ea typeface="+mn-ea"/>
              </a:rPr>
              <a:t>ContextMenu</a:t>
            </a:r>
            <a:r>
              <a:rPr lang="en-US" altLang="zh-CN" sz="2604" dirty="0">
                <a:solidFill>
                  <a:srgbClr val="000000"/>
                </a:solidFill>
                <a:latin typeface="Times New Roman"/>
                <a:ea typeface="+mn-ea"/>
              </a:rPr>
              <a:t> menu,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en-US" altLang="zh-CN" sz="2604" dirty="0">
                <a:solidFill>
                  <a:srgbClr val="000000"/>
                </a:solidFill>
                <a:latin typeface="Times New Roman"/>
                <a:ea typeface="+mn-ea"/>
              </a:rPr>
              <a:t>			</a:t>
            </a:r>
            <a:r>
              <a:rPr lang="en-US" altLang="zh-CN" sz="2606" dirty="0">
                <a:solidFill>
                  <a:srgbClr val="000000"/>
                </a:solidFill>
                <a:latin typeface="Times New Roman"/>
                <a:ea typeface="+mn-ea"/>
              </a:rPr>
              <a:t>View v, </a:t>
            </a:r>
            <a:r>
              <a:rPr lang="en-US" altLang="zh-CN" sz="2606" dirty="0" err="1">
                <a:solidFill>
                  <a:srgbClr val="000000"/>
                </a:solidFill>
                <a:latin typeface="Times New Roman"/>
                <a:ea typeface="+mn-ea"/>
              </a:rPr>
              <a:t>ContextMenu.ContextMenuInfo</a:t>
            </a:r>
            <a:endParaRPr lang="en-US" altLang="zh-CN" sz="2606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en-US" altLang="zh-CN" sz="2606" dirty="0">
                <a:solidFill>
                  <a:srgbClr val="000000"/>
                </a:solidFill>
                <a:latin typeface="Times New Roman"/>
                <a:ea typeface="+mn-ea"/>
              </a:rPr>
              <a:t>			</a:t>
            </a:r>
            <a:r>
              <a:rPr lang="en-US" altLang="zh-CN" sz="2604" dirty="0" err="1">
                <a:solidFill>
                  <a:srgbClr val="000000"/>
                </a:solidFill>
                <a:latin typeface="Times New Roman"/>
                <a:ea typeface="+mn-ea"/>
              </a:rPr>
              <a:t>menuInfo</a:t>
            </a:r>
            <a:r>
              <a:rPr lang="en-US" altLang="zh-CN" sz="2604" dirty="0">
                <a:solidFill>
                  <a:srgbClr val="000000"/>
                </a:solidFill>
                <a:latin typeface="Times New Roman"/>
                <a:ea typeface="+mn-ea"/>
              </a:rPr>
              <a:t>) 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创建</a:t>
            </a:r>
            <a:r>
              <a:rPr lang="en-US" altLang="zh-CN" sz="2604" dirty="0">
                <a:solidFill>
                  <a:srgbClr val="000000"/>
                </a:solidFill>
                <a:latin typeface="微软雅黑"/>
                <a:ea typeface="+mn-ea"/>
              </a:rPr>
              <a:t>context menu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，和</a:t>
            </a:r>
            <a:r>
              <a:rPr lang="en-US" altLang="zh-CN" sz="2604" dirty="0">
                <a:solidFill>
                  <a:srgbClr val="000000"/>
                </a:solidFill>
                <a:latin typeface="微软雅黑"/>
                <a:ea typeface="+mn-ea"/>
              </a:rPr>
              <a:t>options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en-US" altLang="zh-CN" sz="2604" dirty="0">
                <a:solidFill>
                  <a:srgbClr val="000000"/>
                </a:solidFill>
                <a:latin typeface="微软雅黑"/>
                <a:ea typeface="+mn-ea"/>
              </a:rPr>
              <a:t>			menu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不同，</a:t>
            </a:r>
            <a:r>
              <a:rPr lang="en-US" altLang="zh-CN" sz="2604" dirty="0">
                <a:solidFill>
                  <a:srgbClr val="000000"/>
                </a:solidFill>
                <a:latin typeface="微软雅黑"/>
                <a:ea typeface="+mn-ea"/>
              </a:rPr>
              <a:t>context </a:t>
            </a:r>
            <a:r>
              <a:rPr lang="en-US" altLang="zh-CN" sz="2604" dirty="0" err="1">
                <a:solidFill>
                  <a:srgbClr val="000000"/>
                </a:solidFill>
                <a:latin typeface="微软雅黑"/>
                <a:ea typeface="+mn-ea"/>
              </a:rPr>
              <a:t>meun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每次显示时都会调用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			这个函数。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60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606" dirty="0" err="1">
                <a:solidFill>
                  <a:srgbClr val="000000"/>
                </a:solidFill>
                <a:latin typeface="Times New Roman"/>
                <a:ea typeface="+mn-ea"/>
              </a:rPr>
              <a:t>onContextItemSelected</a:t>
            </a:r>
            <a:r>
              <a:rPr lang="en-US" altLang="zh-CN" sz="2606" dirty="0">
                <a:solidFill>
                  <a:srgbClr val="000000"/>
                </a:solidFill>
                <a:latin typeface="Times New Roman"/>
                <a:ea typeface="+mn-ea"/>
              </a:rPr>
              <a:t>(</a:t>
            </a:r>
            <a:r>
              <a:rPr lang="en-US" altLang="zh-CN" sz="2606" dirty="0" err="1">
                <a:solidFill>
                  <a:srgbClr val="000000"/>
                </a:solidFill>
                <a:latin typeface="Times New Roman"/>
                <a:ea typeface="+mn-ea"/>
              </a:rPr>
              <a:t>MenuItem</a:t>
            </a:r>
            <a:endParaRPr lang="en-US" altLang="zh-CN" sz="2606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095500" algn="l"/>
              </a:tabLst>
              <a:defRPr/>
            </a:pPr>
            <a:r>
              <a:rPr lang="en-US" altLang="zh-CN" sz="2606" dirty="0">
                <a:solidFill>
                  <a:srgbClr val="000000"/>
                </a:solidFill>
                <a:latin typeface="Times New Roman"/>
                <a:ea typeface="+mn-ea"/>
              </a:rPr>
              <a:t>			</a:t>
            </a:r>
            <a:r>
              <a:rPr lang="en-US" altLang="zh-CN" sz="2604" dirty="0">
                <a:solidFill>
                  <a:srgbClr val="000000"/>
                </a:solidFill>
                <a:latin typeface="Times New Roman"/>
                <a:ea typeface="+mn-ea"/>
              </a:rPr>
              <a:t>item) 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处理选中的菜单项。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800" smtClean="0"/>
              <a:t>Context Menu</a:t>
            </a:r>
            <a:endParaRPr lang="zh-CN" altLang="en-US" sz="4800" smtClean="0"/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 bwMode="auto">
          <a:xfrm>
            <a:off x="214313" y="1428750"/>
            <a:ext cx="8372475" cy="4811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ContextMenu</a:t>
            </a:r>
            <a:r>
              <a:rPr lang="zh-CN" altLang="en-US" smtClean="0"/>
              <a:t>是</a:t>
            </a:r>
            <a:r>
              <a:rPr lang="en-US" altLang="zh-CN" smtClean="0"/>
              <a:t>Menu</a:t>
            </a:r>
            <a:r>
              <a:rPr lang="zh-CN" altLang="en-US" smtClean="0"/>
              <a:t>的子类</a:t>
            </a:r>
            <a:r>
              <a:rPr lang="en-US" altLang="zh-CN" smtClean="0"/>
              <a:t>,</a:t>
            </a:r>
            <a:r>
              <a:rPr lang="zh-CN" altLang="en-US" smtClean="0"/>
              <a:t>因此</a:t>
            </a:r>
            <a:r>
              <a:rPr lang="en-US" altLang="zh-CN" smtClean="0"/>
              <a:t>Menu</a:t>
            </a:r>
            <a:r>
              <a:rPr lang="zh-CN" altLang="en-US" smtClean="0"/>
              <a:t>中的方法同样适用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同样可以用</a:t>
            </a:r>
            <a:r>
              <a:rPr lang="en-US" altLang="zh-CN" smtClean="0"/>
              <a:t>XML</a:t>
            </a:r>
            <a:r>
              <a:rPr lang="zh-CN" altLang="en-US" smtClean="0"/>
              <a:t>文件的方式添加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添加</a:t>
            </a:r>
            <a:r>
              <a:rPr lang="en-US" altLang="zh-CN" smtClean="0"/>
              <a:t>MenuItem</a:t>
            </a:r>
            <a:r>
              <a:rPr lang="zh-CN" altLang="en-US" smtClean="0"/>
              <a:t>时</a:t>
            </a:r>
            <a:r>
              <a:rPr lang="en-US" altLang="zh-CN" smtClean="0"/>
              <a:t>id</a:t>
            </a:r>
            <a:r>
              <a:rPr lang="zh-CN" altLang="en-US" smtClean="0"/>
              <a:t>很重要</a:t>
            </a:r>
            <a:r>
              <a:rPr lang="en-US" altLang="zh-CN" smtClean="0"/>
              <a:t>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在</a:t>
            </a:r>
            <a:r>
              <a:rPr lang="en-US" altLang="zh-CN" smtClean="0"/>
              <a:t>onContextItemSelected(MenuItem item)</a:t>
            </a:r>
            <a:r>
              <a:rPr lang="zh-CN" altLang="en-US" smtClean="0"/>
              <a:t>中</a:t>
            </a:r>
            <a:r>
              <a:rPr lang="en-US" altLang="zh-CN" smtClean="0"/>
              <a:t>,item</a:t>
            </a:r>
            <a:r>
              <a:rPr lang="zh-CN" altLang="en-US" smtClean="0"/>
              <a:t>的</a:t>
            </a:r>
            <a:r>
              <a:rPr lang="en-US" altLang="zh-CN" smtClean="0">
                <a:solidFill>
                  <a:srgbClr val="FF0000"/>
                </a:solidFill>
              </a:rPr>
              <a:t>id</a:t>
            </a:r>
            <a:r>
              <a:rPr lang="zh-CN" altLang="en-US" smtClean="0"/>
              <a:t>是区分</a:t>
            </a:r>
            <a:r>
              <a:rPr lang="en-US" altLang="zh-CN" smtClean="0"/>
              <a:t>MenuItem</a:t>
            </a:r>
            <a:r>
              <a:rPr lang="zh-CN" altLang="en-US" smtClean="0"/>
              <a:t>的唯一标识</a:t>
            </a:r>
            <a:r>
              <a:rPr lang="en-US" altLang="zh-CN" smtClean="0"/>
              <a:t>,</a:t>
            </a:r>
            <a:r>
              <a:rPr lang="zh-CN" altLang="en-US" smtClean="0"/>
              <a:t>与</a:t>
            </a:r>
            <a:r>
              <a:rPr lang="en-US" altLang="zh-CN" smtClean="0"/>
              <a:t>View</a:t>
            </a:r>
            <a:r>
              <a:rPr lang="zh-CN" altLang="en-US" smtClean="0"/>
              <a:t>无关</a:t>
            </a: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为</a:t>
            </a:r>
            <a:r>
              <a:rPr lang="en-US" altLang="zh-CN" smtClean="0"/>
              <a:t>ListView</a:t>
            </a:r>
            <a:r>
              <a:rPr lang="zh-CN" altLang="en-US" smtClean="0"/>
              <a:t>注册上下文菜单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让</a:t>
            </a:r>
            <a:r>
              <a:rPr lang="en-US" altLang="zh-CN" smtClean="0"/>
              <a:t>Activity</a:t>
            </a:r>
            <a:r>
              <a:rPr lang="zh-CN" altLang="en-US" smtClean="0"/>
              <a:t>继承</a:t>
            </a:r>
            <a:r>
              <a:rPr lang="en-US" altLang="zh-CN" smtClean="0"/>
              <a:t>ListActivity</a:t>
            </a:r>
          </a:p>
          <a:p>
            <a:pPr eaLnBrk="1" hangingPunct="1"/>
            <a:r>
              <a:rPr lang="en-US" altLang="zh-CN" smtClean="0"/>
              <a:t>registerForContextMenu(getListView());</a:t>
            </a:r>
          </a:p>
          <a:p>
            <a:pPr eaLnBrk="1" hangingPunct="1"/>
            <a:r>
              <a:rPr lang="zh-CN" altLang="en-US" smtClean="0"/>
              <a:t>在上下文菜单的响应方法</a:t>
            </a:r>
            <a:r>
              <a:rPr lang="en-US" altLang="zh-CN" smtClean="0"/>
              <a:t>onContextItemSelected(MenuItem mi)</a:t>
            </a:r>
            <a:r>
              <a:rPr lang="zh-CN" altLang="en-US" smtClean="0"/>
              <a:t>中</a:t>
            </a:r>
            <a:r>
              <a:rPr lang="en-US" altLang="zh-CN" smtClean="0"/>
              <a:t>,mi.getMenuInfo()</a:t>
            </a:r>
            <a:r>
              <a:rPr lang="zh-CN" altLang="en-US" smtClean="0"/>
              <a:t>返回对象直接强转为</a:t>
            </a:r>
            <a:r>
              <a:rPr lang="en-US" altLang="zh-CN" smtClean="0"/>
              <a:t>:AdapterContextMenuInfo</a:t>
            </a:r>
            <a:r>
              <a:rPr lang="zh-CN" altLang="en-US" smtClean="0"/>
              <a:t>类型</a:t>
            </a:r>
            <a:r>
              <a:rPr lang="en-US" altLang="zh-CN" smtClean="0"/>
              <a:t>(AdapterView</a:t>
            </a:r>
            <a:r>
              <a:rPr lang="zh-CN" altLang="en-US" smtClean="0"/>
              <a:t>的内部类</a:t>
            </a:r>
            <a:r>
              <a:rPr lang="en-US" altLang="zh-CN" smtClean="0"/>
              <a:t>),</a:t>
            </a:r>
            <a:r>
              <a:rPr lang="zh-CN" altLang="en-US" smtClean="0"/>
              <a:t>这样用</a:t>
            </a:r>
            <a:r>
              <a:rPr lang="en-US" altLang="zh-CN" smtClean="0"/>
              <a:t>info.id</a:t>
            </a:r>
            <a:r>
              <a:rPr lang="zh-CN" altLang="en-US" smtClean="0"/>
              <a:t>可以直接获得数据项的</a:t>
            </a:r>
            <a:r>
              <a:rPr lang="en-US" altLang="zh-CN" smtClean="0"/>
              <a:t>id,info.postion</a:t>
            </a:r>
            <a:r>
              <a:rPr lang="zh-CN" altLang="en-US" smtClean="0"/>
              <a:t>获得数据下标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对话框</a:t>
            </a:r>
          </a:p>
        </p:txBody>
      </p:sp>
      <p:sp>
        <p:nvSpPr>
          <p:cNvPr id="14643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相关类在 </a:t>
            </a:r>
            <a:r>
              <a:rPr lang="en-US" altLang="zh-CN" smtClean="0"/>
              <a:t>android.app</a:t>
            </a:r>
            <a:r>
              <a:rPr lang="zh-CN" altLang="en-US" smtClean="0"/>
              <a:t>包中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Activity</a:t>
            </a:r>
            <a:r>
              <a:rPr lang="zh-CN" altLang="en-US" smtClean="0"/>
              <a:t>中的相关方法</a:t>
            </a:r>
          </a:p>
          <a:p>
            <a:pPr lvl="1" eaLnBrk="1" hangingPunct="1"/>
            <a:r>
              <a:rPr lang="en-US" altLang="zh-CN" smtClean="0"/>
              <a:t>onCreateDialog(int id) : </a:t>
            </a:r>
            <a:r>
              <a:rPr lang="zh-CN" altLang="en-US" smtClean="0"/>
              <a:t>为</a:t>
            </a:r>
            <a:r>
              <a:rPr lang="en-US" altLang="zh-CN" smtClean="0"/>
              <a:t>Dialog</a:t>
            </a:r>
            <a:r>
              <a:rPr lang="zh-CN" altLang="en-US" smtClean="0"/>
              <a:t>指定</a:t>
            </a:r>
            <a:r>
              <a:rPr lang="en-US" altLang="zh-CN" smtClean="0"/>
              <a:t>id,</a:t>
            </a:r>
            <a:r>
              <a:rPr lang="zh-CN" altLang="en-US" smtClean="0"/>
              <a:t>返回</a:t>
            </a:r>
            <a:r>
              <a:rPr lang="en-US" altLang="zh-CN" smtClean="0"/>
              <a:t>Dialog</a:t>
            </a:r>
            <a:r>
              <a:rPr lang="zh-CN" altLang="en-US" smtClean="0"/>
              <a:t>对象</a:t>
            </a:r>
          </a:p>
          <a:p>
            <a:pPr lvl="1" eaLnBrk="1" hangingPunct="1"/>
            <a:r>
              <a:rPr lang="en-US" altLang="zh-CN" smtClean="0"/>
              <a:t>onPrepareDialog(int id,Dialog dialog):</a:t>
            </a:r>
            <a:r>
              <a:rPr lang="zh-CN" altLang="en-US" smtClean="0"/>
              <a:t>重绘</a:t>
            </a:r>
            <a:r>
              <a:rPr lang="en-US" altLang="zh-CN" smtClean="0"/>
              <a:t>Dialog,</a:t>
            </a:r>
            <a:r>
              <a:rPr lang="zh-CN" altLang="en-US" smtClean="0"/>
              <a:t>在每次显示</a:t>
            </a:r>
            <a:r>
              <a:rPr lang="en-US" altLang="zh-CN" smtClean="0"/>
              <a:t>Dialog</a:t>
            </a:r>
            <a:r>
              <a:rPr lang="zh-CN" altLang="en-US" smtClean="0"/>
              <a:t>之前都会调用</a:t>
            </a:r>
          </a:p>
          <a:p>
            <a:pPr lvl="1" eaLnBrk="1" hangingPunct="1"/>
            <a:r>
              <a:rPr lang="en-US" altLang="zh-CN" smtClean="0"/>
              <a:t>showDialog(int id):</a:t>
            </a:r>
            <a:r>
              <a:rPr lang="zh-CN" altLang="en-US" smtClean="0"/>
              <a:t>根据</a:t>
            </a:r>
            <a:r>
              <a:rPr lang="en-US" altLang="zh-CN" smtClean="0"/>
              <a:t>Dialog</a:t>
            </a:r>
            <a:r>
              <a:rPr lang="zh-CN" altLang="en-US" smtClean="0"/>
              <a:t>的</a:t>
            </a:r>
            <a:r>
              <a:rPr lang="en-US" altLang="zh-CN" smtClean="0"/>
              <a:t>id  </a:t>
            </a:r>
            <a:r>
              <a:rPr lang="zh-CN" altLang="en-US" smtClean="0"/>
              <a:t>显示</a:t>
            </a:r>
            <a:r>
              <a:rPr lang="en-US" altLang="zh-CN" smtClean="0"/>
              <a:t>Dialog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dismissDialog(int id):</a:t>
            </a:r>
            <a:r>
              <a:rPr lang="zh-CN" altLang="en-US" smtClean="0"/>
              <a:t>隐藏</a:t>
            </a:r>
            <a:r>
              <a:rPr lang="en-US" altLang="zh-CN" smtClean="0"/>
              <a:t>Dialog</a:t>
            </a:r>
            <a:endParaRPr lang="zh-CN" altLang="en-US" smtClean="0"/>
          </a:p>
          <a:p>
            <a:pPr lvl="1" eaLnBrk="1" hangingPunct="1"/>
            <a:r>
              <a:rPr lang="en-US" altLang="zh-CN" smtClean="0"/>
              <a:t>removeDialog(int id):</a:t>
            </a:r>
            <a:r>
              <a:rPr lang="zh-CN" altLang="en-US" smtClean="0"/>
              <a:t>删除</a:t>
            </a:r>
            <a:r>
              <a:rPr lang="en-US" altLang="zh-CN" smtClean="0"/>
              <a:t>Dialog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对话框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使用方法</a:t>
            </a:r>
            <a:r>
              <a:rPr lang="en-US" altLang="zh-CN" smtClean="0"/>
              <a:t>: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覆盖</a:t>
            </a:r>
            <a:r>
              <a:rPr lang="en-US" altLang="zh-CN" smtClean="0"/>
              <a:t>Activity</a:t>
            </a:r>
            <a:r>
              <a:rPr lang="zh-CN" altLang="en-US" smtClean="0"/>
              <a:t>中的</a:t>
            </a:r>
            <a:r>
              <a:rPr lang="en-US" altLang="zh-CN" smtClean="0"/>
              <a:t>onCreateDialog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可以针对不同的</a:t>
            </a:r>
            <a:r>
              <a:rPr lang="en-US" altLang="zh-CN" smtClean="0"/>
              <a:t>id</a:t>
            </a:r>
            <a:r>
              <a:rPr lang="zh-CN" altLang="en-US" smtClean="0"/>
              <a:t>返回不同的</a:t>
            </a:r>
            <a:r>
              <a:rPr lang="en-US" altLang="zh-CN" smtClean="0"/>
              <a:t>Dialog.</a:t>
            </a:r>
            <a:r>
              <a:rPr lang="zh-CN" altLang="en-US" smtClean="0"/>
              <a:t>在需要显示</a:t>
            </a:r>
            <a:r>
              <a:rPr lang="en-US" altLang="zh-CN" smtClean="0"/>
              <a:t>Dialog</a:t>
            </a:r>
            <a:r>
              <a:rPr lang="zh-CN" altLang="en-US" smtClean="0"/>
              <a:t>的地方</a:t>
            </a:r>
            <a:r>
              <a:rPr lang="en-US" altLang="zh-CN" smtClean="0"/>
              <a:t>,</a:t>
            </a:r>
            <a:r>
              <a:rPr lang="zh-CN" altLang="en-US" smtClean="0"/>
              <a:t>用</a:t>
            </a:r>
            <a:r>
              <a:rPr lang="en-US" altLang="zh-CN" smtClean="0"/>
              <a:t>showDialog(id)</a:t>
            </a:r>
            <a:r>
              <a:rPr lang="zh-CN" altLang="en-US" smtClean="0"/>
              <a:t>就可以</a:t>
            </a:r>
            <a:r>
              <a:rPr lang="en-US" altLang="zh-CN" smtClean="0"/>
              <a:t>.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也可以不用</a:t>
            </a:r>
            <a:r>
              <a:rPr lang="en-US" altLang="zh-CN" smtClean="0"/>
              <a:t>onCreateDialog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直接创建</a:t>
            </a:r>
            <a:r>
              <a:rPr lang="en-US" altLang="zh-CN" smtClean="0"/>
              <a:t>Dialog</a:t>
            </a:r>
            <a:r>
              <a:rPr lang="zh-CN" altLang="en-US" smtClean="0"/>
              <a:t>对象</a:t>
            </a:r>
            <a:r>
              <a:rPr lang="en-US" altLang="zh-CN" smtClean="0"/>
              <a:t>,</a:t>
            </a:r>
            <a:r>
              <a:rPr lang="zh-CN" altLang="en-US" smtClean="0"/>
              <a:t>调用</a:t>
            </a:r>
            <a:r>
              <a:rPr lang="en-US" altLang="zh-CN" smtClean="0"/>
              <a:t>Dialog</a:t>
            </a:r>
            <a:r>
              <a:rPr lang="zh-CN" altLang="en-US" smtClean="0"/>
              <a:t>对象的</a:t>
            </a:r>
            <a:r>
              <a:rPr lang="en-US" altLang="zh-CN" smtClean="0"/>
              <a:t>show</a:t>
            </a:r>
            <a:r>
              <a:rPr lang="zh-CN" altLang="en-US" smtClean="0"/>
              <a:t>方法显示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普通对话框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859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AlertDialog.Builder,</a:t>
            </a:r>
            <a:r>
              <a:rPr lang="zh-CN" altLang="en-US" smtClean="0"/>
              <a:t>对</a:t>
            </a:r>
            <a:r>
              <a:rPr lang="en-US" altLang="zh-CN" smtClean="0"/>
              <a:t>Builder</a:t>
            </a:r>
            <a:r>
              <a:rPr lang="zh-CN" altLang="en-US" smtClean="0"/>
              <a:t>对象调用</a:t>
            </a:r>
            <a:r>
              <a:rPr lang="en-US" altLang="zh-CN" smtClean="0"/>
              <a:t>setMessage</a:t>
            </a:r>
            <a:r>
              <a:rPr lang="zh-CN" altLang="en-US" smtClean="0"/>
              <a:t>方法设置信息</a:t>
            </a:r>
            <a:r>
              <a:rPr lang="en-US" altLang="zh-CN" smtClean="0"/>
              <a:t>,</a:t>
            </a:r>
            <a:r>
              <a:rPr lang="zh-CN" altLang="en-US" smtClean="0"/>
              <a:t>调用</a:t>
            </a:r>
            <a:r>
              <a:rPr lang="en-US" altLang="zh-CN" smtClean="0"/>
              <a:t>setPositiveButton</a:t>
            </a:r>
            <a:r>
              <a:rPr lang="zh-CN" altLang="en-US" smtClean="0"/>
              <a:t>方法设置确认按钮</a:t>
            </a:r>
            <a:r>
              <a:rPr lang="en-US" altLang="zh-CN" smtClean="0"/>
              <a:t>,</a:t>
            </a:r>
            <a:r>
              <a:rPr lang="zh-CN" altLang="en-US" smtClean="0"/>
              <a:t>同时需要指定确认按钮的响应监听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确认按钮的事件响应监听接口为</a:t>
            </a:r>
            <a:r>
              <a:rPr lang="en-US" altLang="zh-CN" smtClean="0"/>
              <a:t>android.content.DialogInterface.OnClickListener,</a:t>
            </a:r>
            <a:r>
              <a:rPr lang="zh-CN" altLang="en-US" smtClean="0"/>
              <a:t>作为</a:t>
            </a:r>
            <a:r>
              <a:rPr lang="en-US" altLang="zh-CN" smtClean="0"/>
              <a:t>setPositiveButton</a:t>
            </a:r>
            <a:r>
              <a:rPr lang="zh-CN" altLang="en-US" smtClean="0"/>
              <a:t>的参数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调用</a:t>
            </a:r>
            <a:r>
              <a:rPr lang="en-US" altLang="zh-CN" smtClean="0"/>
              <a:t>create</a:t>
            </a:r>
            <a:r>
              <a:rPr lang="zh-CN" altLang="en-US" smtClean="0"/>
              <a:t>方法生成</a:t>
            </a:r>
            <a:r>
              <a:rPr lang="en-US" altLang="zh-CN" smtClean="0"/>
              <a:t>Dialog.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列表对话框</a:t>
            </a:r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AlertDialog.Builder,</a:t>
            </a:r>
            <a:r>
              <a:rPr lang="zh-CN" altLang="en-US" smtClean="0"/>
              <a:t>对</a:t>
            </a:r>
            <a:r>
              <a:rPr lang="en-US" altLang="zh-CN" smtClean="0"/>
              <a:t>Builder</a:t>
            </a:r>
            <a:r>
              <a:rPr lang="zh-CN" altLang="en-US" smtClean="0"/>
              <a:t>对象调用</a:t>
            </a:r>
            <a:r>
              <a:rPr lang="en-US" altLang="zh-CN" smtClean="0"/>
              <a:t>setItems</a:t>
            </a:r>
            <a:r>
              <a:rPr lang="zh-CN" altLang="en-US" smtClean="0"/>
              <a:t>方法设置多个条目</a:t>
            </a:r>
            <a:r>
              <a:rPr lang="en-US" altLang="zh-CN" smtClean="0"/>
              <a:t>,</a:t>
            </a:r>
            <a:r>
              <a:rPr lang="zh-CN" altLang="en-US" smtClean="0"/>
              <a:t>条目可以来自数组资源文件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setItems</a:t>
            </a:r>
            <a:r>
              <a:rPr lang="zh-CN" altLang="en-US" smtClean="0"/>
              <a:t>方法中指定</a:t>
            </a:r>
            <a:r>
              <a:rPr lang="en-US" altLang="zh-CN" smtClean="0"/>
              <a:t>android.content.DialogInterface.OnClickListener</a:t>
            </a:r>
            <a:r>
              <a:rPr lang="zh-CN" altLang="en-US" smtClean="0"/>
              <a:t>监听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调用</a:t>
            </a:r>
            <a:r>
              <a:rPr lang="en-US" altLang="zh-CN" smtClean="0"/>
              <a:t>create</a:t>
            </a:r>
            <a:r>
              <a:rPr lang="zh-CN" altLang="en-US" smtClean="0"/>
              <a:t>方法生成</a:t>
            </a:r>
            <a:r>
              <a:rPr lang="en-US" altLang="zh-CN" smtClean="0"/>
              <a:t>Dialog.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Andoid Runtime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应用开发语言：</a:t>
            </a:r>
            <a:r>
              <a:rPr lang="en-US" altLang="zh-CN" smtClean="0"/>
              <a:t>Java</a:t>
            </a:r>
          </a:p>
          <a:p>
            <a:pPr eaLnBrk="1" hangingPunct="1"/>
            <a:r>
              <a:rPr lang="en-US" altLang="zh-CN" smtClean="0"/>
              <a:t>Dalvik</a:t>
            </a:r>
            <a:r>
              <a:rPr lang="zh-CN" altLang="en-US" smtClean="0"/>
              <a:t>虚拟机</a:t>
            </a:r>
          </a:p>
          <a:p>
            <a:pPr lvl="1" eaLnBrk="1" hangingPunct="1"/>
            <a:r>
              <a:rPr lang="zh-CN" altLang="en-US" smtClean="0"/>
              <a:t>指令 </a:t>
            </a:r>
            <a:r>
              <a:rPr lang="en-US" altLang="zh-CN" smtClean="0"/>
              <a:t>: Dalvik Excutable </a:t>
            </a:r>
          </a:p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标准库</a:t>
            </a:r>
          </a:p>
          <a:p>
            <a:pPr lvl="1" eaLnBrk="1" hangingPunct="1"/>
            <a:r>
              <a:rPr lang="zh-CN" altLang="en-US" smtClean="0"/>
              <a:t>把</a:t>
            </a:r>
            <a:r>
              <a:rPr lang="en-US" altLang="zh-CN" smtClean="0"/>
              <a:t>java</a:t>
            </a:r>
            <a:r>
              <a:rPr lang="zh-CN" altLang="en-US" smtClean="0"/>
              <a:t>代码编译为</a:t>
            </a:r>
            <a:r>
              <a:rPr lang="en-US" altLang="zh-CN" smtClean="0"/>
              <a:t>Dalvik</a:t>
            </a:r>
            <a:r>
              <a:rPr lang="zh-CN" altLang="en-US" smtClean="0"/>
              <a:t>可执行文件</a:t>
            </a:r>
            <a:r>
              <a:rPr lang="en-US" altLang="zh-CN" smtClean="0"/>
              <a:t>(dex format)</a:t>
            </a:r>
          </a:p>
        </p:txBody>
      </p:sp>
      <p:pic>
        <p:nvPicPr>
          <p:cNvPr id="26628" name="图片 4" descr="QQ截图201307021410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429125"/>
            <a:ext cx="24288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单选对话框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500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AlertDialog.Builder,</a:t>
            </a:r>
            <a:r>
              <a:rPr lang="zh-CN" altLang="en-US" smtClean="0"/>
              <a:t>对</a:t>
            </a:r>
            <a:r>
              <a:rPr lang="en-US" altLang="zh-CN" smtClean="0"/>
              <a:t>Builder</a:t>
            </a:r>
            <a:r>
              <a:rPr lang="zh-CN" altLang="en-US" smtClean="0"/>
              <a:t>对象调用</a:t>
            </a:r>
            <a:r>
              <a:rPr lang="en-US" altLang="zh-CN" smtClean="0"/>
              <a:t>setSingleChoiceItems</a:t>
            </a:r>
            <a:r>
              <a:rPr lang="zh-CN" altLang="en-US" smtClean="0"/>
              <a:t>方法设置多个选项</a:t>
            </a:r>
            <a:r>
              <a:rPr lang="en-US" altLang="zh-CN" smtClean="0"/>
              <a:t>,</a:t>
            </a:r>
            <a:r>
              <a:rPr lang="zh-CN" altLang="en-US" smtClean="0"/>
              <a:t>选项可以来自数组资源文件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setSingleChoiceItems</a:t>
            </a:r>
            <a:r>
              <a:rPr lang="zh-CN" altLang="en-US" smtClean="0"/>
              <a:t>方法中指定</a:t>
            </a:r>
            <a:r>
              <a:rPr lang="en-US" altLang="zh-CN" smtClean="0"/>
              <a:t>android.content.DialogInterface.OnClickListener</a:t>
            </a:r>
            <a:r>
              <a:rPr lang="zh-CN" altLang="en-US" smtClean="0"/>
              <a:t>监听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必须通过</a:t>
            </a:r>
            <a:r>
              <a:rPr lang="en-US" altLang="zh-CN" smtClean="0"/>
              <a:t>setPositiveButton</a:t>
            </a:r>
            <a:r>
              <a:rPr lang="zh-CN" altLang="en-US" smtClean="0"/>
              <a:t>设置确认按钮</a:t>
            </a:r>
            <a:r>
              <a:rPr lang="en-US" altLang="zh-CN" smtClean="0"/>
              <a:t>,</a:t>
            </a:r>
            <a:r>
              <a:rPr lang="zh-CN" altLang="en-US" smtClean="0"/>
              <a:t>否则对话框无法</a:t>
            </a:r>
            <a:r>
              <a:rPr lang="en-US" altLang="zh-CN" smtClean="0"/>
              <a:t>dismiss.</a:t>
            </a:r>
          </a:p>
          <a:p>
            <a:pPr eaLnBrk="1" hangingPunct="1"/>
            <a:r>
              <a:rPr lang="zh-CN" altLang="en-US" smtClean="0"/>
              <a:t>对</a:t>
            </a:r>
            <a:r>
              <a:rPr lang="en-US" altLang="zh-CN" smtClean="0"/>
              <a:t>Builder</a:t>
            </a:r>
            <a:r>
              <a:rPr lang="zh-CN" altLang="en-US" smtClean="0"/>
              <a:t>调用</a:t>
            </a:r>
            <a:r>
              <a:rPr lang="en-US" altLang="zh-CN" smtClean="0"/>
              <a:t>create</a:t>
            </a:r>
            <a:r>
              <a:rPr lang="zh-CN" altLang="en-US" smtClean="0"/>
              <a:t>方法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多选对话框</a:t>
            </a:r>
          </a:p>
        </p:txBody>
      </p:sp>
      <p:sp>
        <p:nvSpPr>
          <p:cNvPr id="15155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AlertDialog.Builder,</a:t>
            </a:r>
            <a:r>
              <a:rPr lang="zh-CN" altLang="en-US" smtClean="0"/>
              <a:t>对</a:t>
            </a:r>
            <a:r>
              <a:rPr lang="en-US" altLang="zh-CN" smtClean="0"/>
              <a:t>Builder</a:t>
            </a:r>
            <a:r>
              <a:rPr lang="zh-CN" altLang="en-US" smtClean="0"/>
              <a:t>对象调用</a:t>
            </a:r>
            <a:r>
              <a:rPr lang="en-US" altLang="zh-CN" smtClean="0"/>
              <a:t>setMultiChoiceItems</a:t>
            </a:r>
            <a:r>
              <a:rPr lang="zh-CN" altLang="en-US" smtClean="0"/>
              <a:t>方法设置多个选项</a:t>
            </a:r>
            <a:r>
              <a:rPr lang="en-US" altLang="zh-CN" smtClean="0"/>
              <a:t>,</a:t>
            </a:r>
            <a:r>
              <a:rPr lang="zh-CN" altLang="en-US" smtClean="0"/>
              <a:t>选项可以来自数组资源文件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setMultiChoiceItems</a:t>
            </a:r>
            <a:r>
              <a:rPr lang="zh-CN" altLang="en-US" smtClean="0"/>
              <a:t>方法中指定</a:t>
            </a:r>
            <a:r>
              <a:rPr lang="en-US" altLang="zh-CN" smtClean="0"/>
              <a:t>android.content.DialogInterface. OnMultiChoiceClickListener</a:t>
            </a:r>
            <a:r>
              <a:rPr lang="zh-CN" altLang="en-US" smtClean="0"/>
              <a:t>监听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必须通过</a:t>
            </a:r>
            <a:r>
              <a:rPr lang="en-US" altLang="zh-CN" smtClean="0"/>
              <a:t>setPositiveButton</a:t>
            </a:r>
            <a:r>
              <a:rPr lang="zh-CN" altLang="en-US" smtClean="0"/>
              <a:t>设置确认按钮</a:t>
            </a:r>
            <a:r>
              <a:rPr lang="en-US" altLang="zh-CN" smtClean="0"/>
              <a:t>,</a:t>
            </a:r>
            <a:r>
              <a:rPr lang="zh-CN" altLang="en-US" smtClean="0"/>
              <a:t>否则对话框无法</a:t>
            </a:r>
            <a:r>
              <a:rPr lang="en-US" altLang="zh-CN" smtClean="0"/>
              <a:t>dismiss.</a:t>
            </a:r>
          </a:p>
          <a:p>
            <a:pPr eaLnBrk="1" hangingPunct="1"/>
            <a:r>
              <a:rPr lang="zh-CN" altLang="en-US" smtClean="0"/>
              <a:t>对</a:t>
            </a:r>
            <a:r>
              <a:rPr lang="en-US" altLang="zh-CN" smtClean="0"/>
              <a:t>Builder</a:t>
            </a:r>
            <a:r>
              <a:rPr lang="zh-CN" altLang="en-US" smtClean="0"/>
              <a:t>调用</a:t>
            </a:r>
            <a:r>
              <a:rPr lang="en-US" altLang="zh-CN" smtClean="0"/>
              <a:t>create</a:t>
            </a:r>
            <a:r>
              <a:rPr lang="zh-CN" altLang="en-US" smtClean="0"/>
              <a:t>方法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日期、时间选择对话框</a:t>
            </a: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DatePickerDialog   </a:t>
            </a:r>
            <a:r>
              <a:rPr lang="zh-CN" altLang="en-US" smtClean="0"/>
              <a:t>日期选择对话框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直接创建</a:t>
            </a:r>
            <a:r>
              <a:rPr lang="en-US" altLang="zh-CN" smtClean="0"/>
              <a:t>DatePickerDialog,</a:t>
            </a:r>
            <a:r>
              <a:rPr lang="zh-CN" altLang="en-US" smtClean="0"/>
              <a:t>构造参数为</a:t>
            </a:r>
            <a:r>
              <a:rPr lang="en-US" altLang="zh-CN" smtClean="0"/>
              <a:t>Context,DatePickerDialog.OnDateSetListener,</a:t>
            </a:r>
            <a:r>
              <a:rPr lang="zh-CN" altLang="en-US" smtClean="0"/>
              <a:t>初始年月日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TimePickerDialog </a:t>
            </a:r>
            <a:r>
              <a:rPr lang="zh-CN" altLang="en-US" smtClean="0"/>
              <a:t>时间选择对话框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直接创建</a:t>
            </a:r>
            <a:r>
              <a:rPr lang="en-US" altLang="zh-CN" smtClean="0"/>
              <a:t>TimePickerDialog,</a:t>
            </a:r>
            <a:r>
              <a:rPr lang="zh-CN" altLang="en-US" smtClean="0"/>
              <a:t>构造参数为</a:t>
            </a:r>
            <a:r>
              <a:rPr lang="en-US" altLang="zh-CN" smtClean="0"/>
              <a:t>Context,TimePickerDialog.OnTimeSetListener,</a:t>
            </a:r>
            <a:r>
              <a:rPr lang="zh-CN" altLang="en-US" smtClean="0"/>
              <a:t>初始小时</a:t>
            </a:r>
            <a:r>
              <a:rPr lang="en-US" altLang="zh-CN" smtClean="0"/>
              <a:t>,</a:t>
            </a:r>
            <a:r>
              <a:rPr lang="zh-CN" altLang="en-US" smtClean="0"/>
              <a:t>分钟</a:t>
            </a:r>
            <a:r>
              <a:rPr lang="en-US" altLang="zh-CN" smtClean="0"/>
              <a:t>,</a:t>
            </a:r>
            <a:r>
              <a:rPr lang="zh-CN" altLang="en-US" smtClean="0"/>
              <a:t>是否</a:t>
            </a:r>
            <a:r>
              <a:rPr lang="en-US" altLang="zh-CN" smtClean="0"/>
              <a:t>24</a:t>
            </a:r>
            <a:r>
              <a:rPr lang="zh-CN" altLang="en-US" smtClean="0"/>
              <a:t>小时制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进度对话框</a:t>
            </a: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474788"/>
            <a:ext cx="8229600" cy="538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直接创建</a:t>
            </a:r>
            <a:r>
              <a:rPr lang="en-US" altLang="zh-CN" sz="2800" smtClean="0"/>
              <a:t>ProgressDialog.</a:t>
            </a:r>
          </a:p>
          <a:p>
            <a:pPr eaLnBrk="1" hangingPunct="1"/>
            <a:r>
              <a:rPr lang="zh-CN" altLang="en-US" sz="2800" smtClean="0"/>
              <a:t>也可以直接调用</a:t>
            </a:r>
            <a:r>
              <a:rPr lang="en-US" altLang="zh-CN" sz="2800" smtClean="0"/>
              <a:t>ProgressDialog.show</a:t>
            </a:r>
            <a:r>
              <a:rPr lang="zh-CN" altLang="en-US" sz="2800" smtClean="0"/>
              <a:t>方法</a:t>
            </a:r>
            <a:r>
              <a:rPr lang="en-US" altLang="zh-CN" sz="2800" smtClean="0"/>
              <a:t>,</a:t>
            </a:r>
            <a:r>
              <a:rPr lang="zh-CN" altLang="en-US" sz="2800" smtClean="0"/>
              <a:t>获得一个</a:t>
            </a:r>
            <a:r>
              <a:rPr lang="en-US" altLang="zh-CN" sz="2800" smtClean="0"/>
              <a:t>ProgressDialog</a:t>
            </a:r>
            <a:r>
              <a:rPr lang="zh-CN" altLang="en-US" sz="2800" smtClean="0"/>
              <a:t>对象</a:t>
            </a:r>
          </a:p>
          <a:p>
            <a:pPr eaLnBrk="1" hangingPunct="1"/>
            <a:r>
              <a:rPr lang="zh-CN" altLang="en-US" sz="2800" smtClean="0"/>
              <a:t>往往需要单起一个线程来实时改变进度条的</a:t>
            </a:r>
            <a:r>
              <a:rPr lang="en-US" altLang="zh-CN" sz="2800" smtClean="0"/>
              <a:t>progress</a:t>
            </a:r>
            <a:r>
              <a:rPr lang="zh-CN" altLang="en-US" sz="2800" smtClean="0"/>
              <a:t>属性</a:t>
            </a:r>
            <a:r>
              <a:rPr lang="en-US" altLang="zh-CN" sz="2800" smtClean="0"/>
              <a:t>.</a:t>
            </a:r>
            <a:r>
              <a:rPr lang="zh-CN" altLang="en-US" sz="2800" smtClean="0"/>
              <a:t>当</a:t>
            </a:r>
            <a:r>
              <a:rPr lang="en-US" altLang="zh-CN" sz="2800" smtClean="0"/>
              <a:t>progress</a:t>
            </a:r>
            <a:r>
              <a:rPr lang="zh-CN" altLang="en-US" sz="2800" smtClean="0"/>
              <a:t>达到</a:t>
            </a:r>
            <a:r>
              <a:rPr lang="en-US" altLang="zh-CN" sz="2800" smtClean="0"/>
              <a:t>max</a:t>
            </a:r>
            <a:r>
              <a:rPr lang="zh-CN" altLang="en-US" sz="2800" smtClean="0"/>
              <a:t>值时</a:t>
            </a:r>
            <a:r>
              <a:rPr lang="en-US" altLang="zh-CN" sz="2800" smtClean="0"/>
              <a:t>,</a:t>
            </a:r>
            <a:r>
              <a:rPr lang="zh-CN" altLang="en-US" sz="2800" smtClean="0"/>
              <a:t>要主动调用</a:t>
            </a:r>
            <a:r>
              <a:rPr lang="en-US" altLang="zh-CN" sz="2800" smtClean="0"/>
              <a:t>dismiss</a:t>
            </a:r>
            <a:r>
              <a:rPr lang="zh-CN" altLang="en-US" sz="2800" smtClean="0"/>
              <a:t>方法屏蔽进度条</a:t>
            </a:r>
            <a:r>
              <a:rPr lang="en-US" altLang="zh-CN" sz="2800" smtClean="0"/>
              <a:t>.</a:t>
            </a:r>
            <a:r>
              <a:rPr lang="zh-CN" altLang="en-US" sz="2800" smtClean="0"/>
              <a:t>覆盖</a:t>
            </a:r>
            <a:r>
              <a:rPr lang="en-US" altLang="zh-CN" sz="2800" smtClean="0"/>
              <a:t>Activity</a:t>
            </a:r>
            <a:r>
              <a:rPr lang="zh-CN" altLang="en-US" sz="2800" smtClean="0"/>
              <a:t>的</a:t>
            </a:r>
            <a:r>
              <a:rPr lang="en-US" altLang="zh-CN" sz="2800" smtClean="0"/>
              <a:t>onPrepareDialog</a:t>
            </a:r>
            <a:r>
              <a:rPr lang="zh-CN" altLang="en-US" sz="2800" smtClean="0"/>
              <a:t>方法</a:t>
            </a:r>
            <a:r>
              <a:rPr lang="en-US" altLang="zh-CN" sz="2800" smtClean="0"/>
              <a:t>,</a:t>
            </a:r>
            <a:r>
              <a:rPr lang="zh-CN" altLang="en-US" sz="2800" smtClean="0"/>
              <a:t>再次显示对话框时把</a:t>
            </a:r>
            <a:r>
              <a:rPr lang="en-US" altLang="zh-CN" sz="2800" smtClean="0"/>
              <a:t>progress</a:t>
            </a:r>
            <a:r>
              <a:rPr lang="zh-CN" altLang="en-US" sz="2800" smtClean="0"/>
              <a:t>属性清零</a:t>
            </a:r>
            <a:r>
              <a:rPr lang="en-US" altLang="zh-CN" sz="2800" smtClean="0"/>
              <a:t>.</a:t>
            </a:r>
          </a:p>
          <a:p>
            <a:pPr eaLnBrk="1" hangingPunct="1"/>
            <a:r>
              <a:rPr lang="en-US" altLang="zh-CN" sz="2800" smtClean="0"/>
              <a:t>ProgressDialog</a:t>
            </a:r>
            <a:r>
              <a:rPr lang="zh-CN" altLang="en-US" sz="2800" smtClean="0"/>
              <a:t>中定义了两种样式</a:t>
            </a:r>
            <a:r>
              <a:rPr lang="en-US" altLang="zh-CN" sz="2800" smtClean="0"/>
              <a:t>,</a:t>
            </a:r>
            <a:r>
              <a:rPr lang="zh-CN" altLang="en-US" sz="2800" smtClean="0"/>
              <a:t>可以调用</a:t>
            </a:r>
            <a:r>
              <a:rPr lang="en-US" altLang="zh-CN" sz="2800" smtClean="0"/>
              <a:t>setProgressStyle</a:t>
            </a:r>
            <a:r>
              <a:rPr lang="zh-CN" altLang="en-US" sz="2800" smtClean="0"/>
              <a:t>来设置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Toast </a:t>
            </a:r>
            <a:endParaRPr lang="zh-CN" altLang="en-US" smtClean="0"/>
          </a:p>
        </p:txBody>
      </p:sp>
      <p:sp>
        <p:nvSpPr>
          <p:cNvPr id="15462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smtClean="0"/>
              <a:t>显示短消息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创建</a:t>
            </a:r>
            <a:r>
              <a:rPr lang="en-US" altLang="zh-CN" sz="3600" smtClean="0"/>
              <a:t>Toast: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smtClean="0"/>
              <a:t>	Toast t = Toast.makeText(Context,msg,Toast.LENGTH_SHORT</a:t>
            </a:r>
            <a:r>
              <a:rPr lang="zh-CN" altLang="en-US" sz="3600" smtClean="0"/>
              <a:t>或</a:t>
            </a:r>
            <a:r>
              <a:rPr lang="en-US" altLang="zh-CN" sz="3600" smtClean="0"/>
              <a:t>LENGTH_LONG);</a:t>
            </a:r>
            <a:endParaRPr lang="zh-CN" altLang="en-US" sz="3600" smtClean="0"/>
          </a:p>
          <a:p>
            <a:pPr eaLnBrk="1" hangingPunct="1"/>
            <a:r>
              <a:rPr lang="zh-CN" altLang="en-US" sz="3600" smtClean="0"/>
              <a:t>显示</a:t>
            </a:r>
            <a:r>
              <a:rPr lang="en-US" altLang="zh-CN" sz="3600" smtClean="0"/>
              <a:t>Toast:  t.show()</a:t>
            </a: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Toast</a:t>
            </a:r>
            <a:endParaRPr lang="zh-CN" altLang="en-US" smtClean="0"/>
          </a:p>
        </p:txBody>
      </p:sp>
      <p:sp>
        <p:nvSpPr>
          <p:cNvPr id="15565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954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smtClean="0"/>
              <a:t>技巧</a:t>
            </a:r>
            <a:r>
              <a:rPr lang="en-US" altLang="zh-CN" sz="3600" smtClean="0"/>
              <a:t>:</a:t>
            </a:r>
            <a:r>
              <a:rPr lang="zh-CN" altLang="en-US" sz="3600" smtClean="0"/>
              <a:t>显示带图片的</a:t>
            </a:r>
            <a:r>
              <a:rPr lang="en-US" altLang="zh-CN" sz="3600" smtClean="0"/>
              <a:t>Toast</a:t>
            </a:r>
            <a:endParaRPr lang="zh-CN" altLang="en-US" sz="3600" smtClean="0"/>
          </a:p>
          <a:p>
            <a:pPr eaLnBrk="1" hangingPunct="1"/>
            <a:r>
              <a:rPr lang="zh-CN" altLang="en-US" sz="3600" smtClean="0"/>
              <a:t>调用</a:t>
            </a:r>
            <a:r>
              <a:rPr lang="en-US" altLang="zh-CN" sz="3600" smtClean="0"/>
              <a:t>Toast</a:t>
            </a:r>
            <a:r>
              <a:rPr lang="zh-CN" altLang="en-US" sz="3600" smtClean="0"/>
              <a:t>的</a:t>
            </a:r>
            <a:r>
              <a:rPr lang="en-US" altLang="zh-CN" sz="3600" smtClean="0"/>
              <a:t>getView</a:t>
            </a:r>
            <a:r>
              <a:rPr lang="zh-CN" altLang="en-US" sz="3600" smtClean="0"/>
              <a:t>方法获得</a:t>
            </a:r>
            <a:r>
              <a:rPr lang="en-US" altLang="zh-CN" sz="3600" smtClean="0"/>
              <a:t>View tv,</a:t>
            </a:r>
            <a:r>
              <a:rPr lang="zh-CN" altLang="en-US" sz="3600" smtClean="0"/>
              <a:t>然后将</a:t>
            </a:r>
            <a:r>
              <a:rPr lang="en-US" altLang="zh-CN" sz="3600" smtClean="0"/>
              <a:t>tv</a:t>
            </a:r>
            <a:r>
              <a:rPr lang="zh-CN" altLang="en-US" sz="3600" smtClean="0"/>
              <a:t>连同一个</a:t>
            </a:r>
            <a:r>
              <a:rPr lang="en-US" altLang="zh-CN" sz="3600" smtClean="0"/>
              <a:t>ImageView</a:t>
            </a:r>
            <a:r>
              <a:rPr lang="zh-CN" altLang="en-US" sz="3600" smtClean="0"/>
              <a:t>放入一个</a:t>
            </a:r>
            <a:r>
              <a:rPr lang="en-US" altLang="zh-CN" sz="3600" smtClean="0"/>
              <a:t>LinearLayout</a:t>
            </a:r>
            <a:r>
              <a:rPr lang="zh-CN" altLang="en-US" sz="3600" smtClean="0"/>
              <a:t>对象</a:t>
            </a:r>
            <a:r>
              <a:rPr lang="en-US" altLang="zh-CN" sz="3600" smtClean="0"/>
              <a:t>lv(</a:t>
            </a:r>
            <a:r>
              <a:rPr lang="zh-CN" altLang="en-US" sz="3600" smtClean="0"/>
              <a:t>水平排列</a:t>
            </a:r>
            <a:r>
              <a:rPr lang="en-US" altLang="zh-CN" sz="3600" smtClean="0"/>
              <a:t>)</a:t>
            </a:r>
            <a:r>
              <a:rPr lang="zh-CN" altLang="en-US" sz="3600" smtClean="0"/>
              <a:t>中</a:t>
            </a:r>
            <a:r>
              <a:rPr lang="en-US" altLang="zh-CN" sz="3600" smtClean="0"/>
              <a:t>,</a:t>
            </a:r>
            <a:r>
              <a:rPr lang="zh-CN" altLang="en-US" sz="3600" smtClean="0"/>
              <a:t>最后调用</a:t>
            </a:r>
            <a:r>
              <a:rPr lang="en-US" altLang="zh-CN" sz="3600" smtClean="0"/>
              <a:t>Toast</a:t>
            </a:r>
            <a:r>
              <a:rPr lang="zh-CN" altLang="en-US" sz="3600" smtClean="0"/>
              <a:t>的</a:t>
            </a:r>
            <a:r>
              <a:rPr lang="en-US" altLang="zh-CN" sz="3600" smtClean="0"/>
              <a:t>setView</a:t>
            </a:r>
            <a:r>
              <a:rPr lang="zh-CN" altLang="en-US" sz="3600" smtClean="0"/>
              <a:t>方法将</a:t>
            </a:r>
            <a:r>
              <a:rPr lang="en-US" altLang="zh-CN" sz="3600" smtClean="0"/>
              <a:t>lv</a:t>
            </a:r>
            <a:r>
              <a:rPr lang="zh-CN" altLang="en-US" sz="3600" smtClean="0"/>
              <a:t>设置为</a:t>
            </a:r>
            <a:r>
              <a:rPr lang="en-US" altLang="zh-CN" sz="3600" smtClean="0"/>
              <a:t>Toast</a:t>
            </a:r>
            <a:r>
              <a:rPr lang="zh-CN" altLang="en-US" sz="3600" smtClean="0"/>
              <a:t>的</a:t>
            </a:r>
            <a:r>
              <a:rPr lang="en-US" altLang="zh-CN" sz="3600" smtClean="0"/>
              <a:t>view.</a:t>
            </a:r>
            <a:r>
              <a:rPr lang="zh-CN" altLang="en-US" sz="3600" smtClean="0"/>
              <a:t>调用</a:t>
            </a:r>
            <a:r>
              <a:rPr lang="en-US" altLang="zh-CN" sz="3600" smtClean="0"/>
              <a:t>show</a:t>
            </a:r>
            <a:r>
              <a:rPr lang="zh-CN" altLang="en-US" sz="3600" smtClean="0"/>
              <a:t>方法显示出来</a:t>
            </a:r>
            <a:r>
              <a:rPr lang="en-US" altLang="zh-CN" sz="3600" smtClean="0"/>
              <a:t>.</a:t>
            </a:r>
            <a:endParaRPr lang="zh-CN" altLang="en-US" sz="36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PendingIntent</a:t>
            </a:r>
            <a:endParaRPr lang="zh-CN" altLang="en-US" smtClean="0"/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 bwMode="auto">
          <a:xfrm>
            <a:off x="428625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来自</a:t>
            </a:r>
            <a:r>
              <a:rPr lang="en-US" altLang="zh-CN" smtClean="0"/>
              <a:t>android.app</a:t>
            </a:r>
            <a:r>
              <a:rPr lang="zh-CN" altLang="en-US" smtClean="0"/>
              <a:t>包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表示延迟发送的</a:t>
            </a:r>
            <a:r>
              <a:rPr lang="en-US" altLang="zh-CN" smtClean="0"/>
              <a:t>Intent, </a:t>
            </a:r>
            <a:r>
              <a:rPr lang="zh-CN" altLang="en-US" smtClean="0"/>
              <a:t>封装的</a:t>
            </a:r>
            <a:r>
              <a:rPr lang="en-US" altLang="zh-CN" smtClean="0"/>
              <a:t>Intent</a:t>
            </a:r>
            <a:r>
              <a:rPr lang="zh-CN" altLang="en-US" smtClean="0"/>
              <a:t>会在未来某一时刻发送出去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获取方式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smtClean="0"/>
              <a:t>getActivity()</a:t>
            </a:r>
          </a:p>
          <a:p>
            <a:pPr lvl="1" eaLnBrk="1" hangingPunct="1"/>
            <a:r>
              <a:rPr lang="en-US" altLang="zh-CN" smtClean="0"/>
              <a:t>getBroadcast()</a:t>
            </a:r>
          </a:p>
          <a:p>
            <a:pPr lvl="1" eaLnBrk="1" hangingPunct="1"/>
            <a:r>
              <a:rPr lang="en-US" altLang="zh-CN" smtClean="0"/>
              <a:t>getService()</a:t>
            </a:r>
          </a:p>
          <a:p>
            <a:pPr eaLnBrk="1" hangingPunct="1"/>
            <a:r>
              <a:rPr lang="zh-CN" altLang="en-US" smtClean="0"/>
              <a:t>参数</a:t>
            </a:r>
            <a:r>
              <a:rPr lang="en-US" altLang="zh-CN" smtClean="0"/>
              <a:t>: Context,</a:t>
            </a:r>
            <a:r>
              <a:rPr lang="zh-CN" altLang="en-US" smtClean="0"/>
              <a:t>请求码</a:t>
            </a:r>
            <a:r>
              <a:rPr lang="en-US" altLang="zh-CN" smtClean="0"/>
              <a:t>,Intent,flags (</a:t>
            </a:r>
            <a:r>
              <a:rPr lang="zh-CN" altLang="en-US" smtClean="0"/>
              <a:t>一般取</a:t>
            </a:r>
            <a:r>
              <a:rPr lang="en-US" altLang="zh-CN" smtClean="0"/>
              <a:t>0)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754063"/>
            <a:ext cx="7954963" cy="40528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717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 Notification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71700" algn="l"/>
              </a:tabLst>
              <a:defRPr/>
            </a:pPr>
            <a:endParaRPr lang="en-US" altLang="zh-CN" sz="3600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71700" algn="l"/>
              </a:tabLst>
              <a:defRPr/>
            </a:pPr>
            <a:endParaRPr lang="en-US" altLang="zh-CN" sz="3600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71700" algn="l"/>
              </a:tabLst>
              <a:defRPr/>
            </a:pP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600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3600" dirty="0">
                <a:solidFill>
                  <a:srgbClr val="000000"/>
                </a:solidFill>
                <a:latin typeface="微软雅黑"/>
                <a:ea typeface="+mn-ea"/>
              </a:rPr>
              <a:t>是</a:t>
            </a:r>
            <a:r>
              <a:rPr lang="en-US" altLang="zh-CN" sz="3600" dirty="0">
                <a:solidFill>
                  <a:srgbClr val="000000"/>
                </a:solidFill>
                <a:latin typeface="微软雅黑"/>
                <a:ea typeface="+mn-ea"/>
              </a:rPr>
              <a:t>Android</a:t>
            </a:r>
            <a:r>
              <a:rPr lang="zh-CN" altLang="en-US" sz="3600" dirty="0">
                <a:solidFill>
                  <a:srgbClr val="000000"/>
                </a:solidFill>
                <a:latin typeface="微软雅黑"/>
                <a:ea typeface="+mn-ea"/>
              </a:rPr>
              <a:t>提供的在状态栏的提醒机制</a:t>
            </a:r>
          </a:p>
          <a:p>
            <a:pPr eaLnBrk="1" fontAlgn="auto" hangingPunct="1">
              <a:lnSpc>
                <a:spcPts val="461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71700" algn="l"/>
              </a:tabLst>
              <a:defRPr/>
            </a:pP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600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3600" dirty="0">
                <a:solidFill>
                  <a:srgbClr val="000000"/>
                </a:solidFill>
                <a:latin typeface="微软雅黑"/>
                <a:ea typeface="+mn-ea"/>
              </a:rPr>
              <a:t>不会打断用户当前的操作</a:t>
            </a:r>
          </a:p>
          <a:p>
            <a:pPr eaLnBrk="1" fontAlgn="auto" hangingPunct="1">
              <a:lnSpc>
                <a:spcPts val="460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71700" algn="l"/>
              </a:tabLst>
              <a:defRPr/>
            </a:pP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600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3600" dirty="0">
                <a:solidFill>
                  <a:srgbClr val="000000"/>
                </a:solidFill>
                <a:latin typeface="微软雅黑"/>
                <a:ea typeface="+mn-ea"/>
              </a:rPr>
              <a:t>支持异步的点击事件响应</a:t>
            </a:r>
          </a:p>
          <a:p>
            <a:pPr eaLnBrk="1" fontAlgn="auto" hangingPunct="1">
              <a:lnSpc>
                <a:spcPts val="461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71700" algn="l"/>
              </a:tabLst>
              <a:defRPr/>
            </a:pP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600" dirty="0">
                <a:solidFill>
                  <a:srgbClr val="000000"/>
                </a:solidFill>
                <a:latin typeface="微软雅黑"/>
                <a:ea typeface="+mn-ea"/>
              </a:rPr>
              <a:t>由</a:t>
            </a:r>
            <a:r>
              <a:rPr lang="en-US" altLang="zh-CN" sz="3600" dirty="0" err="1">
                <a:solidFill>
                  <a:srgbClr val="000000"/>
                </a:solidFill>
                <a:latin typeface="微软雅黑"/>
                <a:ea typeface="+mn-ea"/>
              </a:rPr>
              <a:t>NotificationManager</a:t>
            </a:r>
            <a:r>
              <a:rPr lang="zh-CN" altLang="en-US" sz="3600" dirty="0">
                <a:solidFill>
                  <a:srgbClr val="000000"/>
                </a:solidFill>
                <a:latin typeface="微软雅黑"/>
                <a:ea typeface="+mn-ea"/>
              </a:rPr>
              <a:t>来管理</a:t>
            </a:r>
          </a:p>
        </p:txBody>
      </p:sp>
      <p:pic>
        <p:nvPicPr>
          <p:cNvPr id="157699" name="图片 4" descr="status_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072063"/>
            <a:ext cx="7350125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1166813"/>
            <a:ext cx="7342188" cy="32051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203200" algn="l"/>
                <a:tab pos="2286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创建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四步骤之一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03200" algn="l"/>
                <a:tab pos="2286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03200" algn="l"/>
                <a:tab pos="2286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203200" algn="l"/>
                <a:tab pos="2286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得到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NotificationManager</a:t>
            </a: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03200" algn="l"/>
                <a:tab pos="228600" algn="l"/>
              </a:tabLst>
              <a:defRPr/>
            </a:pP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03200" algn="l"/>
                <a:tab pos="228600" algn="l"/>
              </a:tabLst>
              <a:defRPr/>
            </a:pP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410"/>
              </a:lnSpc>
              <a:spcBef>
                <a:spcPts val="0"/>
              </a:spcBef>
              <a:spcAft>
                <a:spcPts val="0"/>
              </a:spcAft>
              <a:tabLst>
                <a:tab pos="203200" algn="l"/>
                <a:tab pos="2286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NotificationManager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notificationManager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=		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NotificationManager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)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getSystemService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Context.NOTIFICATION_SERVICE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);</a:t>
            </a:r>
            <a:endParaRPr lang="zh-CN" altLang="en-US" sz="2800" dirty="0">
              <a:solidFill>
                <a:srgbClr val="000000"/>
              </a:solidFill>
              <a:latin typeface="Times New Roman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925" y="754063"/>
            <a:ext cx="8510588" cy="49752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创建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四步骤之二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初始化一个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Notification (android.app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包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)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441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+mn-ea"/>
              </a:rPr>
              <a:t>Notification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/>
                <a:ea typeface="+mn-ea"/>
              </a:rPr>
              <a:t>notification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+mn-ea"/>
              </a:rPr>
              <a:t> = new</a:t>
            </a:r>
          </a:p>
          <a:p>
            <a:pPr eaLnBrk="1" fontAlgn="auto" hangingPunct="1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+mn-ea"/>
              </a:rPr>
              <a:t>Notification(</a:t>
            </a:r>
            <a:r>
              <a:rPr lang="en-US" altLang="zh-CN" sz="2400" dirty="0" err="1">
                <a:latin typeface="+mn-lt"/>
                <a:ea typeface="+mn-ea"/>
              </a:rPr>
              <a:t>android.R.drawable.stat_notify_chat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+mn-ea"/>
              </a:rPr>
              <a:t>,</a:t>
            </a:r>
          </a:p>
          <a:p>
            <a:pPr eaLnBrk="1" fontAlgn="auto" hangingPunct="1">
              <a:lnSpc>
                <a:spcPts val="2882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+mn-ea"/>
              </a:rPr>
              <a:t>"Hello",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/>
                <a:ea typeface="+mn-ea"/>
              </a:rPr>
              <a:t>System.currentTimeMillis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+mn-ea"/>
              </a:rPr>
              <a:t>());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4234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+mn-ea"/>
              </a:rPr>
              <a:t>	</a:t>
            </a: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在这一步需要设置显示在屏幕上方状态栏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		的通知消息、通知消息前方的图像资</a:t>
            </a:r>
          </a:p>
          <a:p>
            <a:pPr eaLnBrk="1" fontAlgn="auto" hangingPunct="1">
              <a:lnSpc>
                <a:spcPts val="3843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  <a:tab pos="431800" algn="l"/>
                <a:tab pos="482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		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源 </a:t>
            </a:r>
            <a:r>
              <a:rPr lang="en-US" altLang="zh-CN" sz="3206" dirty="0">
                <a:solidFill>
                  <a:srgbClr val="000000"/>
                </a:solidFill>
                <a:latin typeface="微软雅黑"/>
                <a:ea typeface="+mn-ea"/>
              </a:rPr>
              <a:t>ID 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和发出通知的时间。一般为当前时间。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7188" y="857250"/>
            <a:ext cx="8143875" cy="5214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dirty="0"/>
              <a:t>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应用程序层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         </a:t>
            </a:r>
            <a:r>
              <a:rPr lang="en-US" altLang="zh-CN" dirty="0"/>
              <a:t>Android</a:t>
            </a:r>
            <a:r>
              <a:rPr lang="zh-CN" altLang="en-US" dirty="0"/>
              <a:t>平台不仅仅是操作系统，也包含了许多应用程序，诸如</a:t>
            </a:r>
            <a:r>
              <a:rPr lang="en-US" altLang="zh-CN" dirty="0"/>
              <a:t>SMS</a:t>
            </a:r>
            <a:r>
              <a:rPr lang="zh-CN" altLang="en-US" dirty="0"/>
              <a:t>短信客户端程序、电话拨号程序等应用程序。这些应用程序都是       用</a:t>
            </a:r>
            <a:r>
              <a:rPr lang="en-US" altLang="zh-CN" dirty="0"/>
              <a:t>Java</a:t>
            </a:r>
            <a:r>
              <a:rPr lang="zh-CN" altLang="en-US" dirty="0"/>
              <a:t>语言编写的，并且这些应用程序都是可以被开发人员开发的其他应用程序所替换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）应用程序框架层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         应用程序框架层是我们从事</a:t>
            </a:r>
            <a:r>
              <a:rPr lang="en-US" altLang="zh-CN" dirty="0"/>
              <a:t>Android</a:t>
            </a:r>
            <a:r>
              <a:rPr lang="zh-CN" altLang="en-US" dirty="0"/>
              <a:t>开发的基础，很多核心应用程序也是通过这一层来实现其核心功能的，该层简化了组件的重用，开发人员可以直接使用其提 供的组件来进行快速的应用程序开发，也可以通过继承而实现个性化的拓展。</a:t>
            </a:r>
          </a:p>
          <a:p>
            <a:pPr eaLnBrk="1" hangingPunct="1">
              <a:defRPr/>
            </a:pPr>
            <a:r>
              <a:rPr lang="zh-CN" altLang="en-US" dirty="0"/>
              <a:t> 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系统运行库层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      系统运行库层可以分成两部分，分别是系统库和</a:t>
            </a:r>
            <a:r>
              <a:rPr lang="en-US" altLang="zh-CN" dirty="0"/>
              <a:t>Android</a:t>
            </a:r>
            <a:r>
              <a:rPr lang="zh-CN" altLang="en-US" dirty="0"/>
              <a:t>运行时（</a:t>
            </a:r>
            <a:r>
              <a:rPr lang="en-US" altLang="zh-CN" dirty="0"/>
              <a:t>android</a:t>
            </a:r>
            <a:r>
              <a:rPr lang="zh-CN" altLang="en-US" dirty="0"/>
              <a:t>虚拟机）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  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b="1" dirty="0"/>
              <a:t>Linux</a:t>
            </a:r>
            <a:r>
              <a:rPr lang="zh-CN" altLang="en-US" b="1" dirty="0"/>
              <a:t>内核层 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        </a:t>
            </a:r>
            <a:r>
              <a:rPr lang="en-US" altLang="zh-CN" dirty="0"/>
              <a:t>Android</a:t>
            </a:r>
            <a:r>
              <a:rPr lang="zh-CN" altLang="en-US" dirty="0"/>
              <a:t>是基于</a:t>
            </a:r>
            <a:r>
              <a:rPr lang="en-US" altLang="zh-CN" dirty="0"/>
              <a:t>Linux2.6</a:t>
            </a:r>
            <a:r>
              <a:rPr lang="zh-CN" altLang="en-US" dirty="0"/>
              <a:t>内核，其核心系统服务如安全性、内存管理、进程管理、网路协议以及驱动模型都依赖于</a:t>
            </a:r>
            <a:r>
              <a:rPr lang="en-US" altLang="zh-CN" dirty="0"/>
              <a:t>Linux</a:t>
            </a:r>
            <a:r>
              <a:rPr lang="zh-CN" altLang="en-US" dirty="0"/>
              <a:t>内核。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857250"/>
            <a:ext cx="8380413" cy="52165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创建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四步骤之三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设置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的参数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endParaRPr lang="zh-CN" altLang="en-US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String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contentTitle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= "My notification";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String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contentText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= "Hello World!";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Intent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notificationIntent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= new Intent(this,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MyClass.class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PendingIntent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pIntent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PendingIntent.getActivity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(this, 0,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notificationIntent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, 0);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notification.setLatestEventInfo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(this,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contentTitle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76200" algn="l"/>
                <a:tab pos="2921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contentText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pIntent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);</a:t>
            </a:r>
            <a:endParaRPr lang="zh-CN" altLang="en-US" sz="2800" dirty="0">
              <a:solidFill>
                <a:srgbClr val="000000"/>
              </a:solidFill>
              <a:latin typeface="Times New Roman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754063"/>
            <a:ext cx="8334375" cy="49530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创建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四步骤之四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显示一个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微软雅黑"/>
                <a:ea typeface="+mn-ea"/>
              </a:rPr>
              <a:t>			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private static final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ID = 1;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		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notificationManager.notify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(ID, notification);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4463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参数中的</a:t>
            </a: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ID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用来唯一标识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Notification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对象，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	以便再次调用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cancel(</a:t>
            </a: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ID 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)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方法来取消通知。</a:t>
            </a:r>
          </a:p>
          <a:p>
            <a:pPr eaLnBrk="1" fontAlgn="auto" hangingPunct="1">
              <a:lnSpc>
                <a:spcPts val="3843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需要注意的是，必须要保证</a:t>
            </a:r>
            <a:r>
              <a:rPr lang="en-US" altLang="zh-CN" sz="3206" dirty="0">
                <a:solidFill>
                  <a:srgbClr val="000000"/>
                </a:solidFill>
                <a:latin typeface="Times New Roman"/>
                <a:ea typeface="+mn-ea"/>
              </a:rPr>
              <a:t>ID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的唯一性，</a:t>
            </a:r>
          </a:p>
          <a:p>
            <a:pPr eaLnBrk="1" fontAlgn="auto" hangingPunct="1">
              <a:lnSpc>
                <a:spcPts val="4043"/>
              </a:lnSpc>
              <a:spcBef>
                <a:spcPts val="0"/>
              </a:spcBef>
              <a:spcAft>
                <a:spcPts val="0"/>
              </a:spcAft>
              <a:tabLst>
                <a:tab pos="292100" algn="l"/>
                <a:tab pos="342900" algn="l"/>
                <a:tab pos="508000" algn="l"/>
              </a:tabLst>
              <a:defRPr/>
            </a:pP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避免出现错误。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风格和主题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idx="1"/>
          </p:nvPr>
        </p:nvSpPr>
        <p:spPr bwMode="auto">
          <a:xfrm>
            <a:off x="428625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		Android xml</a:t>
            </a:r>
            <a:r>
              <a:rPr lang="zh-CN" altLang="en-US" sz="2000" smtClean="0"/>
              <a:t>风格和主题文件的编写，是涉及到整个程序界面美观的因素之一。较好的应用风格和主题，可以实现美观而统一的界面，这就犹如</a:t>
            </a:r>
            <a:r>
              <a:rPr lang="en-US" altLang="zh-CN" sz="2000" smtClean="0"/>
              <a:t>Web</a:t>
            </a:r>
            <a:r>
              <a:rPr lang="zh-CN" altLang="en-US" sz="2000" smtClean="0"/>
              <a:t>开发中的</a:t>
            </a:r>
            <a:r>
              <a:rPr lang="en-US" altLang="zh-CN" sz="2000" smtClean="0"/>
              <a:t>CSS</a:t>
            </a:r>
            <a:r>
              <a:rPr lang="zh-CN" altLang="en-US" sz="2000" smtClean="0"/>
              <a:t>。    </a:t>
            </a:r>
            <a:r>
              <a:rPr lang="en-US" altLang="zh-CN" sz="2000" smtClean="0"/>
              <a:t>Styles</a:t>
            </a:r>
            <a:r>
              <a:rPr lang="zh-CN" altLang="en-US" sz="2000" smtClean="0"/>
              <a:t>和</a:t>
            </a:r>
            <a:r>
              <a:rPr lang="en-US" altLang="zh-CN" sz="2000" smtClean="0"/>
              <a:t>Themes</a:t>
            </a:r>
            <a:r>
              <a:rPr lang="zh-CN" altLang="en-US" sz="2000" smtClean="0"/>
              <a:t>都是资源，存放在</a:t>
            </a:r>
            <a:r>
              <a:rPr lang="en-US" altLang="zh-CN" sz="2000" smtClean="0"/>
              <a:t>res/values</a:t>
            </a:r>
            <a:r>
              <a:rPr lang="zh-CN" altLang="en-US" sz="2000" smtClean="0"/>
              <a:t>文件夹下。</a:t>
            </a:r>
            <a:br>
              <a:rPr lang="zh-CN" altLang="en-US" sz="2000" smtClean="0"/>
            </a:br>
            <a:r>
              <a:rPr lang="zh-CN" altLang="en-US" sz="2000" smtClean="0"/>
              <a:t>    什么是</a:t>
            </a:r>
            <a:r>
              <a:rPr lang="en-US" altLang="zh-CN" sz="2000" smtClean="0"/>
              <a:t>Style</a:t>
            </a:r>
            <a:r>
              <a:rPr lang="zh-CN" altLang="en-US" sz="2000" smtClean="0"/>
              <a:t>，什么是</a:t>
            </a:r>
            <a:r>
              <a:rPr lang="en-US" altLang="zh-CN" sz="2000" smtClean="0"/>
              <a:t>Theme</a:t>
            </a:r>
            <a:r>
              <a:rPr lang="zh-CN" altLang="en-US" sz="2000" smtClean="0"/>
              <a:t>？</a:t>
            </a:r>
            <a:br>
              <a:rPr lang="zh-CN" altLang="en-US" sz="2000" smtClean="0"/>
            </a:br>
            <a:r>
              <a:rPr lang="zh-CN" altLang="en-US" sz="2000" smtClean="0"/>
              <a:t>    </a:t>
            </a:r>
            <a:r>
              <a:rPr lang="en-US" altLang="zh-CN" sz="2000" smtClean="0"/>
              <a:t>Style</a:t>
            </a:r>
            <a:r>
              <a:rPr lang="zh-CN" altLang="en-US" sz="2000" smtClean="0"/>
              <a:t>：是一个包含一种或者多种格式化属性的集合，我们可以将其用为一个单位用在布局</a:t>
            </a:r>
            <a:r>
              <a:rPr lang="en-US" altLang="zh-CN" sz="2000" smtClean="0"/>
              <a:t>XML</a:t>
            </a:r>
            <a:r>
              <a:rPr lang="zh-CN" altLang="en-US" sz="2000" smtClean="0"/>
              <a:t>单个元素当中</a:t>
            </a:r>
            <a:br>
              <a:rPr lang="zh-CN" altLang="en-US" sz="2000" smtClean="0"/>
            </a:br>
            <a:r>
              <a:rPr lang="zh-CN" altLang="en-US" sz="2000" smtClean="0"/>
              <a:t>    </a:t>
            </a:r>
            <a:r>
              <a:rPr lang="en-US" altLang="zh-CN" sz="2000" smtClean="0"/>
              <a:t>Theme</a:t>
            </a:r>
            <a:r>
              <a:rPr lang="zh-CN" altLang="en-US" sz="2000" smtClean="0"/>
              <a:t>：是一个包含一种或者多种格式化属性的集合，我们可以将其为一个单位用在应用中所有的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当中或者应用中的某个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当 中。比如，我们可以定义一个</a:t>
            </a:r>
            <a:r>
              <a:rPr lang="en-US" altLang="zh-CN" sz="2000" smtClean="0"/>
              <a:t>Theme</a:t>
            </a:r>
            <a:r>
              <a:rPr lang="zh-CN" altLang="en-US" sz="2000" smtClean="0"/>
              <a:t>，它为</a:t>
            </a:r>
            <a:r>
              <a:rPr lang="en-US" altLang="zh-CN" sz="2000" smtClean="0"/>
              <a:t>window frame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panel </a:t>
            </a:r>
            <a:r>
              <a:rPr lang="zh-CN" altLang="en-US" sz="2000" smtClean="0"/>
              <a:t>的前景和背景定义了一组颜色，并为菜单定义可文字的大小和颜色属性，可以将这个</a:t>
            </a:r>
            <a:r>
              <a:rPr lang="en-US" altLang="zh-CN" sz="2000" smtClean="0"/>
              <a:t>Theme</a:t>
            </a:r>
            <a:r>
              <a:rPr lang="zh-CN" altLang="en-US" sz="2000" smtClean="0"/>
              <a:t>应用在你程序当中所有的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里。</a:t>
            </a:r>
            <a:endParaRPr lang="en-US" altLang="zh-CN" sz="20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       </a:t>
            </a:r>
            <a:r>
              <a:rPr lang="zh-CN" altLang="en-US" sz="2000" smtClean="0"/>
              <a:t>主题可以用以整个项目，也可以用在某个</a:t>
            </a:r>
            <a:r>
              <a:rPr lang="en-US" altLang="zh-CN" sz="2000" smtClean="0"/>
              <a:t>activity</a:t>
            </a:r>
            <a:endParaRPr lang="zh-CN" altLang="en-US" sz="20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 bwMode="auto">
          <a:xfrm>
            <a:off x="1785938" y="278606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6000" smtClean="0"/>
              <a:t>   Android </a:t>
            </a:r>
            <a:r>
              <a:rPr lang="zh-CN" altLang="en-US" sz="6000" smtClean="0"/>
              <a:t>基本组件</a:t>
            </a:r>
          </a:p>
        </p:txBody>
      </p:sp>
      <p:pic>
        <p:nvPicPr>
          <p:cNvPr id="163843" name="图片 3" descr="net.qihoo.launcher.theme.JgvIfjiqLOyeLxg_968440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28688"/>
            <a:ext cx="278606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754063"/>
            <a:ext cx="8094663" cy="56419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提供了一种通用的消息系统，它允许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数据在你的应用程序与其它的应用程序间传递</a:t>
            </a:r>
          </a:p>
          <a:p>
            <a:pPr eaLnBrk="1" fontAlgn="auto" hangingPunct="1">
              <a:lnSpc>
                <a:spcPts val="384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来执行动作和产生事件。使用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可以激活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Android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应用的三个核心组件：活</a:t>
            </a:r>
          </a:p>
          <a:p>
            <a:pPr eaLnBrk="1" fontAlgn="auto" hangingPunct="1">
              <a:lnSpc>
                <a:spcPts val="384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动、服务和广播接收器。</a:t>
            </a:r>
          </a:p>
          <a:p>
            <a:pPr eaLnBrk="1" fontAlgn="auto" hangingPunct="1">
              <a:lnSpc>
                <a:spcPts val="4607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对象是对一次即将执行的操作的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抽象描述。帮助我们在各个组件之间传递</a:t>
            </a:r>
          </a:p>
          <a:p>
            <a:pPr eaLnBrk="1" fontAlgn="auto" hangingPunct="1">
              <a:lnSpc>
                <a:spcPts val="3843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717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754063"/>
            <a:ext cx="5407025" cy="32067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590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   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剖析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590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590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59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对象主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59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要包含六类信息。</a:t>
            </a:r>
          </a:p>
          <a:p>
            <a:pPr eaLnBrk="1" fontAlgn="auto" hangingPunct="1">
              <a:lnSpc>
                <a:spcPts val="461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59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并非每个都需要包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159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含这六类信息。</a:t>
            </a:r>
          </a:p>
        </p:txBody>
      </p:sp>
      <p:pic>
        <p:nvPicPr>
          <p:cNvPr id="165891" name="图片 4" descr="ws_D472.tmp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1765300"/>
            <a:ext cx="37719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8424863" cy="5386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		Component name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72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Times New Roman"/>
                <a:ea typeface="+mn-ea"/>
              </a:rPr>
              <a:t>•  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Component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属性 明确指定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的目标组件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的类名称</a:t>
            </a:r>
          </a:p>
          <a:p>
            <a:pPr eaLnBrk="1" fontAlgn="auto" hangingPunct="1">
              <a:lnSpc>
                <a:spcPts val="432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Times New Roman"/>
                <a:ea typeface="+mn-ea"/>
              </a:rPr>
              <a:t>• 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通常 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Android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框架会根据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Intents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中包含的其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它属性的信息，比如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action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、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data/type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、</a:t>
            </a:r>
          </a:p>
          <a:p>
            <a:pPr eaLnBrk="1" fontAlgn="auto" hangingPunct="1">
              <a:lnSpc>
                <a:spcPts val="360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002" dirty="0">
                <a:solidFill>
                  <a:srgbClr val="000000"/>
                </a:solidFill>
                <a:latin typeface="微软雅黑"/>
                <a:ea typeface="+mn-ea"/>
              </a:rPr>
              <a:t>category</a:t>
            </a: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进行查找，最终找到一个匹配</a:t>
            </a:r>
          </a:p>
          <a:p>
            <a:pPr eaLnBrk="1" fontAlgn="auto" hangingPunct="1">
              <a:lnSpc>
                <a:spcPts val="359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的目标组件。但是，如果 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Component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这个属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性有指定的话，将直接使用它指定的组件，而</a:t>
            </a:r>
          </a:p>
          <a:p>
            <a:pPr eaLnBrk="1" fontAlgn="auto" hangingPunct="1">
              <a:lnSpc>
                <a:spcPts val="3603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不再执行上述查找过程。指定了这个属性以后，</a:t>
            </a:r>
          </a:p>
          <a:p>
            <a:pPr eaLnBrk="1" fontAlgn="auto" hangingPunct="1">
              <a:lnSpc>
                <a:spcPts val="359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Intents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的其它所有属性都是可选的。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7989888" cy="53609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   Action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对执行动作的描述：操作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(Action)</a:t>
            </a:r>
          </a:p>
          <a:p>
            <a:pPr eaLnBrk="1" fontAlgn="auto" hangingPunct="1">
              <a:lnSpc>
                <a:spcPts val="461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系统自定义了很多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Action,</a:t>
            </a:r>
          </a:p>
          <a:p>
            <a:pPr eaLnBrk="1" fontAlgn="auto" hangingPunct="1">
              <a:lnSpc>
                <a:spcPts val="460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ACTION_MAIN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，我们最熟悉的一个。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“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android.intent.action.MAIN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”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，这个</a:t>
            </a:r>
          </a:p>
          <a:p>
            <a:pPr eaLnBrk="1" fontAlgn="auto" hangingPunct="1">
              <a:lnSpc>
                <a:spcPts val="384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值我们在每个</a:t>
            </a:r>
            <a:r>
              <a:rPr lang="en-US" altLang="zh-CN" sz="3206" dirty="0">
                <a:solidFill>
                  <a:srgbClr val="000000"/>
                </a:solidFill>
                <a:latin typeface="微软雅黑"/>
                <a:ea typeface="+mn-ea"/>
              </a:rPr>
              <a:t>AndroidManifest.xml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文档</a:t>
            </a:r>
          </a:p>
          <a:p>
            <a:pPr eaLnBrk="1" fontAlgn="auto" hangingPunct="1">
              <a:lnSpc>
                <a:spcPts val="383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中都可以看到。它标记当前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Activity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作为一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个程序的入口。</a:t>
            </a:r>
          </a:p>
          <a:p>
            <a:pPr eaLnBrk="1" fontAlgn="auto" hangingPunct="1">
              <a:lnSpc>
                <a:spcPts val="461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13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自己也可以定义自己的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Action</a:t>
            </a:r>
            <a:endParaRPr lang="zh-CN" altLang="en-US" sz="3204" dirty="0">
              <a:solidFill>
                <a:srgbClr val="000000"/>
              </a:solidFill>
              <a:latin typeface="微软雅黑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7669213" cy="212883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543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   Data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543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543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543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数据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(data)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： 对于这次动作相关联的数据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543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进行描述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,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表现成为一个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URI</a:t>
            </a:r>
            <a:endParaRPr lang="zh-CN" altLang="en-US" sz="3204" dirty="0">
              <a:solidFill>
                <a:srgbClr val="000000"/>
              </a:solidFill>
              <a:latin typeface="微软雅黑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Action </a:t>
            </a:r>
            <a:r>
              <a:rPr lang="zh-CN" altLang="en-US" smtClean="0"/>
              <a:t>和 </a:t>
            </a:r>
            <a:r>
              <a:rPr lang="en-US" altLang="zh-CN" smtClean="0"/>
              <a:t>Data </a:t>
            </a:r>
            <a:r>
              <a:rPr lang="zh-CN" altLang="en-US" smtClean="0"/>
              <a:t>示例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229600" cy="4883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打开浏览器显示网页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smtClean="0"/>
              <a:t>Uri uri = Uri.parse("http://www.ataaw.com");</a:t>
            </a:r>
          </a:p>
          <a:p>
            <a:pPr lvl="1" eaLnBrk="1" hangingPunct="1"/>
            <a:r>
              <a:rPr lang="en-US" altLang="zh-CN" smtClean="0"/>
              <a:t>Intent intent = new Intent(Intent.ACTION_VIEW,uri);</a:t>
            </a:r>
          </a:p>
          <a:p>
            <a:pPr lvl="1" eaLnBrk="1" hangingPunct="1"/>
            <a:r>
              <a:rPr lang="en-US" altLang="zh-CN" smtClean="0"/>
              <a:t>startActivity(intent);</a:t>
            </a:r>
          </a:p>
          <a:p>
            <a:pPr eaLnBrk="1" hangingPunct="1"/>
            <a:r>
              <a:rPr lang="zh-CN" altLang="en-US" smtClean="0"/>
              <a:t>拨打电话，调用拨号程序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smtClean="0"/>
              <a:t>Uri uri = Uri.parse("tel:13800138000");</a:t>
            </a:r>
          </a:p>
          <a:p>
            <a:pPr lvl="1" eaLnBrk="1" hangingPunct="1"/>
            <a:r>
              <a:rPr lang="en-US" altLang="zh-CN" smtClean="0"/>
              <a:t>Intent intent = new Intent(Intent.ACTION_DIAL, uri);</a:t>
            </a:r>
          </a:p>
          <a:p>
            <a:pPr lvl="1" eaLnBrk="1" hangingPunct="1"/>
            <a:r>
              <a:rPr lang="en-US" altLang="zh-CN" smtClean="0"/>
              <a:t>startActivity(intent);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开发环境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Android Solution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Action </a:t>
            </a:r>
            <a:r>
              <a:rPr lang="zh-CN" altLang="en-US" smtClean="0"/>
              <a:t>和 </a:t>
            </a:r>
            <a:r>
              <a:rPr lang="en-US" altLang="zh-CN" smtClean="0"/>
              <a:t>Data </a:t>
            </a:r>
            <a:r>
              <a:rPr lang="zh-CN" altLang="en-US" smtClean="0"/>
              <a:t>示例</a:t>
            </a:r>
          </a:p>
        </p:txBody>
      </p:sp>
      <p:sp>
        <p:nvSpPr>
          <p:cNvPr id="17101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3319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调用短信程序发送短信</a:t>
            </a:r>
          </a:p>
          <a:p>
            <a:pPr lvl="1" eaLnBrk="1" hangingPunct="1"/>
            <a:r>
              <a:rPr lang="en-US" altLang="zh-CN" smtClean="0"/>
              <a:t>Uri uri = Uri.parse("smsto:13800138000");</a:t>
            </a:r>
          </a:p>
          <a:p>
            <a:pPr lvl="1" eaLnBrk="1" hangingPunct="1"/>
            <a:r>
              <a:rPr lang="en-US" altLang="zh-CN" smtClean="0"/>
              <a:t>Intent intent = new Intent(Intent.ACTION_SENDTO, uri);</a:t>
            </a:r>
          </a:p>
          <a:p>
            <a:pPr lvl="1" eaLnBrk="1" hangingPunct="1"/>
            <a:r>
              <a:rPr lang="en-US" altLang="zh-CN" smtClean="0"/>
              <a:t>intent.putExtra("sms_body", "ATAAW.COM");</a:t>
            </a:r>
          </a:p>
          <a:p>
            <a:pPr lvl="1" eaLnBrk="1" hangingPunct="1"/>
            <a:r>
              <a:rPr lang="en-US" altLang="zh-CN" smtClean="0"/>
              <a:t>startActivintenty(intent);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" y="754063"/>
            <a:ext cx="8561388" cy="54229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574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    Category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574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574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574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类别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(category):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对执行动作的附加信息进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574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行描述</a:t>
            </a:r>
          </a:p>
          <a:p>
            <a:pPr eaLnBrk="1" fontAlgn="auto" hangingPunct="1">
              <a:lnSpc>
                <a:spcPts val="461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574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例如：</a:t>
            </a: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42900" algn="l"/>
                <a:tab pos="2057400" algn="l"/>
              </a:tabLst>
              <a:defRPr/>
            </a:pPr>
            <a:r>
              <a:rPr lang="en-US" sz="3204" b="1" dirty="0">
                <a:solidFill>
                  <a:srgbClr val="000000"/>
                </a:solidFill>
                <a:latin typeface="微软雅黑"/>
                <a:ea typeface="+mn-ea"/>
              </a:rPr>
              <a:t>	 </a:t>
            </a:r>
            <a:r>
              <a:rPr lang="en-US" sz="2800" b="1" dirty="0">
                <a:latin typeface="+mn-lt"/>
                <a:ea typeface="+mn-ea"/>
              </a:rPr>
              <a:t>CATEGORY_DEFAULT   </a:t>
            </a:r>
            <a:endParaRPr lang="zh-CN" altLang="en-US" sz="2800" dirty="0">
              <a:latin typeface="+mn-lt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  <a:ea typeface="+mn-ea"/>
              </a:rPr>
              <a:t>CATEGORY_BROWSABLE  </a:t>
            </a:r>
            <a:r>
              <a:rPr lang="zh-CN" altLang="en-US" sz="2800" b="1" dirty="0">
                <a:latin typeface="+mn-lt"/>
                <a:ea typeface="+mn-ea"/>
              </a:rPr>
              <a:t>可以由浏览器打开</a:t>
            </a:r>
            <a:endParaRPr lang="en-US" altLang="zh-CN" sz="2800" b="1" dirty="0">
              <a:latin typeface="+mn-lt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  <a:ea typeface="+mn-ea"/>
              </a:rPr>
              <a:t>CATEGORY_LAUNCHER </a:t>
            </a:r>
            <a:r>
              <a:rPr lang="zh-CN" altLang="en-US" sz="2800" b="1" dirty="0">
                <a:latin typeface="+mn-lt"/>
                <a:ea typeface="+mn-ea"/>
              </a:rPr>
              <a:t>顶级活动</a:t>
            </a:r>
            <a:r>
              <a:rPr lang="en-US" sz="2800" b="1" dirty="0">
                <a:latin typeface="+mn-lt"/>
                <a:ea typeface="+mn-ea"/>
              </a:rPr>
              <a:t>,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lt"/>
                <a:ea typeface="+mn-ea"/>
              </a:rPr>
              <a:t>在启动屏幕上列出该活动</a:t>
            </a:r>
            <a:endParaRPr lang="en-US" altLang="zh-CN" sz="2800" b="1" dirty="0">
              <a:latin typeface="+mn-lt"/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+mn-lt"/>
                <a:ea typeface="+mn-ea"/>
              </a:rPr>
              <a:t>CATEGORY_HOME  </a:t>
            </a:r>
            <a:r>
              <a:rPr lang="zh-CN" altLang="en-US" sz="2800" b="1" dirty="0">
                <a:latin typeface="+mn-lt"/>
                <a:ea typeface="+mn-ea"/>
              </a:rPr>
              <a:t>启动手机时或按下</a:t>
            </a:r>
            <a:r>
              <a:rPr lang="en-US" altLang="zh-CN" sz="2800" b="1" dirty="0">
                <a:latin typeface="+mn-lt"/>
                <a:ea typeface="+mn-ea"/>
              </a:rPr>
              <a:t>Home</a:t>
            </a:r>
            <a:r>
              <a:rPr lang="zh-CN" altLang="en-US" sz="2800" b="1" dirty="0">
                <a:latin typeface="+mn-lt"/>
                <a:ea typeface="+mn-ea"/>
              </a:rPr>
              <a:t>键时运行</a:t>
            </a:r>
            <a:endParaRPr lang="zh-CN" altLang="en-US" sz="2800" dirty="0">
              <a:latin typeface="+mn-lt"/>
              <a:ea typeface="+mn-ea"/>
            </a:endParaRP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57400" algn="l"/>
              </a:tabLst>
              <a:defRPr/>
            </a:pPr>
            <a:endParaRPr lang="zh-CN" altLang="en-US" sz="2800" dirty="0">
              <a:solidFill>
                <a:srgbClr val="000000"/>
              </a:solidFill>
              <a:latin typeface="微软雅黑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CATEGORY_HOME </a:t>
            </a:r>
            <a:r>
              <a:rPr lang="zh-CN" altLang="en-US" smtClean="0"/>
              <a:t>示例</a:t>
            </a:r>
          </a:p>
        </p:txBody>
      </p:sp>
      <p:sp>
        <p:nvSpPr>
          <p:cNvPr id="173059" name="TextBox 3"/>
          <p:cNvSpPr txBox="1">
            <a:spLocks noChangeArrowheads="1"/>
          </p:cNvSpPr>
          <p:nvPr/>
        </p:nvSpPr>
        <p:spPr bwMode="auto">
          <a:xfrm>
            <a:off x="0" y="1525588"/>
            <a:ext cx="9144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&lt;activity android:name=</a:t>
            </a:r>
            <a:r>
              <a:rPr lang="en-US" altLang="zh-CN" sz="2400" i="1">
                <a:latin typeface="Calibri" panose="020F0502020204030204" pitchFamily="34" charset="0"/>
              </a:rPr>
              <a:t>".HelloPicActovity"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              android:label=</a:t>
            </a:r>
            <a:r>
              <a:rPr lang="en-US" altLang="zh-CN" sz="2400" i="1">
                <a:latin typeface="Calibri" panose="020F0502020204030204" pitchFamily="34" charset="0"/>
              </a:rPr>
              <a:t>"@string/app_name"&gt;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        &lt;intent-filter&gt;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            &lt;action android:name=</a:t>
            </a:r>
            <a:r>
              <a:rPr lang="en-US" altLang="zh-CN" sz="2400" i="1">
                <a:latin typeface="Calibri" panose="020F0502020204030204" pitchFamily="34" charset="0"/>
              </a:rPr>
              <a:t>"android.intent.action.MAIN" /&gt;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            &lt;category android:name=</a:t>
            </a:r>
            <a:r>
              <a:rPr lang="en-US" altLang="zh-CN" sz="2400" i="1">
                <a:latin typeface="Calibri" panose="020F0502020204030204" pitchFamily="34" charset="0"/>
              </a:rPr>
              <a:t>"android.intent.category.HOME" /&gt;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            &lt;category android:name=</a:t>
            </a:r>
            <a:r>
              <a:rPr lang="en-US" altLang="zh-CN" sz="2400" i="1">
                <a:latin typeface="Calibri" panose="020F0502020204030204" pitchFamily="34" charset="0"/>
              </a:rPr>
              <a:t>"android.intent.category.DEFAULT" /&gt;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        &lt;/intent-filter&gt;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&lt;/activity&gt;</a:t>
            </a:r>
            <a:endParaRPr lang="zh-CN" altLang="en-US" sz="2400">
              <a:latin typeface="Calibri" panose="020F0502020204030204" pitchFamily="34" charset="0"/>
            </a:endParaRPr>
          </a:p>
        </p:txBody>
      </p:sp>
      <p:sp>
        <p:nvSpPr>
          <p:cNvPr id="173060" name="TextBox 4"/>
          <p:cNvSpPr txBox="1">
            <a:spLocks noChangeArrowheads="1"/>
          </p:cNvSpPr>
          <p:nvPr/>
        </p:nvSpPr>
        <p:spPr bwMode="auto">
          <a:xfrm>
            <a:off x="1409700" y="5143500"/>
            <a:ext cx="6591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Calibri" panose="020F0502020204030204" pitchFamily="34" charset="0"/>
              </a:rPr>
              <a:t>按下</a:t>
            </a:r>
            <a:r>
              <a:rPr lang="en-US" altLang="zh-CN" sz="3600">
                <a:latin typeface="Calibri" panose="020F0502020204030204" pitchFamily="34" charset="0"/>
              </a:rPr>
              <a:t>HOME</a:t>
            </a:r>
            <a:r>
              <a:rPr lang="zh-CN" altLang="en-US" sz="3600">
                <a:latin typeface="Calibri" panose="020F0502020204030204" pitchFamily="34" charset="0"/>
              </a:rPr>
              <a:t>键时</a:t>
            </a:r>
            <a:r>
              <a:rPr lang="en-US" altLang="zh-CN" sz="3600">
                <a:latin typeface="Calibri" panose="020F0502020204030204" pitchFamily="34" charset="0"/>
              </a:rPr>
              <a:t>,</a:t>
            </a:r>
            <a:r>
              <a:rPr lang="zh-CN" altLang="en-US" sz="3600">
                <a:latin typeface="Calibri" panose="020F0502020204030204" pitchFamily="34" charset="0"/>
              </a:rPr>
              <a:t>该应用会被运行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7826375" cy="2719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892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     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Extras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892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892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892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附件信息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(extras),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是用来传递数据的。</a:t>
            </a:r>
          </a:p>
          <a:p>
            <a:pPr eaLnBrk="1" fontAlgn="auto" hangingPunct="1">
              <a:lnSpc>
                <a:spcPts val="461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892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它是一个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Bundle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类的对象，有一组可序列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892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化的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key/value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7972425" cy="41814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   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Flags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标记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(flag):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指导如何来启动一个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Activity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，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是用来指明运行的模式。</a:t>
            </a:r>
          </a:p>
          <a:p>
            <a:pPr eaLnBrk="1" fontAlgn="auto" hangingPunct="1">
              <a:lnSpc>
                <a:spcPts val="461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例如，你期望这个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的执行者，和你运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行在两个完全不同的任务进程中，就需</a:t>
            </a:r>
          </a:p>
          <a:p>
            <a:pPr eaLnBrk="1" fontAlgn="auto" hangingPunct="1">
              <a:lnSpc>
                <a:spcPts val="384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要设置</a:t>
            </a:r>
            <a:r>
              <a:rPr lang="en-US" altLang="zh-CN" sz="3206" dirty="0">
                <a:solidFill>
                  <a:srgbClr val="000000"/>
                </a:solidFill>
                <a:latin typeface="微软雅黑"/>
                <a:ea typeface="+mn-ea"/>
              </a:rPr>
              <a:t>FLAG_ACTIVITY_NEW_TASK 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的标</a:t>
            </a:r>
          </a:p>
          <a:p>
            <a:pPr eaLnBrk="1" fontAlgn="auto" hangingPunct="1">
              <a:lnSpc>
                <a:spcPts val="383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603500" algn="l"/>
              </a:tabLst>
              <a:defRPr/>
            </a:pP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志位。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8105775" cy="53863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	   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两类不同的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587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直接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Intents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：</a:t>
            </a:r>
          </a:p>
          <a:p>
            <a:pPr eaLnBrk="1" fontAlgn="auto" hangingPunct="1">
              <a:lnSpc>
                <a:spcPts val="3677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指定了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component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属性的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Intent(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调用</a:t>
            </a:r>
          </a:p>
          <a:p>
            <a:pPr eaLnBrk="1" fontAlgn="auto" hangingPunct="1">
              <a:lnSpc>
                <a:spcPts val="3026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796" dirty="0" err="1">
                <a:solidFill>
                  <a:srgbClr val="000000"/>
                </a:solidFill>
                <a:latin typeface="微软雅黑"/>
                <a:ea typeface="+mn-ea"/>
              </a:rPr>
              <a:t>setComponent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(</a:t>
            </a:r>
            <a:r>
              <a:rPr lang="en-US" altLang="zh-CN" sz="2796" dirty="0" err="1">
                <a:solidFill>
                  <a:srgbClr val="000000"/>
                </a:solidFill>
                <a:latin typeface="微软雅黑"/>
                <a:ea typeface="+mn-ea"/>
              </a:rPr>
              <a:t>ComponentName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)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戒</a:t>
            </a:r>
          </a:p>
          <a:p>
            <a:pPr eaLnBrk="1" fontAlgn="auto" hangingPunct="1">
              <a:lnSpc>
                <a:spcPts val="3024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796" dirty="0" err="1">
                <a:solidFill>
                  <a:srgbClr val="000000"/>
                </a:solidFill>
                <a:latin typeface="微软雅黑"/>
                <a:ea typeface="+mn-ea"/>
              </a:rPr>
              <a:t>setClass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(Context, Class)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来指定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)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。通过指定具</a:t>
            </a:r>
          </a:p>
          <a:p>
            <a:pPr eaLnBrk="1" fontAlgn="auto" hangingPunct="1">
              <a:lnSpc>
                <a:spcPts val="3024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	体的组类，通知应用启动对应的组件。</a:t>
            </a:r>
          </a:p>
          <a:p>
            <a:pPr eaLnBrk="1" fontAlgn="auto" hangingPunct="1">
              <a:lnSpc>
                <a:spcPts val="4247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en-US" altLang="zh-CN" sz="3206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间接</a:t>
            </a:r>
            <a:r>
              <a:rPr lang="en-US" altLang="zh-CN" sz="3206" dirty="0">
                <a:solidFill>
                  <a:srgbClr val="000000"/>
                </a:solidFill>
                <a:latin typeface="微软雅黑"/>
                <a:ea typeface="+mn-ea"/>
              </a:rPr>
              <a:t>Intents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：</a:t>
            </a:r>
          </a:p>
          <a:p>
            <a:pPr eaLnBrk="1" fontAlgn="auto" hangingPunct="1">
              <a:lnSpc>
                <a:spcPts val="3676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没有指定</a:t>
            </a:r>
            <a:r>
              <a:rPr lang="en-US" altLang="zh-CN" sz="2796" dirty="0" err="1">
                <a:solidFill>
                  <a:srgbClr val="000000"/>
                </a:solidFill>
                <a:latin typeface="微软雅黑"/>
                <a:ea typeface="+mn-ea"/>
              </a:rPr>
              <a:t>ComponentName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属性的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。</a:t>
            </a:r>
          </a:p>
          <a:p>
            <a:pPr eaLnBrk="1" fontAlgn="auto" hangingPunct="1">
              <a:lnSpc>
                <a:spcPts val="3024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	这些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需要包含足够的信息，这样系统才</a:t>
            </a:r>
          </a:p>
          <a:p>
            <a:pPr eaLnBrk="1" fontAlgn="auto" hangingPunct="1">
              <a:lnSpc>
                <a:spcPts val="3027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zh-CN" altLang="en-US" sz="2798" dirty="0">
                <a:solidFill>
                  <a:srgbClr val="000000"/>
                </a:solidFill>
                <a:latin typeface="微软雅黑"/>
                <a:ea typeface="+mn-ea"/>
              </a:rPr>
              <a:t>能根据这些信息，在在所有的可用组件中，确</a:t>
            </a:r>
          </a:p>
          <a:p>
            <a:pPr eaLnBrk="1" fontAlgn="auto" hangingPunct="1">
              <a:lnSpc>
                <a:spcPts val="3023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736600" algn="l"/>
                <a:tab pos="1320800" algn="l"/>
              </a:tabLst>
              <a:defRPr/>
            </a:pPr>
            <a:r>
              <a:rPr lang="zh-CN" altLang="en-US" sz="2798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定满足此</a:t>
            </a:r>
            <a:r>
              <a:rPr lang="en-US" altLang="zh-CN" sz="2796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的组件。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8004175" cy="45656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 Intent Filter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 Filter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描述了一个组件愿意接收什么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样的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对象，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Android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将其抽象为</a:t>
            </a:r>
          </a:p>
          <a:p>
            <a:pPr eaLnBrk="1" fontAlgn="auto" hangingPunct="1">
              <a:lnSpc>
                <a:spcPts val="384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android.content.IntentFilter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类。</a:t>
            </a: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84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在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Android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的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AndroidManifest.xml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配置文</a:t>
            </a:r>
          </a:p>
          <a:p>
            <a:pPr eaLnBrk="1" fontAlgn="auto" hangingPunct="1">
              <a:lnSpc>
                <a:spcPts val="384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件中可以通过</a:t>
            </a:r>
            <a:r>
              <a:rPr lang="en-US" altLang="zh-CN" sz="3206" dirty="0">
                <a:solidFill>
                  <a:srgbClr val="000000"/>
                </a:solidFill>
                <a:latin typeface="微软雅黑"/>
                <a:ea typeface="+mn-ea"/>
              </a:rPr>
              <a:t>&lt;intent-filter &gt;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节点为一个</a:t>
            </a:r>
          </a:p>
          <a:p>
            <a:pPr eaLnBrk="1" fontAlgn="auto" hangingPunct="1">
              <a:lnSpc>
                <a:spcPts val="383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Activity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指定其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 Filter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，以便告诉系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098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统该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Activity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可以响应什么类型的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8023225" cy="58483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  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匹配过程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72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Times New Roman"/>
                <a:ea typeface="+mn-ea"/>
              </a:rPr>
              <a:t>• 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当使用</a:t>
            </a:r>
            <a:r>
              <a:rPr lang="en-US" altLang="zh-CN" sz="3000" dirty="0" err="1">
                <a:solidFill>
                  <a:srgbClr val="000000"/>
                </a:solidFill>
                <a:latin typeface="微软雅黑"/>
                <a:ea typeface="+mn-ea"/>
              </a:rPr>
              <a:t>startActivity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(intent)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来启动另外一个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Activity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时，如果直接指定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intent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了对象的</a:t>
            </a:r>
          </a:p>
          <a:p>
            <a:pPr eaLnBrk="1" fontAlgn="auto" hangingPunct="1">
              <a:lnSpc>
                <a:spcPts val="360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Component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属性，那么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Activity Manager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将试图启动其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Component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属性指定的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Activity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。</a:t>
            </a:r>
          </a:p>
          <a:p>
            <a:pPr eaLnBrk="1" fontAlgn="auto" hangingPunct="1">
              <a:lnSpc>
                <a:spcPts val="4323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Times New Roman"/>
                <a:ea typeface="+mn-ea"/>
              </a:rPr>
              <a:t>• 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否则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Android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将通过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Intent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的其它属性从安</a:t>
            </a:r>
          </a:p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装在系统中的所有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Activity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中查找匹配</a:t>
            </a:r>
          </a:p>
          <a:p>
            <a:pPr eaLnBrk="1" fontAlgn="auto" hangingPunct="1">
              <a:lnSpc>
                <a:spcPts val="3603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的启动</a:t>
            </a:r>
            <a:r>
              <a:rPr lang="en-US" altLang="zh-CN" sz="3002" dirty="0">
                <a:solidFill>
                  <a:srgbClr val="000000"/>
                </a:solidFill>
                <a:latin typeface="微软雅黑"/>
                <a:ea typeface="+mn-ea"/>
              </a:rPr>
              <a:t>.</a:t>
            </a: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如果多个都能匹配</a:t>
            </a:r>
            <a:r>
              <a:rPr lang="en-US" altLang="zh-CN" sz="3002" dirty="0">
                <a:solidFill>
                  <a:srgbClr val="000000"/>
                </a:solidFill>
                <a:latin typeface="微软雅黑"/>
                <a:ea typeface="+mn-ea"/>
              </a:rPr>
              <a:t>,</a:t>
            </a: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则允许用户选择一   </a:t>
            </a:r>
            <a:r>
              <a:rPr lang="en-US" altLang="zh-CN" sz="3002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个</a:t>
            </a:r>
            <a:r>
              <a:rPr lang="en-US" altLang="zh-CN" sz="3002" dirty="0">
                <a:solidFill>
                  <a:srgbClr val="000000"/>
                </a:solidFill>
                <a:latin typeface="微软雅黑"/>
                <a:ea typeface="+mn-ea"/>
              </a:rPr>
              <a:t>,</a:t>
            </a: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如果没有找到合适的</a:t>
            </a:r>
            <a:r>
              <a:rPr lang="en-US" altLang="zh-CN" sz="3002" dirty="0">
                <a:solidFill>
                  <a:srgbClr val="000000"/>
                </a:solidFill>
                <a:latin typeface="微软雅黑"/>
                <a:ea typeface="+mn-ea"/>
              </a:rPr>
              <a:t>Activity</a:t>
            </a: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，</a:t>
            </a:r>
          </a:p>
          <a:p>
            <a:pPr eaLnBrk="1" fontAlgn="auto" hangingPunct="1">
              <a:lnSpc>
                <a:spcPts val="359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002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应用程序会得到一个系统抛出的异常。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7975600" cy="54752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	   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Action 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匹配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 Filter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可以包含多个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Action</a:t>
            </a:r>
          </a:p>
          <a:p>
            <a:pPr eaLnBrk="1" fontAlgn="auto" hangingPunct="1">
              <a:lnSpc>
                <a:spcPts val="461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如果我们在启动一个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Activity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时使用这样的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Intent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对象：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endParaRPr lang="zh-CN" altLang="en-US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endParaRPr lang="zh-CN" altLang="en-US" sz="2800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2077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Intent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intent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 =new Intent();</a:t>
            </a: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intent.setAction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(“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+mn-ea"/>
              </a:rPr>
              <a:t>net.innovation.action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+mn-ea"/>
              </a:rPr>
              <a:t>");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  <a:ea typeface="+mn-ea"/>
            </a:endParaRPr>
          </a:p>
          <a:p>
            <a:pPr eaLnBrk="1" fontAlgn="auto" hangingPunct="1">
              <a:lnSpc>
                <a:spcPts val="4351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那么所有的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Action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列表中包含了</a:t>
            </a:r>
          </a:p>
          <a:p>
            <a:pPr eaLnBrk="1" fontAlgn="auto" hangingPunct="1">
              <a:lnSpc>
                <a:spcPts val="3843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“</a:t>
            </a:r>
            <a:r>
              <a:rPr lang="en-US" altLang="zh-CN" sz="3206" dirty="0" err="1">
                <a:solidFill>
                  <a:srgbClr val="000000"/>
                </a:solidFill>
                <a:latin typeface="微软雅黑"/>
                <a:ea typeface="+mn-ea"/>
              </a:rPr>
              <a:t>net.innovation.action</a:t>
            </a:r>
            <a:r>
              <a:rPr lang="en-US" altLang="zh-CN" sz="3206" dirty="0">
                <a:solidFill>
                  <a:srgbClr val="000000"/>
                </a:solidFill>
                <a:latin typeface="微软雅黑"/>
                <a:ea typeface="+mn-ea"/>
              </a:rPr>
              <a:t>”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的</a:t>
            </a:r>
          </a:p>
          <a:p>
            <a:pPr eaLnBrk="1" fontAlgn="auto" hangingPunct="1">
              <a:lnSpc>
                <a:spcPts val="3839"/>
              </a:lnSpc>
              <a:spcBef>
                <a:spcPts val="0"/>
              </a:spcBef>
              <a:spcAft>
                <a:spcPts val="0"/>
              </a:spcAft>
              <a:tabLst>
                <a:tab pos="152400" algn="l"/>
                <a:tab pos="342900" algn="l"/>
                <a:tab pos="1778000" algn="l"/>
              </a:tabLst>
              <a:defRPr/>
            </a:pP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206" dirty="0">
                <a:solidFill>
                  <a:srgbClr val="000000"/>
                </a:solidFill>
                <a:latin typeface="微软雅黑"/>
                <a:ea typeface="+mn-ea"/>
              </a:rPr>
              <a:t>Filter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都将会匹配成功。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6429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n-lt"/>
                <a:ea typeface="+mn-ea"/>
                <a:cs typeface="+mn-cs"/>
              </a:rPr>
              <a:t>Action 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匹配</a:t>
            </a:r>
          </a:p>
        </p:txBody>
      </p:sp>
      <p:sp>
        <p:nvSpPr>
          <p:cNvPr id="18022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一个</a:t>
            </a:r>
            <a:r>
              <a:rPr lang="en-US" altLang="zh-CN" smtClean="0"/>
              <a:t>IntentFilter</a:t>
            </a:r>
            <a:r>
              <a:rPr lang="zh-CN" altLang="en-US" smtClean="0"/>
              <a:t>必须至少包含一个</a:t>
            </a:r>
            <a:r>
              <a:rPr lang="en-US" altLang="zh-CN" smtClean="0"/>
              <a:t>&lt;action&gt;</a:t>
            </a:r>
            <a:r>
              <a:rPr lang="zh-CN" altLang="en-US" smtClean="0"/>
              <a:t>子元素，否则它将阻塞所有的</a:t>
            </a:r>
            <a:r>
              <a:rPr lang="en-US" altLang="zh-CN" smtClean="0"/>
              <a:t>intents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要通过检测，</a:t>
            </a:r>
            <a:r>
              <a:rPr lang="en-US" altLang="zh-CN" smtClean="0"/>
              <a:t>Intent</a:t>
            </a:r>
            <a:r>
              <a:rPr lang="zh-CN" altLang="en-US" smtClean="0"/>
              <a:t>对象中指定的</a:t>
            </a:r>
            <a:r>
              <a:rPr lang="en-US" altLang="zh-CN" smtClean="0"/>
              <a:t>action</a:t>
            </a:r>
            <a:r>
              <a:rPr lang="zh-CN" altLang="en-US" smtClean="0"/>
              <a:t>必须匹配</a:t>
            </a:r>
            <a:r>
              <a:rPr lang="en-US" altLang="zh-CN" smtClean="0"/>
              <a:t>Filter</a:t>
            </a:r>
            <a:r>
              <a:rPr lang="zh-CN" altLang="en-US" smtClean="0"/>
              <a:t>的</a:t>
            </a:r>
            <a:r>
              <a:rPr lang="en-US" altLang="zh-CN" smtClean="0"/>
              <a:t>action</a:t>
            </a:r>
            <a:r>
              <a:rPr lang="zh-CN" altLang="en-US" smtClean="0"/>
              <a:t>列表中的一个。如果</a:t>
            </a:r>
            <a:r>
              <a:rPr lang="en-US" altLang="zh-CN" smtClean="0"/>
              <a:t>Intent</a:t>
            </a:r>
            <a:r>
              <a:rPr lang="zh-CN" altLang="en-US" smtClean="0"/>
              <a:t>对象没有指定</a:t>
            </a:r>
            <a:r>
              <a:rPr lang="en-US" altLang="zh-CN" smtClean="0"/>
              <a:t>action</a:t>
            </a:r>
            <a:r>
              <a:rPr lang="zh-CN" altLang="en-US" smtClean="0"/>
              <a:t>，将自动通过检查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4143375" y="2857500"/>
            <a:ext cx="45656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>
                <a:latin typeface="Calibri" panose="020F0502020204030204" pitchFamily="34" charset="0"/>
              </a:rPr>
              <a:t>Getting Start</a:t>
            </a:r>
            <a:endParaRPr lang="zh-CN" altLang="en-US" sz="6600">
              <a:latin typeface="Calibri" panose="020F0502020204030204" pitchFamily="34" charset="0"/>
            </a:endParaRPr>
          </a:p>
        </p:txBody>
      </p:sp>
      <p:pic>
        <p:nvPicPr>
          <p:cNvPr id="30723" name="图片 3" descr="net.qihoo.launcher.theme.JgvIfjiqLOyeLxg_968440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3000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Data </a:t>
            </a:r>
            <a:r>
              <a:rPr lang="zh-CN" altLang="en-US" smtClean="0"/>
              <a:t>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571625"/>
            <a:ext cx="8643938" cy="4857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的四个属性</a:t>
            </a:r>
            <a:r>
              <a:rPr lang="en-US" dirty="0" err="1" smtClean="0"/>
              <a:t>scheme、host、port、path</a:t>
            </a:r>
            <a:r>
              <a:rPr lang="zh-CN" altLang="en-US" dirty="0" smtClean="0"/>
              <a:t>对应于</a:t>
            </a:r>
            <a:r>
              <a:rPr lang="en-US" dirty="0" smtClean="0"/>
              <a:t>URI</a:t>
            </a:r>
            <a:r>
              <a:rPr lang="zh-CN" altLang="en-US" dirty="0" smtClean="0"/>
              <a:t>的每个部分： </a:t>
            </a:r>
            <a:br>
              <a:rPr lang="zh-CN" altLang="en-US" dirty="0" smtClean="0"/>
            </a:br>
            <a:r>
              <a:rPr lang="en-US" dirty="0" smtClean="0"/>
              <a:t>scheme://host:port/path </a:t>
            </a:r>
            <a:br>
              <a:rPr lang="en-US" dirty="0" smtClean="0"/>
            </a:br>
            <a:r>
              <a:rPr lang="zh-CN" altLang="en-US" dirty="0" smtClean="0"/>
              <a:t>例如，下面的</a:t>
            </a:r>
            <a:r>
              <a:rPr lang="en-US" dirty="0" smtClean="0"/>
              <a:t>URI： </a:t>
            </a:r>
            <a:br>
              <a:rPr lang="en-US" dirty="0" smtClean="0"/>
            </a:br>
            <a:r>
              <a:rPr lang="en-US" b="1" dirty="0" smtClean="0"/>
              <a:t>content://</a:t>
            </a:r>
            <a:r>
              <a:rPr lang="en-US" b="1" dirty="0" smtClean="0">
                <a:solidFill>
                  <a:srgbClr val="00B0F0"/>
                </a:solidFill>
              </a:rPr>
              <a:t>com.example.project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200</a:t>
            </a:r>
            <a:r>
              <a:rPr lang="en-US" b="1" dirty="0" smtClean="0">
                <a:solidFill>
                  <a:srgbClr val="FF0000"/>
                </a:solidFill>
              </a:rPr>
              <a:t>/folder/etc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scheme</a:t>
            </a:r>
            <a:r>
              <a:rPr lang="zh-CN" altLang="en-US" dirty="0" smtClean="0"/>
              <a:t>是</a:t>
            </a:r>
            <a:r>
              <a:rPr lang="en-US" b="1" dirty="0" err="1" smtClean="0"/>
              <a:t>content</a:t>
            </a:r>
            <a:r>
              <a:rPr lang="en-US" dirty="0" err="1" smtClean="0"/>
              <a:t>，host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"</a:t>
            </a:r>
            <a:r>
              <a:rPr lang="en-US" dirty="0" err="1" smtClean="0">
                <a:solidFill>
                  <a:srgbClr val="00B0F0"/>
                </a:solidFill>
              </a:rPr>
              <a:t>com.example.project</a:t>
            </a:r>
            <a:r>
              <a:rPr lang="en-US" dirty="0" smtClean="0"/>
              <a:t>"，port</a:t>
            </a:r>
            <a:r>
              <a:rPr lang="zh-CN" altLang="en-US" dirty="0" smtClean="0"/>
              <a:t>是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200</a:t>
            </a:r>
            <a:r>
              <a:rPr lang="zh-CN" altLang="en-US" dirty="0" smtClean="0"/>
              <a:t>，</a:t>
            </a:r>
            <a:r>
              <a:rPr lang="en-US" dirty="0" smtClean="0"/>
              <a:t>path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folder/etc</a:t>
            </a:r>
            <a:r>
              <a:rPr lang="en-US" dirty="0" smtClean="0"/>
              <a:t>"。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host</a:t>
            </a:r>
            <a:r>
              <a:rPr lang="zh-CN" altLang="en-US" dirty="0" smtClean="0"/>
              <a:t>和</a:t>
            </a:r>
            <a:r>
              <a:rPr lang="en-US" dirty="0" smtClean="0"/>
              <a:t>port</a:t>
            </a:r>
            <a:r>
              <a:rPr lang="zh-CN" altLang="en-US" dirty="0" smtClean="0"/>
              <a:t>一起构成</a:t>
            </a:r>
            <a:r>
              <a:rPr lang="en-US" dirty="0" smtClean="0"/>
              <a:t>URI</a:t>
            </a:r>
            <a:r>
              <a:rPr lang="zh-CN" altLang="en-US" dirty="0" smtClean="0"/>
              <a:t>的凭据（</a:t>
            </a:r>
            <a:r>
              <a:rPr lang="en-US" dirty="0" smtClean="0"/>
              <a:t>authority）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Data </a:t>
            </a:r>
            <a:r>
              <a:rPr lang="zh-CN" altLang="en-US" smtClean="0"/>
              <a:t>匹配</a:t>
            </a:r>
          </a:p>
        </p:txBody>
      </p:sp>
      <p:sp>
        <p:nvSpPr>
          <p:cNvPr id="18227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如果</a:t>
            </a:r>
            <a:r>
              <a:rPr lang="en-US" altLang="zh-CN" smtClean="0"/>
              <a:t>host</a:t>
            </a:r>
            <a:r>
              <a:rPr lang="zh-CN" altLang="en-US" smtClean="0"/>
              <a:t>没有指定，</a:t>
            </a:r>
            <a:r>
              <a:rPr lang="en-US" altLang="zh-CN" smtClean="0"/>
              <a:t>port</a:t>
            </a:r>
            <a:r>
              <a:rPr lang="zh-CN" altLang="en-US" smtClean="0"/>
              <a:t>也被忽略。 这四个属性都是可选的，但它们之间并不都是完全独立的。要让</a:t>
            </a:r>
            <a:r>
              <a:rPr lang="en-US" altLang="zh-CN" smtClean="0"/>
              <a:t>authority</a:t>
            </a:r>
            <a:r>
              <a:rPr lang="zh-CN" altLang="en-US" smtClean="0"/>
              <a:t>有意义，</a:t>
            </a:r>
            <a:r>
              <a:rPr lang="en-US" altLang="zh-CN" smtClean="0"/>
              <a:t>scheme</a:t>
            </a:r>
            <a:r>
              <a:rPr lang="zh-CN" altLang="en-US" smtClean="0"/>
              <a:t>必须也要指定。要让</a:t>
            </a:r>
            <a:r>
              <a:rPr lang="en-US" altLang="zh-CN" smtClean="0"/>
              <a:t>path</a:t>
            </a:r>
            <a:r>
              <a:rPr lang="zh-CN" altLang="en-US" smtClean="0"/>
              <a:t>有意义，</a:t>
            </a:r>
            <a:r>
              <a:rPr lang="en-US" altLang="zh-CN" smtClean="0"/>
              <a:t>scheme</a:t>
            </a:r>
            <a:r>
              <a:rPr lang="zh-CN" altLang="en-US" smtClean="0"/>
              <a:t>和</a:t>
            </a:r>
            <a:r>
              <a:rPr lang="en-US" altLang="zh-CN" smtClean="0"/>
              <a:t>authority</a:t>
            </a:r>
            <a:r>
              <a:rPr lang="zh-CN" altLang="en-US" smtClean="0"/>
              <a:t>也都必须要指定。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Data </a:t>
            </a:r>
            <a:r>
              <a:rPr lang="zh-CN" altLang="en-US" smtClean="0"/>
              <a:t>匹配</a:t>
            </a:r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17663"/>
            <a:ext cx="85725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如果一个</a:t>
            </a:r>
            <a:r>
              <a:rPr lang="en-US" altLang="zh-CN" smtClean="0"/>
              <a:t>Filter</a:t>
            </a:r>
            <a:r>
              <a:rPr lang="zh-CN" altLang="en-US" smtClean="0"/>
              <a:t>仅指定了</a:t>
            </a:r>
            <a:r>
              <a:rPr lang="en-US" altLang="zh-CN" smtClean="0"/>
              <a:t>scheme，</a:t>
            </a:r>
            <a:r>
              <a:rPr lang="zh-CN" altLang="en-US" smtClean="0"/>
              <a:t>所有有此</a:t>
            </a:r>
            <a:r>
              <a:rPr lang="en-US" altLang="zh-CN" smtClean="0"/>
              <a:t>scheme</a:t>
            </a:r>
            <a:r>
              <a:rPr lang="zh-CN" altLang="en-US" smtClean="0"/>
              <a:t>的</a:t>
            </a:r>
            <a:r>
              <a:rPr lang="en-US" altLang="zh-CN" smtClean="0"/>
              <a:t>URIs</a:t>
            </a:r>
            <a:r>
              <a:rPr lang="zh-CN" altLang="en-US" smtClean="0"/>
              <a:t>都匹配</a:t>
            </a:r>
            <a:r>
              <a:rPr lang="en-US" altLang="zh-CN" smtClean="0"/>
              <a:t>Filter </a:t>
            </a:r>
            <a:r>
              <a:rPr lang="zh-CN" altLang="en-US" smtClean="0"/>
              <a:t>；如果一个</a:t>
            </a:r>
            <a:r>
              <a:rPr lang="en-US" altLang="zh-CN" smtClean="0"/>
              <a:t>Filter</a:t>
            </a:r>
            <a:r>
              <a:rPr lang="zh-CN" altLang="en-US" smtClean="0"/>
              <a:t>指定了</a:t>
            </a:r>
            <a:r>
              <a:rPr lang="en-US" altLang="zh-CN" smtClean="0"/>
              <a:t>scheme</a:t>
            </a:r>
            <a:r>
              <a:rPr lang="zh-CN" altLang="en-US" smtClean="0"/>
              <a:t>和</a:t>
            </a:r>
            <a:r>
              <a:rPr lang="en-US" altLang="zh-CN" smtClean="0"/>
              <a:t>authority，</a:t>
            </a:r>
            <a:r>
              <a:rPr lang="zh-CN" altLang="en-US" smtClean="0"/>
              <a:t>但没有指定</a:t>
            </a:r>
            <a:r>
              <a:rPr lang="en-US" altLang="zh-CN" smtClean="0"/>
              <a:t>path，</a:t>
            </a:r>
            <a:r>
              <a:rPr lang="zh-CN" altLang="en-US" smtClean="0"/>
              <a:t>所有匹配</a:t>
            </a:r>
            <a:r>
              <a:rPr lang="en-US" altLang="zh-CN" smtClean="0"/>
              <a:t>scheme</a:t>
            </a:r>
            <a:r>
              <a:rPr lang="zh-CN" altLang="en-US" smtClean="0"/>
              <a:t>和</a:t>
            </a:r>
            <a:r>
              <a:rPr lang="en-US" altLang="zh-CN" smtClean="0"/>
              <a:t>authority</a:t>
            </a:r>
            <a:r>
              <a:rPr lang="zh-CN" altLang="en-US" smtClean="0"/>
              <a:t>的</a:t>
            </a:r>
            <a:r>
              <a:rPr lang="en-US" altLang="zh-CN" smtClean="0"/>
              <a:t>URIs</a:t>
            </a:r>
            <a:r>
              <a:rPr lang="zh-CN" altLang="en-US" smtClean="0"/>
              <a:t>都通过检测，而不管它们的</a:t>
            </a:r>
            <a:r>
              <a:rPr lang="en-US" altLang="zh-CN" smtClean="0"/>
              <a:t>path；</a:t>
            </a:r>
            <a:r>
              <a:rPr lang="zh-CN" altLang="en-US" smtClean="0"/>
              <a:t>如果四个属性都指定了，要都匹配才能算是匹配。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URI</a:t>
            </a:r>
            <a:r>
              <a:rPr lang="zh-CN" altLang="en-US" smtClean="0"/>
              <a:t>匹配 示例</a:t>
            </a:r>
          </a:p>
        </p:txBody>
      </p:sp>
      <p:sp>
        <p:nvSpPr>
          <p:cNvPr id="184323" name="TextBox 3"/>
          <p:cNvSpPr txBox="1">
            <a:spLocks noChangeArrowheads="1"/>
          </p:cNvSpPr>
          <p:nvPr/>
        </p:nvSpPr>
        <p:spPr bwMode="auto">
          <a:xfrm>
            <a:off x="285750" y="1857375"/>
            <a:ext cx="85010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Intent i = </a:t>
            </a:r>
            <a:r>
              <a:rPr lang="en-US" altLang="zh-CN" sz="2800" b="1">
                <a:latin typeface="Calibri" panose="020F0502020204030204" pitchFamily="34" charset="0"/>
              </a:rPr>
              <a:t>new Intent();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i.setData(Uri.</a:t>
            </a:r>
            <a:r>
              <a:rPr lang="en-US" altLang="zh-CN" sz="2800" i="1">
                <a:latin typeface="Calibri" panose="020F0502020204030204" pitchFamily="34" charset="0"/>
              </a:rPr>
              <a:t>parse("myschema://com.otd.android:8888/a/b"));</a:t>
            </a:r>
          </a:p>
          <a:p>
            <a:pPr eaLnBrk="1" hangingPunct="1"/>
            <a:r>
              <a:rPr lang="en-US" altLang="zh-CN" sz="2800" i="1">
                <a:latin typeface="Calibri" panose="020F0502020204030204" pitchFamily="34" charset="0"/>
              </a:rPr>
              <a:t>startActivity(i);</a:t>
            </a:r>
          </a:p>
        </p:txBody>
      </p:sp>
      <p:sp>
        <p:nvSpPr>
          <p:cNvPr id="184324" name="TextBox 4"/>
          <p:cNvSpPr txBox="1">
            <a:spLocks noChangeArrowheads="1"/>
          </p:cNvSpPr>
          <p:nvPr/>
        </p:nvSpPr>
        <p:spPr bwMode="auto">
          <a:xfrm>
            <a:off x="214313" y="3822700"/>
            <a:ext cx="82153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</a:rPr>
              <a:t> &lt;intent-filter&gt;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</a:rPr>
              <a:t>            &lt;action android:name=</a:t>
            </a:r>
            <a:r>
              <a:rPr lang="en-US" altLang="zh-CN" sz="2800" i="1">
                <a:solidFill>
                  <a:srgbClr val="FF0000"/>
                </a:solidFill>
                <a:latin typeface="Calibri" panose="020F0502020204030204" pitchFamily="34" charset="0"/>
              </a:rPr>
              <a:t>"otd.android.intent" /&gt;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</a:rPr>
              <a:t>            &lt;data  android:scheme=</a:t>
            </a:r>
            <a:r>
              <a:rPr lang="en-US" altLang="zh-CN" sz="2800" i="1">
                <a:solidFill>
                  <a:srgbClr val="FF0000"/>
                </a:solidFill>
                <a:latin typeface="Calibri" panose="020F0502020204030204" pitchFamily="34" charset="0"/>
              </a:rPr>
              <a:t>“myschema”</a:t>
            </a:r>
            <a:r>
              <a:rPr lang="zh-CN" altLang="en-US" sz="2800">
                <a:solidFill>
                  <a:srgbClr val="FF0000"/>
                </a:solidFill>
                <a:latin typeface="Calibri" panose="020F0502020204030204" pitchFamily="34" charset="0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</a:rPr>
              <a:t>/&gt;</a:t>
            </a:r>
            <a:r>
              <a:rPr lang="zh-CN" altLang="en-US" sz="2800">
                <a:solidFill>
                  <a:srgbClr val="FF0000"/>
                </a:solidFill>
                <a:latin typeface="Calibri" panose="020F0502020204030204" pitchFamily="34" charset="0"/>
              </a:rPr>
              <a:t>  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</a:rPr>
              <a:t>            &lt;category android:name=</a:t>
            </a:r>
            <a:r>
              <a:rPr lang="en-US" altLang="zh-CN" sz="2800" i="1">
                <a:solidFill>
                  <a:srgbClr val="FF0000"/>
                </a:solidFill>
                <a:latin typeface="Calibri" panose="020F0502020204030204" pitchFamily="34" charset="0"/>
              </a:rPr>
              <a:t>"android.intent.category.DEFAULT" /&gt;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</a:rPr>
              <a:t>&lt;/intent-filter&gt;</a:t>
            </a:r>
            <a:endParaRPr lang="zh-CN" altLang="en-US" sz="2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754063"/>
            <a:ext cx="8094663" cy="5540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          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Category 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类别匹配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&lt;intent-filter &gt;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节点中可以为组件定义一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Category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类别列表，</a:t>
            </a: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endParaRPr lang="en-US" altLang="zh-CN" sz="2800" b="1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2800" b="1" dirty="0">
                <a:latin typeface="+mn-lt"/>
                <a:ea typeface="+mn-ea"/>
              </a:rPr>
              <a:t>如果</a:t>
            </a:r>
            <a:r>
              <a:rPr lang="en-US" sz="2800" b="1" dirty="0">
                <a:latin typeface="+mn-lt"/>
                <a:ea typeface="+mn-ea"/>
              </a:rPr>
              <a:t>Intent</a:t>
            </a:r>
            <a:r>
              <a:rPr lang="zh-CN" altLang="en-US" sz="2800" b="1" dirty="0">
                <a:latin typeface="+mn-lt"/>
                <a:ea typeface="+mn-ea"/>
              </a:rPr>
              <a:t>定义了多个</a:t>
            </a:r>
            <a:r>
              <a:rPr lang="en-US" sz="2800" b="1" dirty="0">
                <a:latin typeface="+mn-lt"/>
                <a:ea typeface="+mn-ea"/>
              </a:rPr>
              <a:t>Category,</a:t>
            </a:r>
            <a:r>
              <a:rPr lang="zh-CN" altLang="en-US" sz="2800" b="1" dirty="0">
                <a:latin typeface="+mn-lt"/>
                <a:ea typeface="+mn-ea"/>
              </a:rPr>
              <a:t>所有</a:t>
            </a:r>
            <a:r>
              <a:rPr lang="en-US" sz="2800" b="1" dirty="0">
                <a:latin typeface="+mn-lt"/>
                <a:ea typeface="+mn-ea"/>
              </a:rPr>
              <a:t>Category</a:t>
            </a:r>
            <a:r>
              <a:rPr lang="zh-CN" altLang="en-US" sz="2800" b="1" dirty="0">
                <a:latin typeface="+mn-lt"/>
                <a:ea typeface="+mn-ea"/>
              </a:rPr>
              <a:t>必须都出现在目标组件的列表中</a:t>
            </a:r>
            <a:endParaRPr lang="en-US" altLang="zh-CN" sz="2800" b="1" dirty="0">
              <a:latin typeface="+mn-lt"/>
              <a:ea typeface="+mn-ea"/>
            </a:endParaRP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endParaRPr lang="en-US" altLang="zh-CN" sz="2800" b="1" dirty="0">
              <a:latin typeface="+mn-lt"/>
              <a:ea typeface="+mn-ea"/>
            </a:endParaRP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zh-CN" altLang="en-US" sz="2800" b="1" dirty="0">
                <a:latin typeface="+mn-lt"/>
                <a:ea typeface="+mn-ea"/>
              </a:rPr>
              <a:t>每个用于</a:t>
            </a:r>
            <a:r>
              <a:rPr lang="en-US" sz="2800" b="1" dirty="0" err="1">
                <a:latin typeface="+mn-lt"/>
                <a:ea typeface="+mn-ea"/>
              </a:rPr>
              <a:t>startActivity</a:t>
            </a:r>
            <a:r>
              <a:rPr lang="zh-CN" altLang="en-US" sz="2800" b="1" dirty="0">
                <a:latin typeface="+mn-lt"/>
                <a:ea typeface="+mn-ea"/>
              </a:rPr>
              <a:t>的</a:t>
            </a:r>
            <a:r>
              <a:rPr lang="en-US" sz="2800" b="1" dirty="0">
                <a:latin typeface="+mn-lt"/>
                <a:ea typeface="+mn-ea"/>
              </a:rPr>
              <a:t>Intent</a:t>
            </a:r>
            <a:r>
              <a:rPr lang="zh-CN" altLang="en-US" sz="2800" b="1" dirty="0">
                <a:latin typeface="+mn-lt"/>
                <a:ea typeface="+mn-ea"/>
              </a:rPr>
              <a:t>至少包含</a:t>
            </a:r>
            <a:r>
              <a:rPr lang="en-US" sz="2800" b="1" dirty="0">
                <a:latin typeface="+mn-lt"/>
                <a:ea typeface="+mn-ea"/>
              </a:rPr>
              <a:t>DEFAULT</a:t>
            </a:r>
            <a:r>
              <a:rPr lang="zh-CN" altLang="en-US" sz="2800" b="1" dirty="0">
                <a:latin typeface="+mn-lt"/>
                <a:ea typeface="+mn-ea"/>
              </a:rPr>
              <a:t>的</a:t>
            </a:r>
            <a:r>
              <a:rPr lang="en-US" sz="2800" b="1" dirty="0">
                <a:latin typeface="+mn-lt"/>
                <a:ea typeface="+mn-ea"/>
              </a:rPr>
              <a:t>Category,</a:t>
            </a:r>
            <a:r>
              <a:rPr lang="zh-CN" altLang="en-US" sz="2800" b="1" dirty="0">
                <a:latin typeface="+mn-lt"/>
                <a:ea typeface="+mn-ea"/>
              </a:rPr>
              <a:t>所以目标组件至少要定义</a:t>
            </a:r>
            <a:endParaRPr lang="en-US" altLang="zh-CN" sz="2800" b="1" dirty="0">
              <a:latin typeface="+mn-lt"/>
              <a:ea typeface="+mn-ea"/>
            </a:endParaRP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863600" algn="l"/>
              </a:tabLst>
              <a:defRPr/>
            </a:pPr>
            <a:r>
              <a:rPr lang="en-US" altLang="zh-CN" sz="2800" i="1" dirty="0">
                <a:latin typeface="+mn-lt"/>
                <a:ea typeface="+mn-ea"/>
              </a:rPr>
              <a:t>		“</a:t>
            </a:r>
            <a:r>
              <a:rPr lang="en-US" altLang="zh-CN" sz="2800" i="1" dirty="0" err="1">
                <a:latin typeface="+mn-lt"/>
                <a:ea typeface="+mn-ea"/>
              </a:rPr>
              <a:t>android.intent.category.DEFAULT</a:t>
            </a:r>
            <a:r>
              <a:rPr lang="en-US" altLang="zh-CN" sz="2800" i="1" dirty="0">
                <a:latin typeface="+mn-lt"/>
                <a:ea typeface="+mn-ea"/>
              </a:rPr>
              <a:t>"</a:t>
            </a:r>
            <a:endParaRPr lang="zh-CN" altLang="en-US" sz="2800" dirty="0">
              <a:solidFill>
                <a:srgbClr val="000000"/>
              </a:solidFill>
              <a:latin typeface="微软雅黑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Category</a:t>
            </a:r>
            <a:r>
              <a:rPr lang="zh-CN" altLang="en-US" smtClean="0"/>
              <a:t>匹配</a:t>
            </a:r>
            <a:r>
              <a:rPr lang="en-US" altLang="zh-CN" smtClean="0"/>
              <a:t> </a:t>
            </a:r>
            <a:r>
              <a:rPr lang="zh-CN" altLang="en-US" smtClean="0"/>
              <a:t>示例</a:t>
            </a:r>
          </a:p>
        </p:txBody>
      </p:sp>
      <p:sp>
        <p:nvSpPr>
          <p:cNvPr id="186371" name="TextBox 3"/>
          <p:cNvSpPr txBox="1">
            <a:spLocks noChangeArrowheads="1"/>
          </p:cNvSpPr>
          <p:nvPr/>
        </p:nvSpPr>
        <p:spPr bwMode="auto">
          <a:xfrm>
            <a:off x="142875" y="3597275"/>
            <a:ext cx="88582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 &lt;intent-filter&gt;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&lt;action android:name=</a:t>
            </a:r>
            <a:r>
              <a:rPr lang="en-US" altLang="zh-CN" sz="2400" i="1">
                <a:solidFill>
                  <a:srgbClr val="FF0000"/>
                </a:solidFill>
                <a:latin typeface="Calibri" panose="020F0502020204030204" pitchFamily="34" charset="0"/>
              </a:rPr>
              <a:t>"otd.android.intent" /&gt;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&lt;data android:mimeType=</a:t>
            </a:r>
            <a:r>
              <a:rPr lang="en-US" altLang="zh-CN" sz="2400" i="1">
                <a:solidFill>
                  <a:srgbClr val="FF0000"/>
                </a:solidFill>
                <a:latin typeface="Calibri" panose="020F0502020204030204" pitchFamily="34" charset="0"/>
              </a:rPr>
              <a:t>"otd/*"/&gt;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&lt;category android:name=</a:t>
            </a:r>
            <a:r>
              <a:rPr lang="en-US" altLang="zh-CN" sz="2400" i="1">
                <a:solidFill>
                  <a:srgbClr val="FF0000"/>
                </a:solidFill>
                <a:latin typeface="Calibri" panose="020F0502020204030204" pitchFamily="34" charset="0"/>
              </a:rPr>
              <a:t>"android.intent.category.DEFAULT" /&gt;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&lt;category android:name=</a:t>
            </a:r>
            <a:r>
              <a:rPr lang="en-US" altLang="zh-CN" sz="2400" i="1">
                <a:solidFill>
                  <a:srgbClr val="FF0000"/>
                </a:solidFill>
                <a:latin typeface="Calibri" panose="020F0502020204030204" pitchFamily="34" charset="0"/>
              </a:rPr>
              <a:t>"android.intent.category.HOME" /&gt;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&lt;category android:name=</a:t>
            </a:r>
            <a:r>
              <a:rPr lang="en-US" altLang="zh-CN" sz="2400" i="1">
                <a:solidFill>
                  <a:srgbClr val="FF0000"/>
                </a:solidFill>
                <a:latin typeface="Calibri" panose="020F0502020204030204" pitchFamily="34" charset="0"/>
              </a:rPr>
              <a:t>"android.intent.category.BROWSABLE" /&gt;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&lt;category android:name=</a:t>
            </a:r>
            <a:r>
              <a:rPr lang="en-US" altLang="zh-CN" sz="2400" i="1">
                <a:solidFill>
                  <a:srgbClr val="FF0000"/>
                </a:solidFill>
                <a:latin typeface="Calibri" panose="020F0502020204030204" pitchFamily="34" charset="0"/>
              </a:rPr>
              <a:t>"android.intent.category.ALTERNATIVE" /&gt;  </a:t>
            </a: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&lt;/intent-filter&gt;</a:t>
            </a:r>
            <a:endParaRPr lang="zh-CN" altLang="en-US" sz="24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6372" name="TextBox 4"/>
          <p:cNvSpPr txBox="1">
            <a:spLocks noChangeArrowheads="1"/>
          </p:cNvSpPr>
          <p:nvPr/>
        </p:nvSpPr>
        <p:spPr bwMode="auto">
          <a:xfrm>
            <a:off x="214313" y="1285875"/>
            <a:ext cx="85725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Intent i = </a:t>
            </a:r>
            <a:r>
              <a:rPr lang="en-US" altLang="zh-CN" sz="2800" b="1">
                <a:latin typeface="Calibri" panose="020F0502020204030204" pitchFamily="34" charset="0"/>
              </a:rPr>
              <a:t>new Intent();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i.setType("otd/android");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i.addCategory(Intent.</a:t>
            </a:r>
            <a:r>
              <a:rPr lang="en-US" altLang="zh-CN" sz="2800" i="1">
                <a:latin typeface="Calibri" panose="020F0502020204030204" pitchFamily="34" charset="0"/>
              </a:rPr>
              <a:t>CATEGORY_HOME);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i.addCategory(Intent.</a:t>
            </a:r>
            <a:r>
              <a:rPr lang="en-US" altLang="zh-CN" sz="2800" i="1">
                <a:latin typeface="Calibri" panose="020F0502020204030204" pitchFamily="34" charset="0"/>
              </a:rPr>
              <a:t>CATEGORY_BROWSABLE);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startActivity(i);</a:t>
            </a:r>
            <a:endParaRPr lang="zh-CN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Service</a:t>
            </a:r>
            <a:endParaRPr lang="zh-CN" altLang="en-US" smtClean="0"/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Android</a:t>
            </a:r>
            <a:r>
              <a:rPr lang="zh-CN" altLang="en-US" sz="2400" b="1" smtClean="0">
                <a:latin typeface="宋体" panose="02010600030101010101" pitchFamily="2" charset="-122"/>
              </a:rPr>
              <a:t>中的服务没有用户操作界面，它运行于系统中不容易被用户发觉，可以使用它开发如监控之类的程序。服务的开发比较简单，如下：</a:t>
            </a:r>
            <a:endParaRPr lang="en-US" altLang="zh-CN" sz="2400" b="1" smtClean="0"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第一步：继承</a:t>
            </a:r>
            <a:r>
              <a:rPr lang="en-US" altLang="zh-CN" sz="2400" b="1" smtClean="0">
                <a:latin typeface="宋体" panose="02010600030101010101" pitchFamily="2" charset="-122"/>
              </a:rPr>
              <a:t>Service</a:t>
            </a:r>
            <a:r>
              <a:rPr lang="zh-CN" altLang="en-US" sz="2400" b="1" smtClean="0">
                <a:latin typeface="宋体" panose="02010600030101010101" pitchFamily="2" charset="-122"/>
              </a:rPr>
              <a:t>类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宋体" panose="02010600030101010101" pitchFamily="2" charset="-122"/>
              </a:rPr>
              <a:t>public class SMSService extends Service {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第二步：在</a:t>
            </a:r>
            <a:r>
              <a:rPr lang="en-US" altLang="zh-CN" sz="2400" b="1" smtClean="0">
                <a:latin typeface="宋体" panose="02010600030101010101" pitchFamily="2" charset="-122"/>
              </a:rPr>
              <a:t>AndroidManifest.xml</a:t>
            </a:r>
            <a:r>
              <a:rPr lang="zh-CN" altLang="en-US" sz="2400" b="1" smtClean="0">
                <a:latin typeface="宋体" panose="02010600030101010101" pitchFamily="2" charset="-122"/>
              </a:rPr>
              <a:t>文件中的</a:t>
            </a:r>
            <a:r>
              <a:rPr lang="en-US" altLang="zh-CN" sz="2400" b="1" smtClean="0">
                <a:latin typeface="宋体" panose="02010600030101010101" pitchFamily="2" charset="-122"/>
              </a:rPr>
              <a:t>&lt;application&gt;</a:t>
            </a:r>
            <a:r>
              <a:rPr lang="zh-CN" altLang="en-US" sz="2400" b="1" smtClean="0">
                <a:latin typeface="宋体" panose="02010600030101010101" pitchFamily="2" charset="-122"/>
              </a:rPr>
              <a:t>节点里对服务进行配置</a:t>
            </a:r>
            <a:r>
              <a:rPr lang="en-US" altLang="zh-CN" sz="2400" b="1" smtClean="0">
                <a:latin typeface="宋体" panose="02010600030101010101" pitchFamily="2" charset="-122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0070C0"/>
                </a:solidFill>
                <a:latin typeface="宋体" panose="02010600030101010101" pitchFamily="2" charset="-122"/>
              </a:rPr>
              <a:t>&lt;service android:name=".SMSService" /&gt;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服务不能自己运行，需要通过调用</a:t>
            </a:r>
            <a:r>
              <a:rPr lang="en-US" altLang="zh-CN" sz="2400" b="1" smtClean="0">
                <a:latin typeface="宋体" panose="02010600030101010101" pitchFamily="2" charset="-122"/>
              </a:rPr>
              <a:t>Context.startService()</a:t>
            </a:r>
            <a:r>
              <a:rPr lang="zh-CN" altLang="en-US" sz="2400" b="1" smtClean="0">
                <a:latin typeface="宋体" panose="02010600030101010101" pitchFamily="2" charset="-122"/>
              </a:rPr>
              <a:t>或</a:t>
            </a:r>
            <a:r>
              <a:rPr lang="en-US" altLang="zh-CN" sz="2400" b="1" smtClean="0">
                <a:latin typeface="宋体" panose="02010600030101010101" pitchFamily="2" charset="-122"/>
              </a:rPr>
              <a:t>Context.bindService()</a:t>
            </a:r>
            <a:r>
              <a:rPr lang="zh-CN" altLang="en-US" sz="2400" b="1" smtClean="0">
                <a:latin typeface="宋体" panose="02010600030101010101" pitchFamily="2" charset="-122"/>
              </a:rPr>
              <a:t>方法启动服务。这两个方法都可以启动</a:t>
            </a:r>
            <a:r>
              <a:rPr lang="en-US" altLang="zh-CN" sz="2400" b="1" smtClean="0">
                <a:latin typeface="宋体" panose="02010600030101010101" pitchFamily="2" charset="-122"/>
              </a:rPr>
              <a:t>Service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Service</a:t>
            </a:r>
            <a:endParaRPr lang="zh-CN" altLang="en-US" smtClean="0"/>
          </a:p>
        </p:txBody>
      </p:sp>
      <p:sp>
        <p:nvSpPr>
          <p:cNvPr id="18841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85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</a:rPr>
              <a:t>使用</a:t>
            </a:r>
            <a:r>
              <a:rPr lang="en-US" altLang="zh-CN" sz="2800" smtClean="0">
                <a:latin typeface="宋体" panose="02010600030101010101" pitchFamily="2" charset="-122"/>
              </a:rPr>
              <a:t>startService()</a:t>
            </a:r>
            <a:r>
              <a:rPr lang="zh-CN" altLang="en-US" sz="2800" smtClean="0">
                <a:latin typeface="宋体" panose="02010600030101010101" pitchFamily="2" charset="-122"/>
              </a:rPr>
              <a:t>方法启用服务，调用者与服务之间没有关连，即使调用者退出了，服务仍然运行。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</a:rPr>
              <a:t>采用</a:t>
            </a:r>
            <a:r>
              <a:rPr lang="en-US" altLang="zh-CN" sz="2800" smtClean="0">
                <a:latin typeface="宋体" panose="02010600030101010101" pitchFamily="2" charset="-122"/>
              </a:rPr>
              <a:t>Context.startService()</a:t>
            </a:r>
            <a:r>
              <a:rPr lang="zh-CN" altLang="en-US" sz="2800" smtClean="0">
                <a:latin typeface="宋体" panose="02010600030101010101" pitchFamily="2" charset="-122"/>
              </a:rPr>
              <a:t>方法启动服务，在服务未被创建时，系统会先调用服务的</a:t>
            </a:r>
            <a:r>
              <a:rPr lang="en-US" altLang="zh-CN" sz="2800" smtClean="0">
                <a:latin typeface="宋体" panose="02010600030101010101" pitchFamily="2" charset="-122"/>
              </a:rPr>
              <a:t>onCreate()</a:t>
            </a:r>
            <a:r>
              <a:rPr lang="zh-CN" altLang="en-US" sz="2800" smtClean="0">
                <a:latin typeface="宋体" panose="02010600030101010101" pitchFamily="2" charset="-122"/>
              </a:rPr>
              <a:t>方法，接着调用</a:t>
            </a:r>
            <a:r>
              <a:rPr lang="en-US" altLang="zh-CN" sz="2800" smtClean="0">
                <a:latin typeface="宋体" panose="02010600030101010101" pitchFamily="2" charset="-122"/>
              </a:rPr>
              <a:t>onStart()</a:t>
            </a:r>
            <a:r>
              <a:rPr lang="zh-CN" altLang="en-US" sz="2800" smtClean="0">
                <a:latin typeface="宋体" panose="02010600030101010101" pitchFamily="2" charset="-122"/>
              </a:rPr>
              <a:t>方法。如果调用</a:t>
            </a:r>
            <a:r>
              <a:rPr lang="en-US" altLang="zh-CN" sz="2800" smtClean="0">
                <a:latin typeface="宋体" panose="02010600030101010101" pitchFamily="2" charset="-122"/>
              </a:rPr>
              <a:t>startService()</a:t>
            </a:r>
            <a:r>
              <a:rPr lang="zh-CN" altLang="en-US" sz="2800" smtClean="0">
                <a:latin typeface="宋体" panose="02010600030101010101" pitchFamily="2" charset="-122"/>
              </a:rPr>
              <a:t>方法前服务已经被创建，多次调用</a:t>
            </a:r>
            <a:r>
              <a:rPr lang="en-US" altLang="zh-CN" sz="2800" smtClean="0">
                <a:latin typeface="宋体" panose="02010600030101010101" pitchFamily="2" charset="-122"/>
              </a:rPr>
              <a:t>startService()</a:t>
            </a:r>
            <a:r>
              <a:rPr lang="zh-CN" altLang="en-US" sz="2800" smtClean="0">
                <a:latin typeface="宋体" panose="02010600030101010101" pitchFamily="2" charset="-122"/>
              </a:rPr>
              <a:t>方法并不会导致多次创建服务，但会导致多次调用</a:t>
            </a:r>
            <a:r>
              <a:rPr lang="en-US" altLang="zh-CN" sz="2800" smtClean="0">
                <a:latin typeface="宋体" panose="02010600030101010101" pitchFamily="2" charset="-122"/>
              </a:rPr>
              <a:t>onStart()</a:t>
            </a:r>
            <a:r>
              <a:rPr lang="zh-CN" altLang="en-US" sz="2800" smtClean="0">
                <a:latin typeface="宋体" panose="02010600030101010101" pitchFamily="2" charset="-122"/>
              </a:rPr>
              <a:t>方法。</a:t>
            </a:r>
            <a:r>
              <a:rPr lang="zh-CN" altLang="en-US" sz="2800" smtClean="0"/>
              <a:t>采用</a:t>
            </a:r>
            <a:r>
              <a:rPr lang="en-US" altLang="zh-CN" sz="2800" smtClean="0"/>
              <a:t>startService()</a:t>
            </a:r>
            <a:r>
              <a:rPr lang="zh-CN" altLang="en-US" sz="2800" smtClean="0"/>
              <a:t>方法启动的服务</a:t>
            </a:r>
            <a:r>
              <a:rPr lang="zh-CN" altLang="en-US" sz="2800" smtClean="0">
                <a:latin typeface="宋体" panose="02010600030101010101" pitchFamily="2" charset="-122"/>
              </a:rPr>
              <a:t>，只能调用</a:t>
            </a:r>
            <a:r>
              <a:rPr lang="en-US" altLang="zh-CN" sz="2800" smtClean="0">
                <a:latin typeface="宋体" panose="02010600030101010101" pitchFamily="2" charset="-122"/>
              </a:rPr>
              <a:t>Context.stopService()</a:t>
            </a:r>
            <a:r>
              <a:rPr lang="zh-CN" altLang="en-US" sz="2800" smtClean="0">
                <a:latin typeface="宋体" panose="02010600030101010101" pitchFamily="2" charset="-122"/>
              </a:rPr>
              <a:t>方法结束服务，服务结束时会调用</a:t>
            </a:r>
            <a:r>
              <a:rPr lang="en-US" altLang="zh-CN" sz="2800" smtClean="0">
                <a:latin typeface="宋体" panose="02010600030101010101" pitchFamily="2" charset="-122"/>
              </a:rPr>
              <a:t>onDestroy()</a:t>
            </a:r>
            <a:r>
              <a:rPr lang="zh-CN" altLang="en-US" sz="2800" smtClean="0">
                <a:latin typeface="宋体" panose="02010600030101010101" pitchFamily="2" charset="-122"/>
              </a:rPr>
              <a:t>方法。</a:t>
            </a:r>
            <a:endParaRPr lang="en-US" altLang="zh-CN" sz="280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startService</a:t>
            </a:r>
            <a:endParaRPr lang="zh-CN" altLang="en-US" smtClean="0"/>
          </a:p>
        </p:txBody>
      </p:sp>
      <p:sp>
        <p:nvSpPr>
          <p:cNvPr id="189443" name="TextBox 4"/>
          <p:cNvSpPr txBox="1">
            <a:spLocks noChangeArrowheads="1"/>
          </p:cNvSpPr>
          <p:nvPr/>
        </p:nvSpPr>
        <p:spPr bwMode="auto">
          <a:xfrm>
            <a:off x="214313" y="1428750"/>
            <a:ext cx="86439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采用</a:t>
            </a:r>
            <a:r>
              <a:rPr lang="en-US" altLang="zh-CN" sz="2000">
                <a:latin typeface="宋体" panose="02010600030101010101" pitchFamily="2" charset="-122"/>
              </a:rPr>
              <a:t>Context.startService()</a:t>
            </a:r>
            <a:r>
              <a:rPr lang="zh-CN" altLang="en-US" sz="2000">
                <a:latin typeface="宋体" panose="02010600030101010101" pitchFamily="2" charset="-122"/>
              </a:rPr>
              <a:t>方法启动服务的代码如下：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public class HelloActivity extends Activity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@Override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public void onCreate(Bundle savedInstanceState) 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......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Button button =(Button) this.findViewById(R.id.button);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button.setOnClickListener(new View.OnClickListener(){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public void onClick(View v)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	Intent intent = new Intent(HelloActivity.this, SMSService.class);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	startService(intent);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}});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Service</a:t>
            </a:r>
            <a:endParaRPr lang="zh-CN" altLang="en-US" smtClean="0"/>
          </a:p>
        </p:txBody>
      </p:sp>
      <p:sp>
        <p:nvSpPr>
          <p:cNvPr id="19046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>
                <a:latin typeface="宋体" panose="02010600030101010101" pitchFamily="2" charset="-122"/>
              </a:rPr>
              <a:t>使用</a:t>
            </a:r>
            <a:r>
              <a:rPr lang="en-US" altLang="zh-CN" sz="2400" smtClean="0">
                <a:latin typeface="宋体" panose="02010600030101010101" pitchFamily="2" charset="-122"/>
              </a:rPr>
              <a:t>bindService()</a:t>
            </a:r>
            <a:r>
              <a:rPr lang="zh-CN" altLang="en-US" sz="2400" smtClean="0">
                <a:latin typeface="宋体" panose="02010600030101010101" pitchFamily="2" charset="-122"/>
              </a:rPr>
              <a:t>方法启用服务，调用者与服务绑定在了一起，调用者一旦退出，服务也就终止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smtClean="0">
                <a:latin typeface="宋体" panose="02010600030101010101" pitchFamily="2" charset="-122"/>
              </a:rPr>
              <a:t>采用</a:t>
            </a:r>
            <a:r>
              <a:rPr lang="en-US" altLang="zh-CN" sz="2400" smtClean="0">
                <a:latin typeface="宋体" panose="02010600030101010101" pitchFamily="2" charset="-122"/>
              </a:rPr>
              <a:t>Context.bindService()</a:t>
            </a:r>
            <a:r>
              <a:rPr lang="zh-CN" altLang="en-US" sz="2400" smtClean="0">
                <a:latin typeface="宋体" panose="02010600030101010101" pitchFamily="2" charset="-122"/>
              </a:rPr>
              <a:t>方法启动服务，在服务未被创建时，系统会先调用服务的</a:t>
            </a:r>
            <a:r>
              <a:rPr lang="en-US" altLang="zh-CN" sz="2400" smtClean="0">
                <a:latin typeface="宋体" panose="02010600030101010101" pitchFamily="2" charset="-122"/>
              </a:rPr>
              <a:t>onCreate()</a:t>
            </a:r>
            <a:r>
              <a:rPr lang="zh-CN" altLang="en-US" sz="2400" smtClean="0">
                <a:latin typeface="宋体" panose="02010600030101010101" pitchFamily="2" charset="-122"/>
              </a:rPr>
              <a:t>方法，接着调用</a:t>
            </a:r>
            <a:r>
              <a:rPr lang="en-US" altLang="zh-CN" sz="2400" smtClean="0">
                <a:latin typeface="宋体" panose="02010600030101010101" pitchFamily="2" charset="-122"/>
              </a:rPr>
              <a:t>onBind()</a:t>
            </a:r>
            <a:r>
              <a:rPr lang="zh-CN" altLang="en-US" sz="2400" smtClean="0">
                <a:latin typeface="宋体" panose="02010600030101010101" pitchFamily="2" charset="-122"/>
              </a:rPr>
              <a:t>方法。这个时候调用者和服务绑定在一起，调用者退出了，系统就会先调用服务的</a:t>
            </a:r>
            <a:r>
              <a:rPr lang="en-US" altLang="zh-CN" sz="2400" smtClean="0">
                <a:latin typeface="宋体" panose="02010600030101010101" pitchFamily="2" charset="-122"/>
              </a:rPr>
              <a:t>onUnbind()</a:t>
            </a:r>
            <a:r>
              <a:rPr lang="zh-CN" altLang="en-US" sz="2400" smtClean="0">
                <a:latin typeface="宋体" panose="02010600030101010101" pitchFamily="2" charset="-122"/>
              </a:rPr>
              <a:t>方法，接着调用</a:t>
            </a:r>
            <a:r>
              <a:rPr lang="en-US" altLang="zh-CN" sz="2400" smtClean="0">
                <a:latin typeface="宋体" panose="02010600030101010101" pitchFamily="2" charset="-122"/>
              </a:rPr>
              <a:t>onDestroy()</a:t>
            </a:r>
            <a:r>
              <a:rPr lang="zh-CN" altLang="en-US" sz="2400" smtClean="0">
                <a:latin typeface="宋体" panose="02010600030101010101" pitchFamily="2" charset="-122"/>
              </a:rPr>
              <a:t>方法。如果调用</a:t>
            </a:r>
            <a:r>
              <a:rPr lang="en-US" altLang="zh-CN" sz="2400" smtClean="0">
                <a:latin typeface="宋体" panose="02010600030101010101" pitchFamily="2" charset="-122"/>
              </a:rPr>
              <a:t>bindService()</a:t>
            </a:r>
            <a:r>
              <a:rPr lang="zh-CN" altLang="en-US" sz="2400" smtClean="0">
                <a:latin typeface="宋体" panose="02010600030101010101" pitchFamily="2" charset="-122"/>
              </a:rPr>
              <a:t>方法前服务已经被绑定，多次调用</a:t>
            </a:r>
            <a:r>
              <a:rPr lang="en-US" altLang="zh-CN" sz="2400" smtClean="0">
                <a:latin typeface="宋体" panose="02010600030101010101" pitchFamily="2" charset="-122"/>
              </a:rPr>
              <a:t>bindService()</a:t>
            </a:r>
            <a:r>
              <a:rPr lang="zh-CN" altLang="en-US" sz="2400" smtClean="0">
                <a:latin typeface="宋体" panose="02010600030101010101" pitchFamily="2" charset="-122"/>
              </a:rPr>
              <a:t>方法并不会多次调用</a:t>
            </a:r>
            <a:r>
              <a:rPr lang="en-US" altLang="zh-CN" sz="2400" smtClean="0">
                <a:latin typeface="宋体" panose="02010600030101010101" pitchFamily="2" charset="-122"/>
              </a:rPr>
              <a:t>onCreate()</a:t>
            </a:r>
            <a:r>
              <a:rPr lang="zh-CN" altLang="en-US" sz="2400" smtClean="0">
                <a:latin typeface="宋体" panose="02010600030101010101" pitchFamily="2" charset="-122"/>
              </a:rPr>
              <a:t>和</a:t>
            </a:r>
            <a:r>
              <a:rPr lang="en-US" altLang="zh-CN" sz="2400" smtClean="0">
                <a:latin typeface="宋体" panose="02010600030101010101" pitchFamily="2" charset="-122"/>
              </a:rPr>
              <a:t>onBind()</a:t>
            </a:r>
            <a:r>
              <a:rPr lang="zh-CN" altLang="en-US" sz="2400" smtClean="0">
                <a:latin typeface="宋体" panose="02010600030101010101" pitchFamily="2" charset="-122"/>
              </a:rPr>
              <a:t>方法。如果调用者希望与正在绑定的服务解除绑定，可以调用</a:t>
            </a:r>
            <a:r>
              <a:rPr lang="en-US" altLang="zh-CN" sz="2400" smtClean="0">
                <a:latin typeface="宋体" panose="02010600030101010101" pitchFamily="2" charset="-122"/>
              </a:rPr>
              <a:t>unbindService()</a:t>
            </a:r>
            <a:r>
              <a:rPr lang="zh-CN" altLang="en-US" sz="2400" smtClean="0">
                <a:latin typeface="宋体" panose="02010600030101010101" pitchFamily="2" charset="-122"/>
              </a:rPr>
              <a:t>方法，调用该方法也会导致系统调用服务的</a:t>
            </a:r>
            <a:r>
              <a:rPr lang="en-US" altLang="zh-CN" sz="2400" smtClean="0">
                <a:latin typeface="宋体" panose="02010600030101010101" pitchFamily="2" charset="-122"/>
              </a:rPr>
              <a:t>onUnbind()--&gt;onDestroy()</a:t>
            </a:r>
            <a:r>
              <a:rPr lang="zh-CN" altLang="en-US" sz="2400" smtClean="0">
                <a:latin typeface="宋体" panose="02010600030101010101" pitchFamily="2" charset="-122"/>
              </a:rPr>
              <a:t>方法。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4"/>
          <p:cNvGrpSpPr>
            <a:grpSpLocks/>
          </p:cNvGrpSpPr>
          <p:nvPr/>
        </p:nvGrpSpPr>
        <p:grpSpPr bwMode="auto">
          <a:xfrm>
            <a:off x="827088" y="706438"/>
            <a:ext cx="7164387" cy="5195887"/>
            <a:chOff x="827584" y="706954"/>
            <a:chExt cx="7164288" cy="5195117"/>
          </a:xfrm>
        </p:grpSpPr>
        <p:pic>
          <p:nvPicPr>
            <p:cNvPr id="31747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706954"/>
              <a:ext cx="7164288" cy="5195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圆角矩形 15"/>
            <p:cNvSpPr/>
            <p:nvPr/>
          </p:nvSpPr>
          <p:spPr>
            <a:xfrm>
              <a:off x="3564396" y="4089415"/>
              <a:ext cx="1357293" cy="2142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/>
                <a:t>应用程序位置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564396" y="2276758"/>
              <a:ext cx="1357293" cy="2142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/>
                <a:t>项目名称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bindService</a:t>
            </a:r>
            <a:endParaRPr lang="zh-CN" altLang="en-US" smtClean="0"/>
          </a:p>
        </p:txBody>
      </p:sp>
      <p:sp>
        <p:nvSpPr>
          <p:cNvPr id="191491" name="TextBox 4"/>
          <p:cNvSpPr txBox="1">
            <a:spLocks noChangeArrowheads="1"/>
          </p:cNvSpPr>
          <p:nvPr/>
        </p:nvSpPr>
        <p:spPr bwMode="auto">
          <a:xfrm>
            <a:off x="214313" y="1500188"/>
            <a:ext cx="86439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采用</a:t>
            </a:r>
            <a:r>
              <a:rPr lang="en-US" altLang="zh-CN" sz="2000">
                <a:latin typeface="宋体" panose="02010600030101010101" pitchFamily="2" charset="-122"/>
              </a:rPr>
              <a:t>Context.startService()</a:t>
            </a:r>
            <a:r>
              <a:rPr lang="zh-CN" altLang="en-US" sz="2000">
                <a:latin typeface="宋体" panose="02010600030101010101" pitchFamily="2" charset="-122"/>
              </a:rPr>
              <a:t>方法启动服务的代码如下：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public class HelloActivity extends Activity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ServiceConnection conn = new ServiceConnection()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public void onServiceConnected(ComponentName name, IBinder service) {}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public void onServiceDisconnected(ComponentName name) {}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public void onCreate(Bundle savedInstanceState) {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Button button =(Button) this.findViewById(R.id.button);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button.setOnClickListener(new View.OnClickListener(){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public void onClick(View v)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	Intent intent = new Intent(HelloActivity.this, SMSService.class);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	bindService(intent, conn, Context.BIND_AUTO_CREATE);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	//unbindService(conn);//</a:t>
            </a:r>
            <a:r>
              <a:rPr lang="zh-CN" altLang="en-US" sz="2000">
                <a:latin typeface="宋体" panose="02010600030101010101" pitchFamily="2" charset="-122"/>
              </a:rPr>
              <a:t>解除绑定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	}});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BroadcastReceiver</a:t>
            </a:r>
            <a:endParaRPr lang="zh-CN" altLang="en-US" smtClean="0"/>
          </a:p>
        </p:txBody>
      </p:sp>
      <p:sp>
        <p:nvSpPr>
          <p:cNvPr id="19251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广播接收者（</a:t>
            </a:r>
            <a:r>
              <a:rPr lang="en-US" altLang="zh-CN" sz="2400" smtClean="0">
                <a:latin typeface="宋体" panose="02010600030101010101" pitchFamily="2" charset="-122"/>
              </a:rPr>
              <a:t>BroadcastReceiver）</a:t>
            </a:r>
            <a:r>
              <a:rPr lang="zh-CN" altLang="en-US" sz="2400" smtClean="0">
                <a:latin typeface="宋体" panose="02010600030101010101" pitchFamily="2" charset="-122"/>
              </a:rPr>
              <a:t>用于异步接收广播</a:t>
            </a:r>
            <a:r>
              <a:rPr lang="en-US" altLang="zh-CN" sz="2400" smtClean="0">
                <a:latin typeface="宋体" panose="02010600030101010101" pitchFamily="2" charset="-122"/>
              </a:rPr>
              <a:t>Intent</a:t>
            </a:r>
            <a:r>
              <a:rPr lang="zh-CN" altLang="en-US" sz="2400" smtClean="0">
                <a:latin typeface="宋体" panose="02010600030101010101" pitchFamily="2" charset="-122"/>
              </a:rPr>
              <a:t>，广播</a:t>
            </a:r>
            <a:r>
              <a:rPr lang="en-US" altLang="zh-CN" sz="2400" smtClean="0">
                <a:latin typeface="宋体" panose="02010600030101010101" pitchFamily="2" charset="-122"/>
              </a:rPr>
              <a:t>Intent</a:t>
            </a:r>
            <a:r>
              <a:rPr lang="zh-CN" altLang="en-US" sz="2400" smtClean="0">
                <a:latin typeface="宋体" panose="02010600030101010101" pitchFamily="2" charset="-122"/>
              </a:rPr>
              <a:t>的发送是通过调用</a:t>
            </a:r>
            <a:r>
              <a:rPr lang="en-US" altLang="zh-CN" sz="2400" smtClean="0">
                <a:latin typeface="宋体" panose="02010600030101010101" pitchFamily="2" charset="-122"/>
              </a:rPr>
              <a:t>Context.sendBroadcast()</a:t>
            </a:r>
            <a:r>
              <a:rPr lang="zh-CN" altLang="en-US" sz="2400" smtClean="0">
                <a:latin typeface="宋体" panose="02010600030101010101" pitchFamily="2" charset="-122"/>
              </a:rPr>
              <a:t>来实现的。通常一个广播</a:t>
            </a:r>
            <a:r>
              <a:rPr lang="en-US" altLang="zh-CN" sz="2400" smtClean="0">
                <a:latin typeface="宋体" panose="02010600030101010101" pitchFamily="2" charset="-122"/>
              </a:rPr>
              <a:t>Intent</a:t>
            </a:r>
            <a:r>
              <a:rPr lang="zh-CN" altLang="en-US" sz="2400" smtClean="0">
                <a:latin typeface="宋体" panose="02010600030101010101" pitchFamily="2" charset="-122"/>
              </a:rPr>
              <a:t>可以被订阅了此</a:t>
            </a:r>
            <a:r>
              <a:rPr lang="en-US" altLang="zh-CN" sz="2400" smtClean="0">
                <a:latin typeface="宋体" panose="02010600030101010101" pitchFamily="2" charset="-122"/>
              </a:rPr>
              <a:t>Intent</a:t>
            </a:r>
            <a:r>
              <a:rPr lang="zh-CN" altLang="en-US" sz="2400" smtClean="0">
                <a:latin typeface="宋体" panose="02010600030101010101" pitchFamily="2" charset="-122"/>
              </a:rPr>
              <a:t>的多个广播接收者所接收。要实现一个广播接收者方法如下：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第一步：继承</a:t>
            </a:r>
            <a:r>
              <a:rPr lang="en-US" altLang="zh-CN" sz="2400" smtClean="0">
                <a:latin typeface="宋体" panose="02010600030101010101" pitchFamily="2" charset="-122"/>
              </a:rPr>
              <a:t>BroadcastReceiver，</a:t>
            </a:r>
            <a:r>
              <a:rPr lang="zh-CN" altLang="en-US" sz="2400" smtClean="0">
                <a:latin typeface="宋体" panose="02010600030101010101" pitchFamily="2" charset="-122"/>
              </a:rPr>
              <a:t>并重写</a:t>
            </a:r>
            <a:r>
              <a:rPr lang="en-US" altLang="zh-CN" sz="2400" smtClean="0">
                <a:latin typeface="宋体" panose="02010600030101010101" pitchFamily="2" charset="-122"/>
              </a:rPr>
              <a:t>onReceive()</a:t>
            </a:r>
            <a:r>
              <a:rPr lang="zh-CN" altLang="en-US" sz="2400" smtClean="0">
                <a:latin typeface="宋体" panose="02010600030101010101" pitchFamily="2" charset="-122"/>
              </a:rPr>
              <a:t>方法。</a:t>
            </a:r>
            <a:endParaRPr lang="en-US" altLang="zh-CN" sz="2400" smtClean="0">
              <a:latin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public class IncomingSMSReceiver extends BroadcastReceiver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	@Override public void onReceive(Context context, Intent intent)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}</a:t>
            </a: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BroadcastReceiver</a:t>
            </a:r>
            <a:endParaRPr lang="zh-CN" altLang="en-US" smtClean="0"/>
          </a:p>
        </p:txBody>
      </p:sp>
      <p:sp>
        <p:nvSpPr>
          <p:cNvPr id="19353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5725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smtClean="0">
                <a:latin typeface="宋体" panose="02010600030101010101" pitchFamily="2" charset="-122"/>
              </a:rPr>
              <a:t>第二步：订阅感兴趣的广播</a:t>
            </a:r>
            <a:r>
              <a:rPr lang="en-US" altLang="zh-CN" sz="2000" smtClean="0">
                <a:latin typeface="宋体" panose="02010600030101010101" pitchFamily="2" charset="-122"/>
              </a:rPr>
              <a:t>Intent，</a:t>
            </a:r>
            <a:r>
              <a:rPr lang="zh-CN" altLang="en-US" sz="2000" smtClean="0">
                <a:latin typeface="宋体" panose="02010600030101010101" pitchFamily="2" charset="-122"/>
              </a:rPr>
              <a:t>订阅方法有两种：</a:t>
            </a:r>
            <a:endParaRPr lang="en-US" altLang="zh-CN" sz="2000" smtClean="0">
              <a:latin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2000" smtClean="0">
                <a:latin typeface="宋体" panose="02010600030101010101" pitchFamily="2" charset="-122"/>
              </a:rPr>
              <a:t>第一种：使用代码进行订阅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IntentFilter filter = new IntentFilter("android.provider.Telephony.SMS_RECEIVED");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IncomingSMSReceiver receiver = new IncomingSMSReceiver();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registerReceiver(receiver, filter);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2000" smtClean="0">
                <a:latin typeface="宋体" panose="02010600030101010101" pitchFamily="2" charset="-122"/>
              </a:rPr>
              <a:t>第二种：在</a:t>
            </a:r>
            <a:r>
              <a:rPr lang="en-US" altLang="zh-CN" sz="2000" smtClean="0">
                <a:latin typeface="宋体" panose="02010600030101010101" pitchFamily="2" charset="-122"/>
              </a:rPr>
              <a:t>AndroidManifest.xml</a:t>
            </a:r>
            <a:r>
              <a:rPr lang="zh-CN" altLang="en-US" sz="2000" smtClean="0">
                <a:latin typeface="宋体" panose="02010600030101010101" pitchFamily="2" charset="-122"/>
              </a:rPr>
              <a:t>文件中的</a:t>
            </a:r>
            <a:r>
              <a:rPr lang="en-US" altLang="zh-CN" sz="2000" smtClean="0">
                <a:latin typeface="宋体" panose="02010600030101010101" pitchFamily="2" charset="-122"/>
              </a:rPr>
              <a:t>&lt;application&gt;</a:t>
            </a:r>
            <a:r>
              <a:rPr lang="zh-CN" altLang="en-US" sz="2000" smtClean="0">
                <a:latin typeface="宋体" panose="02010600030101010101" pitchFamily="2" charset="-122"/>
              </a:rPr>
              <a:t>节点里进行订阅</a:t>
            </a:r>
            <a:r>
              <a:rPr lang="en-US" altLang="zh-CN" sz="2000" smtClean="0">
                <a:latin typeface="宋体" panose="02010600030101010101" pitchFamily="2" charset="-122"/>
              </a:rPr>
              <a:t>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&lt;receiver android:name=".IncomingSMSReceiver"&gt;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    &lt;intent-filter&gt;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         &lt;action   				 	android:name="android.provider.Telephony.SMS_RECEIVED"/&gt;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    &lt;/intent-filter&gt;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latin typeface="宋体" panose="02010600030101010101" pitchFamily="2" charset="-122"/>
              </a:rPr>
              <a:t>&lt;/receiver&gt;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"/>
          <p:cNvSpPr>
            <a:spLocks noGrp="1"/>
          </p:cNvSpPr>
          <p:nvPr>
            <p:ph type="title"/>
          </p:nvPr>
        </p:nvSpPr>
        <p:spPr bwMode="auto">
          <a:xfrm>
            <a:off x="342900" y="642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常见的系统广播 </a:t>
            </a:r>
            <a:r>
              <a:rPr lang="en-US" altLang="zh-CN" smtClean="0"/>
              <a:t>action</a:t>
            </a:r>
            <a:r>
              <a:rPr lang="zh-CN" altLang="en-US" smtClean="0"/>
              <a:t> </a:t>
            </a:r>
          </a:p>
        </p:txBody>
      </p:sp>
      <p:sp>
        <p:nvSpPr>
          <p:cNvPr id="19456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428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android.intent.action.BATTERY_CHANGED</a:t>
            </a:r>
          </a:p>
          <a:p>
            <a:pPr lvl="1" eaLnBrk="1" hangingPunct="1"/>
            <a:r>
              <a:rPr lang="zh-CN" altLang="en-US" smtClean="0"/>
              <a:t>电池电量改变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android.intent.action.PHONE_STATE</a:t>
            </a:r>
          </a:p>
          <a:p>
            <a:pPr lvl="1" eaLnBrk="1" hangingPunct="1"/>
            <a:r>
              <a:rPr lang="zh-CN" altLang="en-US" smtClean="0"/>
              <a:t>通话状态改变</a:t>
            </a:r>
            <a:r>
              <a:rPr lang="en-US" altLang="zh-CN" smtClean="0"/>
              <a:t>,</a:t>
            </a:r>
            <a:r>
              <a:rPr lang="zh-CN" altLang="en-US" smtClean="0"/>
              <a:t>如</a:t>
            </a:r>
            <a:r>
              <a:rPr lang="en-US" altLang="zh-CN" smtClean="0"/>
              <a:t>:</a:t>
            </a:r>
            <a:r>
              <a:rPr lang="zh-CN" altLang="en-US" smtClean="0"/>
              <a:t>有电话接入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android.intent.action.BOOT_COMPLETED</a:t>
            </a:r>
          </a:p>
          <a:p>
            <a:pPr lvl="1" eaLnBrk="1" hangingPunct="1"/>
            <a:r>
              <a:rPr lang="zh-CN" altLang="en-US" smtClean="0"/>
              <a:t>系统启动完毕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android.intent.action.DATE_CHANGED</a:t>
            </a:r>
          </a:p>
          <a:p>
            <a:pPr lvl="1" eaLnBrk="1" hangingPunct="1"/>
            <a:r>
              <a:rPr lang="zh-CN" altLang="en-US" smtClean="0"/>
              <a:t>日期改变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android.provider.Telephony.SMS_RECEIVED</a:t>
            </a:r>
          </a:p>
          <a:p>
            <a:pPr lvl="1" eaLnBrk="1" hangingPunct="1"/>
            <a:r>
              <a:rPr lang="zh-CN" altLang="en-US" smtClean="0"/>
              <a:t>收到短信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 bwMode="auto">
          <a:xfrm>
            <a:off x="357188" y="642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示例  音乐播放器</a:t>
            </a:r>
          </a:p>
        </p:txBody>
      </p:sp>
      <p:sp>
        <p:nvSpPr>
          <p:cNvPr id="195587" name="TextBox 2"/>
          <p:cNvSpPr txBox="1">
            <a:spLocks noChangeArrowheads="1"/>
          </p:cNvSpPr>
          <p:nvPr/>
        </p:nvSpPr>
        <p:spPr bwMode="auto">
          <a:xfrm>
            <a:off x="428625" y="1225550"/>
            <a:ext cx="8715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alibri" panose="020F0502020204030204" pitchFamily="34" charset="0"/>
              </a:rPr>
              <a:t>public class MainActivity extends Activity {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ImageButton b1 ,b2;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UpdateReceiver receiver;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</a:t>
            </a:r>
            <a:r>
              <a:rPr lang="en-US" altLang="zh-CN" sz="2000" b="1">
                <a:latin typeface="Calibri" panose="020F0502020204030204" pitchFamily="34" charset="0"/>
              </a:rPr>
              <a:t>public void onCreate(Bundle savedInstanceState) {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   </a:t>
            </a:r>
            <a:r>
              <a:rPr lang="en-US" altLang="zh-CN" sz="2000" b="1">
                <a:latin typeface="Calibri" panose="020F0502020204030204" pitchFamily="34" charset="0"/>
              </a:rPr>
              <a:t>super.onCreate(savedInstanceState);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   setContentView(R.layout.</a:t>
            </a:r>
            <a:r>
              <a:rPr lang="en-US" altLang="zh-CN" sz="2000" i="1">
                <a:latin typeface="Calibri" panose="020F0502020204030204" pitchFamily="34" charset="0"/>
              </a:rPr>
              <a:t>main);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   b1 = (ImageButton)findViewById(R.id.</a:t>
            </a:r>
            <a:r>
              <a:rPr lang="en-US" altLang="zh-CN" sz="2000" i="1">
                <a:latin typeface="Calibri" panose="020F0502020204030204" pitchFamily="34" charset="0"/>
              </a:rPr>
              <a:t>button1);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   b2 =(ImageButton)findViewById(R.id.</a:t>
            </a:r>
            <a:r>
              <a:rPr lang="en-US" altLang="zh-CN" sz="2000" i="1">
                <a:latin typeface="Calibri" panose="020F0502020204030204" pitchFamily="34" charset="0"/>
              </a:rPr>
              <a:t>button2);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   View.OnClickListener ln = </a:t>
            </a:r>
            <a:r>
              <a:rPr lang="en-US" altLang="zh-CN" sz="2000" b="1">
                <a:latin typeface="Calibri" panose="020F0502020204030204" pitchFamily="34" charset="0"/>
              </a:rPr>
              <a:t>new View.OnClickListener() {</a:t>
            </a:r>
          </a:p>
          <a:p>
            <a:pPr eaLnBrk="1" hangingPunct="1"/>
            <a:r>
              <a:rPr lang="en-US" altLang="zh-CN" sz="2000" b="1">
                <a:latin typeface="Calibri" panose="020F0502020204030204" pitchFamily="34" charset="0"/>
              </a:rPr>
              <a:t>	public void onClick(View v) {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		Intent intent = </a:t>
            </a:r>
            <a:r>
              <a:rPr lang="en-US" altLang="zh-CN" sz="2000" b="1">
                <a:latin typeface="Calibri" panose="020F0502020204030204" pitchFamily="34" charset="0"/>
              </a:rPr>
              <a:t>new Intent("com.otd.control");</a:t>
            </a:r>
          </a:p>
          <a:p>
            <a:pPr eaLnBrk="1" hangingPunct="1"/>
            <a:r>
              <a:rPr lang="en-US" altLang="zh-CN" sz="2000" b="1">
                <a:latin typeface="Calibri" panose="020F0502020204030204" pitchFamily="34" charset="0"/>
              </a:rPr>
              <a:t>		if ( v == b1)intent.putExtra("action", 1);</a:t>
            </a:r>
          </a:p>
          <a:p>
            <a:pPr eaLnBrk="1" hangingPunct="1"/>
            <a:r>
              <a:rPr lang="en-US" altLang="zh-CN" sz="2000" b="1">
                <a:latin typeface="Calibri" panose="020F0502020204030204" pitchFamily="34" charset="0"/>
              </a:rPr>
              <a:t>		if (v == b2)intent.putExtra("action", 2);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		sendBroadcast(intent);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	}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    }; 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    b1.setOnClickListener(ln);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    b2.setOnClickListener(ln);</a:t>
            </a:r>
            <a:endParaRPr lang="zh-CN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Box 3"/>
          <p:cNvSpPr txBox="1">
            <a:spLocks noChangeArrowheads="1"/>
          </p:cNvSpPr>
          <p:nvPr/>
        </p:nvSpPr>
        <p:spPr bwMode="auto">
          <a:xfrm>
            <a:off x="285750" y="928688"/>
            <a:ext cx="86439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//</a:t>
            </a:r>
            <a:r>
              <a:rPr lang="zh-CN" altLang="en-US" sz="2400">
                <a:latin typeface="Calibri" panose="020F0502020204030204" pitchFamily="34" charset="0"/>
              </a:rPr>
              <a:t>注册</a:t>
            </a:r>
            <a:r>
              <a:rPr lang="en-US" altLang="zh-CN" sz="2400">
                <a:latin typeface="Calibri" panose="020F0502020204030204" pitchFamily="34" charset="0"/>
              </a:rPr>
              <a:t>UpdateReceiver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receiver = </a:t>
            </a:r>
            <a:r>
              <a:rPr lang="en-US" altLang="zh-CN" sz="2400" b="1">
                <a:latin typeface="Calibri" panose="020F0502020204030204" pitchFamily="34" charset="0"/>
              </a:rPr>
              <a:t>new UpdateReceiver();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IntentFilter filter= </a:t>
            </a:r>
            <a:r>
              <a:rPr lang="en-US" altLang="zh-CN" sz="2400" b="1">
                <a:latin typeface="Calibri" panose="020F0502020204030204" pitchFamily="34" charset="0"/>
              </a:rPr>
              <a:t>new IntentFilter();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filter.addAction("com.otd.update");</a:t>
            </a:r>
          </a:p>
          <a:p>
            <a:pPr lvl="1" eaLnBrk="1" hangingPunct="1"/>
            <a:r>
              <a:rPr lang="en-US" altLang="zh-CN" sz="2400" b="1">
                <a:latin typeface="Calibri" panose="020F0502020204030204" pitchFamily="34" charset="0"/>
              </a:rPr>
              <a:t>this.registerReceiver(receiver, filter);</a:t>
            </a:r>
          </a:p>
          <a:p>
            <a:pPr lvl="1" eaLnBrk="1" hangingPunct="1"/>
            <a:endParaRPr lang="zh-CN" altLang="en-US" sz="2400">
              <a:latin typeface="Calibri" panose="020F0502020204030204" pitchFamily="34" charset="0"/>
            </a:endParaRP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//</a:t>
            </a:r>
            <a:r>
              <a:rPr lang="zh-CN" altLang="en-US" sz="2400">
                <a:latin typeface="Calibri" panose="020F0502020204030204" pitchFamily="34" charset="0"/>
              </a:rPr>
              <a:t>启动</a:t>
            </a:r>
            <a:r>
              <a:rPr lang="en-US" altLang="zh-CN" sz="2400">
                <a:latin typeface="Calibri" panose="020F0502020204030204" pitchFamily="34" charset="0"/>
              </a:rPr>
              <a:t>PlayerService</a:t>
            </a:r>
            <a:r>
              <a:rPr lang="zh-CN" altLang="en-US" sz="2400">
                <a:latin typeface="Calibri" panose="020F0502020204030204" pitchFamily="34" charset="0"/>
              </a:rPr>
              <a:t>服务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Intent intent = </a:t>
            </a:r>
            <a:r>
              <a:rPr lang="en-US" altLang="zh-CN" sz="2400" b="1">
                <a:latin typeface="Calibri" panose="020F0502020204030204" pitchFamily="34" charset="0"/>
              </a:rPr>
              <a:t>new Intent(this,PlayerService.class);</a:t>
            </a:r>
          </a:p>
          <a:p>
            <a:pPr lvl="1" eaLnBrk="1" hangingPunct="1"/>
            <a:r>
              <a:rPr lang="en-US" altLang="zh-CN" sz="2400" b="1">
                <a:latin typeface="Calibri" panose="020F0502020204030204" pitchFamily="34" charset="0"/>
              </a:rPr>
              <a:t>this.startService(intent);</a:t>
            </a:r>
          </a:p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    </a:t>
            </a:r>
            <a:r>
              <a:rPr lang="en-US" altLang="zh-CN" sz="2400">
                <a:latin typeface="Calibri" panose="020F0502020204030204" pitchFamily="34" charset="0"/>
              </a:rPr>
              <a:t>}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</a:t>
            </a:r>
            <a:r>
              <a:rPr lang="en-US" altLang="zh-CN" sz="2400" b="1">
                <a:latin typeface="Calibri" panose="020F0502020204030204" pitchFamily="34" charset="0"/>
              </a:rPr>
              <a:t>public void onDestroy(){</a:t>
            </a:r>
          </a:p>
          <a:p>
            <a:pPr eaLnBrk="1" hangingPunct="1"/>
            <a:r>
              <a:rPr lang="en-US" altLang="zh-CN" sz="2400" b="1">
                <a:latin typeface="Calibri" panose="020F0502020204030204" pitchFamily="34" charset="0"/>
              </a:rPr>
              <a:t>	this.unregisterReceiver(receiver);</a:t>
            </a:r>
          </a:p>
          <a:p>
            <a:pPr eaLnBrk="1" hangingPunct="1"/>
            <a:r>
              <a:rPr lang="en-US" altLang="zh-CN" sz="2400" b="1">
                <a:latin typeface="Calibri" panose="020F0502020204030204" pitchFamily="34" charset="0"/>
              </a:rPr>
              <a:t>	super.onDestroy();</a:t>
            </a:r>
          </a:p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    </a:t>
            </a:r>
            <a:r>
              <a:rPr lang="en-US" altLang="zh-CN" sz="2400">
                <a:latin typeface="Calibri" panose="020F0502020204030204" pitchFamily="34" charset="0"/>
              </a:rPr>
              <a:t>}</a:t>
            </a:r>
            <a:endParaRPr lang="zh-C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Box 3"/>
          <p:cNvSpPr txBox="1">
            <a:spLocks noChangeArrowheads="1"/>
          </p:cNvSpPr>
          <p:nvPr/>
        </p:nvSpPr>
        <p:spPr bwMode="auto">
          <a:xfrm>
            <a:off x="285750" y="785813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//MainActivity.java </a:t>
            </a:r>
            <a:r>
              <a:rPr lang="zh-CN" altLang="en-US" sz="2400">
                <a:latin typeface="Calibri" panose="020F0502020204030204" pitchFamily="34" charset="0"/>
              </a:rPr>
              <a:t>的内部类</a:t>
            </a:r>
            <a:endParaRPr lang="en-US" altLang="zh-CN" sz="24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b="1">
                <a:latin typeface="Calibri" panose="020F0502020204030204" pitchFamily="34" charset="0"/>
              </a:rPr>
              <a:t>public class UpdateReceiver extends BroadcastReceiver {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</a:t>
            </a:r>
            <a:r>
              <a:rPr lang="en-US" altLang="zh-CN" sz="2400" b="1">
                <a:latin typeface="Calibri" panose="020F0502020204030204" pitchFamily="34" charset="0"/>
              </a:rPr>
              <a:t>public void onReceive(Context context, Intent intent) {</a:t>
            </a:r>
          </a:p>
          <a:p>
            <a:pPr eaLnBrk="1" hangingPunct="1"/>
            <a:r>
              <a:rPr lang="sv-SE" altLang="zh-CN" sz="2400">
                <a:latin typeface="Calibri" panose="020F0502020204030204" pitchFamily="34" charset="0"/>
              </a:rPr>
              <a:t>   	 </a:t>
            </a:r>
            <a:r>
              <a:rPr lang="sv-SE" altLang="zh-CN" sz="2400" b="1">
                <a:latin typeface="Calibri" panose="020F0502020204030204" pitchFamily="34" charset="0"/>
              </a:rPr>
              <a:t>int update = intent.getIntExtra("update", -1);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	 </a:t>
            </a:r>
            <a:r>
              <a:rPr lang="en-US" altLang="zh-CN" sz="2400" b="1">
                <a:latin typeface="Calibri" panose="020F0502020204030204" pitchFamily="34" charset="0"/>
              </a:rPr>
              <a:t>if (update == 1 || update == 3){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		 b1.setImageResource(R.drawable.</a:t>
            </a:r>
            <a:r>
              <a:rPr lang="en-US" altLang="zh-CN" sz="2400" i="1">
                <a:latin typeface="Calibri" panose="020F0502020204030204" pitchFamily="34" charset="0"/>
              </a:rPr>
              <a:t>png2);</a:t>
            </a:r>
          </a:p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    </a:t>
            </a:r>
            <a:r>
              <a:rPr lang="en-US" altLang="zh-CN" sz="2400">
                <a:latin typeface="Calibri" panose="020F0502020204030204" pitchFamily="34" charset="0"/>
              </a:rPr>
              <a:t>	}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	</a:t>
            </a:r>
            <a:r>
              <a:rPr lang="en-US" altLang="zh-CN" sz="2400" b="1">
                <a:latin typeface="Calibri" panose="020F0502020204030204" pitchFamily="34" charset="0"/>
              </a:rPr>
              <a:t>if (update == 2){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		b1.setImageResource(R.drawable.</a:t>
            </a:r>
            <a:r>
              <a:rPr lang="en-US" altLang="zh-CN" sz="2400" i="1">
                <a:latin typeface="Calibri" panose="020F0502020204030204" pitchFamily="34" charset="0"/>
              </a:rPr>
              <a:t>png3);</a:t>
            </a:r>
          </a:p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   </a:t>
            </a:r>
            <a:r>
              <a:rPr lang="en-US" altLang="zh-CN" sz="2400">
                <a:latin typeface="Calibri" panose="020F0502020204030204" pitchFamily="34" charset="0"/>
              </a:rPr>
              <a:t>	</a:t>
            </a:r>
            <a:r>
              <a:rPr lang="zh-CN" altLang="en-US" sz="2400">
                <a:latin typeface="Calibri" panose="020F0502020204030204" pitchFamily="34" charset="0"/>
              </a:rPr>
              <a:t> </a:t>
            </a:r>
            <a:r>
              <a:rPr lang="en-US" altLang="zh-CN" sz="2400">
                <a:latin typeface="Calibri" panose="020F0502020204030204" pitchFamily="34" charset="0"/>
              </a:rPr>
              <a:t>}</a:t>
            </a:r>
          </a:p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    </a:t>
            </a:r>
            <a:r>
              <a:rPr lang="en-US" altLang="zh-CN" sz="2400">
                <a:latin typeface="Calibri" panose="020F0502020204030204" pitchFamily="34" charset="0"/>
              </a:rPr>
              <a:t>}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  <a:endParaRPr lang="zh-C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Box 3"/>
          <p:cNvSpPr txBox="1">
            <a:spLocks noChangeArrowheads="1"/>
          </p:cNvSpPr>
          <p:nvPr/>
        </p:nvSpPr>
        <p:spPr bwMode="auto">
          <a:xfrm>
            <a:off x="0" y="571500"/>
            <a:ext cx="88582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alibri" panose="020F0502020204030204" pitchFamily="34" charset="0"/>
              </a:rPr>
              <a:t>public boolean onCreateOptionsMenu(Menu menu){</a:t>
            </a:r>
          </a:p>
          <a:p>
            <a:pPr lvl="1" eaLnBrk="1" hangingPunct="1"/>
            <a:r>
              <a:rPr lang="en-US" altLang="zh-CN" sz="2000">
                <a:latin typeface="Calibri" panose="020F0502020204030204" pitchFamily="34" charset="0"/>
              </a:rPr>
              <a:t>    MenuItem mi = menu.add(0,Menu.</a:t>
            </a:r>
            <a:r>
              <a:rPr lang="en-US" altLang="zh-CN" sz="2000" i="1">
                <a:latin typeface="Calibri" panose="020F0502020204030204" pitchFamily="34" charset="0"/>
              </a:rPr>
              <a:t>FIRST,0,"</a:t>
            </a:r>
            <a:r>
              <a:rPr lang="zh-CN" altLang="en-US" sz="2000" i="1">
                <a:latin typeface="Calibri" panose="020F0502020204030204" pitchFamily="34" charset="0"/>
              </a:rPr>
              <a:t>退出</a:t>
            </a:r>
            <a:r>
              <a:rPr lang="en-US" altLang="zh-CN" sz="2000" i="1">
                <a:latin typeface="Calibri" panose="020F0502020204030204" pitchFamily="34" charset="0"/>
              </a:rPr>
              <a:t>");</a:t>
            </a:r>
          </a:p>
          <a:p>
            <a:pPr lvl="1" eaLnBrk="1" hangingPunct="1"/>
            <a:r>
              <a:rPr lang="en-US" altLang="zh-CN" sz="2000">
                <a:latin typeface="Calibri" panose="020F0502020204030204" pitchFamily="34" charset="0"/>
              </a:rPr>
              <a:t>    mi.setIcon(android.R.drawable.</a:t>
            </a:r>
            <a:r>
              <a:rPr lang="en-US" altLang="zh-CN" sz="2000" i="1">
                <a:latin typeface="Calibri" panose="020F0502020204030204" pitchFamily="34" charset="0"/>
              </a:rPr>
              <a:t>ic_menu_delete);</a:t>
            </a:r>
          </a:p>
          <a:p>
            <a:pPr lvl="1" eaLnBrk="1" hangingPunct="1"/>
            <a:r>
              <a:rPr lang="en-US" altLang="zh-CN" sz="2000">
                <a:latin typeface="Calibri" panose="020F0502020204030204" pitchFamily="34" charset="0"/>
              </a:rPr>
              <a:t>    </a:t>
            </a:r>
            <a:r>
              <a:rPr lang="en-US" altLang="zh-CN" sz="2000" b="1">
                <a:latin typeface="Calibri" panose="020F0502020204030204" pitchFamily="34" charset="0"/>
              </a:rPr>
              <a:t>return true;</a:t>
            </a:r>
          </a:p>
          <a:p>
            <a:pPr eaLnBrk="1" hangingPunct="1"/>
            <a:r>
              <a:rPr lang="zh-CN" altLang="en-US" sz="2000">
                <a:latin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</a:t>
            </a:r>
            <a:r>
              <a:rPr lang="en-US" altLang="zh-CN" sz="2000" b="1">
                <a:latin typeface="Calibri" panose="020F0502020204030204" pitchFamily="34" charset="0"/>
              </a:rPr>
              <a:t>public boolean onOptionsItemSelected(MenuItem item){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</a:t>
            </a:r>
            <a:r>
              <a:rPr lang="en-US" altLang="zh-CN" sz="2000" b="1">
                <a:latin typeface="Calibri" panose="020F0502020204030204" pitchFamily="34" charset="0"/>
              </a:rPr>
              <a:t>if (item.getItemId() == Menu.</a:t>
            </a:r>
            <a:r>
              <a:rPr lang="en-US" altLang="zh-CN" sz="2000" b="1" i="1">
                <a:latin typeface="Calibri" panose="020F0502020204030204" pitchFamily="34" charset="0"/>
              </a:rPr>
              <a:t>FIRST)  </a:t>
            </a:r>
            <a:r>
              <a:rPr lang="en-US" altLang="zh-CN" sz="2000">
                <a:latin typeface="Calibri" panose="020F0502020204030204" pitchFamily="34" charset="0"/>
              </a:rPr>
              <a:t>   showDialog(1);</a:t>
            </a:r>
          </a:p>
          <a:p>
            <a:pPr eaLnBrk="1" hangingPunct="1"/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 b="1">
                <a:latin typeface="Calibri" panose="020F0502020204030204" pitchFamily="34" charset="0"/>
              </a:rPr>
              <a:t>return false;</a:t>
            </a:r>
          </a:p>
          <a:p>
            <a:pPr eaLnBrk="1" hangingPunct="1"/>
            <a:r>
              <a:rPr lang="zh-CN" altLang="en-US" sz="2000">
                <a:latin typeface="Calibri" panose="020F0502020204030204" pitchFamily="34" charset="0"/>
              </a:rPr>
              <a:t>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</a:t>
            </a:r>
            <a:r>
              <a:rPr lang="en-US" altLang="zh-CN" sz="2000" b="1">
                <a:latin typeface="Calibri" panose="020F0502020204030204" pitchFamily="34" charset="0"/>
              </a:rPr>
              <a:t>public Dialog onCreateDialog(int id){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</a:t>
            </a:r>
            <a:r>
              <a:rPr lang="en-US" altLang="zh-CN" sz="2000" b="1">
                <a:latin typeface="Calibri" panose="020F0502020204030204" pitchFamily="34" charset="0"/>
              </a:rPr>
              <a:t>if (id != 1) return null;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Builder builder = </a:t>
            </a:r>
            <a:r>
              <a:rPr lang="en-US" altLang="zh-CN" sz="2000" b="1">
                <a:latin typeface="Calibri" panose="020F0502020204030204" pitchFamily="34" charset="0"/>
              </a:rPr>
              <a:t>new AlertDialog.Builder(this);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builder.setTitle("</a:t>
            </a:r>
            <a:r>
              <a:rPr lang="zh-CN" altLang="en-US" sz="2000">
                <a:latin typeface="Calibri" panose="020F0502020204030204" pitchFamily="34" charset="0"/>
              </a:rPr>
              <a:t>您确定要退出</a:t>
            </a:r>
            <a:r>
              <a:rPr lang="en-US" altLang="zh-CN" sz="2000">
                <a:latin typeface="Calibri" panose="020F0502020204030204" pitchFamily="34" charset="0"/>
              </a:rPr>
              <a:t>?");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builder.setPositiveButton("</a:t>
            </a:r>
            <a:r>
              <a:rPr lang="zh-CN" altLang="en-US" sz="2000">
                <a:latin typeface="Calibri" panose="020F0502020204030204" pitchFamily="34" charset="0"/>
              </a:rPr>
              <a:t>确定</a:t>
            </a:r>
            <a:r>
              <a:rPr lang="en-US" altLang="zh-CN" sz="2000">
                <a:latin typeface="Calibri" panose="020F0502020204030204" pitchFamily="34" charset="0"/>
              </a:rPr>
              <a:t>", </a:t>
            </a:r>
            <a:r>
              <a:rPr lang="en-US" altLang="zh-CN" sz="2000" b="1">
                <a:latin typeface="Calibri" panose="020F0502020204030204" pitchFamily="34" charset="0"/>
              </a:rPr>
              <a:t>new DialogInterface.OnClickListener() {</a:t>
            </a:r>
          </a:p>
          <a:p>
            <a:pPr eaLnBrk="1" hangingPunct="1"/>
            <a:r>
              <a:rPr lang="en-US" altLang="zh-CN" sz="2000" b="1">
                <a:latin typeface="Calibri" panose="020F0502020204030204" pitchFamily="34" charset="0"/>
              </a:rPr>
              <a:t>	public void onClick(DialogInterface dialog, int which) {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		Intent intent = </a:t>
            </a:r>
            <a:r>
              <a:rPr lang="en-US" altLang="zh-CN" sz="2000" b="1">
                <a:latin typeface="Calibri" panose="020F0502020204030204" pitchFamily="34" charset="0"/>
              </a:rPr>
              <a:t>new Intent(MainActivity.this,PlayerService.class);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		stopService(intent);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		System.</a:t>
            </a:r>
            <a:r>
              <a:rPr lang="en-US" altLang="zh-CN" sz="2000" i="1">
                <a:latin typeface="Calibri" panose="020F0502020204030204" pitchFamily="34" charset="0"/>
              </a:rPr>
              <a:t>exit(0);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	}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     });</a:t>
            </a:r>
            <a:r>
              <a:rPr lang="en-US" altLang="zh-CN" sz="2000" b="1">
                <a:latin typeface="Calibri" panose="020F0502020204030204" pitchFamily="34" charset="0"/>
              </a:rPr>
              <a:t>return builder.create();   </a:t>
            </a:r>
            <a:r>
              <a:rPr lang="zh-CN" altLang="en-US" sz="2000">
                <a:latin typeface="Calibri" panose="020F0502020204030204" pitchFamily="34" charset="0"/>
              </a:rPr>
              <a:t>  </a:t>
            </a:r>
            <a:r>
              <a:rPr lang="en-US" altLang="zh-CN" sz="2000">
                <a:latin typeface="Calibri" panose="020F0502020204030204" pitchFamily="34" charset="0"/>
              </a:rPr>
              <a:t>}  }   //end MainActivity.java</a:t>
            </a:r>
            <a:endParaRPr lang="zh-CN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Box 3"/>
          <p:cNvSpPr txBox="1">
            <a:spLocks noChangeArrowheads="1"/>
          </p:cNvSpPr>
          <p:nvPr/>
        </p:nvSpPr>
        <p:spPr bwMode="auto">
          <a:xfrm>
            <a:off x="0" y="642938"/>
            <a:ext cx="9001125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Calibri" panose="020F0502020204030204" pitchFamily="34" charset="0"/>
              </a:rPr>
              <a:t>public class PlayerService extends Service{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MediaPlayer player;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ControlReceiver controlReceiver;</a:t>
            </a:r>
          </a:p>
          <a:p>
            <a:pPr lvl="1" eaLnBrk="1" hangingPunct="1"/>
            <a:r>
              <a:rPr lang="en-US" altLang="zh-CN" sz="2400" b="1">
                <a:latin typeface="Calibri" panose="020F0502020204030204" pitchFamily="34" charset="0"/>
              </a:rPr>
              <a:t>int status = 1 ;//1 </a:t>
            </a:r>
            <a:r>
              <a:rPr lang="zh-CN" altLang="en-US" sz="2400" b="1">
                <a:latin typeface="Calibri" panose="020F0502020204030204" pitchFamily="34" charset="0"/>
              </a:rPr>
              <a:t>没有声音播放 </a:t>
            </a:r>
            <a:r>
              <a:rPr lang="en-US" altLang="zh-CN" sz="2400" b="1">
                <a:latin typeface="Calibri" panose="020F0502020204030204" pitchFamily="34" charset="0"/>
              </a:rPr>
              <a:t>2 </a:t>
            </a:r>
            <a:r>
              <a:rPr lang="zh-CN" altLang="en-US" sz="2400" b="1">
                <a:latin typeface="Calibri" panose="020F0502020204030204" pitchFamily="34" charset="0"/>
              </a:rPr>
              <a:t>正在播放 </a:t>
            </a:r>
            <a:r>
              <a:rPr lang="en-US" altLang="zh-CN" sz="2400" b="1">
                <a:latin typeface="Calibri" panose="020F0502020204030204" pitchFamily="34" charset="0"/>
              </a:rPr>
              <a:t>3 </a:t>
            </a:r>
            <a:r>
              <a:rPr lang="zh-CN" altLang="en-US" sz="2400" b="1">
                <a:latin typeface="Calibri" panose="020F0502020204030204" pitchFamily="34" charset="0"/>
              </a:rPr>
              <a:t>暂停</a:t>
            </a:r>
          </a:p>
          <a:p>
            <a:pPr lvl="1" eaLnBrk="1" hangingPunct="1"/>
            <a:r>
              <a:rPr lang="en-US" altLang="zh-CN" sz="2400" b="1">
                <a:latin typeface="Calibri" panose="020F0502020204030204" pitchFamily="34" charset="0"/>
              </a:rPr>
              <a:t>public IBinder onBind(Intent intent) {</a:t>
            </a:r>
          </a:p>
          <a:p>
            <a:pPr lvl="2" eaLnBrk="1" hangingPunct="1"/>
            <a:r>
              <a:rPr lang="en-US" altLang="zh-CN" sz="2400" b="1">
                <a:latin typeface="Calibri" panose="020F0502020204030204" pitchFamily="34" charset="0"/>
              </a:rPr>
              <a:t>return null;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</a:p>
          <a:p>
            <a:pPr lvl="1" eaLnBrk="1" hangingPunct="1"/>
            <a:r>
              <a:rPr lang="en-US" altLang="zh-CN" sz="2400" b="1">
                <a:latin typeface="Calibri" panose="020F0502020204030204" pitchFamily="34" charset="0"/>
              </a:rPr>
              <a:t>public void onCreate(){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status = 1; 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//</a:t>
            </a:r>
            <a:r>
              <a:rPr lang="zh-CN" altLang="en-US" sz="2400">
                <a:latin typeface="Calibri" panose="020F0502020204030204" pitchFamily="34" charset="0"/>
              </a:rPr>
              <a:t>注册</a:t>
            </a:r>
            <a:r>
              <a:rPr lang="en-US" altLang="zh-CN" sz="2400">
                <a:latin typeface="Calibri" panose="020F0502020204030204" pitchFamily="34" charset="0"/>
              </a:rPr>
              <a:t>ControlReceiver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controlReceiver = </a:t>
            </a:r>
            <a:r>
              <a:rPr lang="en-US" altLang="zh-CN" sz="2400" b="1">
                <a:latin typeface="Calibri" panose="020F0502020204030204" pitchFamily="34" charset="0"/>
              </a:rPr>
              <a:t>new ControlReceiver();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IntentFilter  intentFilter = </a:t>
            </a:r>
            <a:r>
              <a:rPr lang="en-US" altLang="zh-CN" sz="2400" b="1">
                <a:latin typeface="Calibri" panose="020F0502020204030204" pitchFamily="34" charset="0"/>
              </a:rPr>
              <a:t>new IntentFilter();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intentFilter.addAction("com.otd.control");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registerReceiver(controlReceiver, intentFilter);</a:t>
            </a:r>
          </a:p>
          <a:p>
            <a:pPr lvl="2" eaLnBrk="1" hangingPunct="1"/>
            <a:r>
              <a:rPr lang="en-US" altLang="zh-CN" sz="2400" b="1">
                <a:latin typeface="Calibri" panose="020F0502020204030204" pitchFamily="34" charset="0"/>
              </a:rPr>
              <a:t>super.onCreate();  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  <a:endParaRPr lang="zh-C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Box 3"/>
          <p:cNvSpPr txBox="1">
            <a:spLocks noChangeArrowheads="1"/>
          </p:cNvSpPr>
          <p:nvPr/>
        </p:nvSpPr>
        <p:spPr bwMode="auto">
          <a:xfrm>
            <a:off x="0" y="1000125"/>
            <a:ext cx="90011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sv-SE" altLang="zh-CN" sz="2400" b="1">
                <a:latin typeface="Calibri" panose="020F0502020204030204" pitchFamily="34" charset="0"/>
              </a:rPr>
              <a:t>public void onStart(Intent intent,int startId){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//</a:t>
            </a:r>
            <a:r>
              <a:rPr lang="zh-CN" altLang="en-US" sz="2400">
                <a:latin typeface="Calibri" panose="020F0502020204030204" pitchFamily="34" charset="0"/>
              </a:rPr>
              <a:t>如果</a:t>
            </a:r>
            <a:r>
              <a:rPr lang="en-US" altLang="zh-CN" sz="2400">
                <a:latin typeface="Calibri" panose="020F0502020204030204" pitchFamily="34" charset="0"/>
              </a:rPr>
              <a:t>Service</a:t>
            </a:r>
            <a:r>
              <a:rPr lang="zh-CN" altLang="en-US" sz="2400">
                <a:latin typeface="Calibri" panose="020F0502020204030204" pitchFamily="34" charset="0"/>
              </a:rPr>
              <a:t>已经启动过了</a:t>
            </a:r>
            <a:r>
              <a:rPr lang="en-US" altLang="zh-CN" sz="2400">
                <a:latin typeface="Calibri" panose="020F0502020204030204" pitchFamily="34" charset="0"/>
              </a:rPr>
              <a:t>,</a:t>
            </a:r>
            <a:r>
              <a:rPr lang="zh-CN" altLang="en-US" sz="2400">
                <a:latin typeface="Calibri" panose="020F0502020204030204" pitchFamily="34" charset="0"/>
              </a:rPr>
              <a:t>则把目前的</a:t>
            </a:r>
            <a:r>
              <a:rPr lang="en-US" altLang="zh-CN" sz="2400">
                <a:latin typeface="Calibri" panose="020F0502020204030204" pitchFamily="34" charset="0"/>
              </a:rPr>
              <a:t>service</a:t>
            </a:r>
            <a:r>
              <a:rPr lang="zh-CN" altLang="en-US" sz="2400">
                <a:latin typeface="Calibri" panose="020F0502020204030204" pitchFamily="34" charset="0"/>
              </a:rPr>
              <a:t>状态发过去</a:t>
            </a:r>
          </a:p>
          <a:p>
            <a:pPr lvl="2" eaLnBrk="1" hangingPunct="1"/>
            <a:r>
              <a:rPr lang="en-US" altLang="zh-CN" sz="2400" b="1">
                <a:latin typeface="Calibri" panose="020F0502020204030204" pitchFamily="34" charset="0"/>
              </a:rPr>
              <a:t>if (startId &gt; 1){</a:t>
            </a:r>
          </a:p>
          <a:p>
            <a:pPr lvl="3" eaLnBrk="1" hangingPunct="1"/>
            <a:r>
              <a:rPr lang="en-US" altLang="zh-CN" sz="2400">
                <a:latin typeface="Calibri" panose="020F0502020204030204" pitchFamily="34" charset="0"/>
              </a:rPr>
              <a:t>Intent send = </a:t>
            </a:r>
            <a:r>
              <a:rPr lang="en-US" altLang="zh-CN" sz="2400" b="1">
                <a:latin typeface="Calibri" panose="020F0502020204030204" pitchFamily="34" charset="0"/>
              </a:rPr>
              <a:t>new Intent("com.otd.update");</a:t>
            </a:r>
          </a:p>
          <a:p>
            <a:pPr lvl="3" eaLnBrk="1" hangingPunct="1"/>
            <a:r>
              <a:rPr lang="en-US" altLang="zh-CN" sz="2400">
                <a:latin typeface="Calibri" panose="020F0502020204030204" pitchFamily="34" charset="0"/>
              </a:rPr>
              <a:t>send.putExtra("update", status);</a:t>
            </a:r>
          </a:p>
          <a:p>
            <a:pPr lvl="3" eaLnBrk="1" hangingPunct="1"/>
            <a:r>
              <a:rPr lang="en-US" altLang="zh-CN" sz="2400">
                <a:latin typeface="Calibri" panose="020F0502020204030204" pitchFamily="34" charset="0"/>
              </a:rPr>
              <a:t>sendBroadcast(send);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</a:p>
          <a:p>
            <a:pPr lvl="2" eaLnBrk="1" hangingPunct="1"/>
            <a:r>
              <a:rPr lang="en-US" altLang="zh-CN" sz="2400" b="1">
                <a:latin typeface="Calibri" panose="020F0502020204030204" pitchFamily="34" charset="0"/>
              </a:rPr>
              <a:t>super.onStart(intent, startId);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</a:p>
          <a:p>
            <a:pPr lvl="1" eaLnBrk="1" hangingPunct="1"/>
            <a:r>
              <a:rPr lang="en-US" altLang="zh-CN" sz="2400" b="1">
                <a:latin typeface="Calibri" panose="020F0502020204030204" pitchFamily="34" charset="0"/>
              </a:rPr>
              <a:t>public void onDestroy(){</a:t>
            </a:r>
          </a:p>
          <a:p>
            <a:pPr lvl="1" eaLnBrk="1" hangingPunct="1"/>
            <a:r>
              <a:rPr lang="en-US" altLang="zh-CN" sz="2400" b="1">
                <a:latin typeface="Calibri" panose="020F0502020204030204" pitchFamily="34" charset="0"/>
              </a:rPr>
              <a:t>       this.unregisterReceiver(controlReceiver);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  <a:endParaRPr lang="zh-C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52513"/>
            <a:ext cx="7250112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Box 3"/>
          <p:cNvSpPr txBox="1">
            <a:spLocks noChangeArrowheads="1"/>
          </p:cNvSpPr>
          <p:nvPr/>
        </p:nvSpPr>
        <p:spPr bwMode="auto">
          <a:xfrm>
            <a:off x="0" y="785813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sz="2400" b="1" dirty="0">
                <a:latin typeface="Calibri" panose="020F0502020204030204" pitchFamily="34" charset="0"/>
              </a:rPr>
              <a:t>public class </a:t>
            </a:r>
            <a:r>
              <a:rPr lang="en-US" altLang="zh-CN" sz="2400" b="1" dirty="0" err="1">
                <a:latin typeface="Calibri" panose="020F0502020204030204" pitchFamily="34" charset="0"/>
              </a:rPr>
              <a:t>ControlReceiver</a:t>
            </a:r>
            <a:r>
              <a:rPr lang="en-US" altLang="zh-CN" sz="2400" b="1" dirty="0">
                <a:latin typeface="Calibri" panose="020F0502020204030204" pitchFamily="34" charset="0"/>
              </a:rPr>
              <a:t> extends </a:t>
            </a:r>
            <a:r>
              <a:rPr lang="en-US" altLang="zh-CN" sz="2400" b="1" dirty="0" err="1">
                <a:latin typeface="Calibri" panose="020F0502020204030204" pitchFamily="34" charset="0"/>
              </a:rPr>
              <a:t>BroadcastReceiver</a:t>
            </a:r>
            <a:r>
              <a:rPr lang="en-US" altLang="zh-CN" sz="2400" b="1" dirty="0">
                <a:latin typeface="Calibri" panose="020F0502020204030204" pitchFamily="34" charset="0"/>
              </a:rPr>
              <a:t>{</a:t>
            </a:r>
          </a:p>
          <a:p>
            <a:pPr lvl="2" eaLnBrk="1" hangingPunct="1"/>
            <a:r>
              <a:rPr lang="en-US" altLang="zh-CN" sz="2400" b="1" dirty="0">
                <a:latin typeface="Calibri" panose="020F0502020204030204" pitchFamily="34" charset="0"/>
              </a:rPr>
              <a:t>public void </a:t>
            </a:r>
            <a:r>
              <a:rPr lang="en-US" altLang="zh-CN" sz="2400" b="1" dirty="0" err="1">
                <a:latin typeface="Calibri" panose="020F0502020204030204" pitchFamily="34" charset="0"/>
              </a:rPr>
              <a:t>onReceive</a:t>
            </a:r>
            <a:r>
              <a:rPr lang="en-US" altLang="zh-CN" sz="2400" b="1" dirty="0">
                <a:latin typeface="Calibri" panose="020F0502020204030204" pitchFamily="34" charset="0"/>
              </a:rPr>
              <a:t>(Context </a:t>
            </a:r>
            <a:r>
              <a:rPr lang="en-US" altLang="zh-CN" sz="2400" b="1" dirty="0" err="1">
                <a:latin typeface="Calibri" panose="020F0502020204030204" pitchFamily="34" charset="0"/>
              </a:rPr>
              <a:t>context</a:t>
            </a:r>
            <a:r>
              <a:rPr lang="en-US" altLang="zh-CN" sz="2400" b="1" dirty="0">
                <a:latin typeface="Calibri" panose="020F0502020204030204" pitchFamily="34" charset="0"/>
              </a:rPr>
              <a:t>, Intent intent) {</a:t>
            </a:r>
          </a:p>
          <a:p>
            <a:pPr lvl="3" eaLnBrk="1" hangingPunct="1"/>
            <a:r>
              <a:rPr lang="fr-FR" altLang="zh-CN" sz="2400" b="1" dirty="0">
                <a:latin typeface="Calibri" panose="020F0502020204030204" pitchFamily="34" charset="0"/>
              </a:rPr>
              <a:t>int action = intent.getIntExtra("action", -1);</a:t>
            </a:r>
          </a:p>
          <a:p>
            <a:pPr lvl="3" eaLnBrk="1" hangingPunct="1"/>
            <a:r>
              <a:rPr lang="en-US" altLang="zh-CN" sz="2400" dirty="0">
                <a:latin typeface="Calibri" panose="020F0502020204030204" pitchFamily="34" charset="0"/>
              </a:rPr>
              <a:t>//</a:t>
            </a:r>
            <a:r>
              <a:rPr lang="zh-CN" altLang="en-US" sz="2400" dirty="0">
                <a:latin typeface="Calibri" panose="020F0502020204030204" pitchFamily="34" charset="0"/>
              </a:rPr>
              <a:t>开始</a:t>
            </a:r>
            <a:r>
              <a:rPr lang="en-US" altLang="zh-CN" sz="2400" dirty="0">
                <a:latin typeface="Calibri" panose="020F0502020204030204" pitchFamily="34" charset="0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</a:rPr>
              <a:t>暂停</a:t>
            </a:r>
          </a:p>
          <a:p>
            <a:pPr lvl="3" eaLnBrk="1" hangingPunct="1"/>
            <a:r>
              <a:rPr lang="en-US" altLang="zh-CN" sz="2400" b="1" dirty="0">
                <a:latin typeface="Calibri" panose="020F0502020204030204" pitchFamily="34" charset="0"/>
              </a:rPr>
              <a:t>if (action == 1){</a:t>
            </a:r>
          </a:p>
          <a:p>
            <a:pPr lvl="4" eaLnBrk="1" hangingPunct="1"/>
            <a:r>
              <a:rPr lang="en-US" altLang="zh-CN" sz="2400" b="1" dirty="0">
                <a:latin typeface="Calibri" panose="020F0502020204030204" pitchFamily="34" charset="0"/>
              </a:rPr>
              <a:t>if (status == 1){</a:t>
            </a:r>
          </a:p>
          <a:p>
            <a:pPr lvl="4" eaLnBrk="1" hangingPunct="1"/>
            <a:r>
              <a:rPr lang="en-US" altLang="zh-CN" sz="2400" dirty="0">
                <a:latin typeface="Calibri" panose="020F0502020204030204" pitchFamily="34" charset="0"/>
              </a:rPr>
              <a:t>	player= </a:t>
            </a:r>
            <a:r>
              <a:rPr lang="en-US" altLang="zh-CN" sz="2400" dirty="0" err="1">
                <a:latin typeface="Calibri" panose="020F0502020204030204" pitchFamily="34" charset="0"/>
              </a:rPr>
              <a:t>MediaPlayer.</a:t>
            </a:r>
            <a:r>
              <a:rPr lang="en-US" altLang="zh-CN" sz="2400" i="1" dirty="0" err="1">
                <a:latin typeface="Calibri" panose="020F0502020204030204" pitchFamily="34" charset="0"/>
              </a:rPr>
              <a:t>create</a:t>
            </a:r>
            <a:r>
              <a:rPr lang="en-US" altLang="zh-CN" sz="2400" i="1" dirty="0">
                <a:latin typeface="Calibri" panose="020F0502020204030204" pitchFamily="34" charset="0"/>
              </a:rPr>
              <a:t>(context, </a:t>
            </a:r>
            <a:r>
              <a:rPr lang="en-US" altLang="zh-CN" sz="2400" i="1" dirty="0" err="1">
                <a:latin typeface="Calibri" panose="020F0502020204030204" pitchFamily="34" charset="0"/>
              </a:rPr>
              <a:t>R.raw.nx</a:t>
            </a:r>
            <a:r>
              <a:rPr lang="en-US" altLang="zh-CN" sz="2400" i="1" dirty="0">
                <a:latin typeface="Calibri" panose="020F0502020204030204" pitchFamily="34" charset="0"/>
              </a:rPr>
              <a:t>);</a:t>
            </a:r>
          </a:p>
          <a:p>
            <a:pPr lvl="4" eaLnBrk="1" hangingPunct="1"/>
            <a:r>
              <a:rPr lang="en-US" altLang="zh-CN" sz="2400" dirty="0">
                <a:latin typeface="Calibri" panose="020F0502020204030204" pitchFamily="34" charset="0"/>
              </a:rPr>
              <a:t>	status = 2 ;  </a:t>
            </a:r>
            <a:r>
              <a:rPr lang="en-US" altLang="zh-CN" sz="2400" dirty="0" err="1">
                <a:latin typeface="Calibri" panose="020F0502020204030204" pitchFamily="34" charset="0"/>
              </a:rPr>
              <a:t>player.start</a:t>
            </a:r>
            <a:r>
              <a:rPr lang="en-US" altLang="zh-CN" sz="2400" dirty="0">
                <a:latin typeface="Calibri" panose="020F0502020204030204" pitchFamily="34" charset="0"/>
              </a:rPr>
              <a:t>();  </a:t>
            </a:r>
            <a:r>
              <a:rPr lang="en-US" altLang="zh-CN" sz="2400" dirty="0" err="1">
                <a:latin typeface="Calibri" panose="020F0502020204030204" pitchFamily="34" charset="0"/>
              </a:rPr>
              <a:t>sendUpdate</a:t>
            </a:r>
            <a:r>
              <a:rPr lang="en-US" altLang="zh-CN" sz="2400" dirty="0">
                <a:latin typeface="Calibri" panose="020F0502020204030204" pitchFamily="34" charset="0"/>
              </a:rPr>
              <a:t>();</a:t>
            </a:r>
          </a:p>
          <a:p>
            <a:pPr lvl="4" eaLnBrk="1" hangingPunct="1"/>
            <a:r>
              <a:rPr lang="en-US" altLang="zh-CN" sz="2400" dirty="0">
                <a:latin typeface="Calibri" panose="020F0502020204030204" pitchFamily="34" charset="0"/>
              </a:rPr>
              <a:t>}</a:t>
            </a:r>
          </a:p>
          <a:p>
            <a:pPr lvl="4" eaLnBrk="1" hangingPunct="1"/>
            <a:r>
              <a:rPr lang="en-US" altLang="zh-CN" sz="2400" b="1" dirty="0">
                <a:latin typeface="Calibri" panose="020F0502020204030204" pitchFamily="34" charset="0"/>
              </a:rPr>
              <a:t>else if (status == 2){</a:t>
            </a:r>
          </a:p>
          <a:p>
            <a:pPr lvl="4" eaLnBrk="1" hangingPunct="1"/>
            <a:r>
              <a:rPr lang="en-US" altLang="zh-CN" sz="2400" b="1" dirty="0">
                <a:latin typeface="Calibri" panose="020F0502020204030204" pitchFamily="34" charset="0"/>
              </a:rPr>
              <a:t>	</a:t>
            </a:r>
            <a:r>
              <a:rPr lang="en-US" altLang="zh-CN" sz="2400" dirty="0" err="1">
                <a:latin typeface="Calibri" panose="020F0502020204030204" pitchFamily="34" charset="0"/>
              </a:rPr>
              <a:t>player.pause</a:t>
            </a:r>
            <a:r>
              <a:rPr lang="en-US" altLang="zh-CN" sz="2400" dirty="0">
                <a:latin typeface="Calibri" panose="020F0502020204030204" pitchFamily="34" charset="0"/>
              </a:rPr>
              <a:t>();    status = 3;   </a:t>
            </a:r>
            <a:r>
              <a:rPr lang="en-US" altLang="zh-CN" sz="2400" dirty="0" err="1">
                <a:latin typeface="Calibri" panose="020F0502020204030204" pitchFamily="34" charset="0"/>
              </a:rPr>
              <a:t>sendUpdate</a:t>
            </a:r>
            <a:r>
              <a:rPr lang="en-US" altLang="zh-CN" sz="2400" dirty="0">
                <a:latin typeface="Calibri" panose="020F0502020204030204" pitchFamily="34" charset="0"/>
              </a:rPr>
              <a:t>();</a:t>
            </a:r>
          </a:p>
          <a:p>
            <a:pPr lvl="4" eaLnBrk="1" hangingPunct="1"/>
            <a:r>
              <a:rPr lang="en-US" altLang="zh-CN" sz="2400" dirty="0">
                <a:latin typeface="Calibri" panose="020F0502020204030204" pitchFamily="34" charset="0"/>
              </a:rPr>
              <a:t>}</a:t>
            </a:r>
          </a:p>
          <a:p>
            <a:pPr lvl="4" eaLnBrk="1" hangingPunct="1"/>
            <a:r>
              <a:rPr lang="en-US" altLang="zh-CN" sz="2400" b="1" dirty="0">
                <a:latin typeface="Calibri" panose="020F0502020204030204" pitchFamily="34" charset="0"/>
              </a:rPr>
              <a:t>else if (status == 3){</a:t>
            </a:r>
          </a:p>
          <a:p>
            <a:pPr lvl="4" eaLnBrk="1" hangingPunct="1"/>
            <a:r>
              <a:rPr lang="en-US" altLang="zh-CN" sz="2400" b="1" dirty="0">
                <a:latin typeface="Calibri" panose="020F0502020204030204" pitchFamily="34" charset="0"/>
              </a:rPr>
              <a:t>	</a:t>
            </a:r>
            <a:r>
              <a:rPr lang="en-US" altLang="zh-CN" sz="2400" dirty="0" err="1">
                <a:latin typeface="Calibri" panose="020F0502020204030204" pitchFamily="34" charset="0"/>
              </a:rPr>
              <a:t>player.start</a:t>
            </a:r>
            <a:r>
              <a:rPr lang="en-US" altLang="zh-CN" sz="2400" dirty="0">
                <a:latin typeface="Calibri" panose="020F0502020204030204" pitchFamily="34" charset="0"/>
              </a:rPr>
              <a:t>();   status = 2;  </a:t>
            </a:r>
            <a:r>
              <a:rPr lang="en-US" altLang="zh-CN" sz="2400" dirty="0" err="1">
                <a:latin typeface="Calibri" panose="020F0502020204030204" pitchFamily="34" charset="0"/>
              </a:rPr>
              <a:t>sendUpdate</a:t>
            </a:r>
            <a:r>
              <a:rPr lang="en-US" altLang="zh-CN" sz="2400" dirty="0">
                <a:latin typeface="Calibri" panose="020F0502020204030204" pitchFamily="34" charset="0"/>
              </a:rPr>
              <a:t>();</a:t>
            </a:r>
          </a:p>
          <a:p>
            <a:pPr lvl="4" eaLnBrk="1" hangingPunct="1"/>
            <a:r>
              <a:rPr lang="en-US" altLang="zh-CN" sz="2400" dirty="0">
                <a:latin typeface="Calibri" panose="020F0502020204030204" pitchFamily="34" charset="0"/>
              </a:rPr>
              <a:t>}</a:t>
            </a:r>
          </a:p>
          <a:p>
            <a:pPr lvl="3" eaLnBrk="1" hangingPunct="1"/>
            <a:r>
              <a:rPr lang="en-US" altLang="zh-CN" sz="2400" dirty="0">
                <a:latin typeface="Calibri" panose="020F0502020204030204" pitchFamily="34" charset="0"/>
              </a:rPr>
              <a:t>}</a:t>
            </a:r>
          </a:p>
          <a:p>
            <a:pPr lvl="2" eaLnBrk="1" hangingPunct="1"/>
            <a:endParaRPr lang="zh-CN" altLang="en-US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88105-E0EE-4799-BAFF-5EFDD1538EA0}" type="slidenum">
              <a:rPr lang="zh-CN" altLang="en-US" smtClean="0"/>
              <a:pPr>
                <a:defRPr/>
              </a:pPr>
              <a:t>181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332656"/>
            <a:ext cx="74168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//</a:t>
            </a:r>
            <a:r>
              <a:rPr lang="zh-CN" altLang="en-US" sz="2000" dirty="0"/>
              <a:t>停止</a:t>
            </a:r>
          </a:p>
          <a:p>
            <a:pPr lvl="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else if (action == 2){</a:t>
            </a:r>
          </a:p>
          <a:p>
            <a:pPr lvl="5">
              <a:defRPr/>
            </a:pPr>
            <a:r>
              <a:rPr lang="en-US" altLang="zh-CN" sz="2000" b="1" dirty="0"/>
              <a:t>if (status == 2 || status== 3){</a:t>
            </a:r>
          </a:p>
          <a:p>
            <a:pPr lvl="6">
              <a:defRPr/>
            </a:pPr>
            <a:r>
              <a:rPr lang="en-US" altLang="zh-CN" sz="2000" dirty="0" err="1"/>
              <a:t>player.stop</a:t>
            </a:r>
            <a:r>
              <a:rPr lang="en-US" altLang="zh-CN" sz="2000" dirty="0"/>
              <a:t>();</a:t>
            </a:r>
          </a:p>
          <a:p>
            <a:pPr lvl="6">
              <a:defRPr/>
            </a:pPr>
            <a:r>
              <a:rPr lang="en-US" altLang="zh-CN" sz="2000" dirty="0"/>
              <a:t>status=1;</a:t>
            </a:r>
          </a:p>
          <a:p>
            <a:pPr lvl="6">
              <a:defRPr/>
            </a:pPr>
            <a:r>
              <a:rPr lang="en-US" altLang="zh-CN" sz="2000" dirty="0" err="1"/>
              <a:t>sendUpdate</a:t>
            </a:r>
            <a:r>
              <a:rPr lang="en-US" altLang="zh-CN" sz="2000" dirty="0"/>
              <a:t>();</a:t>
            </a:r>
          </a:p>
          <a:p>
            <a:pPr lvl="5">
              <a:defRPr/>
            </a:pPr>
            <a:r>
              <a:rPr lang="en-US" altLang="zh-CN" sz="2000" dirty="0"/>
              <a:t>}</a:t>
            </a:r>
          </a:p>
          <a:p>
            <a:pPr lvl="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  <a:p>
            <a:pPr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  <a:p>
            <a:pPr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public void </a:t>
            </a:r>
            <a:r>
              <a:rPr lang="en-US" altLang="zh-CN" sz="2000" b="1" dirty="0" err="1"/>
              <a:t>sendUpdate</a:t>
            </a:r>
            <a:r>
              <a:rPr lang="en-US" altLang="zh-CN" sz="2000" b="1" dirty="0"/>
              <a:t>(){</a:t>
            </a:r>
          </a:p>
          <a:p>
            <a:pPr lvl="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Intent send = </a:t>
            </a:r>
            <a:r>
              <a:rPr lang="en-US" altLang="zh-CN" sz="2000" b="1" dirty="0"/>
              <a:t>new Intent("</a:t>
            </a:r>
            <a:r>
              <a:rPr lang="en-US" altLang="zh-CN" sz="2000" b="1" dirty="0" err="1"/>
              <a:t>com.otd.update</a:t>
            </a:r>
            <a:r>
              <a:rPr lang="en-US" altLang="zh-CN" sz="2000" b="1" dirty="0"/>
              <a:t>");</a:t>
            </a:r>
          </a:p>
          <a:p>
            <a:pPr lvl="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/>
              <a:t>send.putExtra</a:t>
            </a:r>
            <a:r>
              <a:rPr lang="en-US" altLang="zh-CN" sz="2000" dirty="0"/>
              <a:t>("update", status);</a:t>
            </a:r>
          </a:p>
          <a:p>
            <a:pPr lvl="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/>
              <a:t>sendBroadcast</a:t>
            </a:r>
            <a:r>
              <a:rPr lang="en-US" altLang="zh-CN" sz="2000" dirty="0"/>
              <a:t>(send);</a:t>
            </a:r>
          </a:p>
          <a:p>
            <a:pPr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77695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 bwMode="auto">
          <a:xfrm>
            <a:off x="1928813" y="264318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6000" smtClean="0"/>
              <a:t>数据存储</a:t>
            </a:r>
          </a:p>
        </p:txBody>
      </p:sp>
      <p:pic>
        <p:nvPicPr>
          <p:cNvPr id="204803" name="图片 3" descr="net.qihoo.launcher.theme.JgvIfjiqLOyeLxg_968440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43000"/>
            <a:ext cx="2643188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SharedPreferences</a:t>
            </a:r>
            <a:endParaRPr lang="zh-CN" altLang="en-US" smtClean="0"/>
          </a:p>
        </p:txBody>
      </p:sp>
      <p:sp>
        <p:nvSpPr>
          <p:cNvPr id="20582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轻量级的存储类   类似于</a:t>
            </a:r>
            <a:r>
              <a:rPr lang="en-US" altLang="zh-CN" smtClean="0"/>
              <a:t>Properties</a:t>
            </a:r>
            <a:r>
              <a:rPr lang="zh-CN" altLang="en-US" smtClean="0"/>
              <a:t>类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android.content.SharedPreferences sp = </a:t>
            </a:r>
            <a:r>
              <a:rPr lang="en-US" altLang="zh-CN" b="1" smtClean="0"/>
              <a:t>this.getPreferences(</a:t>
            </a:r>
            <a:r>
              <a:rPr lang="en-US" altLang="zh-CN" b="1" i="1" smtClean="0"/>
              <a:t>MODE_PRIVATE);</a:t>
            </a:r>
          </a:p>
          <a:p>
            <a:pPr eaLnBrk="1" hangingPunct="1"/>
            <a:r>
              <a:rPr lang="en-US" altLang="zh-CN" smtClean="0"/>
              <a:t>        Editor editor = sp.edit();</a:t>
            </a:r>
          </a:p>
          <a:p>
            <a:pPr eaLnBrk="1" hangingPunct="1"/>
            <a:r>
              <a:rPr lang="en-US" altLang="zh-CN" smtClean="0"/>
              <a:t>        editor.putString("name", "huxz");</a:t>
            </a:r>
          </a:p>
          <a:p>
            <a:pPr eaLnBrk="1" hangingPunct="1"/>
            <a:r>
              <a:rPr lang="en-US" altLang="zh-CN" smtClean="0"/>
              <a:t>        editor.putInt("age", 30);</a:t>
            </a:r>
          </a:p>
          <a:p>
            <a:pPr eaLnBrk="1" hangingPunct="1"/>
            <a:r>
              <a:rPr lang="en-US" altLang="zh-CN" smtClean="0"/>
              <a:t>        editor.commit();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SharedPreferences</a:t>
            </a:r>
            <a:endParaRPr lang="zh-CN" altLang="en-US" smtClean="0"/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数据以</a:t>
            </a:r>
            <a:r>
              <a:rPr lang="en-US" altLang="zh-CN" smtClean="0"/>
              <a:t>XML</a:t>
            </a:r>
            <a:r>
              <a:rPr lang="zh-CN" altLang="en-US" smtClean="0"/>
              <a:t>文件形式储存</a:t>
            </a:r>
            <a:r>
              <a:rPr lang="en-US" altLang="zh-CN" smtClean="0"/>
              <a:t>,</a:t>
            </a:r>
            <a:r>
              <a:rPr lang="zh-CN" altLang="en-US" smtClean="0"/>
              <a:t>文件存放在</a:t>
            </a:r>
            <a:r>
              <a:rPr lang="en-US" altLang="zh-CN" smtClean="0"/>
              <a:t>/data/data/&lt;package name&gt;/shared_prefs</a:t>
            </a:r>
            <a:r>
              <a:rPr lang="zh-CN" altLang="en-US" smtClean="0"/>
              <a:t>目录下：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&lt;?xml version='1.0' encoding='utf-8' standalone='yes' ?&gt;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&lt;map&gt;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&lt;string name="name"&gt;huxz&lt;/string&gt;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&lt;int name="age" value="30" /&gt;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&lt;/map&gt;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SharedPreferences</a:t>
            </a:r>
            <a:endParaRPr lang="zh-CN" altLang="en-US" smtClean="0"/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859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读取数据</a:t>
            </a:r>
            <a:r>
              <a:rPr lang="en-US" altLang="zh-CN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SharedPreferences sp = </a:t>
            </a:r>
            <a:r>
              <a:rPr lang="en-US" altLang="zh-CN" b="1" smtClean="0"/>
              <a:t>this.getPreferences(</a:t>
            </a:r>
            <a:r>
              <a:rPr lang="en-US" altLang="zh-CN" b="1" i="1" smtClean="0"/>
              <a:t>MODE_PRIVATE);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nl-NL" altLang="zh-CN" smtClean="0"/>
              <a:t>        String name = sp.getString("name", "aaa");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  </a:t>
            </a:r>
            <a:r>
              <a:rPr lang="en-US" altLang="zh-CN" b="1" smtClean="0"/>
              <a:t>int age = sp.getInt("age", 0);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b="1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smtClean="0"/>
              <a:t>getXXX</a:t>
            </a:r>
            <a:r>
              <a:rPr lang="zh-CN" altLang="en-US" b="1" smtClean="0"/>
              <a:t>方法的第二个参数为默认值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SharedPreferences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357313"/>
            <a:ext cx="8215312" cy="5357812"/>
          </a:xfrm>
        </p:spPr>
        <p:txBody>
          <a:bodyPr/>
          <a:lstStyle/>
          <a:p>
            <a:pPr marL="0" indent="0" eaLnBrk="1" fontAlgn="auto" hangingPunct="1">
              <a:lnSpc>
                <a:spcPts val="4971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736600" algn="l"/>
                <a:tab pos="3822700" algn="l"/>
              </a:tabLst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public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SharedPreferences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getPreferences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 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 mode)</a:t>
            </a:r>
          </a:p>
          <a:p>
            <a:pPr marL="0" indent="0" eaLnBrk="1" fontAlgn="auto" hangingPunct="1">
              <a:lnSpc>
                <a:spcPts val="4015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736600" algn="l"/>
                <a:tab pos="3822700" algn="l"/>
              </a:tabLst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通过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Activity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对象获取，获取的是本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Activity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私有的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	Preference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，文件的名称为这个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Activity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的名字，因此一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Activity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只能有一个，属于这个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Activity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/>
            </a:endParaRPr>
          </a:p>
          <a:p>
            <a:pPr marL="0" indent="0" eaLnBrk="1" fontAlgn="auto" hangingPunct="1">
              <a:lnSpc>
                <a:spcPts val="4971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736600" algn="l"/>
                <a:tab pos="3822700" algn="l"/>
              </a:tabLst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public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SharedPreferences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 	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getSharedPreferences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 (String name,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 mode)</a:t>
            </a:r>
          </a:p>
          <a:p>
            <a:pPr marL="0" indent="0" eaLnBrk="1" fontAlgn="auto" hangingPunct="1">
              <a:lnSpc>
                <a:spcPts val="4013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736600" algn="l"/>
                <a:tab pos="3822700" algn="l"/>
              </a:tabLst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通过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Activity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对象获取，但是属于整个应用程序，可以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有多个，以第一参数的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name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为文件名保存在系统中。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文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件名不需要加后缀名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)</a:t>
            </a: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indent="0" eaLnBrk="1" fontAlgn="auto" hangingPunct="1">
              <a:lnSpc>
                <a:spcPts val="336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736600" algn="l"/>
                <a:tab pos="38227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SharedPreferences</a:t>
            </a:r>
            <a:endParaRPr lang="zh-CN" altLang="en-US" smtClean="0"/>
          </a:p>
        </p:txBody>
      </p:sp>
      <p:sp>
        <p:nvSpPr>
          <p:cNvPr id="20992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			Mode</a:t>
            </a:r>
            <a:r>
              <a:rPr lang="zh-CN" altLang="en-US" smtClean="0"/>
              <a:t>参数</a:t>
            </a:r>
            <a:r>
              <a:rPr lang="en-US" altLang="zh-CN" smtClean="0"/>
              <a:t>:</a:t>
            </a:r>
          </a:p>
          <a:p>
            <a:pPr eaLnBrk="1" hangingPunct="1"/>
            <a:r>
              <a:rPr lang="en-US" altLang="zh-CN" smtClean="0"/>
              <a:t>MODE_PRIVATE</a:t>
            </a:r>
          </a:p>
          <a:p>
            <a:pPr lvl="1" eaLnBrk="1" hangingPunct="1"/>
            <a:r>
              <a:rPr lang="zh-CN" altLang="en-US" smtClean="0"/>
              <a:t>默认模式</a:t>
            </a:r>
            <a:r>
              <a:rPr lang="en-US" altLang="zh-CN" smtClean="0"/>
              <a:t>,</a:t>
            </a:r>
            <a:r>
              <a:rPr lang="zh-CN" altLang="en-US" smtClean="0"/>
              <a:t>文件只能被本程序访问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MODE_WORLD_READABLE</a:t>
            </a:r>
          </a:p>
          <a:p>
            <a:pPr lvl="1" eaLnBrk="1" hangingPunct="1"/>
            <a:r>
              <a:rPr lang="zh-CN" altLang="en-US" smtClean="0"/>
              <a:t>允许所有程序读取文件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MODE_WORLD_WRITEABLE</a:t>
            </a:r>
          </a:p>
          <a:p>
            <a:pPr lvl="1" eaLnBrk="1" hangingPunct="1"/>
            <a:r>
              <a:rPr lang="zh-CN" altLang="en-US" smtClean="0"/>
              <a:t>允许所有程序改写文件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SharedPreferences</a:t>
            </a:r>
            <a:endParaRPr lang="zh-CN" altLang="en-US" smtClean="0"/>
          </a:p>
        </p:txBody>
      </p:sp>
      <p:sp>
        <p:nvSpPr>
          <p:cNvPr id="210947" name="内容占位符 2"/>
          <p:cNvSpPr>
            <a:spLocks noGrp="1"/>
          </p:cNvSpPr>
          <p:nvPr>
            <p:ph idx="1"/>
          </p:nvPr>
        </p:nvSpPr>
        <p:spPr bwMode="auto">
          <a:xfrm>
            <a:off x="285750" y="1428750"/>
            <a:ext cx="8501063" cy="542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smtClean="0"/>
              <a:t>访问其他应用的</a:t>
            </a:r>
            <a:r>
              <a:rPr lang="en-US" altLang="zh-CN" sz="2800" smtClean="0"/>
              <a:t>Preferences</a:t>
            </a:r>
          </a:p>
          <a:p>
            <a:pPr eaLnBrk="1" hangingPunct="1"/>
            <a:r>
              <a:rPr lang="zh-CN" altLang="en-US" sz="2800" smtClean="0"/>
              <a:t>例如</a:t>
            </a:r>
            <a:r>
              <a:rPr lang="en-US" altLang="zh-CN" sz="2800" smtClean="0"/>
              <a:t>: otd.android.p1 </a:t>
            </a:r>
            <a:r>
              <a:rPr lang="zh-CN" altLang="en-US" sz="2800" smtClean="0"/>
              <a:t>应用创建了 </a:t>
            </a:r>
            <a:r>
              <a:rPr lang="en-US" altLang="zh-CN" sz="2800" smtClean="0"/>
              <a:t>otd.xml </a:t>
            </a:r>
            <a:r>
              <a:rPr lang="zh-CN" altLang="en-US" sz="2800" smtClean="0"/>
              <a:t>模式为</a:t>
            </a:r>
            <a:r>
              <a:rPr lang="en-US" altLang="zh-CN" sz="2800" smtClean="0"/>
              <a:t>MODE_WORLD_READABLE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/>
              <a:t>其他应用要访问上面应用的</a:t>
            </a:r>
            <a:r>
              <a:rPr lang="en-US" altLang="zh-CN" sz="2800" smtClean="0"/>
              <a:t>preference，</a:t>
            </a:r>
            <a:r>
              <a:rPr lang="zh-CN" altLang="en-US" sz="2800" smtClean="0"/>
              <a:t>首先需要创建上面应用的</a:t>
            </a:r>
            <a:r>
              <a:rPr lang="en-US" altLang="zh-CN" sz="2800" smtClean="0"/>
              <a:t>Context 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>
                <a:solidFill>
                  <a:srgbClr val="FF0000"/>
                </a:solidFill>
              </a:rPr>
              <a:t>Context other =createPackageContext(“otd.android.p1",</a:t>
            </a:r>
            <a:r>
              <a:rPr lang="en-US" altLang="zh-CN" sz="2800" i="1" smtClean="0">
                <a:solidFill>
                  <a:srgbClr val="FF0000"/>
                </a:solidFill>
              </a:rPr>
              <a:t>CONTEXT_IGNORE_SECURITY</a:t>
            </a:r>
            <a:r>
              <a:rPr lang="en-US" altLang="zh-CN" sz="2800" smtClean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>
                <a:solidFill>
                  <a:srgbClr val="0070C0"/>
                </a:solidFill>
              </a:rPr>
              <a:t>SharedPreferences sharedPreferences = other.getSharedPreferences(“otd“,MODE_WORLD_READABLE);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文件操作</a:t>
            </a:r>
          </a:p>
        </p:txBody>
      </p:sp>
      <p:sp>
        <p:nvSpPr>
          <p:cNvPr id="21197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189038"/>
            <a:ext cx="8229600" cy="5526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文件目录</a:t>
            </a:r>
            <a:r>
              <a:rPr lang="en-US" altLang="zh-CN" sz="2400" smtClean="0"/>
              <a:t>: /data/data/&lt;package name&gt;/files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Context</a:t>
            </a:r>
            <a:r>
              <a:rPr lang="zh-CN" altLang="en-US" sz="2400" smtClean="0"/>
              <a:t>类中的文件操作方法</a:t>
            </a:r>
            <a:r>
              <a:rPr lang="en-US" altLang="zh-CN" sz="2400" smtClean="0"/>
              <a:t>:</a:t>
            </a:r>
          </a:p>
          <a:p>
            <a:pPr eaLnBrk="1" hangingPunct="1"/>
            <a:r>
              <a:rPr lang="en-US" altLang="zh-CN" sz="2400" smtClean="0"/>
              <a:t>openFileInput(String name)  </a:t>
            </a:r>
          </a:p>
          <a:p>
            <a:pPr lvl="1" eaLnBrk="1" hangingPunct="1"/>
            <a:r>
              <a:rPr lang="zh-CN" altLang="en-US" sz="2400" smtClean="0"/>
              <a:t>打开文件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获得</a:t>
            </a:r>
            <a:r>
              <a:rPr lang="en-US" altLang="zh-CN" sz="2400" smtClean="0"/>
              <a:t>InputStream</a:t>
            </a:r>
          </a:p>
          <a:p>
            <a:pPr eaLnBrk="1" hangingPunct="1"/>
            <a:r>
              <a:rPr lang="en-US" altLang="zh-CN" sz="2400" smtClean="0"/>
              <a:t>openFileOutput(String name , int mode)</a:t>
            </a:r>
          </a:p>
          <a:p>
            <a:pPr lvl="1" eaLnBrk="1" hangingPunct="1"/>
            <a:r>
              <a:rPr lang="zh-CN" altLang="en-US" sz="2400" smtClean="0"/>
              <a:t>打开文件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获得</a:t>
            </a:r>
            <a:r>
              <a:rPr lang="en-US" altLang="zh-CN" sz="2400" smtClean="0"/>
              <a:t>OutputStream</a:t>
            </a:r>
          </a:p>
          <a:p>
            <a:pPr eaLnBrk="1" hangingPunct="1"/>
            <a:r>
              <a:rPr lang="en-US" altLang="zh-CN" sz="2400" smtClean="0"/>
              <a:t>fileList()</a:t>
            </a:r>
          </a:p>
          <a:p>
            <a:pPr lvl="1" eaLnBrk="1" hangingPunct="1"/>
            <a:r>
              <a:rPr lang="zh-CN" altLang="en-US" sz="2400" smtClean="0"/>
              <a:t>获得文件列表</a:t>
            </a:r>
            <a:r>
              <a:rPr lang="en-US" altLang="zh-CN" sz="2400" smtClean="0"/>
              <a:t>,</a:t>
            </a:r>
            <a:r>
              <a:rPr lang="zh-CN" altLang="en-US" sz="2400" smtClean="0"/>
              <a:t>返回</a:t>
            </a:r>
            <a:r>
              <a:rPr lang="en-US" altLang="zh-CN" sz="2400" smtClean="0"/>
              <a:t>String[]</a:t>
            </a:r>
          </a:p>
          <a:p>
            <a:pPr eaLnBrk="1" hangingPunct="1"/>
            <a:r>
              <a:rPr lang="en-US" altLang="zh-CN" sz="2400" smtClean="0"/>
              <a:t>deleteFile(String name)</a:t>
            </a:r>
          </a:p>
          <a:p>
            <a:pPr lvl="1" eaLnBrk="1" hangingPunct="1"/>
            <a:r>
              <a:rPr lang="zh-CN" altLang="en-US" sz="2400" smtClean="0"/>
              <a:t>删除指定文件</a:t>
            </a:r>
            <a:r>
              <a:rPr lang="en-US" altLang="zh-CN" sz="2400" smtClean="0"/>
              <a:t>,</a:t>
            </a:r>
            <a:r>
              <a:rPr lang="zh-CN" altLang="en-US" sz="2400" smtClean="0"/>
              <a:t>成功则返回</a:t>
            </a:r>
            <a:r>
              <a:rPr lang="en-US" altLang="zh-CN" sz="2400" smtClean="0"/>
              <a:t>true</a:t>
            </a:r>
          </a:p>
          <a:p>
            <a:pPr eaLnBrk="1" hangingPunct="1"/>
            <a:r>
              <a:rPr lang="en-US" altLang="zh-CN" sz="2400" smtClean="0"/>
              <a:t>getFilesDir()</a:t>
            </a:r>
          </a:p>
          <a:p>
            <a:pPr lvl="1" eaLnBrk="1" hangingPunct="1"/>
            <a:r>
              <a:rPr lang="zh-CN" altLang="en-US" sz="2400" smtClean="0"/>
              <a:t>获得</a:t>
            </a:r>
            <a:r>
              <a:rPr lang="en-US" altLang="zh-CN" sz="2400" smtClean="0"/>
              <a:t>/data/data/&lt;package name&gt;/files</a:t>
            </a:r>
            <a:r>
              <a:rPr lang="zh-CN" altLang="en-US" sz="2400" smtClean="0"/>
              <a:t>目录</a:t>
            </a:r>
            <a:endParaRPr lang="en-US" altLang="zh-CN" sz="2400" smtClean="0"/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idx="1"/>
          </p:nvPr>
        </p:nvSpPr>
        <p:spPr bwMode="auto">
          <a:xfrm>
            <a:off x="500063" y="0"/>
            <a:ext cx="8229600" cy="6126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/>
          </a:p>
        </p:txBody>
      </p:sp>
      <p:pic>
        <p:nvPicPr>
          <p:cNvPr id="3379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81075"/>
            <a:ext cx="7253288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文件操作 </a:t>
            </a:r>
            <a:r>
              <a:rPr lang="en-US" altLang="zh-CN" smtClean="0"/>
              <a:t>Mode</a:t>
            </a:r>
            <a:r>
              <a:rPr lang="zh-CN" altLang="en-US" smtClean="0"/>
              <a:t>参数</a:t>
            </a:r>
          </a:p>
        </p:txBody>
      </p:sp>
      <p:sp>
        <p:nvSpPr>
          <p:cNvPr id="21299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5072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smtClean="0"/>
              <a:t>MODE_PRIVATE</a:t>
            </a:r>
          </a:p>
          <a:p>
            <a:pPr lvl="1" eaLnBrk="1" hangingPunct="1"/>
            <a:r>
              <a:rPr lang="zh-CN" altLang="en-US" sz="2400" smtClean="0"/>
              <a:t>默认模式</a:t>
            </a:r>
            <a:r>
              <a:rPr lang="en-US" altLang="zh-CN" sz="2400" smtClean="0"/>
              <a:t>,</a:t>
            </a:r>
            <a:r>
              <a:rPr lang="zh-CN" altLang="en-US" sz="2400" smtClean="0"/>
              <a:t>文件只能被本程序访问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MODE_APPEND</a:t>
            </a:r>
          </a:p>
          <a:p>
            <a:pPr lvl="1" eaLnBrk="1" hangingPunct="1"/>
            <a:r>
              <a:rPr lang="zh-CN" altLang="en-US" sz="2400" smtClean="0"/>
              <a:t>如果文件存在</a:t>
            </a:r>
            <a:r>
              <a:rPr lang="en-US" altLang="zh-CN" sz="2400" smtClean="0"/>
              <a:t>,</a:t>
            </a:r>
            <a:r>
              <a:rPr lang="zh-CN" altLang="en-US" sz="2400" smtClean="0"/>
              <a:t>则以添加的方式打开文件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MODE_WORLD_READABLE</a:t>
            </a:r>
          </a:p>
          <a:p>
            <a:pPr lvl="1" eaLnBrk="1" hangingPunct="1"/>
            <a:r>
              <a:rPr lang="zh-CN" altLang="en-US" sz="2400" smtClean="0"/>
              <a:t>允许所有程序读取文件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MODE_WORLD_WRITEABLE</a:t>
            </a:r>
          </a:p>
          <a:p>
            <a:pPr lvl="1" eaLnBrk="1" hangingPunct="1"/>
            <a:r>
              <a:rPr lang="zh-CN" altLang="en-US" sz="2400" smtClean="0"/>
              <a:t>允许所有程序改写文件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如果需要两种模式</a:t>
            </a:r>
            <a:r>
              <a:rPr lang="en-US" altLang="zh-CN" sz="2400" smtClean="0"/>
              <a:t>,</a:t>
            </a:r>
            <a:r>
              <a:rPr lang="zh-CN" altLang="en-US" sz="2400" smtClean="0"/>
              <a:t>则让两种模式值相加</a:t>
            </a:r>
            <a:endParaRPr lang="en-US" altLang="zh-CN" sz="2400" smtClean="0"/>
          </a:p>
          <a:p>
            <a:pPr lvl="1" eaLnBrk="1" hangingPunct="1"/>
            <a:r>
              <a:rPr lang="zh-CN" altLang="en-US" sz="2400" smtClean="0"/>
              <a:t>如</a:t>
            </a:r>
            <a:r>
              <a:rPr lang="en-US" altLang="zh-CN" sz="2400" smtClean="0"/>
              <a:t>: openFileOutput(“abc.txt", MODE_WORLD_READABLE + MODE_WORLD_WRITEABLE);</a:t>
            </a:r>
          </a:p>
          <a:p>
            <a:pPr lvl="1" eaLnBrk="1" hangingPunct="1"/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读取</a:t>
            </a:r>
            <a:r>
              <a:rPr lang="en-US" altLang="zh-CN" smtClean="0"/>
              <a:t>Resources</a:t>
            </a:r>
            <a:r>
              <a:rPr lang="zh-CN" altLang="en-US" smtClean="0"/>
              <a:t>文件和</a:t>
            </a:r>
            <a:r>
              <a:rPr lang="en-US" altLang="zh-CN" smtClean="0"/>
              <a:t>Assets</a:t>
            </a:r>
            <a:r>
              <a:rPr lang="zh-CN" altLang="en-US" smtClean="0"/>
              <a:t>文件</a:t>
            </a:r>
          </a:p>
        </p:txBody>
      </p:sp>
      <p:sp>
        <p:nvSpPr>
          <p:cNvPr id="21401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Resources</a:t>
            </a:r>
            <a:r>
              <a:rPr lang="zh-CN" altLang="en-US" smtClean="0"/>
              <a:t>目录下的文件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zh-CN" altLang="en-US" smtClean="0"/>
              <a:t>存放于</a:t>
            </a:r>
            <a:r>
              <a:rPr lang="en-US" altLang="zh-CN" smtClean="0"/>
              <a:t>res/raw</a:t>
            </a:r>
            <a:r>
              <a:rPr lang="zh-CN" altLang="en-US" smtClean="0"/>
              <a:t>目录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getResources().openRawResource(R.raw.</a:t>
            </a:r>
            <a:r>
              <a:rPr lang="zh-CN" altLang="en-US" smtClean="0"/>
              <a:t>文件名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en-US" altLang="zh-CN" smtClean="0"/>
              <a:t>Assets</a:t>
            </a:r>
            <a:r>
              <a:rPr lang="zh-CN" altLang="en-US" smtClean="0"/>
              <a:t>目录下的文件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存放于</a:t>
            </a:r>
            <a:r>
              <a:rPr lang="en-US" altLang="zh-CN" smtClean="0"/>
              <a:t>assets</a:t>
            </a:r>
            <a:r>
              <a:rPr lang="zh-CN" altLang="en-US" smtClean="0"/>
              <a:t>目录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getResources().getAssets().open(“</a:t>
            </a:r>
            <a:r>
              <a:rPr lang="zh-CN" altLang="en-US" smtClean="0"/>
              <a:t>文件名</a:t>
            </a:r>
            <a:r>
              <a:rPr lang="en-US" altLang="zh-CN" smtClean="0"/>
              <a:t>”)</a:t>
            </a:r>
          </a:p>
          <a:p>
            <a:pPr lvl="1" eaLnBrk="1" hangingPunct="1"/>
            <a:r>
              <a:rPr lang="zh-CN" altLang="en-US" smtClean="0"/>
              <a:t>或者直接用文件名访问</a:t>
            </a:r>
            <a:r>
              <a:rPr lang="en-US" altLang="zh-CN" smtClean="0"/>
              <a:t>:file:///android_asset/</a:t>
            </a:r>
            <a:r>
              <a:rPr lang="zh-CN" altLang="en-US" smtClean="0"/>
              <a:t>文件名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SD Card</a:t>
            </a:r>
            <a:endParaRPr lang="zh-CN" altLang="en-US" smtClean="0"/>
          </a:p>
        </p:txBody>
      </p:sp>
      <p:sp>
        <p:nvSpPr>
          <p:cNvPr id="21504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428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smtClean="0"/>
              <a:t>在模拟器中使用</a:t>
            </a:r>
            <a:r>
              <a:rPr lang="en-US" altLang="zh-CN" sz="2000" smtClean="0"/>
              <a:t>SDCard</a:t>
            </a:r>
            <a:r>
              <a:rPr lang="zh-CN" altLang="en-US" sz="2000" smtClean="0"/>
              <a:t>，你需要先创建一张</a:t>
            </a:r>
            <a:r>
              <a:rPr lang="en-US" altLang="zh-CN" sz="2000" smtClean="0"/>
              <a:t>SDCard</a:t>
            </a:r>
            <a:r>
              <a:rPr lang="zh-CN" altLang="en-US" sz="2000" smtClean="0"/>
              <a:t>卡。创建</a:t>
            </a:r>
            <a:r>
              <a:rPr lang="en-US" altLang="zh-CN" sz="2000" smtClean="0"/>
              <a:t>SDCard</a:t>
            </a:r>
            <a:r>
              <a:rPr lang="zh-CN" altLang="en-US" sz="2000" smtClean="0"/>
              <a:t>可以在</a:t>
            </a:r>
            <a:r>
              <a:rPr lang="en-US" altLang="zh-CN" sz="2000" smtClean="0"/>
              <a:t>Eclipse</a:t>
            </a:r>
            <a:r>
              <a:rPr lang="zh-CN" altLang="en-US" sz="2000" smtClean="0"/>
              <a:t>创建模拟器时随同创建，也可以使用</a:t>
            </a:r>
            <a:r>
              <a:rPr lang="en-US" altLang="zh-CN" sz="2000" smtClean="0"/>
              <a:t>DOS</a:t>
            </a:r>
            <a:r>
              <a:rPr lang="zh-CN" altLang="en-US" sz="2000" smtClean="0"/>
              <a:t>命令进行创建：</a:t>
            </a:r>
            <a:endParaRPr lang="en-US" altLang="zh-CN" sz="20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smtClean="0"/>
              <a:t>在</a:t>
            </a:r>
            <a:r>
              <a:rPr lang="en-US" altLang="zh-CN" sz="2000" smtClean="0"/>
              <a:t>Dos</a:t>
            </a:r>
            <a:r>
              <a:rPr lang="zh-CN" altLang="en-US" sz="2000" smtClean="0"/>
              <a:t>窗口中进入</a:t>
            </a:r>
            <a:r>
              <a:rPr lang="en-US" altLang="zh-CN" sz="2000" smtClean="0"/>
              <a:t>android SDK</a:t>
            </a:r>
            <a:r>
              <a:rPr lang="zh-CN" altLang="en-US" sz="2000" smtClean="0"/>
              <a:t>安装路径的</a:t>
            </a:r>
            <a:r>
              <a:rPr lang="en-US" altLang="zh-CN" sz="2000" smtClean="0"/>
              <a:t>tools</a:t>
            </a:r>
            <a:r>
              <a:rPr lang="zh-CN" altLang="en-US" sz="2000" smtClean="0"/>
              <a:t>目录</a:t>
            </a:r>
            <a:r>
              <a:rPr lang="en-US" altLang="zh-CN" sz="2000" smtClean="0"/>
              <a:t>，</a:t>
            </a:r>
            <a:r>
              <a:rPr lang="zh-CN" altLang="en-US" sz="2000" smtClean="0"/>
              <a:t>输入以下命令创建一张容量为</a:t>
            </a:r>
            <a:r>
              <a:rPr lang="en-US" altLang="zh-CN" sz="2000" smtClean="0"/>
              <a:t>2G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SDCard</a:t>
            </a:r>
            <a:r>
              <a:rPr lang="zh-CN" altLang="en-US" sz="2000" smtClean="0"/>
              <a:t>，文件后缀建议使用</a:t>
            </a:r>
            <a:r>
              <a:rPr lang="en-US" altLang="zh-CN" sz="2000" smtClean="0"/>
              <a:t>.img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rgbClr val="0000FF"/>
                </a:solidFill>
              </a:rPr>
              <a:t>		</a:t>
            </a:r>
            <a:r>
              <a:rPr lang="en-US" altLang="zh-CN" sz="2000" smtClean="0">
                <a:solidFill>
                  <a:srgbClr val="0070C0"/>
                </a:solidFill>
              </a:rPr>
              <a:t>mksdcard 2048M D:\sdcard.img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smtClean="0"/>
              <a:t>程序中访问</a:t>
            </a:r>
            <a:r>
              <a:rPr lang="en-US" altLang="zh-CN" sz="2000" b="1" smtClean="0"/>
              <a:t>SDCard，</a:t>
            </a:r>
            <a:r>
              <a:rPr lang="zh-CN" altLang="en-US" sz="2000" b="1" smtClean="0"/>
              <a:t>你需要申请访问</a:t>
            </a:r>
            <a:r>
              <a:rPr lang="en-US" altLang="zh-CN" sz="2000" b="1" smtClean="0"/>
              <a:t>SDCard</a:t>
            </a:r>
            <a:r>
              <a:rPr lang="zh-CN" altLang="en-US" sz="2000" b="1" smtClean="0"/>
              <a:t>的权限。</a:t>
            </a:r>
            <a:endParaRPr lang="en-US" altLang="zh-CN" sz="2000" b="1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smtClean="0"/>
              <a:t>在</a:t>
            </a:r>
            <a:r>
              <a:rPr lang="en-US" altLang="zh-CN" sz="2000" smtClean="0"/>
              <a:t>AndroidManifest.xml</a:t>
            </a:r>
            <a:r>
              <a:rPr lang="zh-CN" altLang="en-US" sz="2000" smtClean="0"/>
              <a:t>的</a:t>
            </a:r>
            <a:r>
              <a:rPr lang="en-US" altLang="zh-CN" sz="2000" smtClean="0"/>
              <a:t>Manifest</a:t>
            </a:r>
            <a:r>
              <a:rPr lang="zh-CN" altLang="en-US" sz="2000" smtClean="0"/>
              <a:t>标签中加入访问</a:t>
            </a:r>
            <a:r>
              <a:rPr lang="en-US" altLang="zh-CN" sz="2000" smtClean="0"/>
              <a:t>SDCard</a:t>
            </a:r>
            <a:r>
              <a:rPr lang="zh-CN" altLang="en-US" sz="2000" smtClean="0"/>
              <a:t>的权限如下</a:t>
            </a:r>
            <a:r>
              <a:rPr lang="en-US" altLang="zh-CN" sz="2000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&lt;!-- </a:t>
            </a:r>
            <a:r>
              <a:rPr lang="zh-CN" altLang="en-US" sz="2000" smtClean="0"/>
              <a:t>在</a:t>
            </a:r>
            <a:r>
              <a:rPr lang="en-US" altLang="zh-CN" sz="2000" smtClean="0"/>
              <a:t>SDCard</a:t>
            </a:r>
            <a:r>
              <a:rPr lang="zh-CN" altLang="en-US" sz="2000" smtClean="0"/>
              <a:t>中创建与删除文件权限 </a:t>
            </a:r>
            <a:r>
              <a:rPr lang="en-US" altLang="zh-CN" sz="2000" smtClean="0"/>
              <a:t>--&gt;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rgbClr val="0070C0"/>
                </a:solidFill>
              </a:rPr>
              <a:t>&lt;uses-permission  android:name="android.permission.MOUNT_UNMOUNT_FILESYSTEMS"/&gt;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&lt;!-- </a:t>
            </a:r>
            <a:r>
              <a:rPr lang="zh-CN" altLang="en-US" sz="2000" smtClean="0"/>
              <a:t>往</a:t>
            </a:r>
            <a:r>
              <a:rPr lang="en-US" altLang="zh-CN" sz="2000" smtClean="0"/>
              <a:t>SDCard</a:t>
            </a:r>
            <a:r>
              <a:rPr lang="zh-CN" altLang="en-US" sz="2000" smtClean="0"/>
              <a:t>写入数据权限 </a:t>
            </a:r>
            <a:r>
              <a:rPr lang="en-US" altLang="zh-CN" sz="2000" smtClean="0"/>
              <a:t>--&gt;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smtClean="0">
                <a:solidFill>
                  <a:srgbClr val="0070C0"/>
                </a:solidFill>
              </a:rPr>
              <a:t>&lt;uses-permission android:name="android.permission.WRITE_EXTERNAL_STORAGE"/&gt;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SD Card</a:t>
            </a:r>
            <a:endParaRPr lang="zh-CN" altLang="en-US" smtClean="0"/>
          </a:p>
        </p:txBody>
      </p:sp>
      <p:sp>
        <p:nvSpPr>
          <p:cNvPr id="21606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14438"/>
            <a:ext cx="8229600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要往</a:t>
            </a:r>
            <a:r>
              <a:rPr lang="en-US" altLang="zh-CN" sz="2400" smtClean="0"/>
              <a:t>SDCard</a:t>
            </a:r>
            <a:r>
              <a:rPr lang="zh-CN" altLang="en-US" sz="2400" smtClean="0"/>
              <a:t>存放文件，程序必须先判断手机是否装有</a:t>
            </a:r>
            <a:r>
              <a:rPr lang="en-US" altLang="zh-CN" sz="2400" smtClean="0"/>
              <a:t>SDCard</a:t>
            </a:r>
            <a:r>
              <a:rPr lang="zh-CN" altLang="en-US" sz="2400" smtClean="0"/>
              <a:t>，并且可以进行读写。</a:t>
            </a: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if(Environment.getExternalStorageState().equals(Environment.MEDIA_MOUNTED)){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>
                <a:solidFill>
                  <a:srgbClr val="0070C0"/>
                </a:solidFill>
              </a:rPr>
              <a:t>         </a:t>
            </a:r>
            <a:r>
              <a:rPr lang="en-US" altLang="zh-CN" sz="2400" smtClean="0"/>
              <a:t>File sdCardDir = Environment.getExternalStorageDirectory();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         </a:t>
            </a:r>
            <a:r>
              <a:rPr lang="en-US" altLang="zh-CN" sz="2400" smtClean="0"/>
              <a:t>File saveFile = new File(sdCardDir, “abc.txt”);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android.os.Environment.getExternalStorageState()</a:t>
            </a:r>
            <a:r>
              <a:rPr lang="zh-CN" altLang="en-US" sz="2400" smtClean="0"/>
              <a:t>方法用于获取</a:t>
            </a:r>
            <a:r>
              <a:rPr lang="en-US" altLang="zh-CN" sz="2400" smtClean="0"/>
              <a:t>SDCard</a:t>
            </a:r>
            <a:r>
              <a:rPr lang="zh-CN" altLang="en-US" sz="2400" smtClean="0"/>
              <a:t>的状态，如果手机装有</a:t>
            </a:r>
            <a:r>
              <a:rPr lang="en-US" altLang="zh-CN" sz="2400" smtClean="0"/>
              <a:t>SDCard</a:t>
            </a:r>
            <a:r>
              <a:rPr lang="zh-CN" altLang="en-US" sz="2400" smtClean="0"/>
              <a:t>，并且可以进行读写，那么方法返回的状态等于</a:t>
            </a:r>
            <a:r>
              <a:rPr lang="en-US" altLang="zh-CN" sz="2400" smtClean="0"/>
              <a:t>MEDIA_MOUNTED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Environment.getExternalStorageDirectory()</a:t>
            </a:r>
            <a:r>
              <a:rPr lang="zh-CN" altLang="en-US" sz="2400" smtClean="0"/>
              <a:t>方法用于获取</a:t>
            </a:r>
            <a:r>
              <a:rPr lang="en-US" altLang="zh-CN" sz="2400" smtClean="0"/>
              <a:t>SDCard</a:t>
            </a:r>
            <a:r>
              <a:rPr lang="zh-CN" altLang="en-US" sz="2400" smtClean="0"/>
              <a:t>的目录，当然要获取</a:t>
            </a:r>
            <a:r>
              <a:rPr lang="en-US" altLang="zh-CN" sz="2400" smtClean="0"/>
              <a:t>SDCard</a:t>
            </a:r>
            <a:r>
              <a:rPr lang="zh-CN" altLang="en-US" sz="2400" smtClean="0"/>
              <a:t>的目录，你也可以这样写：</a:t>
            </a:r>
            <a:r>
              <a:rPr lang="en-US" altLang="zh-CN" sz="2400" smtClean="0"/>
              <a:t>  File saveFile = new File("/sdcard/abc.txt");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数据库存储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714500"/>
            <a:ext cx="8229600" cy="4525963"/>
          </a:xfrm>
        </p:spPr>
        <p:txBody>
          <a:bodyPr/>
          <a:lstStyle/>
          <a:p>
            <a:pPr marL="0" indent="0" eaLnBrk="1" fontAlgn="auto" hangingPunct="1">
              <a:lnSpc>
                <a:spcPts val="4971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324100" algn="l"/>
              </a:tabLst>
              <a:defRPr/>
            </a:pP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SQLite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是关系型数据库管理系统，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3241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它包含在一个相对小的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库中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.</a:t>
            </a:r>
          </a:p>
          <a:p>
            <a:pPr marL="0" indent="0" eaLnBrk="1" fontAlgn="auto" hangingPunct="1">
              <a:lnSpc>
                <a:spcPts val="461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324100" algn="l"/>
              </a:tabLs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它的设计目标是嵌入式的，而且目前已经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3241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在很多嵌入式产品中使用了它，它占用资</a:t>
            </a:r>
          </a:p>
          <a:p>
            <a:pPr marL="0" indent="0" eaLnBrk="1" fontAlgn="auto" hangingPunct="1">
              <a:lnSpc>
                <a:spcPts val="3844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3241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源非常的低，在嵌入式设备中，可能只需</a:t>
            </a:r>
          </a:p>
          <a:p>
            <a:pPr marL="0" indent="0" eaLnBrk="1" fontAlgn="auto" hangingPunct="1">
              <a:lnSpc>
                <a:spcPts val="3839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3241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要几百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的内存就够了。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</a:t>
            </a:r>
            <a:endParaRPr lang="zh-CN" altLang="en-US" smtClean="0"/>
          </a:p>
        </p:txBody>
      </p:sp>
      <p:sp>
        <p:nvSpPr>
          <p:cNvPr id="21811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SQLite3</a:t>
            </a:r>
            <a:r>
              <a:rPr lang="zh-CN" altLang="en-US" smtClean="0"/>
              <a:t>支持 </a:t>
            </a:r>
            <a:r>
              <a:rPr lang="en-US" altLang="zh-CN" smtClean="0"/>
              <a:t>NULL</a:t>
            </a:r>
            <a:r>
              <a:rPr lang="zh-CN" altLang="en-US" smtClean="0"/>
              <a:t>、</a:t>
            </a:r>
            <a:r>
              <a:rPr lang="en-US" altLang="zh-CN" smtClean="0"/>
              <a:t>INTEGER</a:t>
            </a:r>
            <a:r>
              <a:rPr lang="zh-CN" altLang="en-US" smtClean="0"/>
              <a:t>、</a:t>
            </a:r>
            <a:r>
              <a:rPr lang="en-US" altLang="zh-CN" smtClean="0"/>
              <a:t>REAL（</a:t>
            </a:r>
            <a:r>
              <a:rPr lang="zh-CN" altLang="en-US" smtClean="0"/>
              <a:t>浮点数字</a:t>
            </a:r>
            <a:r>
              <a:rPr lang="en-US" altLang="zh-CN" smtClean="0"/>
              <a:t>）</a:t>
            </a:r>
            <a:r>
              <a:rPr lang="zh-CN" altLang="en-US" smtClean="0"/>
              <a:t>、</a:t>
            </a:r>
            <a:r>
              <a:rPr lang="en-US" altLang="zh-CN" smtClean="0"/>
              <a:t>TEXT(</a:t>
            </a:r>
            <a:r>
              <a:rPr lang="zh-CN" altLang="en-US" smtClean="0"/>
              <a:t>字符串文本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BLOB(</a:t>
            </a:r>
            <a:r>
              <a:rPr lang="zh-CN" altLang="en-US" smtClean="0"/>
              <a:t>二进制对象</a:t>
            </a:r>
            <a:r>
              <a:rPr lang="en-US" altLang="zh-CN" smtClean="0"/>
              <a:t>)</a:t>
            </a:r>
            <a:r>
              <a:rPr lang="zh-CN" altLang="en-US" smtClean="0"/>
              <a:t>数据类型，虽然它支持的类型虽然只有五种，但实际上</a:t>
            </a:r>
            <a:r>
              <a:rPr lang="en-US" altLang="zh-CN" smtClean="0"/>
              <a:t>SQLite3</a:t>
            </a:r>
            <a:r>
              <a:rPr lang="zh-CN" altLang="en-US" smtClean="0"/>
              <a:t>也接受</a:t>
            </a:r>
            <a:r>
              <a:rPr lang="en-US" altLang="zh-CN" smtClean="0"/>
              <a:t>varchar(n)</a:t>
            </a:r>
            <a:r>
              <a:rPr lang="zh-CN" altLang="en-US" smtClean="0"/>
              <a:t>、</a:t>
            </a:r>
            <a:r>
              <a:rPr lang="en-US" altLang="zh-CN" smtClean="0"/>
              <a:t>char(n)</a:t>
            </a:r>
            <a:r>
              <a:rPr lang="zh-CN" altLang="en-US" smtClean="0"/>
              <a:t>、</a:t>
            </a:r>
            <a:r>
              <a:rPr lang="en-US" altLang="zh-CN" smtClean="0"/>
              <a:t>decimal(p,s) </a:t>
            </a:r>
            <a:r>
              <a:rPr lang="zh-CN" altLang="en-US" smtClean="0"/>
              <a:t>等数据类型，只不过在运算或保存时会转成对应的五种数据类型。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标题 1"/>
          <p:cNvSpPr>
            <a:spLocks noGrp="1"/>
          </p:cNvSpPr>
          <p:nvPr>
            <p:ph type="title"/>
          </p:nvPr>
        </p:nvSpPr>
        <p:spPr bwMode="auto">
          <a:xfrm>
            <a:off x="214313" y="571500"/>
            <a:ext cx="85010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smtClean="0"/>
              <a:t>android.database.sqlite.SQLiteDatabase</a:t>
            </a:r>
            <a:endParaRPr lang="zh-CN" altLang="en-US" sz="4000" smtClean="0"/>
          </a:p>
        </p:txBody>
      </p:sp>
      <p:sp>
        <p:nvSpPr>
          <p:cNvPr id="219139" name="内容占位符 2"/>
          <p:cNvSpPr>
            <a:spLocks noGrp="1"/>
          </p:cNvSpPr>
          <p:nvPr>
            <p:ph idx="1"/>
          </p:nvPr>
        </p:nvSpPr>
        <p:spPr bwMode="auto">
          <a:xfrm>
            <a:off x="142875" y="1357313"/>
            <a:ext cx="885825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对</a:t>
            </a:r>
            <a:r>
              <a:rPr lang="en-US" altLang="zh-CN" smtClean="0"/>
              <a:t>Activity</a:t>
            </a:r>
            <a:r>
              <a:rPr lang="zh-CN" altLang="en-US" smtClean="0"/>
              <a:t>对象调用</a:t>
            </a:r>
            <a:r>
              <a:rPr lang="en-US" altLang="zh-CN" smtClean="0"/>
              <a:t>openOrCreateDatabase(</a:t>
            </a:r>
            <a:r>
              <a:rPr lang="zh-CN" altLang="en-US" smtClean="0"/>
              <a:t>数据库文件名</a:t>
            </a:r>
            <a:r>
              <a:rPr lang="en-US" altLang="zh-CN" smtClean="0"/>
              <a:t>,mode,CursorFactory)</a:t>
            </a:r>
            <a:r>
              <a:rPr lang="zh-CN" altLang="en-US" smtClean="0"/>
              <a:t>获得</a:t>
            </a:r>
            <a:r>
              <a:rPr lang="en-US" altLang="zh-CN" smtClean="0"/>
              <a:t>SQLiteDatabase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数据库文件位置</a:t>
            </a:r>
            <a:r>
              <a:rPr lang="en-US" altLang="zh-CN" smtClean="0"/>
              <a:t>:</a:t>
            </a:r>
          </a:p>
          <a:p>
            <a:pPr lvl="1" eaLnBrk="1" hangingPunct="1"/>
            <a:r>
              <a:rPr lang="en-US" altLang="zh-CN" smtClean="0"/>
              <a:t>   /data/data/&lt;package name&gt;/databases</a:t>
            </a:r>
          </a:p>
          <a:p>
            <a:pPr eaLnBrk="1" hangingPunct="1"/>
            <a:r>
              <a:rPr lang="en-US" altLang="zh-CN" smtClean="0"/>
              <a:t>execSQL(String sql) </a:t>
            </a:r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execSQL(String sql,Object[] params) </a:t>
            </a:r>
            <a:r>
              <a:rPr lang="zh-CN" altLang="en-US" smtClean="0"/>
              <a:t>执行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r>
              <a:rPr lang="en-US" altLang="zh-CN" smtClean="0"/>
              <a:t>.</a:t>
            </a:r>
            <a:r>
              <a:rPr lang="zh-CN" altLang="en-US" smtClean="0"/>
              <a:t>在</a:t>
            </a:r>
            <a:r>
              <a:rPr lang="en-US" altLang="zh-CN" smtClean="0"/>
              <a:t>SQL</a:t>
            </a:r>
            <a:r>
              <a:rPr lang="zh-CN" altLang="en-US" smtClean="0"/>
              <a:t>语句中指定占位符</a:t>
            </a:r>
            <a:r>
              <a:rPr lang="en-US" altLang="zh-CN" smtClean="0"/>
              <a:t>? , </a:t>
            </a:r>
            <a:r>
              <a:rPr lang="zh-CN" altLang="en-US" smtClean="0"/>
              <a:t>在</a:t>
            </a:r>
            <a:r>
              <a:rPr lang="en-US" altLang="zh-CN" smtClean="0"/>
              <a:t>params</a:t>
            </a:r>
            <a:r>
              <a:rPr lang="zh-CN" altLang="en-US" smtClean="0"/>
              <a:t>中为占位符赋值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close()  </a:t>
            </a:r>
            <a:r>
              <a:rPr lang="zh-CN" altLang="en-US" smtClean="0"/>
              <a:t>关闭数据库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SQLiteDatabase</a:t>
            </a:r>
            <a:endParaRPr lang="zh-CN" altLang="en-US" smtClean="0"/>
          </a:p>
        </p:txBody>
      </p:sp>
      <p:sp>
        <p:nvSpPr>
          <p:cNvPr id="22016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rawQuery(String sql , String[] params) :Cursor</a:t>
            </a:r>
          </a:p>
          <a:p>
            <a:pPr eaLnBrk="1" hangingPunct="1"/>
            <a:r>
              <a:rPr lang="zh-CN" altLang="en-US" smtClean="0"/>
              <a:t>执行查询语句</a:t>
            </a:r>
            <a:r>
              <a:rPr lang="en-US" altLang="zh-CN" smtClean="0"/>
              <a:t>,</a:t>
            </a:r>
            <a:r>
              <a:rPr lang="zh-CN" altLang="en-US" smtClean="0"/>
              <a:t>返回</a:t>
            </a:r>
            <a:r>
              <a:rPr lang="en-US" altLang="zh-CN" smtClean="0"/>
              <a:t>Cursor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Cursor cursor = db.rawQuery(“select * from person where name like ? and age=?”, new String[]{“%</a:t>
            </a:r>
            <a:r>
              <a:rPr lang="zh-CN" altLang="en-US" smtClean="0"/>
              <a:t>胡</a:t>
            </a:r>
            <a:r>
              <a:rPr lang="en-US" altLang="zh-CN" smtClean="0"/>
              <a:t>%", "4"});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Cursor</a:t>
            </a:r>
            <a:endParaRPr lang="zh-CN" altLang="en-US" smtClean="0"/>
          </a:p>
        </p:txBody>
      </p:sp>
      <p:sp>
        <p:nvSpPr>
          <p:cNvPr id="22118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游标对象</a:t>
            </a:r>
            <a:r>
              <a:rPr lang="en-US" altLang="zh-CN" smtClean="0"/>
              <a:t>,</a:t>
            </a:r>
            <a:r>
              <a:rPr lang="zh-CN" altLang="en-US" smtClean="0"/>
              <a:t>类似于</a:t>
            </a:r>
            <a:r>
              <a:rPr lang="en-US" altLang="zh-CN" smtClean="0"/>
              <a:t>JDBC</a:t>
            </a:r>
            <a:r>
              <a:rPr lang="zh-CN" altLang="en-US" smtClean="0"/>
              <a:t>中的</a:t>
            </a:r>
            <a:r>
              <a:rPr lang="en-US" altLang="zh-CN" smtClean="0"/>
              <a:t>ResultSet</a:t>
            </a:r>
          </a:p>
          <a:p>
            <a:pPr eaLnBrk="1" hangingPunct="1"/>
            <a:r>
              <a:rPr lang="en-US" altLang="zh-CN" smtClean="0"/>
              <a:t>moveToFirst()   moveToNext()</a:t>
            </a:r>
          </a:p>
          <a:p>
            <a:pPr eaLnBrk="1" hangingPunct="1"/>
            <a:r>
              <a:rPr lang="en-US" altLang="zh-CN" smtClean="0"/>
              <a:t>isBeforeFirst()   isAfterLast()</a:t>
            </a:r>
          </a:p>
          <a:p>
            <a:pPr eaLnBrk="1" hangingPunct="1"/>
            <a:r>
              <a:rPr lang="en-US" altLang="zh-CN" smtClean="0"/>
              <a:t>moveToPosition(int pos)</a:t>
            </a:r>
          </a:p>
          <a:p>
            <a:pPr eaLnBrk="1" hangingPunct="1"/>
            <a:r>
              <a:rPr lang="en-US" altLang="zh-CN" smtClean="0"/>
              <a:t>getCount()  getColumnCount()</a:t>
            </a:r>
          </a:p>
          <a:p>
            <a:pPr eaLnBrk="1" hangingPunct="1"/>
            <a:r>
              <a:rPr lang="en-US" altLang="zh-CN" smtClean="0"/>
              <a:t>getColumnIndex(String colName) </a:t>
            </a:r>
            <a:r>
              <a:rPr lang="zh-CN" altLang="en-US" smtClean="0"/>
              <a:t>获得列索引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getXXX(int colIndex)  </a:t>
            </a:r>
            <a:r>
              <a:rPr lang="zh-CN" altLang="en-US" smtClean="0"/>
              <a:t>根据类型获得数值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SQLiteDatabase</a:t>
            </a:r>
            <a:endParaRPr lang="zh-CN" altLang="en-US" smtClean="0"/>
          </a:p>
        </p:txBody>
      </p:sp>
      <p:sp>
        <p:nvSpPr>
          <p:cNvPr id="22221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insert(String </a:t>
            </a:r>
            <a:r>
              <a:rPr lang="zh-CN" altLang="en-US" smtClean="0"/>
              <a:t>表名</a:t>
            </a:r>
            <a:r>
              <a:rPr lang="en-US" altLang="zh-CN" smtClean="0"/>
              <a:t>,String </a:t>
            </a:r>
            <a:r>
              <a:rPr lang="zh-CN" altLang="en-US" smtClean="0"/>
              <a:t>不能为空的列名</a:t>
            </a:r>
            <a:r>
              <a:rPr lang="en-US" altLang="zh-CN" smtClean="0"/>
              <a:t>,ContentValues values)</a:t>
            </a:r>
          </a:p>
          <a:p>
            <a:pPr eaLnBrk="1" hangingPunct="1"/>
            <a:r>
              <a:rPr lang="en-US" altLang="zh-CN" smtClean="0"/>
              <a:t>ContentValues</a:t>
            </a:r>
            <a:r>
              <a:rPr lang="zh-CN" altLang="en-US" smtClean="0"/>
              <a:t>来自</a:t>
            </a:r>
            <a:r>
              <a:rPr lang="en-US" altLang="zh-CN" smtClean="0"/>
              <a:t>android.content</a:t>
            </a:r>
            <a:r>
              <a:rPr lang="zh-CN" altLang="en-US" smtClean="0"/>
              <a:t>包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ContentValues</a:t>
            </a:r>
            <a:r>
              <a:rPr lang="zh-CN" altLang="en-US" smtClean="0"/>
              <a:t>类似于</a:t>
            </a:r>
            <a:r>
              <a:rPr lang="en-US" altLang="zh-CN" smtClean="0"/>
              <a:t>MAP</a:t>
            </a:r>
            <a:r>
              <a:rPr lang="zh-CN" altLang="en-US" smtClean="0"/>
              <a:t>，它提供了存取数据对应的</a:t>
            </a:r>
            <a:r>
              <a:rPr lang="en-US" altLang="zh-CN" smtClean="0"/>
              <a:t>put(String key, Xxx value),</a:t>
            </a:r>
            <a:r>
              <a:rPr lang="zh-CN" altLang="en-US" smtClean="0"/>
              <a:t> </a:t>
            </a:r>
            <a:r>
              <a:rPr lang="en-US" altLang="zh-CN" smtClean="0"/>
              <a:t>key</a:t>
            </a:r>
            <a:r>
              <a:rPr lang="zh-CN" altLang="en-US" smtClean="0"/>
              <a:t>为字段名称，</a:t>
            </a:r>
            <a:r>
              <a:rPr lang="en-US" altLang="zh-CN" smtClean="0"/>
              <a:t>value</a:t>
            </a:r>
            <a:r>
              <a:rPr lang="zh-CN" altLang="en-US" smtClean="0"/>
              <a:t>为字段值，</a:t>
            </a:r>
            <a:r>
              <a:rPr lang="en-US" altLang="zh-CN" smtClean="0"/>
              <a:t>Xxx</a:t>
            </a:r>
            <a:r>
              <a:rPr lang="zh-CN" altLang="en-US" smtClean="0"/>
              <a:t>指的是各种常用的数据类型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3857625" y="2857500"/>
            <a:ext cx="47117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>
                <a:latin typeface="Calibri" panose="020F0502020204030204" pitchFamily="34" charset="0"/>
              </a:rPr>
              <a:t>手机</a:t>
            </a:r>
            <a:r>
              <a:rPr lang="en-US" altLang="zh-CN" sz="6600">
                <a:latin typeface="Calibri" panose="020F0502020204030204" pitchFamily="34" charset="0"/>
              </a:rPr>
              <a:t>OS </a:t>
            </a:r>
            <a:r>
              <a:rPr lang="zh-CN" altLang="en-US" sz="6600">
                <a:latin typeface="Calibri" panose="020F0502020204030204" pitchFamily="34" charset="0"/>
              </a:rPr>
              <a:t>简介</a:t>
            </a:r>
          </a:p>
        </p:txBody>
      </p:sp>
      <p:pic>
        <p:nvPicPr>
          <p:cNvPr id="14339" name="图片 3" descr="net.qihoo.launcher.theme.JgvIfjiqLOyeLxg_968440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143000"/>
            <a:ext cx="27146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704137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SQLiteDatabase </a:t>
            </a:r>
            <a:r>
              <a:rPr lang="zh-CN" altLang="en-US" smtClean="0"/>
              <a:t>示例</a:t>
            </a:r>
          </a:p>
        </p:txBody>
      </p:sp>
      <p:sp>
        <p:nvSpPr>
          <p:cNvPr id="22323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SQLiteDatabase db = this.openOrCreateDatabase("huxz.db", MODE_PRIVATE, null);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ContentValues values = new ContentValues();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values.put(“name”, “</a:t>
            </a:r>
            <a:r>
              <a:rPr lang="zh-CN" altLang="en-US" smtClean="0"/>
              <a:t>牛牛</a:t>
            </a:r>
            <a:r>
              <a:rPr lang="en-US" altLang="zh-CN" smtClean="0"/>
              <a:t>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values.put("age", 2);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db.insert(“person”, null, values);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SQLiteDatabase</a:t>
            </a:r>
            <a:endParaRPr lang="zh-CN" altLang="en-US" smtClean="0"/>
          </a:p>
        </p:txBody>
      </p:sp>
      <p:sp>
        <p:nvSpPr>
          <p:cNvPr id="22425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429625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update(String  </a:t>
            </a:r>
            <a:r>
              <a:rPr lang="zh-CN" altLang="en-US" smtClean="0"/>
              <a:t>表名</a:t>
            </a:r>
            <a:r>
              <a:rPr lang="en-US" altLang="zh-CN" smtClean="0"/>
              <a:t>,ContentValues values,String where ,String[] whereArgs)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示例</a:t>
            </a:r>
            <a:r>
              <a:rPr lang="en-US" altLang="zh-CN" sz="2400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ContentValues values = new ContentValues();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values.put(“name”, “</a:t>
            </a:r>
            <a:r>
              <a:rPr lang="zh-CN" altLang="en-US" sz="2400" smtClean="0"/>
              <a:t>曹雪</a:t>
            </a:r>
            <a:r>
              <a:rPr lang="en-US" altLang="zh-CN" sz="2400" smtClean="0"/>
              <a:t>”);//key</a:t>
            </a:r>
            <a:r>
              <a:rPr lang="zh-CN" altLang="en-US" sz="2400" smtClean="0"/>
              <a:t>为字段名，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为值</a:t>
            </a: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db.update("person", values, "personid=?", new String[]{"1"});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db.close();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上面代码用于把</a:t>
            </a:r>
            <a:r>
              <a:rPr lang="en-US" altLang="zh-CN" sz="2400" smtClean="0"/>
              <a:t>person</a:t>
            </a:r>
            <a:r>
              <a:rPr lang="zh-CN" altLang="en-US" sz="2400" smtClean="0"/>
              <a:t>表中</a:t>
            </a:r>
            <a:r>
              <a:rPr lang="en-US" altLang="zh-CN" sz="2400" smtClean="0"/>
              <a:t>personid</a:t>
            </a:r>
            <a:r>
              <a:rPr lang="zh-CN" altLang="en-US" sz="2400" smtClean="0"/>
              <a:t>等于</a:t>
            </a:r>
            <a:r>
              <a:rPr lang="en-US" altLang="zh-CN" sz="2400" smtClean="0"/>
              <a:t>1</a:t>
            </a:r>
            <a:r>
              <a:rPr lang="zh-CN" altLang="en-US" sz="2400" smtClean="0"/>
              <a:t>的记录的</a:t>
            </a:r>
            <a:r>
              <a:rPr lang="en-US" altLang="zh-CN" sz="2400" smtClean="0"/>
              <a:t>name</a:t>
            </a:r>
            <a:r>
              <a:rPr lang="zh-CN" altLang="en-US" sz="2400" smtClean="0"/>
              <a:t>字段的值改为“曹雪”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SQLiteDatabase</a:t>
            </a:r>
            <a:endParaRPr lang="zh-CN" altLang="en-US" smtClean="0"/>
          </a:p>
        </p:txBody>
      </p:sp>
      <p:sp>
        <p:nvSpPr>
          <p:cNvPr id="22528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delete(String </a:t>
            </a:r>
            <a:r>
              <a:rPr lang="zh-CN" altLang="en-US" smtClean="0"/>
              <a:t>表名</a:t>
            </a:r>
            <a:r>
              <a:rPr lang="en-US" altLang="zh-CN" smtClean="0"/>
              <a:t>,String where,String[] args)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/>
              <a:t>示例</a:t>
            </a:r>
            <a:r>
              <a:rPr lang="en-US" altLang="zh-CN" sz="2800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db.delete("person", "personid&lt;?", new String[]{"2"});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db.close();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/>
              <a:t>上面代码从</a:t>
            </a:r>
            <a:r>
              <a:rPr lang="en-US" altLang="zh-CN" sz="2800" smtClean="0"/>
              <a:t>person</a:t>
            </a:r>
            <a:r>
              <a:rPr lang="zh-CN" altLang="en-US" sz="2800" smtClean="0"/>
              <a:t>表中删除</a:t>
            </a:r>
            <a:r>
              <a:rPr lang="en-US" altLang="zh-CN" sz="2800" smtClean="0"/>
              <a:t>personid</a:t>
            </a:r>
            <a:r>
              <a:rPr lang="zh-CN" altLang="en-US" sz="2800" smtClean="0"/>
              <a:t>小于</a:t>
            </a:r>
            <a:r>
              <a:rPr lang="en-US" altLang="zh-CN" sz="2800" smtClean="0"/>
              <a:t>2</a:t>
            </a:r>
            <a:r>
              <a:rPr lang="zh-CN" altLang="en-US" sz="2800" smtClean="0"/>
              <a:t>的记录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标题 1"/>
          <p:cNvSpPr>
            <a:spLocks noGrp="1"/>
          </p:cNvSpPr>
          <p:nvPr>
            <p:ph type="title"/>
          </p:nvPr>
        </p:nvSpPr>
        <p:spPr bwMode="auto">
          <a:xfrm>
            <a:off x="342900" y="50006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SQLiteDatabase</a:t>
            </a:r>
            <a:endParaRPr lang="zh-CN" altLang="en-US" smtClean="0"/>
          </a:p>
        </p:txBody>
      </p:sp>
      <p:sp>
        <p:nvSpPr>
          <p:cNvPr id="22630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604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query(table, columns, selection, selectionArgs, groupBy, having, orderBy)</a:t>
            </a:r>
            <a:r>
              <a:rPr lang="zh-CN" altLang="en-US" sz="2400" smtClean="0"/>
              <a:t>方法   各参数的含义：</a:t>
            </a: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table</a:t>
            </a:r>
            <a:r>
              <a:rPr lang="zh-CN" altLang="en-US" sz="2400" smtClean="0"/>
              <a:t>：表名。相当于</a:t>
            </a:r>
            <a:r>
              <a:rPr lang="en-US" altLang="zh-CN" sz="2400" smtClean="0"/>
              <a:t>select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from</a:t>
            </a:r>
            <a:r>
              <a:rPr lang="zh-CN" altLang="en-US" sz="2400" smtClean="0"/>
              <a:t>关键字后面的部分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columns</a:t>
            </a:r>
            <a:r>
              <a:rPr lang="zh-CN" altLang="en-US" sz="2400" smtClean="0"/>
              <a:t>：要查询出来的列名。相当于</a:t>
            </a:r>
            <a:r>
              <a:rPr lang="en-US" altLang="zh-CN" sz="2400" smtClean="0"/>
              <a:t>select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select</a:t>
            </a:r>
            <a:r>
              <a:rPr lang="zh-CN" altLang="en-US" sz="2400" smtClean="0"/>
              <a:t>关键字后面的部分。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selection</a:t>
            </a:r>
            <a:r>
              <a:rPr lang="zh-CN" altLang="en-US" sz="2400" smtClean="0"/>
              <a:t>：查询条件子句，相当于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关键字后面的部分，在条件子句允许使用占位符“</a:t>
            </a:r>
            <a:r>
              <a:rPr lang="en-US" altLang="zh-CN" sz="2400" smtClean="0"/>
              <a:t>?”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selectionArgs</a:t>
            </a:r>
            <a:r>
              <a:rPr lang="zh-CN" altLang="en-US" sz="2400" smtClean="0"/>
              <a:t>：对应于</a:t>
            </a:r>
            <a:r>
              <a:rPr lang="en-US" altLang="zh-CN" sz="2400" smtClean="0"/>
              <a:t>selection</a:t>
            </a:r>
            <a:r>
              <a:rPr lang="zh-CN" altLang="en-US" sz="2400" smtClean="0"/>
              <a:t>语句中占位符的值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groupBy</a:t>
            </a:r>
            <a:r>
              <a:rPr lang="zh-CN" altLang="en-US" sz="2400" smtClean="0"/>
              <a:t>：相当于</a:t>
            </a:r>
            <a:r>
              <a:rPr lang="en-US" altLang="zh-CN" sz="2400" smtClean="0"/>
              <a:t>select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group by</a:t>
            </a:r>
            <a:r>
              <a:rPr lang="zh-CN" altLang="en-US" sz="2400" smtClean="0"/>
              <a:t>关键字后面的部分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having</a:t>
            </a:r>
            <a:r>
              <a:rPr lang="zh-CN" altLang="en-US" sz="2400" smtClean="0"/>
              <a:t>：相当于</a:t>
            </a:r>
            <a:r>
              <a:rPr lang="en-US" altLang="zh-CN" sz="2400" smtClean="0"/>
              <a:t>select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having</a:t>
            </a:r>
            <a:r>
              <a:rPr lang="zh-CN" altLang="en-US" sz="2400" smtClean="0"/>
              <a:t>关键字后面的部分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orderBy</a:t>
            </a:r>
            <a:r>
              <a:rPr lang="zh-CN" altLang="en-US" sz="2400" smtClean="0"/>
              <a:t>：相当于</a:t>
            </a:r>
            <a:r>
              <a:rPr lang="en-US" altLang="zh-CN" sz="2400" smtClean="0"/>
              <a:t>select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order by</a:t>
            </a:r>
            <a:r>
              <a:rPr lang="zh-CN" altLang="en-US" sz="2400" smtClean="0"/>
              <a:t>关键字后面的部分，如：</a:t>
            </a:r>
            <a:r>
              <a:rPr lang="en-US" altLang="zh-CN" sz="2400" smtClean="0"/>
              <a:t>personid desc, age asc;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SQLiteDatabase </a:t>
            </a:r>
            <a:r>
              <a:rPr lang="zh-CN" altLang="en-US" smtClean="0"/>
              <a:t>示例</a:t>
            </a:r>
          </a:p>
        </p:txBody>
      </p:sp>
      <p:sp>
        <p:nvSpPr>
          <p:cNvPr id="22733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428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Cursor cursor = db.query(“person”, new String[]{“personid”,”name”,”age“}, ”name like ?“, new String[]{”%</a:t>
            </a:r>
            <a:r>
              <a:rPr lang="zh-CN" altLang="en-US" sz="2800" smtClean="0"/>
              <a:t>胡</a:t>
            </a:r>
            <a:r>
              <a:rPr lang="en-US" altLang="zh-CN" sz="2800" smtClean="0"/>
              <a:t>%"}, null, null, "personid desc");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while (cursor.moveToNext())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         int personid = cursor.getInt(0); </a:t>
            </a:r>
            <a:endParaRPr lang="zh-CN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        String name = cursor.getString(1</a:t>
            </a:r>
            <a:endParaRPr lang="zh-CN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int age = cursor.getInt(2);</a:t>
            </a:r>
            <a:endParaRPr lang="zh-CN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cursor.close();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SQLiteOpenHelper</a:t>
            </a:r>
            <a:endParaRPr lang="zh-CN" altLang="en-US" smtClean="0"/>
          </a:p>
        </p:txBody>
      </p:sp>
      <p:sp>
        <p:nvSpPr>
          <p:cNvPr id="22835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8573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该类用于对数据库版本进行管理，该类是一个抽象类，必须继承它才能使用。</a:t>
            </a:r>
            <a:r>
              <a:rPr lang="en-US" altLang="zh-CN" smtClean="0"/>
              <a:t> </a:t>
            </a:r>
            <a:r>
              <a:rPr lang="zh-CN" altLang="en-US" smtClean="0"/>
              <a:t>为了实现对数据库版本进行管理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SQLiteOpenHelper</a:t>
            </a:r>
            <a:r>
              <a:rPr lang="zh-CN" altLang="en-US" smtClean="0"/>
              <a:t>类有两个重要的方法，分别是</a:t>
            </a:r>
            <a:r>
              <a:rPr lang="en-US" altLang="zh-CN" smtClean="0"/>
              <a:t>onCreate(SQLiteDatabase db)</a:t>
            </a:r>
            <a:r>
              <a:rPr lang="zh-CN" altLang="en-US" smtClean="0"/>
              <a:t>和</a:t>
            </a:r>
            <a:r>
              <a:rPr lang="en-US" altLang="zh-CN" smtClean="0"/>
              <a:t>onUpgrade(SQLiteDatabase db, int oldVersion, int newVersion)  </a:t>
            </a:r>
            <a:r>
              <a:rPr lang="zh-CN" altLang="en-US" smtClean="0"/>
              <a:t>实现建表操作和删表重建操作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SQLiteOpenHelper</a:t>
            </a:r>
            <a:endParaRPr lang="zh-CN" altLang="en-US" smtClean="0"/>
          </a:p>
        </p:txBody>
      </p:sp>
      <p:sp>
        <p:nvSpPr>
          <p:cNvPr id="22937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构造方法</a:t>
            </a:r>
            <a:r>
              <a:rPr lang="en-US" altLang="zh-CN" smtClean="0"/>
              <a:t>:</a:t>
            </a:r>
            <a:r>
              <a:rPr lang="zh-CN" altLang="en-US" smtClean="0"/>
              <a:t>参数</a:t>
            </a:r>
            <a:r>
              <a:rPr lang="en-US" altLang="zh-CN" smtClean="0"/>
              <a:t>Context,</a:t>
            </a:r>
            <a:r>
              <a:rPr lang="zh-CN" altLang="en-US" smtClean="0"/>
              <a:t>调用</a:t>
            </a:r>
            <a:r>
              <a:rPr lang="en-US" altLang="zh-CN" smtClean="0"/>
              <a:t>super(Context,</a:t>
            </a:r>
            <a:r>
              <a:rPr lang="zh-CN" altLang="en-US" smtClean="0"/>
              <a:t>数据库文件名</a:t>
            </a:r>
            <a:r>
              <a:rPr lang="en-US" altLang="zh-CN" smtClean="0"/>
              <a:t>,CursorFactory,</a:t>
            </a:r>
            <a:r>
              <a:rPr lang="zh-CN" altLang="en-US" smtClean="0"/>
              <a:t>版本号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en-US" altLang="zh-CN" smtClean="0"/>
              <a:t>getWritableDatabase()</a:t>
            </a:r>
            <a:r>
              <a:rPr lang="zh-CN" altLang="en-US" smtClean="0"/>
              <a:t>和</a:t>
            </a:r>
            <a:r>
              <a:rPr lang="en-US" altLang="zh-CN" smtClean="0"/>
              <a:t>getReadableDatabase()</a:t>
            </a:r>
            <a:r>
              <a:rPr lang="zh-CN" altLang="en-US" smtClean="0"/>
              <a:t>方法都可以获取一个用于操作数据库的</a:t>
            </a:r>
            <a:r>
              <a:rPr lang="en-US" altLang="zh-CN" smtClean="0"/>
              <a:t>SQLiteDatabase</a:t>
            </a:r>
            <a:r>
              <a:rPr lang="zh-CN" altLang="en-US" smtClean="0"/>
              <a:t>实例</a:t>
            </a:r>
            <a:r>
              <a:rPr lang="en-US" altLang="zh-CN" smtClean="0"/>
              <a:t>,</a:t>
            </a:r>
            <a:r>
              <a:rPr lang="zh-CN" altLang="en-US" smtClean="0"/>
              <a:t>一个是读写方式</a:t>
            </a:r>
            <a:r>
              <a:rPr lang="en-US" altLang="zh-CN" smtClean="0"/>
              <a:t>,</a:t>
            </a:r>
            <a:r>
              <a:rPr lang="zh-CN" altLang="en-US" smtClean="0"/>
              <a:t>另一个是只读方式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第一次调用时</a:t>
            </a:r>
            <a:r>
              <a:rPr lang="en-US" altLang="zh-CN" smtClean="0"/>
              <a:t>,</a:t>
            </a:r>
            <a:r>
              <a:rPr lang="zh-CN" altLang="en-US" smtClean="0"/>
              <a:t>会自动调用</a:t>
            </a:r>
            <a:r>
              <a:rPr lang="en-US" altLang="zh-CN" smtClean="0"/>
              <a:t>onCreate()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ContentProvider</a:t>
            </a:r>
            <a:endParaRPr lang="zh-CN" altLang="en-US" smtClean="0"/>
          </a:p>
        </p:txBody>
      </p:sp>
      <p:sp>
        <p:nvSpPr>
          <p:cNvPr id="23040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229600" cy="5143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smtClean="0"/>
              <a:t>Android</a:t>
            </a:r>
            <a:r>
              <a:rPr lang="zh-CN" altLang="en-US" sz="2800" smtClean="0"/>
              <a:t>四种基本组件之一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用来实现应用之间的数据共享</a:t>
            </a:r>
            <a:r>
              <a:rPr lang="en-US" altLang="zh-CN" sz="2800" smtClean="0"/>
              <a:t>,</a:t>
            </a:r>
            <a:r>
              <a:rPr lang="zh-CN" altLang="en-US" sz="2800" smtClean="0"/>
              <a:t>利用</a:t>
            </a:r>
            <a:r>
              <a:rPr lang="en-US" altLang="zh-CN" sz="2800" smtClean="0"/>
              <a:t>ContentProvider</a:t>
            </a:r>
            <a:r>
              <a:rPr lang="zh-CN" altLang="en-US" sz="2800" smtClean="0"/>
              <a:t>为需要共享的数据定义一个</a:t>
            </a:r>
            <a:r>
              <a:rPr lang="en-US" altLang="zh-CN" sz="2800" smtClean="0"/>
              <a:t>URI  URI</a:t>
            </a:r>
            <a:r>
              <a:rPr lang="zh-CN" altLang="en-US" sz="2800" smtClean="0"/>
              <a:t>以</a:t>
            </a:r>
            <a:r>
              <a:rPr lang="en-US" altLang="zh-CN" sz="2800" smtClean="0"/>
              <a:t>”content://”</a:t>
            </a:r>
            <a:r>
              <a:rPr lang="zh-CN" altLang="en-US" sz="2800" smtClean="0"/>
              <a:t>开头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需要共享的数据存储在一个数据表中</a:t>
            </a:r>
            <a:r>
              <a:rPr lang="en-US" altLang="zh-CN" sz="2800" smtClean="0"/>
              <a:t>,</a:t>
            </a:r>
            <a:r>
              <a:rPr lang="zh-CN" altLang="en-US" sz="2800" smtClean="0"/>
              <a:t>每行记录至少包括一个 </a:t>
            </a:r>
            <a:r>
              <a:rPr lang="en-US" altLang="zh-CN" sz="2800" smtClean="0"/>
              <a:t>“_ID”</a:t>
            </a:r>
            <a:r>
              <a:rPr lang="zh-CN" altLang="en-US" sz="2800" smtClean="0"/>
              <a:t>字段</a:t>
            </a:r>
            <a:r>
              <a:rPr lang="en-US" altLang="zh-CN" sz="2800" smtClean="0"/>
              <a:t>,</a:t>
            </a:r>
            <a:r>
              <a:rPr lang="zh-CN" altLang="en-US" sz="2800" smtClean="0"/>
              <a:t>标识每条数据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内置的数据源除了</a:t>
            </a:r>
            <a:r>
              <a:rPr lang="en-US" altLang="zh-CN" sz="2800" smtClean="0"/>
              <a:t>URI</a:t>
            </a:r>
            <a:r>
              <a:rPr lang="zh-CN" altLang="en-US" sz="2800" smtClean="0"/>
              <a:t>格式外</a:t>
            </a:r>
            <a:r>
              <a:rPr lang="en-US" altLang="zh-CN" sz="2800" smtClean="0"/>
              <a:t>,</a:t>
            </a:r>
            <a:r>
              <a:rPr lang="zh-CN" altLang="en-US" sz="2800" smtClean="0"/>
              <a:t>往往还可以利用辅助类写成常量格式</a:t>
            </a:r>
            <a:r>
              <a:rPr lang="en-US" altLang="zh-CN" sz="2800" smtClean="0"/>
              <a:t>,</a:t>
            </a:r>
            <a:r>
              <a:rPr lang="zh-CN" altLang="en-US" sz="2800" smtClean="0"/>
              <a:t>如</a:t>
            </a:r>
            <a:r>
              <a:rPr lang="en-US" altLang="zh-CN" sz="2800" smtClean="0"/>
              <a:t>:</a:t>
            </a:r>
            <a:endParaRPr lang="zh-CN" altLang="en-US" sz="2800" smtClean="0"/>
          </a:p>
          <a:p>
            <a:pPr eaLnBrk="1" hangingPunct="1"/>
            <a:r>
              <a:rPr lang="en-US" altLang="zh-CN" sz="2800" smtClean="0"/>
              <a:t>“content://contacts/people/”  </a:t>
            </a:r>
            <a:r>
              <a:rPr lang="zh-CN" altLang="en-US" sz="2800" smtClean="0"/>
              <a:t>等价于 </a:t>
            </a:r>
            <a:r>
              <a:rPr lang="en-US" altLang="zh-CN" sz="2800" smtClean="0"/>
              <a:t> Contacts.People.CONTENT_URI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Uri </a:t>
            </a:r>
            <a:r>
              <a:rPr lang="zh-CN" altLang="en-US" smtClean="0"/>
              <a:t>介绍</a:t>
            </a:r>
          </a:p>
        </p:txBody>
      </p:sp>
      <p:pic>
        <p:nvPicPr>
          <p:cNvPr id="2314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428750"/>
            <a:ext cx="88804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Uri </a:t>
            </a:r>
            <a:r>
              <a:rPr lang="zh-CN" altLang="en-US" smtClean="0"/>
              <a:t>介绍</a:t>
            </a:r>
          </a:p>
        </p:txBody>
      </p:sp>
      <p:sp>
        <p:nvSpPr>
          <p:cNvPr id="232451" name="内容占位符 2"/>
          <p:cNvSpPr>
            <a:spLocks noGrp="1"/>
          </p:cNvSpPr>
          <p:nvPr>
            <p:ph idx="1"/>
          </p:nvPr>
        </p:nvSpPr>
        <p:spPr bwMode="auto">
          <a:xfrm>
            <a:off x="142875" y="1500188"/>
            <a:ext cx="8429625" cy="500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ContentProvider</a:t>
            </a:r>
            <a:r>
              <a:rPr lang="zh-CN" altLang="en-US" sz="2800" smtClean="0"/>
              <a:t>的</a:t>
            </a:r>
            <a:r>
              <a:rPr lang="en-US" altLang="zh-CN" sz="2800" smtClean="0"/>
              <a:t>scheme</a:t>
            </a:r>
            <a:r>
              <a:rPr lang="zh-CN" altLang="en-US" sz="2800" smtClean="0"/>
              <a:t>已经由</a:t>
            </a:r>
            <a:r>
              <a:rPr lang="en-US" altLang="zh-CN" sz="2800" smtClean="0"/>
              <a:t>Android</a:t>
            </a:r>
            <a:r>
              <a:rPr lang="zh-CN" altLang="en-US" sz="2800" smtClean="0"/>
              <a:t>所规定为：</a:t>
            </a:r>
            <a:r>
              <a:rPr lang="en-US" altLang="zh-CN" sz="2800" smtClean="0"/>
              <a:t>content://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/>
              <a:t>主机名（</a:t>
            </a:r>
            <a:r>
              <a:rPr lang="en-US" altLang="zh-CN" sz="2800" smtClean="0"/>
              <a:t>Authority</a:t>
            </a:r>
            <a:r>
              <a:rPr lang="zh-CN" altLang="en-US" sz="2800" smtClean="0"/>
              <a:t>）用于标识这个</a:t>
            </a:r>
            <a:r>
              <a:rPr lang="en-US" altLang="zh-CN" sz="2800" smtClean="0"/>
              <a:t>ContentProvider</a:t>
            </a:r>
            <a:r>
              <a:rPr lang="zh-CN" altLang="en-US" sz="2800" smtClean="0"/>
              <a:t>，外部调用者根据这个标识来找到它</a:t>
            </a:r>
            <a:endParaRPr lang="en-US" altLang="zh-CN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/>
              <a:t>路径（</a:t>
            </a:r>
            <a:r>
              <a:rPr lang="en-US" altLang="zh-CN" sz="2800" smtClean="0"/>
              <a:t>path</a:t>
            </a:r>
            <a:r>
              <a:rPr lang="zh-CN" altLang="en-US" sz="2800" smtClean="0"/>
              <a:t>）可以用来表示我们要操作的数据，路径的构建应根据业务而定</a:t>
            </a:r>
            <a:r>
              <a:rPr lang="en-US" altLang="zh-CN" sz="2800" smtClean="0"/>
              <a:t>，</a:t>
            </a:r>
            <a:r>
              <a:rPr lang="zh-CN" altLang="en-US" sz="2800" smtClean="0"/>
              <a:t>如下</a:t>
            </a:r>
            <a:r>
              <a:rPr lang="en-US" altLang="zh-CN" sz="2800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要操作</a:t>
            </a:r>
            <a:r>
              <a:rPr lang="en-US" altLang="zh-CN" sz="2800" smtClean="0">
                <a:solidFill>
                  <a:srgbClr val="FF0000"/>
                </a:solidFill>
              </a:rPr>
              <a:t>person</a:t>
            </a:r>
            <a:r>
              <a:rPr lang="zh-CN" altLang="en-US" sz="2800" smtClean="0">
                <a:solidFill>
                  <a:srgbClr val="FF0000"/>
                </a:solidFill>
              </a:rPr>
              <a:t>表中</a:t>
            </a:r>
            <a:r>
              <a:rPr lang="en-US" altLang="zh-CN" sz="2800" smtClean="0">
                <a:solidFill>
                  <a:srgbClr val="FF0000"/>
                </a:solidFill>
              </a:rPr>
              <a:t>id</a:t>
            </a:r>
            <a:r>
              <a:rPr lang="zh-CN" altLang="en-US" sz="2800" smtClean="0">
                <a:solidFill>
                  <a:srgbClr val="FF0000"/>
                </a:solidFill>
              </a:rPr>
              <a:t>为</a:t>
            </a:r>
            <a:r>
              <a:rPr lang="en-US" altLang="zh-CN" sz="2800" smtClean="0">
                <a:solidFill>
                  <a:srgbClr val="FF0000"/>
                </a:solidFill>
              </a:rPr>
              <a:t>10</a:t>
            </a:r>
            <a:r>
              <a:rPr lang="zh-CN" altLang="en-US" sz="2800" smtClean="0">
                <a:solidFill>
                  <a:srgbClr val="FF0000"/>
                </a:solidFill>
              </a:rPr>
              <a:t>的记录</a:t>
            </a:r>
            <a:r>
              <a:rPr lang="en-US" altLang="zh-CN" sz="2800" smtClean="0">
                <a:solidFill>
                  <a:srgbClr val="FF0000"/>
                </a:solidFill>
              </a:rPr>
              <a:t>:/person/10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要操作</a:t>
            </a:r>
            <a:r>
              <a:rPr lang="en-US" altLang="zh-CN" sz="2800" smtClean="0">
                <a:solidFill>
                  <a:srgbClr val="FF0000"/>
                </a:solidFill>
              </a:rPr>
              <a:t>person</a:t>
            </a:r>
            <a:r>
              <a:rPr lang="zh-CN" altLang="en-US" sz="2800" smtClean="0">
                <a:solidFill>
                  <a:srgbClr val="FF0000"/>
                </a:solidFill>
              </a:rPr>
              <a:t>表中</a:t>
            </a:r>
            <a:r>
              <a:rPr lang="en-US" altLang="zh-CN" sz="2800" smtClean="0">
                <a:solidFill>
                  <a:srgbClr val="FF0000"/>
                </a:solidFill>
              </a:rPr>
              <a:t>id</a:t>
            </a:r>
            <a:r>
              <a:rPr lang="zh-CN" altLang="en-US" sz="2800" smtClean="0">
                <a:solidFill>
                  <a:srgbClr val="FF0000"/>
                </a:solidFill>
              </a:rPr>
              <a:t>为</a:t>
            </a:r>
            <a:r>
              <a:rPr lang="en-US" altLang="zh-CN" sz="2800" smtClean="0">
                <a:solidFill>
                  <a:srgbClr val="FF0000"/>
                </a:solidFill>
              </a:rPr>
              <a:t>10</a:t>
            </a:r>
            <a:r>
              <a:rPr lang="zh-CN" altLang="en-US" sz="2800" smtClean="0">
                <a:solidFill>
                  <a:srgbClr val="FF0000"/>
                </a:solidFill>
              </a:rPr>
              <a:t>的记录的</a:t>
            </a:r>
            <a:r>
              <a:rPr lang="en-US" altLang="zh-CN" sz="2800" smtClean="0">
                <a:solidFill>
                  <a:srgbClr val="FF0000"/>
                </a:solidFill>
              </a:rPr>
              <a:t>name</a:t>
            </a:r>
            <a:r>
              <a:rPr lang="zh-CN" altLang="en-US" sz="2800" smtClean="0">
                <a:solidFill>
                  <a:srgbClr val="FF0000"/>
                </a:solidFill>
              </a:rPr>
              <a:t>字段</a:t>
            </a:r>
            <a:r>
              <a:rPr lang="en-US" altLang="zh-CN" sz="2800" smtClean="0">
                <a:solidFill>
                  <a:srgbClr val="FF0000"/>
                </a:solidFill>
              </a:rPr>
              <a:t>:/person/10/name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>
                <a:solidFill>
                  <a:srgbClr val="FF0000"/>
                </a:solidFill>
              </a:rPr>
              <a:t>要操作</a:t>
            </a:r>
            <a:r>
              <a:rPr lang="en-US" altLang="zh-CN" sz="2800" smtClean="0">
                <a:solidFill>
                  <a:srgbClr val="FF0000"/>
                </a:solidFill>
              </a:rPr>
              <a:t>person</a:t>
            </a:r>
            <a:r>
              <a:rPr lang="zh-CN" altLang="en-US" sz="2800" smtClean="0">
                <a:solidFill>
                  <a:srgbClr val="FF0000"/>
                </a:solidFill>
              </a:rPr>
              <a:t>表中的所有记录</a:t>
            </a:r>
            <a:r>
              <a:rPr lang="en-US" altLang="zh-CN" sz="2800" smtClean="0">
                <a:solidFill>
                  <a:srgbClr val="FF0000"/>
                </a:solidFill>
              </a:rPr>
              <a:t>:/person</a:t>
            </a: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7A5D15-E020-4B71-82FB-373869CC7634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584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4177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46300"/>
            <a:ext cx="57245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ContentResolver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452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ContentResolver</a:t>
            </a:r>
            <a:r>
              <a:rPr lang="zh-CN" altLang="en-US" dirty="0" smtClean="0"/>
              <a:t>来使用某个</a:t>
            </a:r>
            <a:r>
              <a:rPr lang="en-US" altLang="zh-CN" dirty="0" err="1" smtClean="0"/>
              <a:t>ContentProvider</a:t>
            </a:r>
            <a:endParaRPr lang="en-US" altLang="zh-CN" dirty="0" smtClean="0"/>
          </a:p>
          <a:p>
            <a:pPr marL="0" indent="0" eaLnBrk="1" fontAlgn="auto" hangingPunct="1">
              <a:lnSpc>
                <a:spcPts val="358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533400" algn="l"/>
                <a:tab pos="1905000" algn="l"/>
                <a:tab pos="26289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dirty="0" err="1" smtClean="0"/>
              <a:t>ContentResolver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getContentResolver</a:t>
            </a:r>
            <a:r>
              <a:rPr lang="en-US" altLang="zh-CN" dirty="0" smtClean="0"/>
              <a:t>();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提供的方法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用法与</a:t>
            </a:r>
            <a:r>
              <a:rPr lang="en-US" altLang="zh-CN" dirty="0" err="1" smtClean="0"/>
              <a:t>SQLiteDatabase</a:t>
            </a:r>
            <a:r>
              <a:rPr lang="zh-CN" altLang="en-US" dirty="0" smtClean="0"/>
              <a:t>中相似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query(Uri </a:t>
            </a:r>
            <a:r>
              <a:rPr lang="en-US" altLang="zh-CN" dirty="0" err="1" smtClean="0"/>
              <a:t>uri,String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cols,String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where,String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args,String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orderBy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insert(Uri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ContentValues</a:t>
            </a:r>
            <a:r>
              <a:rPr lang="en-US" altLang="zh-CN" dirty="0" smtClean="0"/>
              <a:t> values)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delete(Uri </a:t>
            </a:r>
            <a:r>
              <a:rPr lang="en-US" altLang="zh-CN" dirty="0" err="1" smtClean="0"/>
              <a:t>uri,String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where,String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update(Uri </a:t>
            </a:r>
            <a:r>
              <a:rPr lang="en-US" altLang="zh-CN" dirty="0" err="1" smtClean="0"/>
              <a:t>uri,ContentValues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values,String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where,String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常用方法</a:t>
            </a:r>
          </a:p>
        </p:txBody>
      </p:sp>
      <p:sp>
        <p:nvSpPr>
          <p:cNvPr id="23449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4296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Uri.parse(String uriString) </a:t>
            </a:r>
            <a:r>
              <a:rPr lang="zh-CN" altLang="en-US" smtClean="0"/>
              <a:t>将</a:t>
            </a:r>
            <a:r>
              <a:rPr lang="en-US" altLang="zh-CN" smtClean="0"/>
              <a:t>String</a:t>
            </a:r>
            <a:r>
              <a:rPr lang="zh-CN" altLang="en-US" smtClean="0"/>
              <a:t>解析为</a:t>
            </a:r>
            <a:r>
              <a:rPr lang="en-US" altLang="zh-CN" smtClean="0"/>
              <a:t>Uri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ContentUris.withAppendedId(Uri,id):</a:t>
            </a:r>
            <a:r>
              <a:rPr lang="zh-CN" altLang="en-US" smtClean="0"/>
              <a:t>为某个</a:t>
            </a:r>
            <a:r>
              <a:rPr lang="en-US" altLang="zh-CN" smtClean="0"/>
              <a:t>Uri</a:t>
            </a:r>
            <a:r>
              <a:rPr lang="zh-CN" altLang="en-US" smtClean="0"/>
              <a:t>加上</a:t>
            </a:r>
            <a:r>
              <a:rPr lang="en-US" altLang="zh-CN" smtClean="0"/>
              <a:t>id</a:t>
            </a:r>
            <a:r>
              <a:rPr lang="zh-CN" altLang="en-US" smtClean="0"/>
              <a:t>后缀</a:t>
            </a:r>
          </a:p>
          <a:p>
            <a:pPr eaLnBrk="1" hangingPunct="1"/>
            <a:r>
              <a:rPr lang="en-US" altLang="zh-CN" smtClean="0"/>
              <a:t>ContentUris.parseId(Uri) </a:t>
            </a:r>
            <a:r>
              <a:rPr lang="zh-CN" altLang="en-US" smtClean="0"/>
              <a:t>从某个</a:t>
            </a:r>
            <a:r>
              <a:rPr lang="en-US" altLang="zh-CN" smtClean="0"/>
              <a:t>Uri</a:t>
            </a:r>
            <a:r>
              <a:rPr lang="zh-CN" altLang="en-US" smtClean="0"/>
              <a:t>中解析出</a:t>
            </a:r>
            <a:r>
              <a:rPr lang="en-US" altLang="zh-CN" smtClean="0"/>
              <a:t>id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ContentProvider ---</a:t>
            </a:r>
            <a:r>
              <a:rPr lang="zh-CN" altLang="en-US" smtClean="0"/>
              <a:t>联系人</a:t>
            </a:r>
          </a:p>
        </p:txBody>
      </p:sp>
      <p:sp>
        <p:nvSpPr>
          <p:cNvPr id="23552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17663"/>
            <a:ext cx="8229600" cy="502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常用的联系人 </a:t>
            </a:r>
            <a:r>
              <a:rPr lang="en-US" altLang="zh-CN" sz="2400" smtClean="0"/>
              <a:t>URI    </a:t>
            </a:r>
            <a:r>
              <a:rPr lang="zh-CN" altLang="en-US" sz="2400" smtClean="0"/>
              <a:t>常量来自</a:t>
            </a:r>
            <a:r>
              <a:rPr lang="en-US" altLang="zh-CN" sz="2400" smtClean="0"/>
              <a:t>android.provider</a:t>
            </a:r>
            <a:r>
              <a:rPr lang="zh-CN" altLang="en-US" sz="2400" smtClean="0"/>
              <a:t>包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ContactsContract.Data.CONTENT_URI</a:t>
            </a:r>
          </a:p>
          <a:p>
            <a:pPr lvl="1" eaLnBrk="1" hangingPunct="1"/>
            <a:r>
              <a:rPr lang="zh-CN" altLang="en-US" sz="2400" smtClean="0"/>
              <a:t>主要数据表</a:t>
            </a:r>
            <a:r>
              <a:rPr lang="en-US" altLang="zh-CN" sz="2400" smtClean="0"/>
              <a:t>,</a:t>
            </a:r>
            <a:r>
              <a:rPr lang="zh-CN" altLang="en-US" sz="2400" smtClean="0"/>
              <a:t>用</a:t>
            </a:r>
            <a:r>
              <a:rPr lang="en-US" altLang="zh-CN" sz="2400" smtClean="0"/>
              <a:t>MIMETYPE</a:t>
            </a:r>
            <a:r>
              <a:rPr lang="zh-CN" altLang="en-US" sz="2400" smtClean="0"/>
              <a:t>字段区分数据类型</a:t>
            </a:r>
            <a:r>
              <a:rPr lang="en-US" altLang="zh-CN" sz="2400" smtClean="0"/>
              <a:t>,DATA1-DATA15</a:t>
            </a:r>
            <a:r>
              <a:rPr lang="zh-CN" altLang="en-US" sz="2400" smtClean="0"/>
              <a:t>字段用来存储数据</a:t>
            </a:r>
            <a:r>
              <a:rPr lang="en-US" altLang="zh-CN" sz="2400" smtClean="0"/>
              <a:t>,</a:t>
            </a:r>
            <a:r>
              <a:rPr lang="zh-CN" altLang="en-US" sz="2400" smtClean="0"/>
              <a:t>每条记录都有</a:t>
            </a:r>
            <a:r>
              <a:rPr lang="en-US" altLang="zh-CN" sz="2400" smtClean="0"/>
              <a:t>DISPLAY_NAME</a:t>
            </a:r>
            <a:r>
              <a:rPr lang="zh-CN" altLang="en-US" sz="2400" smtClean="0"/>
              <a:t>字段和</a:t>
            </a:r>
            <a:r>
              <a:rPr lang="en-US" altLang="zh-CN" sz="2400" i="1" smtClean="0"/>
              <a:t>RAW_CONTACT_ID</a:t>
            </a:r>
            <a:r>
              <a:rPr lang="zh-CN" altLang="en-US" sz="2400" i="1" smtClean="0"/>
              <a:t>字段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ContactsContract.Groups.CONTENT_URI</a:t>
            </a:r>
          </a:p>
          <a:p>
            <a:pPr lvl="1" eaLnBrk="1" hangingPunct="1"/>
            <a:r>
              <a:rPr lang="zh-CN" altLang="en-US" sz="2400" smtClean="0"/>
              <a:t>分组数据表</a:t>
            </a:r>
            <a:r>
              <a:rPr lang="en-US" altLang="zh-CN" sz="2400" smtClean="0"/>
              <a:t>,</a:t>
            </a:r>
            <a:r>
              <a:rPr lang="zh-CN" altLang="en-US" sz="2400" smtClean="0"/>
              <a:t>定义了</a:t>
            </a:r>
            <a:r>
              <a:rPr lang="en-US" altLang="zh-CN" sz="2400" smtClean="0"/>
              <a:t>TITLE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_ID</a:t>
            </a:r>
            <a:r>
              <a:rPr lang="zh-CN" altLang="en-US" sz="2400" smtClean="0"/>
              <a:t>字段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ContactsContract.RawContacts.CONTENT_URI</a:t>
            </a:r>
          </a:p>
          <a:p>
            <a:pPr lvl="1" eaLnBrk="1" hangingPunct="1"/>
            <a:r>
              <a:rPr lang="zh-CN" altLang="en-US" sz="2400" smtClean="0"/>
              <a:t>原始记录表</a:t>
            </a:r>
            <a:r>
              <a:rPr lang="en-US" altLang="zh-CN" sz="2400" smtClean="0"/>
              <a:t>,</a:t>
            </a:r>
            <a:r>
              <a:rPr lang="zh-CN" altLang="en-US" sz="2400" smtClean="0"/>
              <a:t>即使删掉的联系人也会有记录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ContactsContract.Contacts.CONTENT_URI</a:t>
            </a:r>
          </a:p>
          <a:p>
            <a:pPr lvl="1" eaLnBrk="1" hangingPunct="1"/>
            <a:r>
              <a:rPr lang="zh-CN" altLang="en-US" sz="2400" smtClean="0"/>
              <a:t>基本数据表</a:t>
            </a:r>
            <a:r>
              <a:rPr lang="en-US" altLang="zh-CN" sz="2400" smtClean="0"/>
              <a:t>,</a:t>
            </a:r>
            <a:r>
              <a:rPr lang="zh-CN" altLang="en-US" sz="2400" smtClean="0"/>
              <a:t>一个联系人对应一行</a:t>
            </a:r>
            <a:r>
              <a:rPr lang="en-US" altLang="zh-CN" sz="2400" smtClean="0"/>
              <a:t>,</a:t>
            </a:r>
            <a:r>
              <a:rPr lang="zh-CN" altLang="en-US" sz="2400" smtClean="0"/>
              <a:t>能查到</a:t>
            </a:r>
            <a:r>
              <a:rPr lang="en-US" altLang="zh-CN" sz="2400" smtClean="0"/>
              <a:t>_ID,</a:t>
            </a:r>
            <a:r>
              <a:rPr lang="zh-CN" altLang="en-US" sz="2400" smtClean="0"/>
              <a:t>名字</a:t>
            </a:r>
            <a:r>
              <a:rPr lang="en-US" altLang="zh-CN" sz="2400" smtClean="0"/>
              <a:t>,</a:t>
            </a:r>
            <a:r>
              <a:rPr lang="zh-CN" altLang="en-US" sz="2400" smtClean="0"/>
              <a:t>最近联络时间等</a:t>
            </a:r>
            <a:r>
              <a:rPr lang="en-US" altLang="zh-CN" sz="2400" smtClean="0"/>
              <a:t>,</a:t>
            </a:r>
            <a:r>
              <a:rPr lang="zh-CN" altLang="en-US" sz="2400" smtClean="0"/>
              <a:t>一般作为检索联系人的入口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ContentProvider ---</a:t>
            </a:r>
            <a:r>
              <a:rPr lang="zh-CN" altLang="en-US" smtClean="0"/>
              <a:t>联系人</a:t>
            </a:r>
          </a:p>
        </p:txBody>
      </p:sp>
      <p:sp>
        <p:nvSpPr>
          <p:cNvPr id="23654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5072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添加联系人</a:t>
            </a:r>
            <a:r>
              <a:rPr lang="en-US" altLang="zh-CN" smtClean="0"/>
              <a:t>:</a:t>
            </a:r>
            <a:endParaRPr lang="zh-CN" altLang="en-US" smtClean="0"/>
          </a:p>
          <a:p>
            <a:pPr eaLnBrk="1" hangingPunct="1"/>
            <a:r>
              <a:rPr lang="zh-CN" altLang="en-US" sz="2800" smtClean="0"/>
              <a:t>向</a:t>
            </a:r>
            <a:r>
              <a:rPr lang="en-US" altLang="zh-CN" sz="2800" smtClean="0"/>
              <a:t>RawContacts</a:t>
            </a:r>
            <a:r>
              <a:rPr lang="zh-CN" altLang="en-US" sz="2800" smtClean="0"/>
              <a:t>表中添加空记录</a:t>
            </a:r>
            <a:r>
              <a:rPr lang="en-US" altLang="zh-CN" sz="2800" smtClean="0"/>
              <a:t>,</a:t>
            </a:r>
            <a:r>
              <a:rPr lang="zh-CN" altLang="en-US" sz="2800" smtClean="0"/>
              <a:t>得到</a:t>
            </a:r>
            <a:r>
              <a:rPr lang="en-US" altLang="zh-CN" sz="2800" smtClean="0"/>
              <a:t>newId</a:t>
            </a:r>
            <a:endParaRPr lang="zh-CN" altLang="en-US" sz="2800" smtClean="0"/>
          </a:p>
          <a:p>
            <a:pPr eaLnBrk="1" hangingPunct="1"/>
            <a:r>
              <a:rPr lang="zh-CN" altLang="en-US" sz="2800" smtClean="0"/>
              <a:t>根据值类型的不同</a:t>
            </a:r>
            <a:r>
              <a:rPr lang="en-US" altLang="zh-CN" sz="2800" smtClean="0"/>
              <a:t>,</a:t>
            </a:r>
            <a:r>
              <a:rPr lang="zh-CN" altLang="en-US" sz="2800" smtClean="0"/>
              <a:t>向</a:t>
            </a:r>
            <a:r>
              <a:rPr lang="en-US" altLang="zh-CN" sz="2800" smtClean="0"/>
              <a:t>DATA</a:t>
            </a:r>
            <a:r>
              <a:rPr lang="zh-CN" altLang="en-US" sz="2800" smtClean="0"/>
              <a:t>表中反复添加数据 每行数据都要包括</a:t>
            </a:r>
            <a:r>
              <a:rPr lang="en-US" altLang="zh-CN" sz="2800" smtClean="0"/>
              <a:t>Raw_Contact_Id</a:t>
            </a:r>
            <a:endParaRPr lang="zh-CN" altLang="en-US" sz="2800" smtClean="0"/>
          </a:p>
          <a:p>
            <a:pPr eaLnBrk="1" hangingPunct="1"/>
            <a:r>
              <a:rPr lang="zh-CN" altLang="en-US" sz="2800" smtClean="0"/>
              <a:t>姓名的字段名为</a:t>
            </a:r>
            <a:r>
              <a:rPr lang="en-US" altLang="zh-CN" sz="2800" smtClean="0"/>
              <a:t>:GIVEN_NAME</a:t>
            </a:r>
            <a:endParaRPr lang="zh-CN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删除联系人</a:t>
            </a:r>
            <a:r>
              <a:rPr lang="en-US" altLang="zh-CN" smtClean="0"/>
              <a:t>:</a:t>
            </a:r>
            <a:endParaRPr lang="zh-CN" altLang="en-US" smtClean="0"/>
          </a:p>
          <a:p>
            <a:pPr eaLnBrk="1" hangingPunct="1"/>
            <a:r>
              <a:rPr lang="zh-CN" altLang="en-US" sz="2800" smtClean="0"/>
              <a:t>在</a:t>
            </a:r>
            <a:r>
              <a:rPr lang="en-US" altLang="zh-CN" sz="2800" smtClean="0"/>
              <a:t>DATA</a:t>
            </a:r>
            <a:r>
              <a:rPr lang="zh-CN" altLang="en-US" sz="2800" smtClean="0"/>
              <a:t>表中查出要删除的联系人的</a:t>
            </a:r>
            <a:r>
              <a:rPr lang="en-US" altLang="zh-CN" sz="2800" smtClean="0"/>
              <a:t>Raw_Contact_Id</a:t>
            </a:r>
          </a:p>
          <a:p>
            <a:pPr eaLnBrk="1" hangingPunct="1"/>
            <a:r>
              <a:rPr lang="zh-CN" altLang="en-US" sz="2800" smtClean="0"/>
              <a:t>在</a:t>
            </a:r>
            <a:r>
              <a:rPr lang="en-US" altLang="zh-CN" sz="2800" smtClean="0"/>
              <a:t>RawContacts</a:t>
            </a:r>
            <a:r>
              <a:rPr lang="zh-CN" altLang="en-US" sz="2800" smtClean="0"/>
              <a:t>表中删除该</a:t>
            </a:r>
            <a:r>
              <a:rPr lang="en-US" altLang="zh-CN" sz="2800" smtClean="0"/>
              <a:t>id</a:t>
            </a:r>
            <a:endParaRPr lang="zh-CN" altLang="en-US" sz="28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ContentProvider ---</a:t>
            </a:r>
            <a:r>
              <a:rPr lang="zh-CN" altLang="en-US" smtClean="0"/>
              <a:t>联系人</a:t>
            </a:r>
          </a:p>
        </p:txBody>
      </p:sp>
      <p:sp>
        <p:nvSpPr>
          <p:cNvPr id="23757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5725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常用的字段名 </a:t>
            </a:r>
            <a:r>
              <a:rPr lang="en-US" altLang="zh-CN" smtClean="0"/>
              <a:t>(Data</a:t>
            </a:r>
            <a:r>
              <a:rPr lang="zh-CN" altLang="en-US" smtClean="0"/>
              <a:t>表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en-US" altLang="zh-CN" sz="2800" smtClean="0"/>
              <a:t>ContactsContract.Data.RAW_CONTACT_ID</a:t>
            </a:r>
          </a:p>
          <a:p>
            <a:pPr eaLnBrk="1" hangingPunct="1"/>
            <a:r>
              <a:rPr lang="en-US" altLang="zh-CN" sz="2800" smtClean="0"/>
              <a:t>ContactsContract.Data.DISPLAY_NAME</a:t>
            </a:r>
          </a:p>
          <a:p>
            <a:pPr eaLnBrk="1" hangingPunct="1"/>
            <a:r>
              <a:rPr lang="en-US" altLang="zh-CN" sz="2800" smtClean="0"/>
              <a:t>ContactsContract.Data.MIMETYPE</a:t>
            </a:r>
          </a:p>
          <a:p>
            <a:pPr eaLnBrk="1" hangingPunct="1"/>
            <a:r>
              <a:rPr lang="en-US" altLang="zh-CN" sz="2800" smtClean="0"/>
              <a:t>ContactsContract.CommonDataKinds.Phone.NUMBER</a:t>
            </a:r>
          </a:p>
          <a:p>
            <a:pPr eaLnBrk="1" hangingPunct="1"/>
            <a:r>
              <a:rPr lang="en-US" altLang="zh-CN" sz="2800" smtClean="0"/>
              <a:t>ContactsContract.CommonDataKinds.Phone.TYPE</a:t>
            </a:r>
          </a:p>
          <a:p>
            <a:pPr eaLnBrk="1" hangingPunct="1"/>
            <a:r>
              <a:rPr lang="en-US" altLang="zh-CN" sz="2800" smtClean="0"/>
              <a:t>ContactsContract.CommonDataKinds.GroupMembership.GROUP_ROW_ID</a:t>
            </a:r>
          </a:p>
          <a:p>
            <a:pPr eaLnBrk="1" hangingPunct="1"/>
            <a:r>
              <a:rPr lang="en-US" altLang="zh-CN" sz="2800" smtClean="0"/>
              <a:t>ContactsContract.CommonDataKinds.StructuredName.GIVEN_NAME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ContentProvider ---</a:t>
            </a:r>
            <a:r>
              <a:rPr lang="zh-CN" altLang="en-US" smtClean="0"/>
              <a:t>联系人</a:t>
            </a:r>
          </a:p>
        </p:txBody>
      </p:sp>
      <p:sp>
        <p:nvSpPr>
          <p:cNvPr id="23859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常用的字段名</a:t>
            </a: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Group</a:t>
            </a:r>
            <a:r>
              <a:rPr lang="zh-CN" altLang="en-US" smtClean="0"/>
              <a:t>表</a:t>
            </a: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ContactsContract.Groups.TITLE  </a:t>
            </a:r>
            <a:r>
              <a:rPr lang="zh-CN" altLang="en-US" smtClean="0"/>
              <a:t>组名</a:t>
            </a: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RawContacts</a:t>
            </a:r>
            <a:r>
              <a:rPr lang="zh-CN" altLang="en-US" smtClean="0"/>
              <a:t>表</a:t>
            </a:r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ContactsContract.RawContacts._ID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标题 1"/>
          <p:cNvSpPr>
            <a:spLocks noGrp="1"/>
          </p:cNvSpPr>
          <p:nvPr>
            <p:ph type="title"/>
          </p:nvPr>
        </p:nvSpPr>
        <p:spPr bwMode="auto">
          <a:xfrm>
            <a:off x="2000250" y="2857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6000" smtClean="0"/>
              <a:t>移动多媒体</a:t>
            </a:r>
          </a:p>
        </p:txBody>
      </p:sp>
      <p:pic>
        <p:nvPicPr>
          <p:cNvPr id="239619" name="图片 3" descr="net.qihoo.launcher.theme.JgvIfjiqLOyeLxg_968440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71563"/>
            <a:ext cx="2857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音频播放</a:t>
            </a:r>
          </a:p>
        </p:txBody>
      </p:sp>
      <p:sp>
        <p:nvSpPr>
          <p:cNvPr id="240643" name="内容占位符 2"/>
          <p:cNvSpPr>
            <a:spLocks noGrp="1"/>
          </p:cNvSpPr>
          <p:nvPr>
            <p:ph idx="1"/>
          </p:nvPr>
        </p:nvSpPr>
        <p:spPr bwMode="auto">
          <a:xfrm>
            <a:off x="285750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1.</a:t>
            </a:r>
            <a:r>
              <a:rPr lang="zh-CN" altLang="en-US" sz="2800" smtClean="0"/>
              <a:t>播放音频资源</a:t>
            </a:r>
            <a:r>
              <a:rPr lang="en-US" altLang="zh-CN" sz="2800" smtClean="0"/>
              <a:t>:</a:t>
            </a:r>
            <a:endParaRPr lang="zh-CN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android.media.MediaPlayer  p = MediaPlayer.create(Context,R.raw.XXX);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	p.prepare();</a:t>
            </a:r>
            <a:endParaRPr lang="zh-CN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    p.start() ;//</a:t>
            </a:r>
            <a:r>
              <a:rPr lang="zh-CN" altLang="en-US" sz="2800" smtClean="0"/>
              <a:t>播放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2.</a:t>
            </a:r>
            <a:r>
              <a:rPr lang="zh-CN" altLang="en-US" sz="2800" smtClean="0"/>
              <a:t>播放外部音频文件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	MediaPlayer p = new MediaPlayer();</a:t>
            </a:r>
            <a:endParaRPr lang="zh-CN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	p.setDataSource(url) url</a:t>
            </a:r>
            <a:r>
              <a:rPr lang="zh-CN" altLang="en-US" sz="2800" smtClean="0"/>
              <a:t>可以是</a:t>
            </a:r>
            <a:r>
              <a:rPr lang="en-US" altLang="zh-CN" sz="2800" smtClean="0"/>
              <a:t> /sdcard/XXX  </a:t>
            </a:r>
            <a:r>
              <a:rPr lang="zh-CN" altLang="en-US" sz="2800" smtClean="0"/>
              <a:t>也可以是网络中的</a:t>
            </a:r>
            <a:r>
              <a:rPr lang="en-US" altLang="zh-CN" sz="2800" smtClean="0"/>
              <a:t>URL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smtClean="0"/>
              <a:t>	p.prepare();  p.start()</a:t>
            </a:r>
            <a:endParaRPr lang="zh-CN" altLang="en-US" sz="28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MediaPlayer</a:t>
            </a:r>
            <a:r>
              <a:rPr lang="zh-CN" altLang="en-US" smtClean="0"/>
              <a:t>的生命周期</a:t>
            </a:r>
          </a:p>
        </p:txBody>
      </p:sp>
      <p:sp>
        <p:nvSpPr>
          <p:cNvPr id="24166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-&gt;setDatasourse-&gt;prepare-&gt;start-&gt;pause-&gt;start-&gt;stop-&gt;release</a:t>
            </a:r>
          </a:p>
          <a:p>
            <a:pPr eaLnBrk="1" hangingPunct="1"/>
            <a:r>
              <a:rPr lang="zh-CN" altLang="en-US" smtClean="0"/>
              <a:t>调用</a:t>
            </a:r>
            <a:r>
              <a:rPr lang="en-US" altLang="zh-CN" smtClean="0"/>
              <a:t>stop</a:t>
            </a:r>
            <a:r>
              <a:rPr lang="zh-CN" altLang="en-US" smtClean="0"/>
              <a:t>进入停止状态</a:t>
            </a:r>
            <a:r>
              <a:rPr lang="en-US" altLang="zh-CN" smtClean="0"/>
              <a:t>,</a:t>
            </a:r>
            <a:r>
              <a:rPr lang="zh-CN" altLang="en-US" smtClean="0"/>
              <a:t>再播放要先调用</a:t>
            </a:r>
            <a:r>
              <a:rPr lang="en-US" altLang="zh-CN" smtClean="0"/>
              <a:t>prepare</a:t>
            </a:r>
            <a:r>
              <a:rPr lang="zh-CN" altLang="en-US" smtClean="0"/>
              <a:t>再调用</a:t>
            </a:r>
            <a:r>
              <a:rPr lang="en-US" altLang="zh-CN" smtClean="0"/>
              <a:t>start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图片 3" descr="mediaplayer_state_diag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642938"/>
            <a:ext cx="78581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892FDE-D0C2-4DC0-A94B-07D145082376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22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686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33375"/>
            <a:ext cx="742315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Box 3"/>
          <p:cNvSpPr txBox="1">
            <a:spLocks noChangeArrowheads="1"/>
          </p:cNvSpPr>
          <p:nvPr/>
        </p:nvSpPr>
        <p:spPr bwMode="auto">
          <a:xfrm>
            <a:off x="357188" y="714375"/>
            <a:ext cx="85010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 try {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MediaPlayer player= new MediaPlayer();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player.setDataSource("/sdcard/nx.mp3");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player.prepare();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player.start();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Thread.</a:t>
            </a:r>
            <a:r>
              <a:rPr lang="en-US" altLang="zh-CN" sz="2800" i="1">
                <a:latin typeface="Calibri" panose="020F0502020204030204" pitchFamily="34" charset="0"/>
              </a:rPr>
              <a:t>sleep(15000);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player.stop();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Thread.</a:t>
            </a:r>
            <a:r>
              <a:rPr lang="en-US" altLang="zh-CN" sz="2800" i="1">
                <a:latin typeface="Calibri" panose="020F0502020204030204" pitchFamily="34" charset="0"/>
              </a:rPr>
              <a:t>sleep(5000);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player.prepare();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player.start();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Thread.sleep(20000);</a:t>
            </a:r>
          </a:p>
          <a:p>
            <a:pPr lvl="1" eaLnBrk="1" hangingPunct="1"/>
            <a:r>
              <a:rPr lang="en-US" altLang="zh-CN" sz="2800">
                <a:latin typeface="Calibri" panose="020F0502020204030204" pitchFamily="34" charset="0"/>
              </a:rPr>
              <a:t>player.stop();  player.release();</a:t>
            </a:r>
          </a:p>
          <a:p>
            <a:pPr eaLnBrk="1" hangingPunct="1"/>
            <a:r>
              <a:rPr lang="en-US" altLang="zh-CN" sz="2800">
                <a:latin typeface="Calibri" panose="020F0502020204030204" pitchFamily="34" charset="0"/>
              </a:rPr>
              <a:t>}catch (Exception e) {e.printStackTrace();}</a:t>
            </a:r>
            <a:endParaRPr lang="zh-CN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音频采集 录音</a:t>
            </a:r>
          </a:p>
        </p:txBody>
      </p:sp>
      <p:sp>
        <p:nvSpPr>
          <p:cNvPr id="24473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85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创建</a:t>
            </a:r>
            <a:r>
              <a:rPr lang="en-US" altLang="zh-CN" sz="2400" smtClean="0"/>
              <a:t>MediaRecorder</a:t>
            </a:r>
            <a:r>
              <a:rPr lang="zh-CN" altLang="en-US" sz="2400" smtClean="0"/>
              <a:t>对象</a:t>
            </a:r>
            <a:r>
              <a:rPr lang="en-US" altLang="zh-CN" sz="2400" smtClean="0"/>
              <a:t>rec (</a:t>
            </a:r>
            <a:r>
              <a:rPr lang="zh-CN" altLang="en-US" sz="2400" smtClean="0"/>
              <a:t>来自</a:t>
            </a:r>
            <a:r>
              <a:rPr lang="en-US" altLang="zh-CN" sz="2400" smtClean="0"/>
              <a:t>android.media</a:t>
            </a:r>
            <a:r>
              <a:rPr lang="zh-CN" altLang="en-US" sz="2400" smtClean="0"/>
              <a:t>包</a:t>
            </a:r>
            <a:r>
              <a:rPr lang="en-US" altLang="zh-CN" sz="2400" smtClean="0"/>
              <a:t>)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开始录音</a:t>
            </a:r>
            <a:r>
              <a:rPr lang="en-US" altLang="zh-CN" sz="2400" smtClean="0"/>
              <a:t>:</a:t>
            </a:r>
            <a:r>
              <a:rPr lang="zh-CN" altLang="en-US" sz="2400" smtClean="0"/>
              <a:t>创建</a:t>
            </a:r>
            <a:r>
              <a:rPr lang="en-US" altLang="zh-CN" sz="2400" smtClean="0"/>
              <a:t>File</a:t>
            </a:r>
            <a:r>
              <a:rPr lang="zh-CN" altLang="en-US" sz="2400" smtClean="0"/>
              <a:t>对象</a:t>
            </a:r>
            <a:r>
              <a:rPr lang="en-US" altLang="zh-CN" sz="2400" smtClean="0"/>
              <a:t>,</a:t>
            </a:r>
            <a:r>
              <a:rPr lang="zh-CN" altLang="en-US" sz="2400" smtClean="0"/>
              <a:t>扩展名为</a:t>
            </a:r>
            <a:r>
              <a:rPr lang="en-US" altLang="zh-CN" sz="2400" smtClean="0"/>
              <a:t>amr,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      rec.setOutputFile(f.getAbsoulutePath())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rec.setAudioSource(MediaRecorder.AudioSource.MIC)//</a:t>
            </a:r>
            <a:r>
              <a:rPr lang="zh-CN" altLang="en-US" sz="2400" smtClean="0"/>
              <a:t>设置声源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rec.setOutputFormat(MediaRecorder.OutputFormat.DEFAULT)//</a:t>
            </a:r>
            <a:r>
              <a:rPr lang="zh-CN" altLang="en-US" sz="2400" smtClean="0"/>
              <a:t>输出格式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rec.setAudioEncoder(MediaRecorder.AudioEncoder.DEFAULT)//</a:t>
            </a:r>
            <a:r>
              <a:rPr lang="zh-CN" altLang="en-US" sz="2400" smtClean="0"/>
              <a:t>音频格式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rec.prepare()  rec.start()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结束录音</a:t>
            </a:r>
            <a:r>
              <a:rPr lang="en-US" altLang="zh-CN" sz="2400" smtClean="0"/>
              <a:t>:   rec.stop() rec.release() rec=null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/>
              <a:t>权限</a:t>
            </a:r>
            <a:r>
              <a:rPr lang="en-US" altLang="zh-CN" sz="2400" b="1" smtClean="0"/>
              <a:t>: android.permission.RECORD_AUDIO</a:t>
            </a:r>
            <a:endParaRPr lang="zh-CN" altLang="en-US" sz="2400" b="1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图片 4" descr="mediarecorder_state_diag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42938"/>
            <a:ext cx="814387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Box 3"/>
          <p:cNvSpPr txBox="1">
            <a:spLocks noChangeArrowheads="1"/>
          </p:cNvSpPr>
          <p:nvPr/>
        </p:nvSpPr>
        <p:spPr bwMode="auto">
          <a:xfrm>
            <a:off x="214313" y="785813"/>
            <a:ext cx="864393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start.setOnClickListener(new View.OnClickListener() {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public void onClick(View v) {</a:t>
            </a:r>
          </a:p>
          <a:p>
            <a:pPr lvl="1" eaLnBrk="1" hangingPunct="1"/>
            <a:r>
              <a:rPr lang="en-US" altLang="zh-CN" sz="2000">
                <a:latin typeface="Calibri" panose="020F0502020204030204" pitchFamily="34" charset="0"/>
              </a:rPr>
              <a:t>if (Environment.</a:t>
            </a:r>
            <a:r>
              <a:rPr lang="en-US" altLang="zh-CN" sz="2000" i="1">
                <a:latin typeface="Calibri" panose="020F0502020204030204" pitchFamily="34" charset="0"/>
              </a:rPr>
              <a:t>getExternalStorageState().equals(Environment.MEDIA_MOUNTED)){</a:t>
            </a:r>
          </a:p>
          <a:p>
            <a:pPr lvl="1" eaLnBrk="1" hangingPunct="1"/>
            <a:r>
              <a:rPr lang="en-US" altLang="zh-CN" sz="2000">
                <a:latin typeface="Calibri" panose="020F0502020204030204" pitchFamily="34" charset="0"/>
              </a:rPr>
              <a:t>	try {</a:t>
            </a:r>
          </a:p>
          <a:p>
            <a:pPr lvl="4" eaLnBrk="1" hangingPunct="1"/>
            <a:r>
              <a:rPr lang="en-US" altLang="zh-CN" sz="2000">
                <a:latin typeface="Calibri" panose="020F0502020204030204" pitchFamily="34" charset="0"/>
              </a:rPr>
              <a:t>myFile = File.</a:t>
            </a:r>
            <a:r>
              <a:rPr lang="en-US" altLang="zh-CN" sz="2000" i="1">
                <a:latin typeface="Calibri" panose="020F0502020204030204" pitchFamily="34" charset="0"/>
              </a:rPr>
              <a:t>createTempFile("huxz", ".amr", Environment.getExternalStorageDirectory());</a:t>
            </a:r>
          </a:p>
          <a:p>
            <a:pPr lvl="4" eaLnBrk="1" hangingPunct="1"/>
            <a:r>
              <a:rPr lang="en-US" altLang="zh-CN" sz="2000" b="1">
                <a:latin typeface="Calibri" panose="020F0502020204030204" pitchFamily="34" charset="0"/>
              </a:rPr>
              <a:t>rec = new MediaRecorder();</a:t>
            </a:r>
          </a:p>
          <a:p>
            <a:pPr lvl="4" eaLnBrk="1" hangingPunct="1"/>
            <a:r>
              <a:rPr lang="en-US" altLang="zh-CN" sz="2000" b="1">
                <a:latin typeface="Calibri" panose="020F0502020204030204" pitchFamily="34" charset="0"/>
              </a:rPr>
              <a:t>rec.setAudioSource(MediaRecorder.AudioSource.</a:t>
            </a:r>
            <a:r>
              <a:rPr lang="en-US" altLang="zh-CN" sz="2000" b="1" i="1">
                <a:latin typeface="Calibri" panose="020F0502020204030204" pitchFamily="34" charset="0"/>
              </a:rPr>
              <a:t>MIC);</a:t>
            </a:r>
          </a:p>
          <a:p>
            <a:pPr lvl="4" eaLnBrk="1" hangingPunct="1"/>
            <a:r>
              <a:rPr lang="en-US" altLang="zh-CN" sz="2000" b="1">
                <a:latin typeface="Calibri" panose="020F0502020204030204" pitchFamily="34" charset="0"/>
              </a:rPr>
              <a:t>rec.setOutputFormat(MediaRecorder.OutputFormat.</a:t>
            </a:r>
            <a:r>
              <a:rPr lang="en-US" altLang="zh-CN" sz="2000" b="1" i="1">
                <a:latin typeface="Calibri" panose="020F0502020204030204" pitchFamily="34" charset="0"/>
              </a:rPr>
              <a:t>DEFAULT);</a:t>
            </a:r>
          </a:p>
          <a:p>
            <a:pPr lvl="4" eaLnBrk="1" hangingPunct="1"/>
            <a:r>
              <a:rPr lang="en-US" altLang="zh-CN" sz="2000" b="1">
                <a:latin typeface="Calibri" panose="020F0502020204030204" pitchFamily="34" charset="0"/>
              </a:rPr>
              <a:t>rec.setAudioEncoder(MediaRecorder.AudioEncoder.</a:t>
            </a:r>
            <a:r>
              <a:rPr lang="en-US" altLang="zh-CN" sz="2000" b="1" i="1">
                <a:latin typeface="Calibri" panose="020F0502020204030204" pitchFamily="34" charset="0"/>
              </a:rPr>
              <a:t>DEFAULT);</a:t>
            </a:r>
          </a:p>
          <a:p>
            <a:pPr lvl="4" eaLnBrk="1" hangingPunct="1"/>
            <a:r>
              <a:rPr lang="en-US" altLang="zh-CN" sz="2000" b="1">
                <a:latin typeface="Calibri" panose="020F0502020204030204" pitchFamily="34" charset="0"/>
              </a:rPr>
              <a:t>rec.setOutputFile(myFile.getAbsolutePath());</a:t>
            </a:r>
          </a:p>
          <a:p>
            <a:pPr lvl="4" eaLnBrk="1" hangingPunct="1"/>
            <a:r>
              <a:rPr lang="en-US" altLang="zh-CN" sz="2000" b="1">
                <a:latin typeface="Calibri" panose="020F0502020204030204" pitchFamily="34" charset="0"/>
              </a:rPr>
              <a:t>rec.prepare();</a:t>
            </a:r>
          </a:p>
          <a:p>
            <a:pPr lvl="4" eaLnBrk="1" hangingPunct="1"/>
            <a:r>
              <a:rPr lang="en-US" altLang="zh-CN" sz="2000" b="1">
                <a:latin typeface="Calibri" panose="020F0502020204030204" pitchFamily="34" charset="0"/>
              </a:rPr>
              <a:t>rec.start();</a:t>
            </a:r>
          </a:p>
          <a:p>
            <a:pPr lvl="1" eaLnBrk="1" hangingPunct="1"/>
            <a:r>
              <a:rPr lang="en-US" altLang="zh-CN" sz="2000">
                <a:latin typeface="Calibri" panose="020F0502020204030204" pitchFamily="34" charset="0"/>
              </a:rPr>
              <a:t>	} catch (Exception e) {}</a:t>
            </a:r>
          </a:p>
          <a:p>
            <a:pPr lvl="1" eaLnBrk="1" hangingPunct="1"/>
            <a:r>
              <a:rPr lang="en-US" altLang="zh-CN" sz="2000">
                <a:latin typeface="Calibri" panose="020F0502020204030204" pitchFamily="34" charset="0"/>
              </a:rPr>
              <a:t>}</a:t>
            </a: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}});</a:t>
            </a:r>
            <a:endParaRPr lang="zh-CN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Box 4"/>
          <p:cNvSpPr txBox="1">
            <a:spLocks noChangeArrowheads="1"/>
          </p:cNvSpPr>
          <p:nvPr/>
        </p:nvSpPr>
        <p:spPr bwMode="auto">
          <a:xfrm>
            <a:off x="285750" y="1143000"/>
            <a:ext cx="85010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stop.setOnClickListener(</a:t>
            </a:r>
            <a:r>
              <a:rPr lang="en-US" altLang="zh-CN" sz="2400" b="1">
                <a:latin typeface="Calibri" panose="020F0502020204030204" pitchFamily="34" charset="0"/>
              </a:rPr>
              <a:t>new View.OnClickListener() {</a:t>
            </a:r>
          </a:p>
          <a:p>
            <a:pPr lvl="1" eaLnBrk="1" hangingPunct="1"/>
            <a:r>
              <a:rPr lang="en-US" altLang="zh-CN" sz="2400" b="1">
                <a:latin typeface="Calibri" panose="020F0502020204030204" pitchFamily="34" charset="0"/>
              </a:rPr>
              <a:t>public void onClick(View v) {</a:t>
            </a:r>
          </a:p>
          <a:p>
            <a:pPr lvl="2" eaLnBrk="1" hangingPunct="1"/>
            <a:r>
              <a:rPr lang="en-US" altLang="zh-CN" sz="2400" b="1">
                <a:latin typeface="Calibri" panose="020F0502020204030204" pitchFamily="34" charset="0"/>
              </a:rPr>
              <a:t>if (myFile!=null){</a:t>
            </a:r>
          </a:p>
          <a:p>
            <a:pPr lvl="3" eaLnBrk="1" hangingPunct="1"/>
            <a:r>
              <a:rPr lang="en-US" altLang="zh-CN" sz="2400">
                <a:latin typeface="Calibri" panose="020F0502020204030204" pitchFamily="34" charset="0"/>
              </a:rPr>
              <a:t>rec.stop();</a:t>
            </a:r>
          </a:p>
          <a:p>
            <a:pPr lvl="3" eaLnBrk="1" hangingPunct="1"/>
            <a:r>
              <a:rPr lang="en-US" altLang="zh-CN" sz="2400">
                <a:latin typeface="Calibri" panose="020F0502020204030204" pitchFamily="34" charset="0"/>
              </a:rPr>
              <a:t>rec.release();</a:t>
            </a:r>
          </a:p>
          <a:p>
            <a:pPr lvl="3" eaLnBrk="1" hangingPunct="1"/>
            <a:r>
              <a:rPr lang="en-US" altLang="zh-CN" sz="2400">
                <a:latin typeface="Calibri" panose="020F0502020204030204" pitchFamily="34" charset="0"/>
              </a:rPr>
              <a:t>rec=</a:t>
            </a:r>
            <a:r>
              <a:rPr lang="en-US" altLang="zh-CN" sz="2400" b="1">
                <a:latin typeface="Calibri" panose="020F0502020204030204" pitchFamily="34" charset="0"/>
              </a:rPr>
              <a:t>null;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</a:p>
          <a:p>
            <a:pPr lvl="1"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}); </a:t>
            </a:r>
            <a:endParaRPr lang="zh-C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视频采集</a:t>
            </a:r>
          </a:p>
        </p:txBody>
      </p:sp>
      <p:sp>
        <p:nvSpPr>
          <p:cNvPr id="24883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与音频采集类似</a:t>
            </a:r>
            <a:r>
              <a:rPr lang="en-US" altLang="zh-CN" smtClean="0"/>
              <a:t>,</a:t>
            </a:r>
            <a:r>
              <a:rPr lang="zh-CN" altLang="en-US" smtClean="0"/>
              <a:t>也使用</a:t>
            </a:r>
            <a:r>
              <a:rPr lang="en-US" altLang="zh-CN" smtClean="0"/>
              <a:t>MediaRecorder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mtClean="0"/>
              <a:t>权限</a:t>
            </a:r>
            <a:r>
              <a:rPr lang="en-US" altLang="zh-CN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android.permission.RECORD_AUDIO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android.permission.CAMERA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Box 3"/>
          <p:cNvSpPr txBox="1">
            <a:spLocks noChangeArrowheads="1"/>
          </p:cNvSpPr>
          <p:nvPr/>
        </p:nvSpPr>
        <p:spPr bwMode="auto">
          <a:xfrm>
            <a:off x="142875" y="571500"/>
            <a:ext cx="9001125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WindowManager wm = (WindowManager) getSystemService(Context.WINDOW_SERVICE);//</a:t>
            </a:r>
            <a:r>
              <a:rPr lang="zh-CN" altLang="en-US" sz="2200">
                <a:latin typeface="宋体" panose="02010600030101010101" pitchFamily="2" charset="-122"/>
              </a:rPr>
              <a:t>获取窗口服务</a:t>
            </a:r>
            <a:endParaRPr lang="en-US" altLang="zh-CN" sz="22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Display display = wm.getDefaultDisplay();//</a:t>
            </a:r>
            <a:r>
              <a:rPr lang="zh-CN" altLang="en-US" sz="2200">
                <a:latin typeface="宋体" panose="02010600030101010101" pitchFamily="2" charset="-122"/>
              </a:rPr>
              <a:t>获取屏幕信息</a:t>
            </a:r>
            <a:endParaRPr lang="en-US" altLang="zh-CN" sz="22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 = new MediaRecorder();</a:t>
            </a: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recorder.setVideoSource(MediaRecorder.VideoSource.CAMERA); //</a:t>
            </a:r>
            <a:r>
              <a:rPr lang="zh-CN" altLang="en-US" sz="2200">
                <a:latin typeface="宋体" panose="02010600030101010101" pitchFamily="2" charset="-122"/>
              </a:rPr>
              <a:t>从照相机采集视频</a:t>
            </a:r>
            <a:endParaRPr lang="en-US" altLang="zh-CN" sz="22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recorder.setAudioSource(MediaRecorder.AudioSource.MIC); </a:t>
            </a: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recorder.setOutputFormat(MediaRecorder.OutputFormat.MPEG_4);</a:t>
            </a: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recorder.setVideoSize(display.getWidth(), display.getHeight()); //</a:t>
            </a:r>
            <a:r>
              <a:rPr lang="zh-CN" altLang="en-US" sz="2200">
                <a:latin typeface="宋体" panose="02010600030101010101" pitchFamily="2" charset="-122"/>
              </a:rPr>
              <a:t>大小为屏幕的宽和高</a:t>
            </a:r>
            <a:endParaRPr lang="en-US" altLang="zh-CN" sz="22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recorder.setVideoFrameRate(3); //</a:t>
            </a:r>
            <a:r>
              <a:rPr lang="zh-CN" altLang="en-US" sz="2200">
                <a:latin typeface="宋体" panose="02010600030101010101" pitchFamily="2" charset="-122"/>
              </a:rPr>
              <a:t>每秒</a:t>
            </a:r>
            <a:r>
              <a:rPr lang="en-US" altLang="zh-CN" sz="2200">
                <a:latin typeface="宋体" panose="02010600030101010101" pitchFamily="2" charset="-122"/>
              </a:rPr>
              <a:t>3</a:t>
            </a:r>
            <a:r>
              <a:rPr lang="zh-CN" altLang="en-US" sz="2200">
                <a:latin typeface="宋体" panose="02010600030101010101" pitchFamily="2" charset="-122"/>
              </a:rPr>
              <a:t>帧</a:t>
            </a:r>
            <a:endParaRPr lang="en-US" altLang="zh-CN" sz="22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recorder.setVideoEncoder(MediaRecorder.VideoEncoder.MPEG_4_SP); //</a:t>
            </a:r>
            <a:r>
              <a:rPr lang="zh-CN" altLang="en-US" sz="2200">
                <a:latin typeface="宋体" panose="02010600030101010101" pitchFamily="2" charset="-122"/>
              </a:rPr>
              <a:t>设置视频编码方式</a:t>
            </a:r>
            <a:endParaRPr lang="en-US" altLang="zh-CN" sz="22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recorder.setAudioEncoder(MediaRecorder.AudioEncoder.AMR_NB);</a:t>
            </a: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recorder.setOutputFile("/sdcard/huxz.3gp");</a:t>
            </a: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recorder.previewDisplay(holder.getSurface());//</a:t>
            </a:r>
            <a:r>
              <a:rPr lang="zh-CN" altLang="en-US" sz="2200">
                <a:latin typeface="宋体" panose="02010600030101010101" pitchFamily="2" charset="-122"/>
              </a:rPr>
              <a:t>设置预览组件</a:t>
            </a:r>
            <a:endParaRPr lang="en-US" altLang="zh-CN" sz="220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recorder.prepare();//</a:t>
            </a:r>
            <a:r>
              <a:rPr lang="zh-CN" altLang="en-US" sz="2200">
                <a:latin typeface="宋体" panose="02010600030101010101" pitchFamily="2" charset="-122"/>
              </a:rPr>
              <a:t>预期准备</a:t>
            </a:r>
          </a:p>
          <a:p>
            <a:pPr eaLnBrk="1" hangingPunct="1"/>
            <a:r>
              <a:rPr lang="en-US" altLang="zh-CN" sz="2200">
                <a:latin typeface="宋体" panose="02010600030101010101" pitchFamily="2" charset="-122"/>
              </a:rPr>
              <a:t>recorder.start();   //</a:t>
            </a:r>
            <a:r>
              <a:rPr lang="zh-CN" altLang="en-US" sz="2200">
                <a:latin typeface="宋体" panose="02010600030101010101" pitchFamily="2" charset="-122"/>
              </a:rPr>
              <a:t>开始刻录</a:t>
            </a:r>
            <a:endParaRPr lang="en-US" altLang="zh-CN" sz="2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图像采集  </a:t>
            </a:r>
          </a:p>
        </p:txBody>
      </p:sp>
      <p:sp>
        <p:nvSpPr>
          <p:cNvPr id="250883" name="内容占位符 2"/>
          <p:cNvSpPr>
            <a:spLocks noGrp="1"/>
          </p:cNvSpPr>
          <p:nvPr>
            <p:ph idx="1"/>
          </p:nvPr>
        </p:nvSpPr>
        <p:spPr bwMode="auto">
          <a:xfrm>
            <a:off x="142875" y="1571625"/>
            <a:ext cx="8786813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android.hardware.Camera</a:t>
            </a:r>
            <a:r>
              <a:rPr lang="zh-CN" altLang="en-US" smtClean="0"/>
              <a:t>类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open()  </a:t>
            </a:r>
            <a:r>
              <a:rPr lang="zh-CN" altLang="en-US" smtClean="0"/>
              <a:t>得到</a:t>
            </a:r>
            <a:r>
              <a:rPr lang="en-US" altLang="zh-CN" smtClean="0"/>
              <a:t>Camera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getParameters()  setParameters() </a:t>
            </a:r>
            <a:r>
              <a:rPr lang="zh-CN" altLang="en-US" smtClean="0"/>
              <a:t>获取</a:t>
            </a:r>
            <a:r>
              <a:rPr lang="en-US" altLang="zh-CN" smtClean="0"/>
              <a:t>/</a:t>
            </a:r>
            <a:r>
              <a:rPr lang="zh-CN" altLang="en-US" smtClean="0"/>
              <a:t>设置参数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setPreviewDisplay() </a:t>
            </a:r>
            <a:r>
              <a:rPr lang="zh-CN" altLang="en-US" smtClean="0"/>
              <a:t>设置预览视图 参数为</a:t>
            </a:r>
            <a:r>
              <a:rPr lang="en-US" altLang="zh-CN" smtClean="0"/>
              <a:t>SurfaceHolder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startPreview()  stopPreview() </a:t>
            </a:r>
            <a:r>
              <a:rPr lang="zh-CN" altLang="en-US" smtClean="0"/>
              <a:t>开始</a:t>
            </a:r>
            <a:r>
              <a:rPr lang="en-US" altLang="zh-CN" smtClean="0"/>
              <a:t>/</a:t>
            </a:r>
            <a:r>
              <a:rPr lang="zh-CN" altLang="en-US" smtClean="0"/>
              <a:t>停止预览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takePicture()  </a:t>
            </a:r>
            <a:r>
              <a:rPr lang="zh-CN" altLang="en-US" smtClean="0"/>
              <a:t>拍照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takePicture() </a:t>
            </a:r>
            <a:r>
              <a:rPr lang="zh-CN" altLang="en-US" smtClean="0"/>
              <a:t>参数</a:t>
            </a:r>
          </a:p>
        </p:txBody>
      </p:sp>
      <p:sp>
        <p:nvSpPr>
          <p:cNvPr id="25190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Camera.ShutterCallback</a:t>
            </a:r>
          </a:p>
          <a:p>
            <a:pPr lvl="1" eaLnBrk="1" hangingPunct="1"/>
            <a:r>
              <a:rPr lang="zh-CN" altLang="en-US" smtClean="0"/>
              <a:t>快门 空实现</a:t>
            </a:r>
            <a:r>
              <a:rPr lang="en-US" altLang="zh-CN" smtClean="0"/>
              <a:t>   </a:t>
            </a:r>
          </a:p>
          <a:p>
            <a:pPr eaLnBrk="1" hangingPunct="1"/>
            <a:r>
              <a:rPr lang="en-US" altLang="zh-CN" smtClean="0"/>
              <a:t>Camera.PictureCallback</a:t>
            </a:r>
          </a:p>
          <a:p>
            <a:pPr lvl="1" eaLnBrk="1" hangingPunct="1"/>
            <a:r>
              <a:rPr lang="en-US" altLang="zh-CN" smtClean="0"/>
              <a:t>raw</a:t>
            </a:r>
            <a:r>
              <a:rPr lang="zh-CN" altLang="en-US" smtClean="0"/>
              <a:t>图像  空实现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Camera.PictureCallback</a:t>
            </a:r>
          </a:p>
          <a:p>
            <a:pPr lvl="1" eaLnBrk="1" hangingPunct="1"/>
            <a:r>
              <a:rPr lang="en-US" altLang="zh-CN" smtClean="0"/>
              <a:t>pic </a:t>
            </a:r>
            <a:r>
              <a:rPr lang="zh-CN" altLang="en-US" smtClean="0"/>
              <a:t>实现</a:t>
            </a:r>
            <a:r>
              <a:rPr lang="en-US" altLang="zh-CN" smtClean="0"/>
              <a:t>onPictureTaken(byte[] data,Camera c) </a:t>
            </a:r>
          </a:p>
          <a:p>
            <a:pPr lvl="1" eaLnBrk="1" hangingPunct="1"/>
            <a:r>
              <a:rPr lang="en-US" altLang="zh-CN" smtClean="0"/>
              <a:t>data</a:t>
            </a:r>
            <a:r>
              <a:rPr lang="zh-CN" altLang="en-US" smtClean="0"/>
              <a:t>数组中储存了采集的图像数据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SurfaceView</a:t>
            </a:r>
            <a:endParaRPr lang="zh-CN" altLang="en-US" smtClean="0"/>
          </a:p>
        </p:txBody>
      </p:sp>
      <p:sp>
        <p:nvSpPr>
          <p:cNvPr id="252931" name="内容占位符 2"/>
          <p:cNvSpPr>
            <a:spLocks noGrp="1"/>
          </p:cNvSpPr>
          <p:nvPr>
            <p:ph idx="1"/>
          </p:nvPr>
        </p:nvSpPr>
        <p:spPr bwMode="auto">
          <a:xfrm>
            <a:off x="214313" y="1474788"/>
            <a:ext cx="8643937" cy="5097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一个视图</a:t>
            </a:r>
            <a:r>
              <a:rPr lang="en-US" altLang="zh-CN" smtClean="0"/>
              <a:t>,</a:t>
            </a:r>
            <a:r>
              <a:rPr lang="zh-CN" altLang="en-US" smtClean="0"/>
              <a:t>系统会用一个独立的线程来绘制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用于相机应用或录像机应用中的预览视图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后台由</a:t>
            </a:r>
            <a:r>
              <a:rPr lang="en-US" altLang="zh-CN" smtClean="0"/>
              <a:t>SurfaceHolder</a:t>
            </a:r>
            <a:r>
              <a:rPr lang="zh-CN" altLang="en-US" smtClean="0"/>
              <a:t>对象控制</a:t>
            </a:r>
            <a:r>
              <a:rPr lang="en-US" altLang="zh-CN" smtClean="0"/>
              <a:t>,</a:t>
            </a:r>
            <a:r>
              <a:rPr lang="zh-CN" altLang="en-US" smtClean="0"/>
              <a:t>调用</a:t>
            </a:r>
            <a:r>
              <a:rPr lang="en-US" altLang="zh-CN" smtClean="0"/>
              <a:t>getHolder</a:t>
            </a:r>
            <a:r>
              <a:rPr lang="zh-CN" altLang="en-US" smtClean="0"/>
              <a:t>得到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SurfaceHolder</a:t>
            </a:r>
            <a:r>
              <a:rPr lang="zh-CN" altLang="en-US" smtClean="0"/>
              <a:t>可以添加事件监听</a:t>
            </a:r>
            <a:r>
              <a:rPr lang="en-US" altLang="zh-CN" smtClean="0"/>
              <a:t>SurfaceHolder.Callback </a:t>
            </a:r>
            <a:r>
              <a:rPr lang="zh-CN" altLang="en-US" smtClean="0"/>
              <a:t>定义当</a:t>
            </a:r>
            <a:r>
              <a:rPr lang="en-US" altLang="zh-CN" smtClean="0"/>
              <a:t>Surface</a:t>
            </a:r>
            <a:r>
              <a:rPr lang="zh-CN" altLang="en-US" smtClean="0"/>
              <a:t>创建</a:t>
            </a:r>
            <a:r>
              <a:rPr lang="en-US" altLang="zh-CN" smtClean="0"/>
              <a:t>,</a:t>
            </a:r>
            <a:r>
              <a:rPr lang="zh-CN" altLang="en-US" smtClean="0"/>
              <a:t>改变和销毁时的处理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holder.setType(SurfaceHolder.</a:t>
            </a:r>
            <a:r>
              <a:rPr lang="en-US" altLang="zh-CN" i="1" smtClean="0"/>
              <a:t>SURFACE_TYPE_PUSH_BUFFERS); </a:t>
            </a:r>
            <a:r>
              <a:rPr lang="en-US" altLang="zh-CN" smtClean="0"/>
              <a:t>//</a:t>
            </a:r>
            <a:r>
              <a:rPr lang="zh-CN" altLang="en-US" smtClean="0"/>
              <a:t>依靠屏幕的渲染引擎推送内容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52513"/>
            <a:ext cx="4041775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8229600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Android</a:t>
            </a:r>
            <a:r>
              <a:rPr lang="zh-CN" altLang="en-US" smtClean="0"/>
              <a:t>程序架构</a:t>
            </a:r>
          </a:p>
        </p:txBody>
      </p:sp>
      <p:sp>
        <p:nvSpPr>
          <p:cNvPr id="37892" name="内容占位符 2"/>
          <p:cNvSpPr>
            <a:spLocks noGrp="1"/>
          </p:cNvSpPr>
          <p:nvPr>
            <p:ph idx="1"/>
          </p:nvPr>
        </p:nvSpPr>
        <p:spPr bwMode="auto">
          <a:xfrm>
            <a:off x="4327525" y="1223963"/>
            <a:ext cx="4816475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600" b="1" smtClean="0">
                <a:solidFill>
                  <a:srgbClr val="FF0000"/>
                </a:solidFill>
              </a:rPr>
              <a:t>Manifests/</a:t>
            </a:r>
            <a:r>
              <a:rPr lang="en-US" altLang="zh-CN" sz="1600" b="1" smtClean="0"/>
              <a:t> </a:t>
            </a:r>
            <a:r>
              <a:rPr lang="en-US" altLang="zh-CN" sz="1600" b="1" smtClean="0">
                <a:solidFill>
                  <a:srgbClr val="00B0F0"/>
                </a:solidFill>
              </a:rPr>
              <a:t>AndroidManifest.xml </a:t>
            </a:r>
            <a:r>
              <a:rPr lang="zh-CN" altLang="en-US" sz="1600" b="1" smtClean="0"/>
              <a:t>功能清单文件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600" smtClean="0"/>
              <a:t> 这个文件列出了应用程序所提供的功能，在这个文</a:t>
            </a:r>
            <a:endParaRPr lang="en-US" altLang="zh-CN" sz="1600" smtClean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600" smtClean="0"/>
              <a:t>件中，你可以指定应用程序使用到的服务</a:t>
            </a:r>
            <a:r>
              <a:rPr lang="en-US" altLang="zh-CN" sz="1600" smtClean="0"/>
              <a:t>(</a:t>
            </a:r>
            <a:r>
              <a:rPr lang="zh-CN" altLang="en-US" sz="1600" smtClean="0"/>
              <a:t>如电话服</a:t>
            </a:r>
            <a:endParaRPr lang="en-US" altLang="zh-CN" sz="1600" smtClean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600" smtClean="0"/>
              <a:t>务、互联网服务、短信服务、</a:t>
            </a:r>
            <a:r>
              <a:rPr lang="en-US" altLang="zh-CN" sz="1600" smtClean="0"/>
              <a:t>GPS</a:t>
            </a:r>
            <a:r>
              <a:rPr lang="zh-CN" altLang="en-US" sz="1600" smtClean="0"/>
              <a:t>服务等等</a:t>
            </a:r>
            <a:r>
              <a:rPr lang="en-US" altLang="zh-CN" sz="1600" smtClean="0"/>
              <a:t>)</a:t>
            </a:r>
            <a:r>
              <a:rPr lang="zh-CN" altLang="en-US" sz="1600" smtClean="0"/>
              <a:t>。另外</a:t>
            </a:r>
            <a:endParaRPr lang="en-US" altLang="zh-CN" sz="1600" smtClean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600" smtClean="0"/>
              <a:t>当你新添加一个</a:t>
            </a:r>
            <a:r>
              <a:rPr lang="en-US" altLang="zh-CN" sz="1600" smtClean="0"/>
              <a:t>Activity</a:t>
            </a:r>
            <a:r>
              <a:rPr lang="zh-CN" altLang="en-US" sz="1600" smtClean="0"/>
              <a:t>的时候，也需要在这个文件</a:t>
            </a:r>
            <a:endParaRPr lang="en-US" altLang="zh-CN" sz="1600" smtClean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1600" smtClean="0"/>
              <a:t>中进行相应配置，只有配置好后，才能调用此</a:t>
            </a:r>
            <a:endParaRPr lang="en-US" altLang="zh-CN" sz="1600" smtClean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600" smtClean="0"/>
              <a:t>Activity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b="1" smtClean="0"/>
              <a:t> java</a:t>
            </a:r>
            <a:r>
              <a:rPr lang="zh-CN" altLang="en-US" sz="1600" b="1" smtClean="0"/>
              <a:t>原代码存放目录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b="1" smtClean="0">
                <a:solidFill>
                  <a:srgbClr val="FF0000"/>
                </a:solidFill>
              </a:rPr>
              <a:t>res</a:t>
            </a:r>
            <a:r>
              <a:rPr lang="en-US" altLang="zh-CN" sz="1600" b="1" smtClean="0"/>
              <a:t>/ </a:t>
            </a:r>
            <a:r>
              <a:rPr lang="zh-CN" altLang="en-US" sz="1600" b="1" smtClean="0">
                <a:solidFill>
                  <a:srgbClr val="00B0F0"/>
                </a:solidFill>
              </a:rPr>
              <a:t>资源</a:t>
            </a:r>
            <a:r>
              <a:rPr lang="en-US" altLang="zh-CN" sz="1600" b="1" smtClean="0">
                <a:solidFill>
                  <a:srgbClr val="00B0F0"/>
                </a:solidFill>
              </a:rPr>
              <a:t>(Resource)</a:t>
            </a:r>
            <a:r>
              <a:rPr lang="zh-CN" altLang="en-US" sz="1600" b="1" smtClean="0">
                <a:solidFill>
                  <a:srgbClr val="00B0F0"/>
                </a:solidFill>
              </a:rPr>
              <a:t>目录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smtClean="0"/>
              <a:t>在这个目录中我们可以存放应用使用到的各种资源，</a:t>
            </a:r>
            <a:endParaRPr lang="en-US" altLang="zh-CN" sz="16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smtClean="0"/>
              <a:t>如</a:t>
            </a:r>
            <a:r>
              <a:rPr lang="en-US" altLang="zh-CN" sz="1600" smtClean="0"/>
              <a:t>xml</a:t>
            </a:r>
            <a:r>
              <a:rPr lang="zh-CN" altLang="en-US" sz="1600" smtClean="0"/>
              <a:t>界面文件，图片或数据。</a:t>
            </a:r>
            <a:endParaRPr lang="en-US" altLang="zh-CN" sz="16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b="1" smtClean="0">
                <a:solidFill>
                  <a:srgbClr val="FF0000"/>
                </a:solidFill>
              </a:rPr>
              <a:t>Gradle Scripts </a:t>
            </a:r>
            <a:r>
              <a:rPr lang="zh-CN" altLang="en-US" sz="1600" b="1" smtClean="0"/>
              <a:t>项目自动生成的各种信息</a:t>
            </a:r>
            <a:r>
              <a:rPr lang="zh-CN" altLang="en-US" sz="1600" smtClean="0"/>
              <a:t>，一般是不需要修改此文件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视频播放</a:t>
            </a:r>
          </a:p>
        </p:txBody>
      </p:sp>
      <p:sp>
        <p:nvSpPr>
          <p:cNvPr id="25395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android.widget.VideoView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MediaController mc = new MediaController(Context) </a:t>
            </a:r>
            <a:endParaRPr lang="zh-CN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videoView.setMediaController(mc);</a:t>
            </a:r>
            <a:endParaRPr lang="zh-CN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videoView.setVideoPath(“/sdcard/XXX.mp4”);</a:t>
            </a:r>
            <a:endParaRPr lang="zh-CN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videoView.start();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videoView.pause();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标题 1"/>
          <p:cNvSpPr>
            <a:spLocks noGrp="1"/>
          </p:cNvSpPr>
          <p:nvPr>
            <p:ph type="title"/>
          </p:nvPr>
        </p:nvSpPr>
        <p:spPr bwMode="auto">
          <a:xfrm>
            <a:off x="4700588" y="3000375"/>
            <a:ext cx="4443412" cy="928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附录</a:t>
            </a:r>
          </a:p>
        </p:txBody>
      </p:sp>
      <p:pic>
        <p:nvPicPr>
          <p:cNvPr id="254979" name="图片 3" descr="net.qihoo.launcher.theme.JgvIfjiqLOyeLxg_968440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28688"/>
            <a:ext cx="2957513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Android </a:t>
            </a:r>
            <a:r>
              <a:rPr lang="zh-CN" altLang="en-US" smtClean="0"/>
              <a:t>常用权限</a:t>
            </a:r>
          </a:p>
        </p:txBody>
      </p:sp>
      <p:sp>
        <p:nvSpPr>
          <p:cNvPr id="25600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/>
              <a:t>前缀 </a:t>
            </a:r>
            <a:r>
              <a:rPr lang="en-US" altLang="zh-CN" sz="2800" smtClean="0"/>
              <a:t>android.permission</a:t>
            </a:r>
          </a:p>
          <a:p>
            <a:pPr eaLnBrk="1" hangingPunct="1"/>
            <a:r>
              <a:rPr lang="en-US" altLang="zh-CN" sz="2800" smtClean="0"/>
              <a:t>SEND_SMS               </a:t>
            </a:r>
            <a:r>
              <a:rPr lang="zh-CN" altLang="en-US" sz="2800" smtClean="0"/>
              <a:t>发短信</a:t>
            </a:r>
          </a:p>
          <a:p>
            <a:pPr eaLnBrk="1" hangingPunct="1"/>
            <a:r>
              <a:rPr lang="en-US" altLang="zh-CN" sz="2800" smtClean="0"/>
              <a:t>READ_SMS               </a:t>
            </a:r>
            <a:r>
              <a:rPr lang="zh-CN" altLang="en-US" sz="2800" smtClean="0"/>
              <a:t>读短信</a:t>
            </a:r>
          </a:p>
          <a:p>
            <a:pPr eaLnBrk="1" hangingPunct="1"/>
            <a:r>
              <a:rPr lang="en-US" altLang="zh-CN" sz="2800" smtClean="0"/>
              <a:t>CALL_PHONE             </a:t>
            </a:r>
            <a:r>
              <a:rPr lang="zh-CN" altLang="en-US" sz="2800" smtClean="0"/>
              <a:t>打电话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SET_TIME_ZONE          </a:t>
            </a:r>
            <a:r>
              <a:rPr lang="zh-CN" altLang="en-US" sz="2800" smtClean="0"/>
              <a:t>设置时间 </a:t>
            </a:r>
          </a:p>
          <a:p>
            <a:pPr eaLnBrk="1" hangingPunct="1"/>
            <a:r>
              <a:rPr lang="en-US" altLang="zh-CN" sz="2800" smtClean="0"/>
              <a:t>INTERNET               </a:t>
            </a:r>
            <a:r>
              <a:rPr lang="zh-CN" altLang="en-US" sz="2800" smtClean="0"/>
              <a:t>访问网络 </a:t>
            </a:r>
          </a:p>
          <a:p>
            <a:pPr eaLnBrk="1" hangingPunct="1"/>
            <a:r>
              <a:rPr lang="en-US" altLang="zh-CN" sz="2800" smtClean="0"/>
              <a:t>CHANGE_NETWORK_STATE   </a:t>
            </a:r>
            <a:r>
              <a:rPr lang="zh-CN" altLang="en-US" sz="2800" smtClean="0"/>
              <a:t>改变网络状态</a:t>
            </a:r>
          </a:p>
          <a:p>
            <a:pPr eaLnBrk="1" hangingPunct="1"/>
            <a:r>
              <a:rPr lang="en-US" altLang="zh-CN" sz="2800" smtClean="0"/>
              <a:t>CHANGE_WIFI_STATE      </a:t>
            </a:r>
            <a:r>
              <a:rPr lang="zh-CN" altLang="en-US" sz="2800" smtClean="0"/>
              <a:t>改变</a:t>
            </a:r>
            <a:r>
              <a:rPr lang="en-US" altLang="zh-CN" sz="2800" smtClean="0"/>
              <a:t>WIFI</a:t>
            </a:r>
            <a:r>
              <a:rPr lang="zh-CN" altLang="en-US" sz="2800" smtClean="0"/>
              <a:t>状态</a:t>
            </a:r>
          </a:p>
          <a:p>
            <a:pPr eaLnBrk="1" hangingPunct="1"/>
            <a:r>
              <a:rPr lang="en-US" altLang="zh-CN" sz="2800" smtClean="0"/>
              <a:t>CAMERA                 </a:t>
            </a:r>
            <a:r>
              <a:rPr lang="zh-CN" altLang="en-US" sz="2800" smtClean="0"/>
              <a:t>照相机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内容占位符 2"/>
          <p:cNvSpPr>
            <a:spLocks noGrp="1"/>
          </p:cNvSpPr>
          <p:nvPr>
            <p:ph idx="1"/>
          </p:nvPr>
        </p:nvSpPr>
        <p:spPr bwMode="auto">
          <a:xfrm>
            <a:off x="285750" y="6429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smtClean="0"/>
              <a:t>SET_WALLPAPER      </a:t>
            </a:r>
            <a:r>
              <a:rPr lang="zh-CN" altLang="en-US" sz="2800" smtClean="0"/>
              <a:t>设置壁纸</a:t>
            </a:r>
          </a:p>
          <a:p>
            <a:pPr eaLnBrk="1" hangingPunct="1"/>
            <a:r>
              <a:rPr lang="en-US" altLang="zh-CN" sz="2800" smtClean="0"/>
              <a:t>VIBRATE                </a:t>
            </a:r>
            <a:r>
              <a:rPr lang="zh-CN" altLang="en-US" sz="2800" smtClean="0"/>
              <a:t>允许震动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ACCESS_FINE_LOCATION    </a:t>
            </a:r>
            <a:r>
              <a:rPr lang="zh-CN" altLang="en-US" sz="2800" smtClean="0"/>
              <a:t>访问位置信息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BLUETOOTH   </a:t>
            </a:r>
            <a:r>
              <a:rPr lang="zh-CN" altLang="en-US" sz="2800" smtClean="0"/>
              <a:t>访问蓝牙设备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READ_CALENDAR  </a:t>
            </a:r>
            <a:r>
              <a:rPr lang="zh-CN" altLang="en-US" sz="2800" smtClean="0"/>
              <a:t>读取日历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READ_CONTACTS  </a:t>
            </a:r>
            <a:r>
              <a:rPr lang="zh-CN" altLang="en-US" sz="2800" smtClean="0"/>
              <a:t>读取联系人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WRITE_CONTACTS  </a:t>
            </a:r>
            <a:r>
              <a:rPr lang="zh-CN" altLang="en-US" sz="2800" smtClean="0"/>
              <a:t>修改联系人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RECORD_AUDIO  </a:t>
            </a:r>
            <a:r>
              <a:rPr lang="zh-CN" altLang="en-US" sz="2800" smtClean="0"/>
              <a:t>录音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MOUNT_UNMOUNT_FILESYSTEMS   </a:t>
            </a:r>
            <a:r>
              <a:rPr lang="zh-CN" altLang="en-US" sz="2800" smtClean="0"/>
              <a:t>在</a:t>
            </a:r>
            <a:r>
              <a:rPr lang="en-US" altLang="zh-CN" sz="2800" smtClean="0"/>
              <a:t>SD</a:t>
            </a:r>
            <a:r>
              <a:rPr lang="zh-CN" altLang="en-US" sz="2800" smtClean="0"/>
              <a:t>卡中创建或删除文件</a:t>
            </a:r>
          </a:p>
          <a:p>
            <a:pPr eaLnBrk="1" hangingPunct="1"/>
            <a:r>
              <a:rPr lang="en-US" altLang="zh-CN" sz="2800" smtClean="0"/>
              <a:t>WRITE_EXTERNAL_STORAGE   </a:t>
            </a:r>
            <a:r>
              <a:rPr lang="zh-CN" altLang="en-US" sz="2800" smtClean="0"/>
              <a:t>向</a:t>
            </a:r>
            <a:r>
              <a:rPr lang="en-US" altLang="zh-CN" sz="2800" smtClean="0"/>
              <a:t>SD</a:t>
            </a:r>
            <a:r>
              <a:rPr lang="zh-CN" altLang="en-US" sz="2800" smtClean="0"/>
              <a:t>卡中写入数据</a:t>
            </a:r>
          </a:p>
          <a:p>
            <a:pPr eaLnBrk="1" hangingPunct="1"/>
            <a:r>
              <a:rPr lang="en-US" altLang="zh-CN" sz="2800" smtClean="0"/>
              <a:t>READ_PHONE_STATE   </a:t>
            </a:r>
            <a:r>
              <a:rPr lang="zh-CN" altLang="en-US" sz="2800" smtClean="0"/>
              <a:t>读取电话状态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显示单位</a:t>
            </a:r>
          </a:p>
        </p:txBody>
      </p:sp>
      <p:sp>
        <p:nvSpPr>
          <p:cNvPr id="25805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857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smtClean="0"/>
              <a:t> px (pixels)</a:t>
            </a:r>
            <a:r>
              <a:rPr lang="zh-CN" altLang="en-US" sz="2400" smtClean="0"/>
              <a:t>像素 </a:t>
            </a: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     </a:t>
            </a:r>
            <a:r>
              <a:rPr lang="zh-CN" altLang="en-US" sz="2400" smtClean="0"/>
              <a:t>一般</a:t>
            </a:r>
            <a:r>
              <a:rPr lang="en-US" altLang="zh-CN" sz="2400" smtClean="0"/>
              <a:t>HVGA</a:t>
            </a:r>
            <a:r>
              <a:rPr lang="zh-CN" altLang="en-US" sz="2400" smtClean="0"/>
              <a:t>代表</a:t>
            </a:r>
            <a:r>
              <a:rPr lang="en-US" altLang="zh-CN" sz="2400" smtClean="0"/>
              <a:t>320x480</a:t>
            </a:r>
            <a:r>
              <a:rPr lang="zh-CN" altLang="en-US" sz="2400" smtClean="0"/>
              <a:t>像素，这个用的比较多。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dip</a:t>
            </a:r>
            <a:r>
              <a:rPr lang="zh-CN" altLang="en-US" sz="2400" smtClean="0"/>
              <a:t>或</a:t>
            </a:r>
            <a:r>
              <a:rPr lang="en-US" altLang="zh-CN" sz="2400" smtClean="0"/>
              <a:t>dp (device independent pixels)</a:t>
            </a:r>
            <a:r>
              <a:rPr lang="zh-CN" altLang="en-US" sz="2400" smtClean="0"/>
              <a:t>设备独立像素</a:t>
            </a: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这个和设备硬件有关，一般为了支持</a:t>
            </a:r>
            <a:r>
              <a:rPr lang="en-US" altLang="zh-CN" sz="2400" smtClean="0"/>
              <a:t>WVGA</a:t>
            </a:r>
            <a:r>
              <a:rPr lang="zh-CN" altLang="en-US" sz="2400" smtClean="0"/>
              <a:t>、</a:t>
            </a:r>
            <a:r>
              <a:rPr lang="en-US" altLang="zh-CN" sz="2400" smtClean="0"/>
              <a:t>HVGA</a:t>
            </a:r>
            <a:r>
              <a:rPr lang="zh-CN" altLang="en-US" sz="2400" smtClean="0"/>
              <a:t>和</a:t>
            </a:r>
            <a:r>
              <a:rPr lang="en-US" altLang="zh-CN" sz="2400" smtClean="0"/>
              <a:t>QVGA </a:t>
            </a:r>
            <a:r>
              <a:rPr lang="zh-CN" altLang="en-US" sz="2400" smtClean="0"/>
              <a:t>推荐使用这个，不依赖像素。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sp (scaled pixels — best for text size)</a:t>
            </a:r>
            <a:r>
              <a:rPr lang="zh-CN" altLang="en-US" sz="2400" smtClean="0"/>
              <a:t>比例像素</a:t>
            </a: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主要处理字体的大小，可以根据系统的字体自适应。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下面几个不太常用：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 in </a:t>
            </a:r>
            <a:r>
              <a:rPr lang="zh-CN" altLang="en-US" sz="2400" smtClean="0"/>
              <a:t>英寸 </a:t>
            </a:r>
            <a:r>
              <a:rPr lang="en-US" altLang="zh-CN" sz="2400" smtClean="0"/>
              <a:t> mm </a:t>
            </a:r>
            <a:r>
              <a:rPr lang="zh-CN" altLang="en-US" sz="2400" smtClean="0"/>
              <a:t>毫米 </a:t>
            </a:r>
            <a:r>
              <a:rPr lang="en-US" altLang="zh-CN" sz="2400" smtClean="0"/>
              <a:t> pt </a:t>
            </a:r>
            <a:r>
              <a:rPr lang="zh-CN" altLang="en-US" sz="2400" smtClean="0"/>
              <a:t>点，</a:t>
            </a:r>
            <a:r>
              <a:rPr lang="en-US" altLang="zh-CN" sz="2400" smtClean="0"/>
              <a:t>1/72</a:t>
            </a:r>
            <a:r>
              <a:rPr lang="zh-CN" altLang="en-US" sz="2400" smtClean="0"/>
              <a:t>英寸</a:t>
            </a:r>
            <a:endParaRPr lang="en-US" altLang="zh-CN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   为了适应不同分辨率，不同的像素密度，推荐使用</a:t>
            </a:r>
            <a:r>
              <a:rPr lang="en-US" altLang="zh-CN" sz="2400" smtClean="0"/>
              <a:t>dip </a:t>
            </a:r>
            <a:r>
              <a:rPr lang="zh-CN" altLang="en-US" sz="2400" smtClean="0"/>
              <a:t>，文字使用</a:t>
            </a:r>
            <a:r>
              <a:rPr lang="en-US" altLang="zh-CN" sz="2400" smtClean="0"/>
              <a:t>sp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xfrm>
            <a:off x="107950" y="0"/>
            <a:ext cx="8229600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启动模拟器</a:t>
            </a:r>
          </a:p>
        </p:txBody>
      </p:sp>
      <p:sp>
        <p:nvSpPr>
          <p:cNvPr id="38915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5BA35B-C78E-4183-A85C-2C8FD7427E0D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24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89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92150"/>
            <a:ext cx="59817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107950" y="0"/>
            <a:ext cx="8229600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启动模拟器</a:t>
            </a:r>
          </a:p>
        </p:txBody>
      </p:sp>
      <p:sp>
        <p:nvSpPr>
          <p:cNvPr id="39939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C8F5BD-CBA3-41E8-9F4E-96D2FA6C837C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994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92150"/>
            <a:ext cx="59817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0B69E8-DAFC-48FC-8C09-57FF2BEE3AF5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26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096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47663"/>
            <a:ext cx="737235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DB21A1-239B-4CF7-AD94-A65E12F56384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27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198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06425"/>
            <a:ext cx="7827962" cy="62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3B8818-8E3B-4AD9-A7CB-6173D1DF46BA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28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301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0"/>
            <a:ext cx="8601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DDE588-F011-4A0A-959A-E394C2EDA5E6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29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403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12763"/>
            <a:ext cx="755015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158163" cy="785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手机简介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smtClean="0"/>
              <a:t>1902</a:t>
            </a:r>
            <a:r>
              <a:rPr lang="zh-CN" altLang="en-US" sz="2800" smtClean="0"/>
              <a:t>年，由一个“内森</a:t>
            </a:r>
            <a:r>
              <a:rPr lang="en-US" altLang="zh-CN" sz="2800" smtClean="0"/>
              <a:t>•</a:t>
            </a:r>
            <a:r>
              <a:rPr lang="zh-CN" altLang="en-US" sz="2800" smtClean="0"/>
              <a:t>斯塔布菲尔德” 的美国人在肯塔基州默里的乡下住宅内制成了第一个无线电话装置；</a:t>
            </a:r>
          </a:p>
          <a:p>
            <a:r>
              <a:rPr lang="en-US" altLang="zh-CN" sz="2800" smtClean="0"/>
              <a:t>1973</a:t>
            </a:r>
            <a:r>
              <a:rPr lang="zh-CN" altLang="en-US" sz="2800" smtClean="0"/>
              <a:t>年由摩托罗拉公司工程技术员“马丁</a:t>
            </a:r>
            <a:r>
              <a:rPr lang="en-US" altLang="zh-CN" sz="2800" smtClean="0"/>
              <a:t>•</a:t>
            </a:r>
            <a:r>
              <a:rPr lang="zh-CN" altLang="en-US" sz="2800" smtClean="0"/>
              <a:t>库帕” 发明了民用的手机，所以“马丁</a:t>
            </a:r>
            <a:r>
              <a:rPr lang="en-US" altLang="zh-CN" sz="2800" smtClean="0"/>
              <a:t>•</a:t>
            </a:r>
            <a:r>
              <a:rPr lang="zh-CN" altLang="en-US" sz="2800" smtClean="0"/>
              <a:t>库帕”被称为现代手机之父。 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15364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357688"/>
            <a:ext cx="1657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5" descr="图片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429125"/>
            <a:ext cx="212725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100C27-7791-4738-9477-ECDF9761BCC1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30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505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3388"/>
            <a:ext cx="73152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3F2C64-C333-4817-9C92-65CE2400D092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92150"/>
            <a:ext cx="59817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4787900" y="908050"/>
            <a:ext cx="1079500" cy="649288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904056-829D-42D6-98EF-596A10E35072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32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710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25538"/>
            <a:ext cx="46974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0"/>
            <a:ext cx="3711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Activity</a:t>
            </a:r>
            <a:endParaRPr lang="zh-CN" altLang="en-US" smtClean="0"/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0" y="-47625"/>
            <a:ext cx="184150" cy="552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120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zh-CN"/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611188" y="1928813"/>
            <a:ext cx="7777162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package 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com.example.binl.sample;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android.support.v7.app.AppCompatActivity;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import 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android.os.Bundle;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public class 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MainActivity 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extends 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AppCompatActivity {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protected void 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onCreate(Bundle savedInstanceState) {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super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.onCreate(savedInstanceState);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        setContentView(R.layout.</a:t>
            </a:r>
            <a:r>
              <a:rPr lang="zh-CN" altLang="zh-CN" b="1" i="1">
                <a:solidFill>
                  <a:srgbClr val="660E7A"/>
                </a:solidFill>
                <a:latin typeface="宋体" panose="02010600030101010101" pitchFamily="2" charset="-122"/>
              </a:rPr>
              <a:t>activity_main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Activity</a:t>
            </a:r>
            <a:r>
              <a:rPr lang="zh-CN" altLang="en-US" smtClean="0"/>
              <a:t>的运用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Activity</a:t>
            </a:r>
            <a:r>
              <a:rPr lang="zh-CN" altLang="en-US" smtClean="0"/>
              <a:t>的主要作用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创建</a:t>
            </a:r>
            <a:r>
              <a:rPr lang="en-US" altLang="zh-CN" smtClean="0"/>
              <a:t>Activity</a:t>
            </a:r>
            <a:r>
              <a:rPr lang="zh-CN" altLang="en-US" smtClean="0"/>
              <a:t>的方法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AndroidManifest.xml</a:t>
            </a:r>
            <a:r>
              <a:rPr lang="zh-CN" altLang="en-US" smtClean="0"/>
              <a:t>文件中注册</a:t>
            </a:r>
            <a:r>
              <a:rPr lang="en-US" altLang="zh-CN" smtClean="0"/>
              <a:t>Activity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Activity</a:t>
            </a:r>
            <a:r>
              <a:rPr lang="zh-CN" altLang="en-US" smtClean="0"/>
              <a:t>中添加控件的方法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/>
          </p:cNvSpPr>
          <p:nvPr>
            <p:ph idx="1"/>
          </p:nvPr>
        </p:nvSpPr>
        <p:spPr bwMode="auto">
          <a:xfrm>
            <a:off x="285750" y="714375"/>
            <a:ext cx="82296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Activity</a:t>
            </a:r>
            <a:r>
              <a:rPr lang="zh-CN" altLang="en-US" smtClean="0"/>
              <a:t>是</a:t>
            </a:r>
            <a:r>
              <a:rPr lang="en-US" altLang="zh-CN" smtClean="0"/>
              <a:t>android</a:t>
            </a:r>
            <a:r>
              <a:rPr lang="zh-CN" altLang="en-US" smtClean="0"/>
              <a:t>应用程序的用户接口。一个</a:t>
            </a:r>
            <a:r>
              <a:rPr lang="en-US" altLang="zh-CN" smtClean="0"/>
              <a:t>Activity</a:t>
            </a:r>
            <a:r>
              <a:rPr lang="zh-CN" altLang="en-US" smtClean="0"/>
              <a:t>中可以放置很多控件。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Activity</a:t>
            </a:r>
            <a:r>
              <a:rPr lang="zh-CN" altLang="en-US" smtClean="0"/>
              <a:t>也可以理解为控件的容器。如图：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  <p:pic>
        <p:nvPicPr>
          <p:cNvPr id="50179" name="图片 11" descr="QQ截图201307021348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357438"/>
            <a:ext cx="4071938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 bwMode="auto">
          <a:xfrm>
            <a:off x="285750" y="731838"/>
            <a:ext cx="8229600" cy="612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zh-CN" altLang="en-US" sz="1800" b="1" dirty="0" smtClean="0"/>
              <a:t>一个</a:t>
            </a:r>
            <a:r>
              <a:rPr lang="en-US" altLang="zh-CN" sz="1800" b="1" dirty="0" smtClean="0"/>
              <a:t>Activity</a:t>
            </a:r>
            <a:r>
              <a:rPr lang="zh-CN" altLang="en-US" sz="1800" b="1" dirty="0" smtClean="0"/>
              <a:t>就是一个类，并且这个类要继承于</a:t>
            </a:r>
            <a:r>
              <a:rPr lang="en-US" altLang="zh-CN" sz="1800" b="1" dirty="0" smtClean="0"/>
              <a:t>Activity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zh-CN" altLang="en-US" sz="1800" b="1" dirty="0" smtClean="0"/>
              <a:t>重写</a:t>
            </a:r>
            <a:r>
              <a:rPr lang="en-US" altLang="zh-CN" sz="1800" b="1" dirty="0" err="1" smtClean="0"/>
              <a:t>onCreate</a:t>
            </a:r>
            <a:r>
              <a:rPr lang="zh-CN" altLang="en-US" sz="1800" b="1" dirty="0" smtClean="0"/>
              <a:t>方法。</a:t>
            </a:r>
            <a:endParaRPr lang="en-US" altLang="zh-CN" sz="1800" b="1" dirty="0" smtClean="0"/>
          </a:p>
          <a:p>
            <a:pPr eaLnBrk="1" hangingPunct="1"/>
            <a:r>
              <a:rPr lang="en-US" altLang="zh-CN" sz="1800" dirty="0" smtClean="0"/>
              <a:t> public void </a:t>
            </a:r>
            <a:r>
              <a:rPr lang="en-US" altLang="zh-CN" sz="1800" dirty="0" err="1" smtClean="0"/>
              <a:t>onCreate</a:t>
            </a:r>
            <a:r>
              <a:rPr lang="en-US" altLang="zh-CN" sz="1800" dirty="0" smtClean="0"/>
              <a:t>(Bundle </a:t>
            </a:r>
            <a:r>
              <a:rPr lang="en-US" altLang="zh-CN" sz="1800" dirty="0" err="1" smtClean="0"/>
              <a:t>savedInstanceState</a:t>
            </a:r>
            <a:r>
              <a:rPr lang="en-US" altLang="zh-CN" sz="1800" dirty="0" smtClean="0"/>
              <a:t>) {</a:t>
            </a:r>
          </a:p>
          <a:p>
            <a:pPr eaLnBrk="1" hangingPunct="1"/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super.onCreate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savedInstanceState</a:t>
            </a:r>
            <a:r>
              <a:rPr lang="en-US" altLang="zh-CN" sz="1800" dirty="0" smtClean="0"/>
              <a:t>);</a:t>
            </a:r>
          </a:p>
          <a:p>
            <a:pPr eaLnBrk="1" hangingPunct="1"/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setContentView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R.layout.</a:t>
            </a:r>
            <a:r>
              <a:rPr lang="en-US" altLang="zh-CN" sz="1800" i="1" dirty="0" err="1" smtClean="0"/>
              <a:t>main</a:t>
            </a:r>
            <a:r>
              <a:rPr lang="en-US" altLang="zh-CN" sz="1800" i="1" dirty="0" smtClean="0"/>
              <a:t>);</a:t>
            </a:r>
          </a:p>
          <a:p>
            <a:pPr eaLnBrk="1" hangingPunct="1"/>
            <a:r>
              <a:rPr lang="zh-CN" altLang="en-US" sz="1800" dirty="0" smtClean="0"/>
              <a:t>    </a:t>
            </a:r>
            <a:r>
              <a:rPr lang="en-US" altLang="zh-CN" sz="1800" dirty="0" smtClean="0"/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、每一个</a:t>
            </a:r>
            <a:r>
              <a:rPr lang="en-US" altLang="zh-CN" sz="1800" b="1" dirty="0" smtClean="0"/>
              <a:t>Activity</a:t>
            </a:r>
            <a:r>
              <a:rPr lang="zh-CN" altLang="en-US" sz="1800" b="1" dirty="0" smtClean="0"/>
              <a:t>都需要在</a:t>
            </a:r>
            <a:r>
              <a:rPr lang="en-US" altLang="zh-CN" sz="1800" b="1" dirty="0" smtClean="0"/>
              <a:t>AndroidMainfest.xml</a:t>
            </a:r>
            <a:r>
              <a:rPr lang="zh-CN" altLang="en-US" sz="1800" b="1" dirty="0" smtClean="0"/>
              <a:t>中 文件当中进行配置</a:t>
            </a:r>
            <a:endParaRPr lang="en-US" altLang="zh-CN" sz="1800" b="1" dirty="0" smtClean="0"/>
          </a:p>
          <a:p>
            <a:pPr eaLnBrk="1" hangingPunct="1"/>
            <a:r>
              <a:rPr lang="en-US" altLang="zh-CN" sz="1800" dirty="0" smtClean="0"/>
              <a:t> &lt;activity </a:t>
            </a:r>
            <a:r>
              <a:rPr lang="en-US" altLang="zh-CN" sz="1800" dirty="0" err="1" smtClean="0"/>
              <a:t>android:name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".</a:t>
            </a:r>
            <a:r>
              <a:rPr lang="en-US" altLang="zh-CN" sz="1800" i="1" dirty="0" err="1" smtClean="0"/>
              <a:t>TestActivity</a:t>
            </a:r>
            <a:r>
              <a:rPr lang="en-US" altLang="zh-CN" sz="1800" i="1" dirty="0" smtClean="0"/>
              <a:t>"</a:t>
            </a:r>
          </a:p>
          <a:p>
            <a:pPr eaLnBrk="1" hangingPunct="1"/>
            <a:r>
              <a:rPr lang="en-US" altLang="zh-CN" sz="1800" dirty="0" smtClean="0"/>
              <a:t>                  </a:t>
            </a:r>
            <a:r>
              <a:rPr lang="en-US" altLang="zh-CN" sz="1800" dirty="0" err="1" smtClean="0"/>
              <a:t>android:label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"@string/</a:t>
            </a:r>
            <a:r>
              <a:rPr lang="en-US" altLang="zh-CN" sz="1800" i="1" dirty="0" err="1" smtClean="0"/>
              <a:t>app_name</a:t>
            </a:r>
            <a:r>
              <a:rPr lang="en-US" altLang="zh-CN" sz="1800" i="1" dirty="0" smtClean="0"/>
              <a:t>"&gt;</a:t>
            </a:r>
          </a:p>
          <a:p>
            <a:pPr eaLnBrk="1" hangingPunct="1"/>
            <a:r>
              <a:rPr lang="en-US" altLang="zh-CN" sz="1800" dirty="0" smtClean="0"/>
              <a:t>            &lt;intent-filter&gt;</a:t>
            </a:r>
          </a:p>
          <a:p>
            <a:pPr eaLnBrk="1" hangingPunct="1"/>
            <a:r>
              <a:rPr lang="en-US" altLang="zh-CN" sz="1800" dirty="0" smtClean="0"/>
              <a:t>                &lt;action </a:t>
            </a:r>
            <a:r>
              <a:rPr lang="en-US" altLang="zh-CN" sz="1800" dirty="0" err="1" smtClean="0"/>
              <a:t>android:name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android.intent.action.</a:t>
            </a:r>
            <a:r>
              <a:rPr lang="en-US" altLang="zh-CN" sz="1800" b="1" i="1" dirty="0" err="1" smtClean="0">
                <a:solidFill>
                  <a:srgbClr val="FF0000"/>
                </a:solidFill>
              </a:rPr>
              <a:t>MAIN</a:t>
            </a:r>
            <a:r>
              <a:rPr lang="en-US" altLang="zh-CN" sz="1800" i="1" dirty="0" smtClean="0"/>
              <a:t>" /&gt;</a:t>
            </a:r>
          </a:p>
          <a:p>
            <a:pPr eaLnBrk="1" hangingPunct="1"/>
            <a:r>
              <a:rPr lang="en-US" altLang="zh-CN" sz="1800" dirty="0" smtClean="0"/>
              <a:t>                &lt;category </a:t>
            </a:r>
            <a:r>
              <a:rPr lang="en-US" altLang="zh-CN" sz="1800" dirty="0" err="1" smtClean="0"/>
              <a:t>android:name</a:t>
            </a:r>
            <a:r>
              <a:rPr lang="en-US" altLang="zh-CN" sz="1800" dirty="0" smtClean="0"/>
              <a:t>=</a:t>
            </a:r>
            <a:r>
              <a:rPr lang="en-US" altLang="zh-CN" sz="1800" i="1" dirty="0" smtClean="0"/>
              <a:t>"</a:t>
            </a:r>
            <a:r>
              <a:rPr lang="en-US" altLang="zh-CN" sz="1800" i="1" dirty="0" err="1" smtClean="0"/>
              <a:t>android.intent.category.</a:t>
            </a:r>
            <a:r>
              <a:rPr lang="en-US" altLang="zh-CN" sz="1800" b="1" i="1" dirty="0" err="1" smtClean="0">
                <a:solidFill>
                  <a:srgbClr val="FF0000"/>
                </a:solidFill>
              </a:rPr>
              <a:t>LAUNCHER</a:t>
            </a:r>
            <a:r>
              <a:rPr lang="en-US" altLang="zh-CN" sz="1800" i="1" dirty="0" smtClean="0"/>
              <a:t>" /&gt;</a:t>
            </a:r>
          </a:p>
          <a:p>
            <a:pPr eaLnBrk="1" hangingPunct="1"/>
            <a:r>
              <a:rPr lang="en-US" altLang="zh-CN" sz="1800" dirty="0" smtClean="0"/>
              <a:t>            &lt;/intent-filter&gt;</a:t>
            </a:r>
          </a:p>
          <a:p>
            <a:pPr eaLnBrk="1" hangingPunct="1"/>
            <a:r>
              <a:rPr lang="en-US" altLang="zh-CN" sz="1800" dirty="0" smtClean="0"/>
              <a:t>  &lt;/activity&gt;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 smtClean="0"/>
              <a:t>4</a:t>
            </a:r>
            <a:r>
              <a:rPr lang="zh-CN" altLang="en-US" sz="1800" dirty="0" smtClean="0"/>
              <a:t>、</a:t>
            </a:r>
            <a:r>
              <a:rPr lang="zh-CN" altLang="en-US" sz="1800" b="1" dirty="0" smtClean="0"/>
              <a:t>为</a:t>
            </a:r>
            <a:r>
              <a:rPr lang="en-US" altLang="zh-CN" sz="1800" b="1" dirty="0" smtClean="0"/>
              <a:t>Activity</a:t>
            </a:r>
            <a:r>
              <a:rPr lang="zh-CN" altLang="en-US" sz="1800" b="1" dirty="0" smtClean="0"/>
              <a:t>添加必要的控件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0066FF"/>
                </a:solidFill>
              </a:rPr>
              <a:t>通过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CN" sz="1800" b="1" dirty="0" smtClean="0">
                <a:solidFill>
                  <a:srgbClr val="0066FF"/>
                </a:solidFill>
              </a:rPr>
              <a:t>(</a:t>
            </a:r>
            <a:r>
              <a:rPr lang="zh-CN" altLang="en-US" sz="1800" b="1" dirty="0" smtClean="0">
                <a:solidFill>
                  <a:srgbClr val="0066FF"/>
                </a:solidFill>
              </a:rPr>
              <a:t>控件的 </a:t>
            </a:r>
            <a:r>
              <a:rPr lang="en-US" altLang="zh-CN" sz="1800" b="1" dirty="0" smtClean="0">
                <a:solidFill>
                  <a:srgbClr val="0066FF"/>
                </a:solidFill>
              </a:rPr>
              <a:t>id</a:t>
            </a:r>
            <a:r>
              <a:rPr lang="en-US" altLang="zh-CN" sz="1800" b="1" i="1" dirty="0" smtClean="0">
                <a:solidFill>
                  <a:srgbClr val="0066FF"/>
                </a:solidFill>
              </a:rPr>
              <a:t>);</a:t>
            </a:r>
            <a:r>
              <a:rPr lang="zh-CN" altLang="en-US" sz="1600" b="1" i="1" dirty="0" smtClean="0">
                <a:solidFill>
                  <a:srgbClr val="0066FF"/>
                </a:solidFill>
              </a:rPr>
              <a:t>可以得到所要显示的控件。例如</a:t>
            </a:r>
            <a:r>
              <a:rPr lang="zh-CN" altLang="en-US" sz="1600" i="1" dirty="0" smtClean="0"/>
              <a:t>：</a:t>
            </a:r>
            <a:endParaRPr lang="en-US" altLang="zh-CN" sz="1600" i="1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i="1" dirty="0" smtClean="0"/>
              <a:t>取得</a:t>
            </a:r>
            <a:r>
              <a:rPr lang="en-US" altLang="zh-CN" sz="1600" i="1" dirty="0" err="1" smtClean="0"/>
              <a:t>TextView</a:t>
            </a:r>
            <a:r>
              <a:rPr lang="zh-CN" altLang="en-US" sz="1600" i="1" dirty="0" smtClean="0"/>
              <a:t>的控件 </a:t>
            </a:r>
            <a:r>
              <a:rPr lang="en-US" altLang="zh-CN" sz="1600" dirty="0" smtClean="0"/>
              <a:t> </a:t>
            </a:r>
            <a:r>
              <a:rPr lang="en-US" altLang="zh-CN" sz="1800" dirty="0" err="1" smtClean="0"/>
              <a:t>TextView</a:t>
            </a:r>
            <a:r>
              <a:rPr lang="en-US" altLang="zh-CN" sz="1800" dirty="0" smtClean="0"/>
              <a:t> </a:t>
            </a:r>
            <a:r>
              <a:rPr lang="en-US" altLang="zh-CN" sz="1800" u="sng" dirty="0" err="1" smtClean="0"/>
              <a:t>textView</a:t>
            </a:r>
            <a:r>
              <a:rPr lang="en-US" altLang="zh-CN" sz="1800" u="sng" dirty="0" smtClean="0"/>
              <a:t>=(</a:t>
            </a:r>
            <a:r>
              <a:rPr lang="en-US" altLang="zh-CN" sz="1800" u="sng" dirty="0" err="1" smtClean="0"/>
              <a:t>TextView</a:t>
            </a:r>
            <a:r>
              <a:rPr lang="en-US" altLang="zh-CN" sz="1800" u="sng" dirty="0" smtClean="0"/>
              <a:t>)</a:t>
            </a:r>
            <a:r>
              <a:rPr lang="en-US" altLang="zh-CN" sz="1800" u="sng" dirty="0" err="1" smtClean="0"/>
              <a:t>findViewById</a:t>
            </a:r>
            <a:r>
              <a:rPr lang="en-US" altLang="zh-CN" sz="1800" u="sng" dirty="0" smtClean="0"/>
              <a:t>(</a:t>
            </a:r>
            <a:r>
              <a:rPr lang="en-US" altLang="zh-CN" sz="1800" u="sng" dirty="0" err="1" smtClean="0"/>
              <a:t>R.id.</a:t>
            </a:r>
            <a:r>
              <a:rPr lang="en-US" altLang="zh-CN" sz="1800" i="1" u="sng" dirty="0" err="1" smtClean="0"/>
              <a:t>Test</a:t>
            </a:r>
            <a:r>
              <a:rPr lang="en-US" altLang="zh-CN" sz="1800" i="1" u="sng" dirty="0" smtClean="0"/>
              <a:t>);</a:t>
            </a:r>
            <a:endParaRPr lang="en-US" altLang="zh-CN" sz="1800" i="1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8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 bwMode="auto">
          <a:xfrm>
            <a:off x="468313" y="9525"/>
            <a:ext cx="8229600" cy="682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布局文件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53252" name="矩形 3"/>
          <p:cNvSpPr>
            <a:spLocks noChangeArrowheads="1"/>
          </p:cNvSpPr>
          <p:nvPr/>
        </p:nvSpPr>
        <p:spPr bwMode="auto">
          <a:xfrm>
            <a:off x="152400" y="1341438"/>
            <a:ext cx="879157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i="1">
                <a:solidFill>
                  <a:srgbClr val="000000"/>
                </a:solidFill>
                <a:latin typeface="宋体" panose="02010600030101010101" pitchFamily="2" charset="-122"/>
              </a:rPr>
              <a:t>&lt;?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xml version=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"1.0" 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encoding=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"utf-8"</a:t>
            </a:r>
            <a:r>
              <a:rPr lang="zh-CN" altLang="zh-CN" i="1">
                <a:solidFill>
                  <a:srgbClr val="000000"/>
                </a:solidFill>
                <a:latin typeface="宋体" panose="02010600030101010101" pitchFamily="2" charset="-122"/>
              </a:rPr>
              <a:t>?&gt;</a:t>
            </a:r>
            <a:br>
              <a:rPr lang="zh-CN" altLang="zh-CN" i="1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&lt;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RelativeLayout 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xmlns: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"http://schemas.android.com/apk/res/android"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xmlns: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tools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"http://schemas.android.com/tools"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:id=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"@+id/activity_main"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:layout_width=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"match_parent"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:layout_height=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"match_parent"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:paddingBottom=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"@dimen/activity_vertical_margin"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:paddingLeft=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"@dimen/activity_horizontal_margin"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:paddingRight=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"@dimen/activity_horizontal_margin"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:paddingTop=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"@dimen/activity_vertical_margin"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tools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:context=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"com.example.binl.sample.MainActivity"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    &lt;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TextView</a:t>
            </a:r>
            <a:b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:layout_width=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"wrap_content"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:layout_height=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"wrap_content"</a:t>
            </a:r>
            <a:b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</a:b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b="1">
                <a:solidFill>
                  <a:srgbClr val="660E7A"/>
                </a:solidFill>
                <a:latin typeface="宋体" panose="02010600030101010101" pitchFamily="2" charset="-122"/>
              </a:rPr>
              <a:t>android</a:t>
            </a:r>
            <a:r>
              <a:rPr lang="zh-CN" altLang="zh-CN" b="1">
                <a:solidFill>
                  <a:srgbClr val="0000FF"/>
                </a:solidFill>
                <a:latin typeface="宋体" panose="02010600030101010101" pitchFamily="2" charset="-122"/>
              </a:rPr>
              <a:t>:text=</a:t>
            </a:r>
            <a:r>
              <a:rPr lang="zh-CN" altLang="zh-CN" b="1">
                <a:solidFill>
                  <a:srgbClr val="008000"/>
                </a:solidFill>
                <a:latin typeface="宋体" panose="02010600030101010101" pitchFamily="2" charset="-122"/>
              </a:rPr>
              <a:t>"Hello World!" 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/&gt;</a:t>
            </a:r>
            <a:b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&lt;/</a:t>
            </a:r>
            <a:r>
              <a:rPr lang="zh-CN" altLang="zh-CN" b="1">
                <a:solidFill>
                  <a:srgbClr val="000080"/>
                </a:solidFill>
                <a:latin typeface="宋体" panose="02010600030101010101" pitchFamily="2" charset="-122"/>
              </a:rPr>
              <a:t>RelativeLayout</a:t>
            </a:r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 bwMode="auto">
          <a:xfrm>
            <a:off x="354013" y="188913"/>
            <a:ext cx="8229600" cy="1008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重要属性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 bwMode="auto">
          <a:xfrm>
            <a:off x="342900" y="1773238"/>
            <a:ext cx="8229600" cy="2735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宽度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  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fill_parent</a:t>
            </a:r>
            <a:r>
              <a:rPr lang="en-US" altLang="zh-CN" dirty="0" smtClean="0"/>
              <a:t>  | </a:t>
            </a:r>
            <a:r>
              <a:rPr lang="en-US" altLang="zh-CN" dirty="0" err="1" smtClean="0"/>
              <a:t>wrap_content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android:id</a:t>
            </a:r>
            <a:r>
              <a:rPr lang="en-US" altLang="zh-CN" dirty="0" smtClean="0"/>
              <a:t>  </a:t>
            </a:r>
            <a:r>
              <a:rPr lang="zh-CN" altLang="en-US" dirty="0" smtClean="0"/>
              <a:t>唯一标识 用于在程序或配置文件中引用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资源文件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&lt;?xml version=</a:t>
            </a:r>
            <a:r>
              <a:rPr lang="en-US" altLang="zh-CN" i="1" smtClean="0"/>
              <a:t>"1.0" encoding="utf-8"?&gt;</a:t>
            </a:r>
          </a:p>
          <a:p>
            <a:pPr eaLnBrk="1" hangingPunct="1"/>
            <a:r>
              <a:rPr lang="en-US" altLang="zh-CN" smtClean="0"/>
              <a:t>&lt;resources&gt;</a:t>
            </a:r>
          </a:p>
          <a:p>
            <a:pPr eaLnBrk="1" hangingPunct="1"/>
            <a:r>
              <a:rPr lang="en-US" altLang="zh-CN" smtClean="0"/>
              <a:t>    &lt;string name=</a:t>
            </a:r>
            <a:r>
              <a:rPr lang="en-US" altLang="zh-CN" i="1" smtClean="0"/>
              <a:t>"hello"&gt;Hello World, HelloActivity!</a:t>
            </a:r>
          </a:p>
          <a:p>
            <a:pPr eaLnBrk="1" hangingPunct="1"/>
            <a:r>
              <a:rPr lang="en-US" altLang="zh-CN" i="1" smtClean="0"/>
              <a:t>   	 &lt;/string&gt;</a:t>
            </a:r>
          </a:p>
          <a:p>
            <a:pPr eaLnBrk="1" hangingPunct="1"/>
            <a:r>
              <a:rPr lang="en-US" altLang="zh-CN" smtClean="0"/>
              <a:t>    &lt;string name=</a:t>
            </a:r>
            <a:r>
              <a:rPr lang="en-US" altLang="zh-CN" i="1" smtClean="0"/>
              <a:t>"app_name"&gt;Hello</a:t>
            </a:r>
            <a:r>
              <a:rPr lang="zh-CN" altLang="en-US" i="1" smtClean="0"/>
              <a:t>应用</a:t>
            </a:r>
            <a:r>
              <a:rPr lang="en-US" altLang="zh-CN" i="1" smtClean="0"/>
              <a:t>         	&lt;/string&gt;</a:t>
            </a:r>
          </a:p>
          <a:p>
            <a:pPr eaLnBrk="1" hangingPunct="1"/>
            <a:r>
              <a:rPr lang="en-US" altLang="zh-CN" smtClean="0"/>
              <a:t>&lt;/resources&gt;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785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手机的发展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xfrm>
            <a:off x="428625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手机网络的发展</a:t>
            </a:r>
            <a:endParaRPr lang="en-US" altLang="zh-CN" sz="24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/>
              <a:t>	1G</a:t>
            </a:r>
            <a:r>
              <a:rPr lang="zh-CN" altLang="en-US" sz="2400" smtClean="0"/>
              <a:t>网络：模拟通讯网络；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/>
              <a:t>	2G</a:t>
            </a:r>
            <a:r>
              <a:rPr lang="zh-CN" altLang="en-US" sz="2400" smtClean="0"/>
              <a:t>网络：数字通讯网络；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/>
              <a:t>	3G</a:t>
            </a:r>
            <a:r>
              <a:rPr lang="zh-CN" altLang="en-US" sz="2400" smtClean="0"/>
              <a:t>网络：处理图象、视频流、方便的访问国际互联网；</a:t>
            </a:r>
            <a:endParaRPr lang="en-US" altLang="zh-CN" sz="2400" smtClean="0"/>
          </a:p>
          <a:p>
            <a:r>
              <a:rPr lang="zh-CN" altLang="en-US" sz="2400" smtClean="0"/>
              <a:t>智能手机要求</a:t>
            </a:r>
            <a:r>
              <a:rPr lang="en-US" altLang="zh-CN" sz="2400" smtClean="0"/>
              <a:t>(</a:t>
            </a:r>
            <a:r>
              <a:rPr lang="zh-CN" altLang="en-US" sz="2400" smtClean="0"/>
              <a:t>有自己的</a:t>
            </a:r>
            <a:r>
              <a:rPr lang="en-US" altLang="zh-CN" sz="2400" smtClean="0"/>
              <a:t>OS)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/>
              <a:t>	1</a:t>
            </a:r>
            <a:r>
              <a:rPr lang="zh-CN" altLang="en-US" sz="2400" smtClean="0"/>
              <a:t>、用户可以</a:t>
            </a:r>
            <a:r>
              <a:rPr lang="en-US" altLang="zh-CN" sz="2400" smtClean="0"/>
              <a:t>GSM</a:t>
            </a:r>
            <a:r>
              <a:rPr lang="zh-CN" altLang="en-US" sz="2400" smtClean="0"/>
              <a:t>或</a:t>
            </a:r>
            <a:r>
              <a:rPr lang="en-US" altLang="zh-CN" sz="2400" smtClean="0"/>
              <a:t>CDMA</a:t>
            </a:r>
            <a:r>
              <a:rPr lang="zh-CN" altLang="en-US" sz="2400" smtClean="0"/>
              <a:t>无线网络的方式接入互联网；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/>
              <a:t>	2</a:t>
            </a:r>
            <a:r>
              <a:rPr lang="zh-CN" altLang="en-US" sz="2400" smtClean="0"/>
              <a:t>、可以具备</a:t>
            </a:r>
            <a:r>
              <a:rPr lang="en-US" altLang="zh-CN" sz="2400" smtClean="0"/>
              <a:t>PDA</a:t>
            </a:r>
            <a:r>
              <a:rPr lang="zh-CN" altLang="en-US" sz="2400" smtClean="0"/>
              <a:t>设备的诸多功能，例如：日程管理、多媒体播放等功能；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smtClean="0"/>
              <a:t>	3</a:t>
            </a:r>
            <a:r>
              <a:rPr lang="zh-CN" altLang="en-US" sz="2400" smtClean="0"/>
              <a:t>、具备独立的手机操作系统，可以由用户根据自己的需要任意扩充更多的第三方应用程序</a:t>
            </a: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资源文件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除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之外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还可以定义</a:t>
            </a:r>
            <a:r>
              <a:rPr lang="en-US" altLang="zh-CN" dirty="0" smtClean="0"/>
              <a:t>color , </a:t>
            </a:r>
            <a:r>
              <a:rPr lang="en-US" altLang="zh-CN" dirty="0" err="1" smtClean="0"/>
              <a:t>dimen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string-array  (</a:t>
            </a:r>
            <a:r>
              <a:rPr lang="zh-CN" altLang="en-US" dirty="0" smtClean="0"/>
              <a:t>子标记为 </a:t>
            </a:r>
            <a:r>
              <a:rPr lang="en-US" altLang="zh-CN" dirty="0" smtClean="0"/>
              <a:t>item)</a:t>
            </a:r>
          </a:p>
          <a:p>
            <a:pPr eaLnBrk="1" hangingPunct="1"/>
            <a:r>
              <a:rPr lang="zh-CN" altLang="en-US" dirty="0" smtClean="0"/>
              <a:t>每种资源都需要定义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资源文件放在 </a:t>
            </a:r>
            <a:r>
              <a:rPr lang="en-US" altLang="zh-CN" dirty="0" smtClean="0"/>
              <a:t>res/values</a:t>
            </a:r>
            <a:r>
              <a:rPr lang="zh-CN" altLang="en-US" dirty="0" smtClean="0"/>
              <a:t>目录下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可以是单独的文件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也可以分类放在不同文件中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文件名任意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其他资源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 bwMode="auto">
          <a:xfrm>
            <a:off x="214313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1" dirty="0" smtClean="0"/>
              <a:t>任意</a:t>
            </a:r>
            <a:r>
              <a:rPr lang="en-US" altLang="zh-CN" sz="2400" b="1" dirty="0" smtClean="0"/>
              <a:t>XML</a:t>
            </a:r>
            <a:r>
              <a:rPr lang="zh-CN" altLang="en-US" sz="2400" b="1" dirty="0" smtClean="0"/>
              <a:t>文件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放入</a:t>
            </a:r>
            <a:r>
              <a:rPr lang="en-US" altLang="zh-CN" sz="2400" b="1" dirty="0" smtClean="0"/>
              <a:t>res/xml</a:t>
            </a:r>
            <a:r>
              <a:rPr lang="zh-CN" altLang="en-US" sz="2400" b="1" dirty="0" smtClean="0"/>
              <a:t>目录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程序中用</a:t>
            </a:r>
            <a:r>
              <a:rPr lang="en-US" altLang="zh-CN" sz="2400" b="1" dirty="0" smtClean="0"/>
              <a:t>R.xml.</a:t>
            </a:r>
            <a:r>
              <a:rPr lang="zh-CN" altLang="en-US" sz="2400" b="1" dirty="0" smtClean="0"/>
              <a:t>文件名访问</a:t>
            </a:r>
            <a:endParaRPr lang="zh-CN" altLang="en-US" sz="2400" dirty="0" smtClean="0"/>
          </a:p>
          <a:p>
            <a:pPr eaLnBrk="1" hangingPunct="1"/>
            <a:r>
              <a:rPr lang="zh-CN" altLang="en-US" sz="2400" b="1" dirty="0" smtClean="0"/>
              <a:t>原始资源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放入</a:t>
            </a:r>
            <a:r>
              <a:rPr lang="en-US" altLang="zh-CN" sz="2400" b="1" dirty="0" smtClean="0"/>
              <a:t>res/raw</a:t>
            </a:r>
            <a:r>
              <a:rPr lang="zh-CN" altLang="en-US" sz="2400" b="1" dirty="0" smtClean="0"/>
              <a:t>目录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程序中用</a:t>
            </a:r>
            <a:r>
              <a:rPr lang="en-US" altLang="zh-CN" sz="2400" b="1" dirty="0" smtClean="0"/>
              <a:t>Resources</a:t>
            </a:r>
            <a:r>
              <a:rPr lang="zh-CN" altLang="en-US" sz="2400" b="1" dirty="0" smtClean="0"/>
              <a:t>对象</a:t>
            </a:r>
            <a:r>
              <a:rPr lang="en-US" altLang="zh-CN" sz="2400" b="1" dirty="0" smtClean="0"/>
              <a:t>.</a:t>
            </a:r>
            <a:r>
              <a:rPr lang="en-US" altLang="zh-CN" sz="2400" b="1" dirty="0" err="1" smtClean="0"/>
              <a:t>openRawResource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R.raw.XXX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获得一个输入流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原始资源不会被编译为二进制</a:t>
            </a:r>
            <a:endParaRPr lang="zh-CN" altLang="en-US" sz="2400" dirty="0" smtClean="0"/>
          </a:p>
          <a:p>
            <a:pPr eaLnBrk="1" hangingPunct="1"/>
            <a:r>
              <a:rPr lang="zh-CN" altLang="en-US" sz="2400" b="1" dirty="0" smtClean="0"/>
              <a:t>资产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放入</a:t>
            </a:r>
            <a:r>
              <a:rPr lang="en-US" altLang="zh-CN" sz="2400" b="1" dirty="0" smtClean="0"/>
              <a:t>assets</a:t>
            </a:r>
            <a:r>
              <a:rPr lang="zh-CN" altLang="en-US" sz="2400" b="1" dirty="0" smtClean="0"/>
              <a:t>目录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系统不会自动生成</a:t>
            </a:r>
            <a:r>
              <a:rPr lang="en-US" altLang="zh-CN" sz="2400" b="1" dirty="0" smtClean="0"/>
              <a:t>id,</a:t>
            </a:r>
            <a:r>
              <a:rPr lang="zh-CN" altLang="en-US" sz="2400" b="1" dirty="0" smtClean="0"/>
              <a:t>程序中用</a:t>
            </a:r>
            <a:r>
              <a:rPr lang="en-US" altLang="zh-CN" sz="2400" b="1" dirty="0" smtClean="0"/>
              <a:t>Resources</a:t>
            </a:r>
            <a:r>
              <a:rPr lang="zh-CN" altLang="en-US" sz="2400" b="1" dirty="0" smtClean="0"/>
              <a:t>对象</a:t>
            </a:r>
            <a:r>
              <a:rPr lang="en-US" altLang="zh-CN" sz="2400" b="1" dirty="0" smtClean="0"/>
              <a:t>.</a:t>
            </a:r>
            <a:r>
              <a:rPr lang="en-US" altLang="zh-CN" sz="2400" b="1" dirty="0" err="1" smtClean="0"/>
              <a:t>getAssets</a:t>
            </a:r>
            <a:r>
              <a:rPr lang="en-US" altLang="zh-CN" sz="2400" b="1" dirty="0" smtClean="0"/>
              <a:t>().open(</a:t>
            </a:r>
            <a:r>
              <a:rPr lang="zh-CN" altLang="en-US" sz="2400" b="1" dirty="0" smtClean="0"/>
              <a:t>文件名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获得输入流</a:t>
            </a:r>
            <a:r>
              <a:rPr lang="en-US" altLang="zh-CN" sz="2400" b="1" dirty="0" smtClean="0"/>
              <a:t>.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b="1" dirty="0" smtClean="0"/>
              <a:t>资源目录中不能随意创建子目录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资产目录则可以随意创建子目录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引用资源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428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程序中</a:t>
            </a:r>
            <a:r>
              <a:rPr lang="en-US" altLang="zh-CN" sz="2400" dirty="0" smtClean="0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利用</a:t>
            </a:r>
            <a:r>
              <a:rPr lang="en-US" altLang="zh-CN" sz="2400" dirty="0" smtClean="0"/>
              <a:t>R.</a:t>
            </a:r>
            <a:r>
              <a:rPr lang="zh-CN" altLang="en-US" sz="2400" dirty="0" smtClean="0"/>
              <a:t>资源类型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资源名 访问 </a:t>
            </a:r>
            <a:endParaRPr lang="en-US" altLang="zh-CN" sz="2400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如</a:t>
            </a:r>
            <a:r>
              <a:rPr lang="en-US" altLang="zh-CN" sz="2400" dirty="0" smtClean="0"/>
              <a:t>:  </a:t>
            </a:r>
            <a:r>
              <a:rPr lang="en-US" altLang="zh-CN" sz="2400" dirty="0" err="1" smtClean="0"/>
              <a:t>R.layout.main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R.id.abc</a:t>
            </a:r>
            <a:endParaRPr lang="en-US" altLang="zh-CN" sz="2400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zh-CN" sz="2400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XML</a:t>
            </a:r>
            <a:r>
              <a:rPr lang="zh-CN" altLang="en-US" sz="2400" dirty="0" smtClean="0"/>
              <a:t>文件中</a:t>
            </a:r>
            <a:r>
              <a:rPr lang="en-US" altLang="zh-CN" sz="2400" dirty="0" smtClean="0"/>
              <a:t>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@</a:t>
            </a:r>
            <a:r>
              <a:rPr lang="zh-CN" altLang="en-US" sz="2400" dirty="0" smtClean="0"/>
              <a:t>资源类型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资源名 访问</a:t>
            </a:r>
            <a:endParaRPr lang="en-US" altLang="zh-CN" sz="2400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如</a:t>
            </a:r>
            <a:r>
              <a:rPr lang="en-US" altLang="zh-CN" sz="2400" dirty="0" smtClean="0"/>
              <a:t>: @id/</a:t>
            </a:r>
            <a:r>
              <a:rPr lang="en-US" altLang="zh-CN" sz="2400" dirty="0" err="1" smtClean="0"/>
              <a:t>abc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而 </a:t>
            </a:r>
            <a:r>
              <a:rPr lang="en-US" altLang="zh-CN" sz="2400" dirty="0" smtClean="0"/>
              <a:t>@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altLang="zh-CN" sz="2400" dirty="0" smtClean="0"/>
              <a:t>id/</a:t>
            </a:r>
            <a:r>
              <a:rPr lang="en-US" altLang="zh-CN" sz="2400" dirty="0" err="1" smtClean="0"/>
              <a:t>abc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添加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资源</a:t>
            </a:r>
            <a:r>
              <a:rPr lang="en-US" altLang="zh-CN" sz="2400" dirty="0" smtClean="0"/>
              <a:t>”</a:t>
            </a:r>
            <a:r>
              <a:rPr lang="en-US" altLang="zh-CN" sz="2400" dirty="0" err="1" smtClean="0"/>
              <a:t>abc</a:t>
            </a:r>
            <a:r>
              <a:rPr lang="en-US" altLang="zh-CN" sz="2400" dirty="0" smtClean="0"/>
              <a:t>”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Log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571625"/>
            <a:ext cx="8301038" cy="4954588"/>
          </a:xfrm>
        </p:spPr>
        <p:txBody>
          <a:bodyPr/>
          <a:lstStyle/>
          <a:p>
            <a:pPr marL="0" indent="0" eaLnBrk="1" fontAlgn="auto" hangingPunct="1">
              <a:lnSpc>
                <a:spcPts val="4971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3009900" algn="l"/>
              </a:tabLs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android.util.Log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类的静态方法来查找错误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30099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和打印系统日志消息。</a:t>
            </a:r>
          </a:p>
          <a:p>
            <a:pPr marL="0" indent="0" eaLnBrk="1" fontAlgn="auto" hangingPunct="1">
              <a:lnSpc>
                <a:spcPts val="461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3009900" algn="l"/>
              </a:tabLs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Log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常用的方法有以下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个：</a:t>
            </a:r>
          </a:p>
          <a:p>
            <a:pPr marL="0" indent="0" eaLnBrk="1" fontAlgn="auto" hangingPunct="1">
              <a:lnSpc>
                <a:spcPts val="4013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30099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Log.v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(String tag, String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msg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；（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VERBOSE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）</a:t>
            </a:r>
          </a:p>
          <a:p>
            <a:pPr marL="0" indent="0" eaLnBrk="1" fontAlgn="auto" hangingPunct="1">
              <a:lnSpc>
                <a:spcPts val="4036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30099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Log.d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(String tag, String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msg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； 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DEBUG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）</a:t>
            </a:r>
          </a:p>
          <a:p>
            <a:pPr marL="0" indent="0" eaLnBrk="1" fontAlgn="auto" hangingPunct="1">
              <a:lnSpc>
                <a:spcPts val="4031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30099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Log.i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(String tag, String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msg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； 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INFO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）</a:t>
            </a:r>
          </a:p>
          <a:p>
            <a:pPr marL="0" indent="0" eaLnBrk="1" fontAlgn="auto" hangingPunct="1">
              <a:lnSpc>
                <a:spcPts val="4032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30099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Log.w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(String tag, String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msg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； 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WARN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）</a:t>
            </a:r>
          </a:p>
          <a:p>
            <a:pPr marL="0" indent="0" eaLnBrk="1" fontAlgn="auto" hangingPunct="1">
              <a:lnSpc>
                <a:spcPts val="4034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457200" algn="l"/>
                <a:tab pos="30099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Log.e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(String tag, String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/>
              </a:rPr>
              <a:t>msg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。 （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/>
              </a:rPr>
              <a:t>ERROR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）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Log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2000250"/>
            <a:ext cx="8229600" cy="4525963"/>
          </a:xfrm>
        </p:spPr>
        <p:txBody>
          <a:bodyPr/>
          <a:lstStyle/>
          <a:p>
            <a:pPr marL="0" indent="0" eaLnBrk="1" fontAlgn="auto" hangingPunct="1">
              <a:lnSpc>
                <a:spcPts val="4971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30099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当利用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DDMS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进行调试时，它们的区别并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30099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不大，只是显示的颜色不同</a:t>
            </a:r>
          </a:p>
          <a:p>
            <a:pPr marL="0" indent="0" eaLnBrk="1" fontAlgn="auto" hangingPunct="1">
              <a:lnSpc>
                <a:spcPts val="461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3009900" algn="l"/>
              </a:tabLs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根据规范建议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Log.v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Log.d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信息应当只存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30099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在于开发过程中，最终版本只可以包含</a:t>
            </a:r>
          </a:p>
          <a:p>
            <a:pPr marL="0" indent="0" eaLnBrk="1" fontAlgn="auto" hangingPunct="1">
              <a:lnSpc>
                <a:spcPts val="3844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30099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Log.i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Log.w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Log.e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这三种日志信息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DDMS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2000250"/>
            <a:ext cx="8229600" cy="4525963"/>
          </a:xfrm>
        </p:spPr>
        <p:txBody>
          <a:bodyPr/>
          <a:lstStyle/>
          <a:p>
            <a:pPr marL="0" indent="0" eaLnBrk="1" fontAlgn="auto" hangingPunct="1">
              <a:lnSpc>
                <a:spcPts val="4971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654300" algn="l"/>
              </a:tabLs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全称是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Dalvik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 Debug Monitor Service</a:t>
            </a:r>
          </a:p>
          <a:p>
            <a:pPr marL="0" indent="0" eaLnBrk="1" fontAlgn="auto" hangingPunct="1">
              <a:lnSpc>
                <a:spcPts val="461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654300" algn="l"/>
              </a:tabLs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DDMS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为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IDE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emultor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及真正的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android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654300" algn="l"/>
              </a:tabLst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设备架起来了一座桥梁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,Android DDMS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将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6543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捕捉到终端的</a:t>
            </a:r>
            <a:r>
              <a:rPr lang="en-US" altLang="zh-CN" dirty="0" smtClean="0">
                <a:solidFill>
                  <a:srgbClr val="000000"/>
                </a:solidFill>
                <a:latin typeface="微软雅黑"/>
              </a:rPr>
              <a:t>ID,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并通过</a:t>
            </a:r>
            <a:r>
              <a:rPr lang="en-US" altLang="zh-CN" dirty="0" err="1" smtClean="0">
                <a:solidFill>
                  <a:srgbClr val="000000"/>
                </a:solidFill>
                <a:latin typeface="微软雅黑"/>
              </a:rPr>
              <a:t>adb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建立调试器，</a:t>
            </a:r>
          </a:p>
          <a:p>
            <a:pPr marL="0" indent="0" eaLnBrk="1" fontAlgn="auto" hangingPunct="1">
              <a:lnSpc>
                <a:spcPts val="3844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6543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	从而实现发送指令到测试终端的目的。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 bwMode="auto">
          <a:xfrm>
            <a:off x="2071688" y="2928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6600" smtClean="0"/>
              <a:t>Activity</a:t>
            </a:r>
            <a:endParaRPr lang="zh-CN" altLang="en-US" sz="6600" smtClean="0"/>
          </a:p>
        </p:txBody>
      </p:sp>
      <p:pic>
        <p:nvPicPr>
          <p:cNvPr id="62467" name="图片 4" descr="net.qihoo.launcher.theme.JgvIfjiqLOyeLxg_968440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928688"/>
            <a:ext cx="2857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 bwMode="auto">
          <a:xfrm>
            <a:off x="107504" y="116632"/>
            <a:ext cx="7286625" cy="57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600" smtClean="0"/>
              <a:t>Activity</a:t>
            </a:r>
            <a:r>
              <a:rPr lang="zh-CN" altLang="en-US" sz="3600" smtClean="0"/>
              <a:t>是什么？</a:t>
            </a:r>
          </a:p>
        </p:txBody>
      </p:sp>
      <p:sp>
        <p:nvSpPr>
          <p:cNvPr id="5" name="矩形 4"/>
          <p:cNvSpPr/>
          <p:nvPr/>
        </p:nvSpPr>
        <p:spPr>
          <a:xfrm>
            <a:off x="285750" y="1857375"/>
            <a:ext cx="8286750" cy="314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>
                <a:solidFill>
                  <a:srgbClr val="00B0F0"/>
                </a:solidFill>
              </a:rPr>
              <a:t>         </a:t>
            </a:r>
            <a:r>
              <a:rPr lang="en-US" sz="2000" dirty="0">
                <a:solidFill>
                  <a:srgbClr val="00B0F0"/>
                </a:solidFill>
              </a:rPr>
              <a:t>Activity </a:t>
            </a:r>
            <a:r>
              <a:rPr lang="zh-CN" altLang="en-US" sz="2000" dirty="0">
                <a:solidFill>
                  <a:srgbClr val="00B0F0"/>
                </a:solidFill>
              </a:rPr>
              <a:t>是用户唯一可以看得到的东西（也可以理解为就是一个界面）。几乎所有的</a:t>
            </a:r>
            <a:r>
              <a:rPr lang="en-US" sz="2000" dirty="0">
                <a:solidFill>
                  <a:srgbClr val="00B0F0"/>
                </a:solidFill>
              </a:rPr>
              <a:t>activity</a:t>
            </a:r>
            <a:r>
              <a:rPr lang="zh-CN" altLang="en-US" sz="2000" dirty="0">
                <a:solidFill>
                  <a:srgbClr val="00B0F0"/>
                </a:solidFill>
              </a:rPr>
              <a:t>都与用户进行交互，所以</a:t>
            </a:r>
            <a:r>
              <a:rPr lang="en-US" sz="2000" dirty="0">
                <a:solidFill>
                  <a:srgbClr val="00B0F0"/>
                </a:solidFill>
              </a:rPr>
              <a:t>Activity</a:t>
            </a:r>
            <a:r>
              <a:rPr lang="zh-CN" altLang="en-US" sz="2000" dirty="0">
                <a:solidFill>
                  <a:srgbClr val="00B0F0"/>
                </a:solidFill>
              </a:rPr>
              <a:t>主要负责的就是创建显示窗口，你可以在这些窗口里使用</a:t>
            </a:r>
            <a:r>
              <a:rPr lang="en-US" sz="2000" u="sng" dirty="0" err="1">
                <a:solidFill>
                  <a:srgbClr val="00B0F0"/>
                </a:solidFill>
                <a:hlinkClick r:id="rId2"/>
              </a:rPr>
              <a:t>setContentView</a:t>
            </a:r>
            <a:r>
              <a:rPr lang="en-US" sz="2000" u="sng" dirty="0">
                <a:solidFill>
                  <a:srgbClr val="00B0F0"/>
                </a:solidFill>
                <a:hlinkClick r:id="rId2"/>
              </a:rPr>
              <a:t>(View)</a:t>
            </a:r>
            <a:r>
              <a:rPr lang="zh-CN" altLang="en-US" sz="2000" dirty="0">
                <a:solidFill>
                  <a:srgbClr val="00B0F0"/>
                </a:solidFill>
              </a:rPr>
              <a:t>来显示你自己的</a:t>
            </a:r>
            <a:r>
              <a:rPr lang="en-US" sz="2000" dirty="0">
                <a:solidFill>
                  <a:srgbClr val="00B0F0"/>
                </a:solidFill>
              </a:rPr>
              <a:t>UI。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多个</a:t>
            </a:r>
            <a:r>
              <a:rPr lang="en-US" altLang="zh-CN" smtClean="0"/>
              <a:t>Activity</a:t>
            </a:r>
            <a:r>
              <a:rPr lang="zh-CN" altLang="en-US" smtClean="0"/>
              <a:t>之间的关系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                                                                                                         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428875" y="2214563"/>
            <a:ext cx="1214438" cy="314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ActivityA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5000" y="2214563"/>
            <a:ext cx="1214438" cy="314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ActivityB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3643313" y="3786188"/>
            <a:ext cx="2071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9" name="TextBox 10"/>
          <p:cNvSpPr txBox="1">
            <a:spLocks noChangeArrowheads="1"/>
          </p:cNvSpPr>
          <p:nvPr/>
        </p:nvSpPr>
        <p:spPr bwMode="auto">
          <a:xfrm>
            <a:off x="3643313" y="350043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latin typeface="Calibri" panose="020F0502020204030204" pitchFamily="34" charset="0"/>
              </a:rPr>
              <a:t>startActivity</a:t>
            </a:r>
            <a:r>
              <a:rPr lang="en-US" altLang="zh-CN" dirty="0">
                <a:latin typeface="Calibri" panose="020F0502020204030204" pitchFamily="34" charset="0"/>
              </a:rPr>
              <a:t>(Intent)</a:t>
            </a: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541993" y="44624"/>
            <a:ext cx="8229600" cy="720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启动新的</a:t>
            </a:r>
            <a:r>
              <a:rPr lang="en-US" altLang="zh-CN" dirty="0" smtClean="0"/>
              <a:t>Activity,</a:t>
            </a:r>
            <a:r>
              <a:rPr lang="zh-CN" altLang="en-US" dirty="0" smtClean="0"/>
              <a:t>不传递参数</a:t>
            </a:r>
          </a:p>
        </p:txBody>
      </p:sp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611560" y="1196752"/>
            <a:ext cx="778668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</a:rPr>
              <a:t>在一个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中可以使用系统提供的</a:t>
            </a:r>
            <a:r>
              <a:rPr lang="en-US" altLang="zh-CN" dirty="0" err="1">
                <a:latin typeface="Calibri" panose="020F0502020204030204" pitchFamily="34" charset="0"/>
              </a:rPr>
              <a:t>startActivity</a:t>
            </a:r>
            <a:r>
              <a:rPr lang="en-US" altLang="zh-CN" dirty="0">
                <a:latin typeface="Calibri" panose="020F0502020204030204" pitchFamily="34" charset="0"/>
              </a:rPr>
              <a:t>(Intent intent)</a:t>
            </a:r>
            <a:r>
              <a:rPr lang="zh-CN" altLang="en-US" dirty="0">
                <a:latin typeface="Calibri" panose="020F0502020204030204" pitchFamily="34" charset="0"/>
              </a:rPr>
              <a:t>方法打开新的</a:t>
            </a:r>
            <a:r>
              <a:rPr lang="en-US" altLang="zh-CN" dirty="0">
                <a:latin typeface="Calibri" panose="020F0502020204030204" pitchFamily="34" charset="0"/>
              </a:rPr>
              <a:t>Activity，</a:t>
            </a:r>
            <a:r>
              <a:rPr lang="zh-CN" altLang="en-US" dirty="0">
                <a:latin typeface="Calibri" panose="020F0502020204030204" pitchFamily="34" charset="0"/>
              </a:rPr>
              <a:t>在打开新的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前，你可以决定是否为新的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传递参数：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</a:rPr>
              <a:t>第一种：打开新的</a:t>
            </a:r>
            <a:r>
              <a:rPr lang="en-US" altLang="zh-CN" dirty="0">
                <a:latin typeface="Calibri" panose="020F0502020204030204" pitchFamily="34" charset="0"/>
              </a:rPr>
              <a:t>Activity，</a:t>
            </a:r>
            <a:r>
              <a:rPr lang="zh-CN" altLang="en-US" dirty="0">
                <a:latin typeface="Calibri" panose="020F0502020204030204" pitchFamily="34" charset="0"/>
              </a:rPr>
              <a:t>不传递参数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MainActivity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dirty="0">
                <a:latin typeface="Calibri" panose="020F0502020204030204" pitchFamily="34" charset="0"/>
              </a:rPr>
              <a:t> Activity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     protected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 smtClean="0">
                <a:latin typeface="Calibri" panose="020F0502020204030204" pitchFamily="34" charset="0"/>
              </a:rPr>
              <a:t>onCreate</a:t>
            </a:r>
            <a:r>
              <a:rPr lang="en-US" altLang="zh-CN" dirty="0" smtClean="0">
                <a:latin typeface="Calibri" panose="020F0502020204030204" pitchFamily="34" charset="0"/>
              </a:rPr>
              <a:t>(Bundle </a:t>
            </a:r>
            <a:r>
              <a:rPr lang="en-US" altLang="zh-CN" dirty="0" err="1" smtClean="0">
                <a:latin typeface="Calibri" panose="020F0502020204030204" pitchFamily="34" charset="0"/>
              </a:rPr>
              <a:t>savedInstanceState</a:t>
            </a:r>
            <a:r>
              <a:rPr lang="en-US" altLang="zh-CN" dirty="0" smtClean="0">
                <a:latin typeface="Calibri" panose="020F0502020204030204" pitchFamily="34" charset="0"/>
              </a:rPr>
              <a:t>) </a:t>
            </a:r>
            <a:r>
              <a:rPr lang="en-US" altLang="zh-CN" dirty="0">
                <a:latin typeface="Calibri" panose="020F0502020204030204" pitchFamily="34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dirty="0" smtClean="0">
                <a:latin typeface="Calibri" panose="020F0502020204030204" pitchFamily="34" charset="0"/>
              </a:rPr>
              <a:t>.......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Button </a:t>
            </a:r>
            <a:r>
              <a:rPr lang="en-US" altLang="zh-CN" dirty="0" err="1">
                <a:latin typeface="Calibri" panose="020F0502020204030204" pitchFamily="34" charset="0"/>
              </a:rPr>
              <a:t>button</a:t>
            </a:r>
            <a:r>
              <a:rPr lang="en-US" altLang="zh-CN" dirty="0">
                <a:latin typeface="Calibri" panose="020F0502020204030204" pitchFamily="34" charset="0"/>
              </a:rPr>
              <a:t> =(Button) </a:t>
            </a:r>
            <a:r>
              <a:rPr lang="en-US" altLang="zh-CN" dirty="0" err="1">
                <a:latin typeface="Calibri" panose="020F0502020204030204" pitchFamily="34" charset="0"/>
              </a:rPr>
              <a:t>this.findViewById</a:t>
            </a:r>
            <a:r>
              <a:rPr lang="en-US" altLang="zh-CN" dirty="0">
                <a:latin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</a:rPr>
              <a:t>R.id.button</a:t>
            </a:r>
            <a:r>
              <a:rPr lang="en-US" altLang="zh-CN" dirty="0">
                <a:latin typeface="Calibri" panose="020F050202020403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                           </a:t>
            </a:r>
            <a:r>
              <a:rPr lang="en-US" altLang="zh-CN" dirty="0" err="1">
                <a:latin typeface="Calibri" panose="020F0502020204030204" pitchFamily="34" charset="0"/>
              </a:rPr>
              <a:t>button.setOnClickListener</a:t>
            </a:r>
            <a:r>
              <a:rPr lang="en-US" altLang="zh-CN" dirty="0">
                <a:latin typeface="Calibri" panose="020F0502020204030204" pitchFamily="34" charset="0"/>
              </a:rPr>
              <a:t>(new </a:t>
            </a:r>
            <a:r>
              <a:rPr lang="en-US" altLang="zh-CN" dirty="0" err="1">
                <a:latin typeface="Calibri" panose="020F0502020204030204" pitchFamily="34" charset="0"/>
              </a:rPr>
              <a:t>View.OnClickListener</a:t>
            </a:r>
            <a:r>
              <a:rPr lang="en-US" altLang="zh-CN" dirty="0">
                <a:latin typeface="Calibri" panose="020F0502020204030204" pitchFamily="34" charset="0"/>
              </a:rPr>
              <a:t>(){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点击该按钮会打开一个新的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Activity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	public void </a:t>
            </a:r>
            <a:r>
              <a:rPr lang="en-US" altLang="zh-CN" dirty="0" err="1">
                <a:latin typeface="Calibri" panose="020F0502020204030204" pitchFamily="34" charset="0"/>
              </a:rPr>
              <a:t>onClick</a:t>
            </a:r>
            <a:r>
              <a:rPr lang="en-US" altLang="zh-CN" dirty="0">
                <a:latin typeface="Calibri" panose="020F0502020204030204" pitchFamily="34" charset="0"/>
              </a:rPr>
              <a:t>(View v)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                       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新建一个显式意图，第一个参数为当前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类对象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，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第二个参数为你要打开的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类</a:t>
            </a:r>
            <a:endParaRPr lang="en-US" altLang="zh-CN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	   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startActivity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new Intent(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pitchFamily="34" charset="0"/>
              </a:rPr>
              <a:t>MainActivity.this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pitchFamily="34" charset="0"/>
              </a:rPr>
              <a:t>NewActivity.class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}});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 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785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手机的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xfrm>
            <a:off x="428625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smtClean="0"/>
              <a:t>Symbian</a:t>
            </a:r>
            <a:r>
              <a:rPr lang="zh-CN" altLang="en-US" sz="2400" smtClean="0"/>
              <a:t>操作系统；</a:t>
            </a:r>
          </a:p>
          <a:p>
            <a:r>
              <a:rPr lang="en-US" altLang="zh-CN" sz="2400" smtClean="0"/>
              <a:t>PLAM</a:t>
            </a:r>
            <a:r>
              <a:rPr lang="zh-CN" altLang="en-US" sz="2400" smtClean="0"/>
              <a:t>操作系统；</a:t>
            </a:r>
          </a:p>
          <a:p>
            <a:r>
              <a:rPr lang="en-US" altLang="zh-CN" sz="2400" smtClean="0"/>
              <a:t>BlackBerry</a:t>
            </a:r>
            <a:r>
              <a:rPr lang="zh-CN" altLang="en-US" sz="2400" smtClean="0"/>
              <a:t>操作系统；</a:t>
            </a:r>
          </a:p>
          <a:p>
            <a:r>
              <a:rPr lang="en-US" altLang="zh-CN" sz="2400" smtClean="0"/>
              <a:t>ios</a:t>
            </a:r>
            <a:r>
              <a:rPr lang="zh-CN" altLang="en-US" sz="2400" smtClean="0"/>
              <a:t>操作系统；</a:t>
            </a:r>
          </a:p>
          <a:p>
            <a:r>
              <a:rPr lang="en-US" altLang="zh-CN" sz="2400" smtClean="0"/>
              <a:t>Windows Mobile</a:t>
            </a:r>
            <a:r>
              <a:rPr lang="zh-CN" altLang="en-US" sz="2400" smtClean="0"/>
              <a:t>操作系统；</a:t>
            </a:r>
          </a:p>
          <a:p>
            <a:r>
              <a:rPr lang="en-US" altLang="zh-CN" sz="2400" smtClean="0"/>
              <a:t>Linux</a:t>
            </a:r>
            <a:r>
              <a:rPr lang="zh-CN" altLang="en-US" sz="2400" smtClean="0"/>
              <a:t>操作系统；</a:t>
            </a:r>
          </a:p>
          <a:p>
            <a:r>
              <a:rPr lang="en-US" altLang="zh-CN" b="1" smtClean="0">
                <a:solidFill>
                  <a:srgbClr val="FF3300"/>
                </a:solidFill>
              </a:rPr>
              <a:t>Android</a:t>
            </a:r>
            <a:r>
              <a:rPr lang="zh-CN" altLang="en-US" b="1" smtClean="0">
                <a:solidFill>
                  <a:srgbClr val="FF3300"/>
                </a:solidFill>
              </a:rPr>
              <a:t>操作系统</a:t>
            </a:r>
            <a:r>
              <a:rPr lang="zh-CN" altLang="en-US" smtClean="0">
                <a:solidFill>
                  <a:srgbClr val="FF3300"/>
                </a:solidFill>
              </a:rPr>
              <a:t>；</a:t>
            </a: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 bwMode="auto">
          <a:xfrm>
            <a:off x="539552" y="71438"/>
            <a:ext cx="8229600" cy="6212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/>
              <a:t>启动新的</a:t>
            </a:r>
            <a:r>
              <a:rPr lang="en-US" altLang="zh-CN" sz="3600" dirty="0" smtClean="0"/>
              <a:t>Activity,</a:t>
            </a:r>
            <a:r>
              <a:rPr lang="zh-CN" altLang="en-US" sz="3600" dirty="0" smtClean="0"/>
              <a:t>并传递参数</a:t>
            </a:r>
          </a:p>
        </p:txBody>
      </p:sp>
      <p:sp>
        <p:nvSpPr>
          <p:cNvPr id="66563" name="TextBox 4"/>
          <p:cNvSpPr txBox="1">
            <a:spLocks noChangeArrowheads="1"/>
          </p:cNvSpPr>
          <p:nvPr/>
        </p:nvSpPr>
        <p:spPr bwMode="auto">
          <a:xfrm>
            <a:off x="395536" y="764704"/>
            <a:ext cx="821531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class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MainActivity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dirty="0">
                <a:latin typeface="Calibri" panose="020F0502020204030204" pitchFamily="34" charset="0"/>
              </a:rPr>
              <a:t> Activity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      protected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void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onCreate</a:t>
            </a:r>
            <a:r>
              <a:rPr lang="en-US" altLang="zh-CN" dirty="0">
                <a:latin typeface="Calibri" panose="020F0502020204030204" pitchFamily="34" charset="0"/>
              </a:rPr>
              <a:t>(Bundle </a:t>
            </a:r>
            <a:r>
              <a:rPr lang="en-US" altLang="zh-CN" dirty="0" err="1">
                <a:latin typeface="Calibri" panose="020F0502020204030204" pitchFamily="34" charset="0"/>
              </a:rPr>
              <a:t>savedInstanceState</a:t>
            </a:r>
            <a:r>
              <a:rPr lang="en-US" altLang="zh-CN" dirty="0">
                <a:latin typeface="Calibri" panose="020F0502020204030204" pitchFamily="34" charset="0"/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.......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 </a:t>
            </a:r>
            <a:r>
              <a:rPr lang="en-US" altLang="zh-CN" dirty="0" err="1">
                <a:latin typeface="Calibri" panose="020F0502020204030204" pitchFamily="34" charset="0"/>
              </a:rPr>
              <a:t>button.setOnClickListener</a:t>
            </a:r>
            <a:r>
              <a:rPr lang="en-US" altLang="zh-CN" dirty="0">
                <a:latin typeface="Calibri" panose="020F0502020204030204" pitchFamily="34" charset="0"/>
              </a:rPr>
              <a:t>(new </a:t>
            </a:r>
            <a:r>
              <a:rPr lang="en-US" altLang="zh-CN" dirty="0" err="1">
                <a:latin typeface="Calibri" panose="020F0502020204030204" pitchFamily="34" charset="0"/>
              </a:rPr>
              <a:t>View.OnClickListener</a:t>
            </a:r>
            <a:r>
              <a:rPr lang="en-US" altLang="zh-CN" dirty="0">
                <a:latin typeface="Calibri" panose="020F0502020204030204" pitchFamily="34" charset="0"/>
              </a:rPr>
              <a:t>(){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点击该按钮会打开一个新的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Activity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          public void </a:t>
            </a:r>
            <a:r>
              <a:rPr lang="en-US" altLang="zh-CN" dirty="0" err="1">
                <a:latin typeface="Calibri" panose="020F0502020204030204" pitchFamily="34" charset="0"/>
              </a:rPr>
              <a:t>onClick</a:t>
            </a:r>
            <a:r>
              <a:rPr lang="en-US" altLang="zh-CN" dirty="0">
                <a:latin typeface="Calibri" panose="020F0502020204030204" pitchFamily="34" charset="0"/>
              </a:rPr>
              <a:t>(View v)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          Intent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intent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= new Intent(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MainActivity.this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NewActivity.class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Bundle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bundle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= new Bundle();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该类用作携带数据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bundle.putString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("name", “tom");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bundle.putInt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("age", 4);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intent.putExtras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(bundle);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附带上额外的数据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  <a:latin typeface="Calibri" panose="020F0502020204030204" pitchFamily="34" charset="0"/>
              </a:rPr>
              <a:t>startActivity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(intent);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}});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</a:rPr>
              <a:t>在新的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中接收前面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传递过来的参数：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public class </a:t>
            </a:r>
            <a:r>
              <a:rPr lang="en-US" altLang="zh-CN" dirty="0" err="1">
                <a:latin typeface="Calibri" panose="020F0502020204030204" pitchFamily="34" charset="0"/>
              </a:rPr>
              <a:t>NewActivity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dirty="0">
                <a:latin typeface="Calibri" panose="020F0502020204030204" pitchFamily="34" charset="0"/>
              </a:rPr>
              <a:t> Activity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           protected void </a:t>
            </a:r>
            <a:r>
              <a:rPr lang="en-US" altLang="zh-CN" dirty="0" err="1">
                <a:latin typeface="Calibri" panose="020F0502020204030204" pitchFamily="34" charset="0"/>
              </a:rPr>
              <a:t>onCreate</a:t>
            </a:r>
            <a:r>
              <a:rPr lang="en-US" altLang="zh-CN" dirty="0">
                <a:latin typeface="Calibri" panose="020F0502020204030204" pitchFamily="34" charset="0"/>
              </a:rPr>
              <a:t>(Bundle </a:t>
            </a:r>
            <a:r>
              <a:rPr lang="en-US" altLang="zh-CN" dirty="0" err="1">
                <a:latin typeface="Calibri" panose="020F0502020204030204" pitchFamily="34" charset="0"/>
              </a:rPr>
              <a:t>savedInstanceState</a:t>
            </a:r>
            <a:r>
              <a:rPr lang="en-US" altLang="zh-CN" dirty="0">
                <a:latin typeface="Calibri" panose="020F0502020204030204" pitchFamily="34" charset="0"/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    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Bundle 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pitchFamily="34" charset="0"/>
              </a:rPr>
              <a:t>bundle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pitchFamily="34" charset="0"/>
              </a:rPr>
              <a:t>this.getIntent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().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pitchFamily="34" charset="0"/>
              </a:rPr>
              <a:t>getExtras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	     String name =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bundle.getString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("name");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	    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age =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bundle.getInt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("age");   </a:t>
            </a:r>
            <a:r>
              <a:rPr lang="en-US" altLang="zh-CN" dirty="0">
                <a:latin typeface="Calibri" panose="020F0502020204030204" pitchFamily="34" charset="0"/>
              </a:rPr>
              <a:t>        }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 bwMode="auto">
          <a:xfrm>
            <a:off x="611560" y="0"/>
            <a:ext cx="8229600" cy="5486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dirty="0" smtClean="0"/>
              <a:t>为</a:t>
            </a:r>
            <a:r>
              <a:rPr lang="en-US" altLang="zh-CN" sz="3200" dirty="0" smtClean="0"/>
              <a:t>Intent</a:t>
            </a:r>
            <a:r>
              <a:rPr lang="zh-CN" altLang="en-US" sz="3200" dirty="0" smtClean="0"/>
              <a:t>附加数据的两种写法</a:t>
            </a:r>
          </a:p>
        </p:txBody>
      </p:sp>
      <p:sp>
        <p:nvSpPr>
          <p:cNvPr id="67587" name="TextBox 4"/>
          <p:cNvSpPr txBox="1">
            <a:spLocks noChangeArrowheads="1"/>
          </p:cNvSpPr>
          <p:nvPr/>
        </p:nvSpPr>
        <p:spPr bwMode="auto">
          <a:xfrm>
            <a:off x="35496" y="836712"/>
            <a:ext cx="8929687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</a:rPr>
              <a:t>第一种写法</a:t>
            </a:r>
            <a:r>
              <a:rPr lang="en-US" altLang="zh-CN" dirty="0">
                <a:latin typeface="Calibri" panose="020F0502020204030204" pitchFamily="34" charset="0"/>
              </a:rPr>
              <a:t>，</a:t>
            </a:r>
            <a:r>
              <a:rPr lang="zh-CN" altLang="en-US" dirty="0">
                <a:latin typeface="Calibri" panose="020F0502020204030204" pitchFamily="34" charset="0"/>
              </a:rPr>
              <a:t>用于批量添加数据到</a:t>
            </a:r>
            <a:r>
              <a:rPr lang="en-US" altLang="zh-CN" dirty="0">
                <a:latin typeface="Calibri" panose="020F0502020204030204" pitchFamily="34" charset="0"/>
              </a:rPr>
              <a:t>Intent</a:t>
            </a:r>
            <a:r>
              <a:rPr lang="zh-CN" altLang="en-US" dirty="0">
                <a:latin typeface="Calibri" panose="020F0502020204030204" pitchFamily="34" charset="0"/>
              </a:rPr>
              <a:t>：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Intent 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intent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= new Intent();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Bundle 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bundle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= new Bundle();</a:t>
            </a:r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bundle.putString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("name", “tom");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intent.putExtras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(bundle);</a:t>
            </a:r>
            <a:endParaRPr lang="en-US" altLang="zh-CN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</a:rPr>
              <a:t>第二种写法：这种写法的作用等价于上面的写法，只不过这种写法是把数据一个个地添加进</a:t>
            </a:r>
            <a:r>
              <a:rPr lang="en-US" altLang="zh-CN" dirty="0">
                <a:latin typeface="Calibri" panose="020F0502020204030204" pitchFamily="34" charset="0"/>
              </a:rPr>
              <a:t>Intent，</a:t>
            </a:r>
            <a:r>
              <a:rPr lang="zh-CN" altLang="en-US" dirty="0">
                <a:latin typeface="Calibri" panose="020F0502020204030204" pitchFamily="34" charset="0"/>
              </a:rPr>
              <a:t>这种写法使用起来比较方便，而且只需要编写少量的代码。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Intent 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intent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= new Intent();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intent.putExtra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("name", “tom");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Intent</a:t>
            </a:r>
            <a:r>
              <a:rPr lang="zh-CN" altLang="en-US" dirty="0">
                <a:latin typeface="Calibri" panose="020F0502020204030204" pitchFamily="34" charset="0"/>
              </a:rPr>
              <a:t>提供了各种常用类型重载后的</a:t>
            </a:r>
            <a:r>
              <a:rPr lang="en-US" altLang="zh-CN" dirty="0" err="1">
                <a:latin typeface="Calibri" panose="020F0502020204030204" pitchFamily="34" charset="0"/>
              </a:rPr>
              <a:t>putExtra</a:t>
            </a:r>
            <a:r>
              <a:rPr lang="en-US" altLang="zh-CN" dirty="0">
                <a:latin typeface="Calibri" panose="020F0502020204030204" pitchFamily="34" charset="0"/>
              </a:rPr>
              <a:t>()</a:t>
            </a:r>
            <a:r>
              <a:rPr lang="zh-CN" altLang="en-US" dirty="0">
                <a:latin typeface="Calibri" panose="020F0502020204030204" pitchFamily="34" charset="0"/>
              </a:rPr>
              <a:t>方法，如：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putExtra</a:t>
            </a:r>
            <a:r>
              <a:rPr lang="en-US" altLang="zh-CN" dirty="0">
                <a:latin typeface="Calibri" panose="020F0502020204030204" pitchFamily="34" charset="0"/>
              </a:rPr>
              <a:t>(String name, String value)</a:t>
            </a:r>
            <a:r>
              <a:rPr lang="zh-CN" altLang="en-US" dirty="0">
                <a:latin typeface="Calibri" panose="020F0502020204030204" pitchFamily="34" charset="0"/>
              </a:rPr>
              <a:t>、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putExtra</a:t>
            </a:r>
            <a:r>
              <a:rPr lang="en-US" altLang="zh-CN" dirty="0">
                <a:latin typeface="Calibri" panose="020F0502020204030204" pitchFamily="34" charset="0"/>
              </a:rPr>
              <a:t>(String name, long value)</a:t>
            </a:r>
            <a:r>
              <a:rPr lang="zh-CN" altLang="en-US" dirty="0">
                <a:latin typeface="Calibri" panose="020F0502020204030204" pitchFamily="34" charset="0"/>
              </a:rPr>
              <a:t>，在</a:t>
            </a:r>
            <a:r>
              <a:rPr lang="en-US" altLang="zh-CN" dirty="0" err="1">
                <a:latin typeface="Calibri" panose="020F0502020204030204" pitchFamily="34" charset="0"/>
              </a:rPr>
              <a:t>putExtra</a:t>
            </a:r>
            <a:r>
              <a:rPr lang="en-US" altLang="zh-CN" dirty="0">
                <a:latin typeface="Calibri" panose="020F0502020204030204" pitchFamily="34" charset="0"/>
              </a:rPr>
              <a:t>()</a:t>
            </a:r>
            <a:r>
              <a:rPr lang="zh-CN" altLang="en-US" dirty="0">
                <a:latin typeface="Calibri" panose="020F0502020204030204" pitchFamily="34" charset="0"/>
              </a:rPr>
              <a:t>方法内部会判断当前</a:t>
            </a:r>
            <a:r>
              <a:rPr lang="en-US" altLang="zh-CN" dirty="0">
                <a:latin typeface="Calibri" panose="020F0502020204030204" pitchFamily="34" charset="0"/>
              </a:rPr>
              <a:t>Intent</a:t>
            </a:r>
            <a:r>
              <a:rPr lang="zh-CN" altLang="en-US" dirty="0">
                <a:latin typeface="Calibri" panose="020F0502020204030204" pitchFamily="34" charset="0"/>
              </a:rPr>
              <a:t>对象内部是否已经存在一个</a:t>
            </a:r>
            <a:r>
              <a:rPr lang="en-US" altLang="zh-CN" dirty="0">
                <a:latin typeface="Calibri" panose="020F0502020204030204" pitchFamily="34" charset="0"/>
              </a:rPr>
              <a:t>Bundle</a:t>
            </a:r>
            <a:r>
              <a:rPr lang="zh-CN" altLang="en-US" dirty="0">
                <a:latin typeface="Calibri" panose="020F0502020204030204" pitchFamily="34" charset="0"/>
              </a:rPr>
              <a:t>对象，如果不存在就会新建</a:t>
            </a:r>
            <a:r>
              <a:rPr lang="en-US" altLang="zh-CN" dirty="0">
                <a:latin typeface="Calibri" panose="020F0502020204030204" pitchFamily="34" charset="0"/>
              </a:rPr>
              <a:t>Bundle</a:t>
            </a:r>
            <a:r>
              <a:rPr lang="zh-CN" altLang="en-US" dirty="0">
                <a:latin typeface="Calibri" panose="020F0502020204030204" pitchFamily="34" charset="0"/>
              </a:rPr>
              <a:t>对象，以后调用</a:t>
            </a:r>
            <a:r>
              <a:rPr lang="en-US" altLang="zh-CN" dirty="0" err="1">
                <a:latin typeface="Calibri" panose="020F0502020204030204" pitchFamily="34" charset="0"/>
              </a:rPr>
              <a:t>putExtra</a:t>
            </a:r>
            <a:r>
              <a:rPr lang="en-US" altLang="zh-CN" dirty="0">
                <a:latin typeface="Calibri" panose="020F0502020204030204" pitchFamily="34" charset="0"/>
              </a:rPr>
              <a:t>()</a:t>
            </a:r>
            <a:r>
              <a:rPr lang="zh-CN" altLang="en-US" dirty="0">
                <a:latin typeface="Calibri" panose="020F0502020204030204" pitchFamily="34" charset="0"/>
              </a:rPr>
              <a:t>方法传入的值都会存放于该</a:t>
            </a:r>
            <a:r>
              <a:rPr lang="en-US" altLang="zh-CN" dirty="0">
                <a:latin typeface="Calibri" panose="020F0502020204030204" pitchFamily="34" charset="0"/>
              </a:rPr>
              <a:t>Bundle</a:t>
            </a:r>
            <a:r>
              <a:rPr lang="zh-CN" altLang="en-US" dirty="0">
                <a:latin typeface="Calibri" panose="020F0502020204030204" pitchFamily="34" charset="0"/>
              </a:rPr>
              <a:t>对象，下面是</a:t>
            </a:r>
            <a:r>
              <a:rPr lang="en-US" altLang="zh-CN" dirty="0">
                <a:latin typeface="Calibri" panose="020F0502020204030204" pitchFamily="34" charset="0"/>
              </a:rPr>
              <a:t>Intent</a:t>
            </a:r>
            <a:r>
              <a:rPr lang="zh-CN" altLang="en-US" dirty="0">
                <a:latin typeface="Calibri" panose="020F0502020204030204" pitchFamily="34" charset="0"/>
              </a:rPr>
              <a:t>的</a:t>
            </a:r>
            <a:r>
              <a:rPr lang="en-US" altLang="zh-CN" dirty="0" err="1">
                <a:latin typeface="Calibri" panose="020F0502020204030204" pitchFamily="34" charset="0"/>
              </a:rPr>
              <a:t>putExtra</a:t>
            </a:r>
            <a:r>
              <a:rPr lang="en-US" altLang="zh-CN" dirty="0">
                <a:latin typeface="Calibri" panose="020F0502020204030204" pitchFamily="34" charset="0"/>
              </a:rPr>
              <a:t>(String name, String value)</a:t>
            </a:r>
            <a:r>
              <a:rPr lang="zh-CN" altLang="en-US" dirty="0">
                <a:latin typeface="Calibri" panose="020F0502020204030204" pitchFamily="34" charset="0"/>
              </a:rPr>
              <a:t>方法代码片断：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public class </a:t>
            </a:r>
            <a:r>
              <a:rPr lang="en-US" altLang="zh-CN" dirty="0">
                <a:latin typeface="Calibri" panose="020F0502020204030204" pitchFamily="34" charset="0"/>
              </a:rPr>
              <a:t>Intent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implements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Parcelable</a:t>
            </a:r>
            <a:r>
              <a:rPr lang="en-US" altLang="zh-CN" dirty="0">
                <a:latin typeface="Calibri" panose="020F0502020204030204" pitchFamily="34" charset="0"/>
              </a:rPr>
              <a:t>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private Bundle 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pitchFamily="34" charset="0"/>
              </a:rPr>
              <a:t>mExtras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public</a:t>
            </a:r>
            <a:r>
              <a:rPr lang="en-US" altLang="zh-CN" dirty="0">
                <a:latin typeface="Calibri" panose="020F0502020204030204" pitchFamily="34" charset="0"/>
              </a:rPr>
              <a:t> Intent </a:t>
            </a:r>
            <a:r>
              <a:rPr lang="en-US" altLang="zh-CN" dirty="0" err="1">
                <a:latin typeface="Calibri" panose="020F0502020204030204" pitchFamily="34" charset="0"/>
              </a:rPr>
              <a:t>putExtra</a:t>
            </a:r>
            <a:r>
              <a:rPr lang="en-US" altLang="zh-CN" dirty="0">
                <a:latin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String</a:t>
            </a:r>
            <a:r>
              <a:rPr lang="en-US" altLang="zh-CN" dirty="0">
                <a:latin typeface="Calibri" panose="020F0502020204030204" pitchFamily="34" charset="0"/>
              </a:rPr>
              <a:t> name,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String</a:t>
            </a:r>
            <a:r>
              <a:rPr lang="en-US" altLang="zh-CN" dirty="0">
                <a:latin typeface="Calibri" panose="020F0502020204030204" pitchFamily="34" charset="0"/>
              </a:rPr>
              <a:t> value)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        if (</a:t>
            </a:r>
            <a:r>
              <a:rPr lang="en-US" altLang="zh-CN" dirty="0" err="1">
                <a:latin typeface="Calibri" panose="020F0502020204030204" pitchFamily="34" charset="0"/>
              </a:rPr>
              <a:t>mExtras</a:t>
            </a:r>
            <a:r>
              <a:rPr lang="en-US" altLang="zh-CN" dirty="0">
                <a:latin typeface="Calibri" panose="020F0502020204030204" pitchFamily="34" charset="0"/>
              </a:rPr>
              <a:t> == null)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dirty="0" err="1">
                <a:solidFill>
                  <a:srgbClr val="0000FF"/>
                </a:solidFill>
                <a:latin typeface="Calibri" panose="020F0502020204030204" pitchFamily="34" charset="0"/>
              </a:rPr>
              <a:t>mExtras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pitchFamily="34" charset="0"/>
              </a:rPr>
              <a:t> = new Bundle();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        }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mExtras.putString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(name, value);   </a:t>
            </a:r>
            <a:r>
              <a:rPr lang="en-US" altLang="zh-CN" dirty="0">
                <a:latin typeface="Calibri" panose="020F0502020204030204" pitchFamily="34" charset="0"/>
              </a:rPr>
              <a:t>       </a:t>
            </a:r>
            <a:endParaRPr lang="en-US" altLang="zh-CN" dirty="0" smtClean="0">
              <a:latin typeface="Calibri" panose="020F050202020403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</a:rPr>
              <a:t>       return </a:t>
            </a:r>
            <a:r>
              <a:rPr lang="en-US" altLang="zh-CN" dirty="0">
                <a:latin typeface="Calibri" panose="020F0502020204030204" pitchFamily="34" charset="0"/>
              </a:rPr>
              <a:t>this;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 bwMode="auto">
          <a:xfrm>
            <a:off x="439005" y="2704"/>
            <a:ext cx="8229600" cy="6899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得到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返回的数据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39005" y="980728"/>
            <a:ext cx="8501063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1600" dirty="0">
                <a:latin typeface="+mn-lt"/>
              </a:rPr>
              <a:t>如果你想在</a:t>
            </a:r>
            <a:r>
              <a:rPr lang="en-US" altLang="zh-CN" sz="1600" dirty="0">
                <a:latin typeface="+mn-lt"/>
              </a:rPr>
              <a:t>Activity</a:t>
            </a:r>
            <a:r>
              <a:rPr lang="zh-CN" altLang="en-US" sz="1600" dirty="0">
                <a:latin typeface="+mn-lt"/>
              </a:rPr>
              <a:t>中得到新打开</a:t>
            </a:r>
            <a:r>
              <a:rPr lang="en-US" altLang="zh-CN" sz="1600" dirty="0">
                <a:latin typeface="+mn-lt"/>
              </a:rPr>
              <a:t>Activity </a:t>
            </a:r>
            <a:r>
              <a:rPr lang="zh-CN" altLang="en-US" sz="1600" dirty="0">
                <a:latin typeface="+mn-lt"/>
              </a:rPr>
              <a:t>关闭后返回的数据，你需要使用系统提供的</a:t>
            </a:r>
            <a:r>
              <a:rPr lang="en-US" altLang="zh-CN" sz="1600" dirty="0">
                <a:latin typeface="+mn-lt"/>
              </a:rPr>
              <a:t>startActivityForResult(Intent intent, int requestCode)</a:t>
            </a:r>
            <a:r>
              <a:rPr lang="zh-CN" altLang="en-US" sz="1600" dirty="0">
                <a:latin typeface="+mn-lt"/>
              </a:rPr>
              <a:t>方法打开新的</a:t>
            </a:r>
            <a:r>
              <a:rPr lang="en-US" altLang="zh-CN" sz="1600" dirty="0">
                <a:latin typeface="+mn-lt"/>
              </a:rPr>
              <a:t>Activity，</a:t>
            </a:r>
            <a:r>
              <a:rPr lang="zh-CN" altLang="en-US" sz="1600" dirty="0">
                <a:latin typeface="+mn-lt"/>
              </a:rPr>
              <a:t>新的</a:t>
            </a:r>
            <a:r>
              <a:rPr lang="en-US" altLang="zh-CN" sz="1600" dirty="0">
                <a:latin typeface="+mn-lt"/>
              </a:rPr>
              <a:t>Activity </a:t>
            </a:r>
            <a:r>
              <a:rPr lang="zh-CN" altLang="en-US" sz="1600" dirty="0">
                <a:latin typeface="+mn-lt"/>
              </a:rPr>
              <a:t>关闭后会向前面的</a:t>
            </a:r>
            <a:r>
              <a:rPr lang="en-US" altLang="zh-CN" sz="1600" dirty="0">
                <a:latin typeface="+mn-lt"/>
              </a:rPr>
              <a:t>Activity </a:t>
            </a:r>
            <a:r>
              <a:rPr lang="zh-CN" altLang="en-US" sz="1600" dirty="0">
                <a:latin typeface="+mn-lt"/>
              </a:rPr>
              <a:t>传回数据，为了得到传回的数据，你必须在前面的</a:t>
            </a:r>
            <a:r>
              <a:rPr lang="en-US" altLang="zh-CN" sz="1600" dirty="0">
                <a:latin typeface="+mn-lt"/>
              </a:rPr>
              <a:t>Activity</a:t>
            </a:r>
            <a:r>
              <a:rPr lang="zh-CN" altLang="en-US" sz="1600" dirty="0">
                <a:latin typeface="+mn-lt"/>
              </a:rPr>
              <a:t>中重写</a:t>
            </a:r>
            <a:r>
              <a:rPr lang="en-US" altLang="zh-CN" sz="1600" dirty="0">
                <a:latin typeface="+mn-lt"/>
              </a:rPr>
              <a:t>onActivityResult(int requestCode, int resultCode, Intent data)</a:t>
            </a:r>
            <a:r>
              <a:rPr lang="zh-CN" altLang="en-US" sz="1600" dirty="0">
                <a:latin typeface="+mn-lt"/>
              </a:rPr>
              <a:t>方法：</a:t>
            </a:r>
            <a:endParaRPr lang="en-US" altLang="zh-CN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C00000"/>
                </a:solidFill>
                <a:latin typeface="+mn-lt"/>
              </a:rPr>
              <a:t>public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+mn-lt"/>
              </a:rPr>
              <a:t>class</a:t>
            </a:r>
            <a:r>
              <a:rPr lang="en-US" altLang="zh-CN" sz="1600" dirty="0">
                <a:latin typeface="+mn-lt"/>
              </a:rPr>
              <a:t> MainActivity </a:t>
            </a:r>
            <a:r>
              <a:rPr lang="en-US" altLang="zh-CN" sz="1600" dirty="0">
                <a:solidFill>
                  <a:srgbClr val="C00000"/>
                </a:solidFill>
                <a:latin typeface="+mn-lt"/>
              </a:rPr>
              <a:t>extends</a:t>
            </a:r>
            <a:r>
              <a:rPr lang="en-US" altLang="zh-CN" sz="1600" dirty="0">
                <a:latin typeface="+mn-lt"/>
              </a:rPr>
              <a:t> Activity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     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@Override </a:t>
            </a:r>
            <a:r>
              <a:rPr lang="en-US" altLang="zh-CN" sz="1600" dirty="0">
                <a:solidFill>
                  <a:srgbClr val="C00000"/>
                </a:solidFill>
                <a:latin typeface="+mn-lt"/>
              </a:rPr>
              <a:t>protected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+mn-lt"/>
              </a:rPr>
              <a:t>void</a:t>
            </a:r>
            <a:r>
              <a:rPr lang="en-US" altLang="zh-CN" sz="1600" dirty="0">
                <a:latin typeface="+mn-lt"/>
              </a:rPr>
              <a:t> onCreate(Bundle savedInstanceState)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	.......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	Button button =(Button) this.findViewById(R.id.button);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                           button.setOnClickListener(new </a:t>
            </a:r>
            <a:r>
              <a:rPr lang="en-US" altLang="zh-CN" sz="1600" dirty="0" err="1">
                <a:latin typeface="+mn-lt"/>
              </a:rPr>
              <a:t>View.OnClickListener</a:t>
            </a:r>
            <a:r>
              <a:rPr lang="en-US" altLang="zh-CN" sz="1600" dirty="0">
                <a:latin typeface="+mn-lt"/>
              </a:rPr>
              <a:t>(){</a:t>
            </a:r>
            <a:endParaRPr lang="en-US" altLang="zh-CN" sz="1600" dirty="0">
              <a:solidFill>
                <a:srgbClr val="0070C0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		public void onClick(View v)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+mn-lt"/>
              </a:rPr>
              <a:t>第二个参数为请求码，可以根据业务需求自己编号</a:t>
            </a:r>
            <a:endParaRPr lang="en-US" altLang="zh-CN" sz="1600" dirty="0">
              <a:solidFill>
                <a:srgbClr val="00B050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startActivityForResult (</a:t>
            </a:r>
            <a:r>
              <a:rPr lang="en-US" altLang="zh-CN" sz="1600" dirty="0">
                <a:solidFill>
                  <a:srgbClr val="0000FF"/>
                </a:solidFill>
                <a:latin typeface="+mn-lt"/>
              </a:rPr>
              <a:t>new Intent(MainActivity.this, NewActivity.class),  1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	}});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      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    //</a:t>
            </a:r>
            <a:r>
              <a:rPr lang="zh-CN" altLang="en-US" sz="1600" dirty="0">
                <a:latin typeface="+mn-lt"/>
              </a:rPr>
              <a:t>第一个参数为请求码，即调用</a:t>
            </a:r>
            <a:r>
              <a:rPr lang="en-US" altLang="zh-CN" sz="1600" dirty="0">
                <a:latin typeface="+mn-lt"/>
              </a:rPr>
              <a:t>startActivityForResult()</a:t>
            </a:r>
            <a:r>
              <a:rPr lang="zh-CN" altLang="en-US" sz="1600" dirty="0">
                <a:latin typeface="+mn-lt"/>
              </a:rPr>
              <a:t>传递过去的值  第二个参数为结果码</a:t>
            </a:r>
            <a:endParaRPr lang="en-US" altLang="zh-CN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@Override </a:t>
            </a:r>
            <a:r>
              <a:rPr lang="en-US" altLang="zh-CN" sz="1600" dirty="0">
                <a:solidFill>
                  <a:srgbClr val="C00000"/>
                </a:solidFill>
                <a:latin typeface="+mn-lt"/>
              </a:rPr>
              <a:t>protected void</a:t>
            </a:r>
            <a:r>
              <a:rPr lang="en-US" altLang="zh-CN" sz="1600" dirty="0">
                <a:latin typeface="+mn-lt"/>
              </a:rPr>
              <a:t> onActivityResult(int requestCode, int resultCode, Intent data)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String result = data.getExtras().getString(“result”));</a:t>
            </a:r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+mn-lt"/>
              </a:rPr>
              <a:t>得到新</a:t>
            </a:r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Activity </a:t>
            </a:r>
            <a:r>
              <a:rPr lang="zh-CN" altLang="en-US" sz="1600" dirty="0">
                <a:solidFill>
                  <a:srgbClr val="00B050"/>
                </a:solidFill>
                <a:latin typeface="+mn-lt"/>
              </a:rPr>
              <a:t>关闭后返回的数据</a:t>
            </a:r>
            <a:endParaRPr lang="en-US" altLang="zh-CN" sz="1600" dirty="0">
              <a:solidFill>
                <a:srgbClr val="00B050"/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 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1600" dirty="0">
                <a:latin typeface="+mn-lt"/>
              </a:rPr>
              <a:t>}    </a:t>
            </a:r>
            <a:r>
              <a:rPr lang="zh-CN" altLang="en-US" sz="1600" dirty="0">
                <a:latin typeface="+mn-lt"/>
              </a:rPr>
              <a:t>当新</a:t>
            </a:r>
            <a:r>
              <a:rPr lang="en-US" altLang="zh-CN" sz="1600" dirty="0">
                <a:latin typeface="+mn-lt"/>
              </a:rPr>
              <a:t>Activity</a:t>
            </a:r>
            <a:r>
              <a:rPr lang="zh-CN" altLang="en-US" sz="1600" dirty="0">
                <a:latin typeface="+mn-lt"/>
              </a:rPr>
              <a:t>关闭后，新</a:t>
            </a:r>
            <a:r>
              <a:rPr lang="en-US" altLang="zh-CN" sz="1600" dirty="0">
                <a:latin typeface="+mn-lt"/>
              </a:rPr>
              <a:t>Activity</a:t>
            </a:r>
            <a:r>
              <a:rPr lang="zh-CN" altLang="en-US" sz="1600" dirty="0">
                <a:latin typeface="+mn-lt"/>
              </a:rPr>
              <a:t>返回的数据通过</a:t>
            </a:r>
            <a:r>
              <a:rPr lang="en-US" altLang="zh-CN" sz="1600" dirty="0">
                <a:latin typeface="+mn-lt"/>
              </a:rPr>
              <a:t>Intent</a:t>
            </a:r>
            <a:r>
              <a:rPr lang="zh-CN" altLang="en-US" sz="1600" dirty="0">
                <a:latin typeface="+mn-lt"/>
              </a:rPr>
              <a:t>进行传递，</a:t>
            </a:r>
            <a:r>
              <a:rPr lang="en-US" altLang="zh-CN" sz="1600" dirty="0">
                <a:latin typeface="+mn-lt"/>
              </a:rPr>
              <a:t>android</a:t>
            </a:r>
            <a:r>
              <a:rPr lang="zh-CN" altLang="en-US" sz="1600" dirty="0">
                <a:latin typeface="+mn-lt"/>
              </a:rPr>
              <a:t>平台会调用前面</a:t>
            </a:r>
            <a:r>
              <a:rPr lang="en-US" altLang="zh-CN" sz="1600" dirty="0">
                <a:latin typeface="+mn-lt"/>
              </a:rPr>
              <a:t>Activity </a:t>
            </a:r>
            <a:r>
              <a:rPr lang="zh-CN" altLang="en-US" sz="1600" dirty="0">
                <a:latin typeface="+mn-lt"/>
              </a:rPr>
              <a:t>的</a:t>
            </a:r>
            <a:r>
              <a:rPr lang="en-US" altLang="zh-CN" sz="1600" dirty="0">
                <a:latin typeface="+mn-lt"/>
              </a:rPr>
              <a:t>onActivityResult()</a:t>
            </a:r>
            <a:r>
              <a:rPr lang="zh-CN" altLang="en-US" sz="1600" dirty="0">
                <a:latin typeface="+mn-lt"/>
              </a:rPr>
              <a:t>方法，把存放了返回数据的</a:t>
            </a:r>
            <a:r>
              <a:rPr lang="en-US" altLang="zh-CN" sz="1600" dirty="0">
                <a:latin typeface="+mn-lt"/>
              </a:rPr>
              <a:t>Intent</a:t>
            </a:r>
            <a:r>
              <a:rPr lang="zh-CN" altLang="en-US" sz="1600" dirty="0">
                <a:latin typeface="+mn-lt"/>
              </a:rPr>
              <a:t>作为第三个输入参数传入，在</a:t>
            </a:r>
            <a:r>
              <a:rPr lang="en-US" altLang="zh-CN" sz="1600" dirty="0">
                <a:latin typeface="+mn-lt"/>
              </a:rPr>
              <a:t>onActivityResult()</a:t>
            </a:r>
            <a:r>
              <a:rPr lang="zh-CN" altLang="en-US" sz="1600" dirty="0">
                <a:latin typeface="+mn-lt"/>
              </a:rPr>
              <a:t>方法中使用第三个输入参数可以取出新</a:t>
            </a:r>
            <a:r>
              <a:rPr lang="en-US" altLang="zh-CN" sz="1600" dirty="0">
                <a:latin typeface="+mn-lt"/>
              </a:rPr>
              <a:t>Activity</a:t>
            </a:r>
            <a:r>
              <a:rPr lang="zh-CN" altLang="en-US" sz="1600" dirty="0">
                <a:latin typeface="+mn-lt"/>
              </a:rPr>
              <a:t>返回的数据。</a:t>
            </a:r>
            <a:endParaRPr lang="en-US" altLang="zh-CN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 bwMode="auto">
          <a:xfrm>
            <a:off x="357188" y="0"/>
            <a:ext cx="8229600" cy="7647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得到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返回的数据</a:t>
            </a: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357188" y="1428750"/>
            <a:ext cx="850106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</a:rPr>
              <a:t>使用</a:t>
            </a:r>
            <a:r>
              <a:rPr lang="en-US" altLang="zh-CN" dirty="0" err="1">
                <a:latin typeface="Calibri" panose="020F0502020204030204" pitchFamily="34" charset="0"/>
              </a:rPr>
              <a:t>startActivityForResult</a:t>
            </a:r>
            <a:r>
              <a:rPr lang="en-US" altLang="zh-CN" dirty="0">
                <a:latin typeface="Calibri" panose="020F0502020204030204" pitchFamily="34" charset="0"/>
              </a:rPr>
              <a:t>(Intent </a:t>
            </a:r>
            <a:r>
              <a:rPr lang="en-US" altLang="zh-CN" dirty="0" err="1">
                <a:latin typeface="Calibri" panose="020F0502020204030204" pitchFamily="34" charset="0"/>
              </a:rPr>
              <a:t>intent</a:t>
            </a:r>
            <a:r>
              <a:rPr lang="en-US" altLang="zh-CN" dirty="0">
                <a:latin typeface="Calibri" panose="020F0502020204030204" pitchFamily="34" charset="0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</a:rPr>
              <a:t>int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requestCode</a:t>
            </a:r>
            <a:r>
              <a:rPr lang="en-US" altLang="zh-CN" dirty="0">
                <a:latin typeface="Calibri" panose="020F0502020204030204" pitchFamily="34" charset="0"/>
              </a:rPr>
              <a:t>)</a:t>
            </a:r>
            <a:r>
              <a:rPr lang="zh-CN" altLang="en-US" dirty="0">
                <a:latin typeface="Calibri" panose="020F0502020204030204" pitchFamily="34" charset="0"/>
              </a:rPr>
              <a:t>方法打开新的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，新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关闭前需要向前面的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返回数据需要使用系统提供的</a:t>
            </a:r>
            <a:r>
              <a:rPr lang="en-US" altLang="zh-CN" b="1" dirty="0" err="1">
                <a:latin typeface="Calibri" panose="020F0502020204030204" pitchFamily="34" charset="0"/>
              </a:rPr>
              <a:t>setResult</a:t>
            </a:r>
            <a:r>
              <a:rPr lang="en-US" altLang="zh-CN" b="1" dirty="0">
                <a:latin typeface="Calibri" panose="020F0502020204030204" pitchFamily="34" charset="0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</a:rPr>
              <a:t>int</a:t>
            </a:r>
            <a:r>
              <a:rPr lang="en-US" altLang="zh-CN" b="1" dirty="0">
                <a:latin typeface="Calibri" panose="020F0502020204030204" pitchFamily="34" charset="0"/>
              </a:rPr>
              <a:t> </a:t>
            </a:r>
            <a:r>
              <a:rPr lang="en-US" altLang="zh-CN" b="1" dirty="0" err="1">
                <a:latin typeface="Calibri" panose="020F0502020204030204" pitchFamily="34" charset="0"/>
              </a:rPr>
              <a:t>resultCode</a:t>
            </a:r>
            <a:r>
              <a:rPr lang="en-US" altLang="zh-CN" b="1" dirty="0">
                <a:latin typeface="Calibri" panose="020F0502020204030204" pitchFamily="34" charset="0"/>
              </a:rPr>
              <a:t>, Intent data)</a:t>
            </a:r>
            <a:r>
              <a:rPr lang="zh-CN" altLang="en-US" dirty="0">
                <a:latin typeface="Calibri" panose="020F0502020204030204" pitchFamily="34" charset="0"/>
              </a:rPr>
              <a:t>方法实现：</a:t>
            </a: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public class </a:t>
            </a:r>
            <a:r>
              <a:rPr lang="en-US" altLang="zh-CN" dirty="0" err="1">
                <a:latin typeface="Calibri" panose="020F0502020204030204" pitchFamily="34" charset="0"/>
              </a:rPr>
              <a:t>NewActivity</a:t>
            </a:r>
            <a:r>
              <a:rPr lang="en-US" altLang="zh-CN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extends</a:t>
            </a:r>
            <a:r>
              <a:rPr lang="en-US" altLang="zh-CN" dirty="0">
                <a:latin typeface="Calibri" panose="020F0502020204030204" pitchFamily="34" charset="0"/>
              </a:rPr>
              <a:t> Activity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@Override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protected void </a:t>
            </a:r>
            <a:r>
              <a:rPr lang="en-US" altLang="zh-CN" dirty="0" err="1">
                <a:latin typeface="Calibri" panose="020F0502020204030204" pitchFamily="34" charset="0"/>
              </a:rPr>
              <a:t>onCreate</a:t>
            </a:r>
            <a:r>
              <a:rPr lang="en-US" altLang="zh-CN" dirty="0">
                <a:latin typeface="Calibri" panose="020F0502020204030204" pitchFamily="34" charset="0"/>
              </a:rPr>
              <a:t>(Bundle </a:t>
            </a:r>
            <a:r>
              <a:rPr lang="en-US" altLang="zh-CN" dirty="0" err="1">
                <a:latin typeface="Calibri" panose="020F0502020204030204" pitchFamily="34" charset="0"/>
              </a:rPr>
              <a:t>savedInstanceState</a:t>
            </a:r>
            <a:r>
              <a:rPr lang="en-US" altLang="zh-CN" dirty="0">
                <a:latin typeface="Calibri" panose="020F0502020204030204" pitchFamily="34" charset="0"/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	......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        </a:t>
            </a:r>
            <a:r>
              <a:rPr lang="en-US" altLang="zh-CN" dirty="0" err="1">
                <a:latin typeface="Calibri" panose="020F0502020204030204" pitchFamily="34" charset="0"/>
              </a:rPr>
              <a:t>button.setOnClickListener</a:t>
            </a:r>
            <a:r>
              <a:rPr lang="en-US" altLang="zh-CN" dirty="0">
                <a:latin typeface="Calibri" panose="020F0502020204030204" pitchFamily="34" charset="0"/>
              </a:rPr>
              <a:t>(new </a:t>
            </a:r>
            <a:r>
              <a:rPr lang="en-US" altLang="zh-CN" dirty="0" err="1">
                <a:latin typeface="Calibri" panose="020F0502020204030204" pitchFamily="34" charset="0"/>
              </a:rPr>
              <a:t>View.OnClickListener</a:t>
            </a:r>
            <a:r>
              <a:rPr lang="en-US" altLang="zh-CN" dirty="0">
                <a:latin typeface="Calibri" panose="020F0502020204030204" pitchFamily="34" charset="0"/>
              </a:rPr>
              <a:t>(){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	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</a:rPr>
              <a:t>public void </a:t>
            </a:r>
            <a:r>
              <a:rPr lang="en-US" altLang="zh-CN" dirty="0" err="1">
                <a:latin typeface="Calibri" panose="020F0502020204030204" pitchFamily="34" charset="0"/>
              </a:rPr>
              <a:t>onClick</a:t>
            </a:r>
            <a:r>
              <a:rPr lang="en-US" altLang="zh-CN" dirty="0">
                <a:latin typeface="Calibri" panose="020F0502020204030204" pitchFamily="34" charset="0"/>
              </a:rPr>
              <a:t>(View v)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		Intent 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intent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 = new Intent();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数据是使用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Intent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返回</a:t>
            </a:r>
            <a:endParaRPr lang="en-US" altLang="zh-CN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			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intent.putExtra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(“result”, “hello”);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把返回数据存入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Intent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NewActivity.this.setResult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(RESULT_OK, intent);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设置返回数据</a:t>
            </a:r>
            <a:endParaRPr lang="en-US" altLang="zh-CN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			 </a:t>
            </a:r>
            <a:r>
              <a:rPr lang="en-US" altLang="zh-CN" dirty="0" err="1">
                <a:solidFill>
                  <a:srgbClr val="0070C0"/>
                </a:solidFill>
                <a:latin typeface="Calibri" panose="020F0502020204030204" pitchFamily="34" charset="0"/>
              </a:rPr>
              <a:t>NewActivity.this.finish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</a:rPr>
              <a:t>();/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/</a:t>
            </a:r>
            <a:r>
              <a:rPr lang="zh-CN" altLang="en-US" dirty="0">
                <a:solidFill>
                  <a:srgbClr val="00B050"/>
                </a:solidFill>
                <a:latin typeface="Calibri" panose="020F0502020204030204" pitchFamily="34" charset="0"/>
              </a:rPr>
              <a:t>关闭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</a:rPr>
              <a:t>Activity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	}});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err="1">
                <a:latin typeface="Calibri" panose="020F0502020204030204" pitchFamily="34" charset="0"/>
              </a:rPr>
              <a:t>setResult</a:t>
            </a:r>
            <a:r>
              <a:rPr lang="en-US" altLang="zh-CN" b="1" dirty="0">
                <a:latin typeface="Calibri" panose="020F0502020204030204" pitchFamily="34" charset="0"/>
              </a:rPr>
              <a:t>()</a:t>
            </a:r>
            <a:r>
              <a:rPr lang="zh-CN" altLang="en-US" dirty="0">
                <a:latin typeface="Calibri" panose="020F0502020204030204" pitchFamily="34" charset="0"/>
              </a:rPr>
              <a:t>方法的第一个参数值可以根据业务需要自己定义，上面代码中使用到的</a:t>
            </a:r>
            <a:r>
              <a:rPr lang="en-US" altLang="zh-CN" dirty="0">
                <a:latin typeface="Calibri" panose="020F0502020204030204" pitchFamily="34" charset="0"/>
              </a:rPr>
              <a:t>RESULT_OK</a:t>
            </a:r>
            <a:r>
              <a:rPr lang="zh-CN" altLang="en-US" dirty="0">
                <a:latin typeface="Calibri" panose="020F0502020204030204" pitchFamily="34" charset="0"/>
              </a:rPr>
              <a:t>是系统</a:t>
            </a:r>
            <a:r>
              <a:rPr lang="en-US" altLang="zh-CN" dirty="0">
                <a:latin typeface="Calibri" panose="020F0502020204030204" pitchFamily="34" charset="0"/>
              </a:rPr>
              <a:t>Activity</a:t>
            </a:r>
            <a:r>
              <a:rPr lang="zh-CN" altLang="en-US" dirty="0">
                <a:latin typeface="Calibri" panose="020F0502020204030204" pitchFamily="34" charset="0"/>
              </a:rPr>
              <a:t>类定义的一个常量</a:t>
            </a:r>
            <a:r>
              <a:rPr lang="en-US" altLang="zh-CN" dirty="0">
                <a:latin typeface="Calibri" panose="020F0502020204030204" pitchFamily="34" charset="0"/>
              </a:rPr>
              <a:t>，</a:t>
            </a:r>
            <a:r>
              <a:rPr lang="zh-CN" altLang="en-US" dirty="0">
                <a:latin typeface="Calibri" panose="020F0502020204030204" pitchFamily="34" charset="0"/>
              </a:rPr>
              <a:t>值为</a:t>
            </a:r>
            <a:r>
              <a:rPr lang="en-US" altLang="zh-CN" dirty="0">
                <a:latin typeface="Calibri" panose="020F0502020204030204" pitchFamily="34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 bwMode="auto">
          <a:xfrm>
            <a:off x="2643188" y="24288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Activity</a:t>
            </a:r>
            <a:br>
              <a:rPr lang="en-US" altLang="zh-CN" smtClean="0"/>
            </a:br>
            <a:r>
              <a:rPr lang="zh-CN" altLang="en-US" smtClean="0"/>
              <a:t>生命周期</a:t>
            </a:r>
          </a:p>
        </p:txBody>
      </p:sp>
      <p:pic>
        <p:nvPicPr>
          <p:cNvPr id="70659" name="图片 4" descr="activity_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42938"/>
            <a:ext cx="500062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5357813" y="4357688"/>
            <a:ext cx="3500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重要数据都写在</a:t>
            </a:r>
            <a:r>
              <a:rPr lang="en-US" altLang="zh-CN"/>
              <a:t>onPause()</a:t>
            </a:r>
            <a:r>
              <a:rPr lang="zh-CN" altLang="en-US"/>
              <a:t>里面，最后一个安全生命周期方法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38" y="1071563"/>
            <a:ext cx="6242050" cy="43084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en-US" altLang="zh-CN" sz="4404" dirty="0">
                <a:solidFill>
                  <a:srgbClr val="000000"/>
                </a:solidFill>
                <a:latin typeface="微软雅黑"/>
                <a:ea typeface="+mn-ea"/>
              </a:rPr>
              <a:t>Activity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生命周期分类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5007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完整生命周期</a:t>
            </a:r>
          </a:p>
          <a:p>
            <a:pPr eaLnBrk="1" fontAlgn="auto" hangingPunct="1">
              <a:lnSpc>
                <a:spcPts val="3641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onCreate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()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onDestroy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()</a:t>
            </a:r>
          </a:p>
          <a:p>
            <a:pPr eaLnBrk="1" fontAlgn="auto" hangingPunct="1">
              <a:lnSpc>
                <a:spcPts val="5001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可视生命周期</a:t>
            </a:r>
          </a:p>
          <a:p>
            <a:pPr eaLnBrk="1" fontAlgn="auto" hangingPunct="1">
              <a:lnSpc>
                <a:spcPts val="3641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onStart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()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onStop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()</a:t>
            </a:r>
          </a:p>
          <a:p>
            <a:pPr eaLnBrk="1" fontAlgn="auto" hangingPunct="1">
              <a:lnSpc>
                <a:spcPts val="5003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r>
              <a:rPr lang="en-US" altLang="zh-CN" sz="3206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前台生命周期</a:t>
            </a:r>
          </a:p>
          <a:p>
            <a:pPr eaLnBrk="1" fontAlgn="auto" hangingPunct="1">
              <a:lnSpc>
                <a:spcPts val="364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850900" algn="l"/>
              </a:tabLst>
              <a:defRPr/>
            </a:pP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en-US" altLang="zh-CN" sz="2796" dirty="0" err="1">
                <a:solidFill>
                  <a:srgbClr val="000000"/>
                </a:solidFill>
                <a:latin typeface="Times New Roman"/>
                <a:ea typeface="+mn-ea"/>
              </a:rPr>
              <a:t>onResume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()onPause()</a:t>
            </a:r>
            <a:endParaRPr lang="zh-CN" altLang="en-US" sz="2796" dirty="0">
              <a:solidFill>
                <a:srgbClr val="000000"/>
              </a:solidFill>
              <a:latin typeface="Times New Roman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Activity </a:t>
            </a:r>
            <a:r>
              <a:rPr lang="zh-CN" altLang="en-US" dirty="0" smtClean="0"/>
              <a:t>生命周期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bundle</a:t>
            </a:r>
            <a:r>
              <a:rPr lang="en-US" altLang="zh-CN" dirty="0" smtClean="0"/>
              <a:t>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onStart</a:t>
            </a:r>
            <a:r>
              <a:rPr lang="en-US" altLang="zh-CN" dirty="0" smtClean="0"/>
              <a:t>();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onRestart</a:t>
            </a:r>
            <a:r>
              <a:rPr lang="en-US" altLang="zh-CN" dirty="0" smtClean="0"/>
              <a:t>();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onResume</a:t>
            </a:r>
            <a:r>
              <a:rPr lang="en-US" altLang="zh-CN" dirty="0" smtClean="0"/>
              <a:t>();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onPause();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onStop</a:t>
            </a:r>
            <a:r>
              <a:rPr lang="en-US" altLang="zh-CN" dirty="0" smtClean="0"/>
              <a:t>();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/>
              <a:t>onDestory</a:t>
            </a:r>
            <a:r>
              <a:rPr lang="en-US" altLang="zh-CN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以上七个生命周期函数，是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处于不同状态时调用不同的函数。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 bwMode="auto">
          <a:xfrm>
            <a:off x="428625" y="642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启动第一个</a:t>
            </a:r>
            <a:r>
              <a:rPr lang="en-US" altLang="zh-CN" smtClean="0"/>
              <a:t>Activity</a:t>
            </a:r>
            <a:endParaRPr lang="zh-CN" altLang="en-US" smtClean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143125"/>
            <a:ext cx="8258175" cy="528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FirstActivity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--onCreate();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--onStart();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--onResume();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/>
          </a:p>
        </p:txBody>
      </p:sp>
      <p:pic>
        <p:nvPicPr>
          <p:cNvPr id="73732" name="Picture 4" descr="C:\Documents and Settings\Administrator\桌面\项目图片\de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643063"/>
            <a:ext cx="2857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375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从第一个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启动第二个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85938"/>
            <a:ext cx="8786812" cy="5072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FirstActivity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--onPause</a:t>
            </a:r>
          </a:p>
          <a:p>
            <a:pPr eaLnBrk="1" hangingPunct="1"/>
            <a:r>
              <a:rPr lang="en-US" altLang="zh-CN" smtClean="0"/>
              <a:t>SecondActivity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--onCreate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--onStart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--onResume</a:t>
            </a:r>
          </a:p>
          <a:p>
            <a:pPr eaLnBrk="1" hangingPunct="1"/>
            <a:r>
              <a:rPr lang="en-US" altLang="zh-CN" smtClean="0"/>
              <a:t>FirstActivity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      --onStop</a:t>
            </a:r>
            <a:endParaRPr lang="zh-CN" altLang="en-US" smtClean="0"/>
          </a:p>
          <a:p>
            <a:pPr eaLnBrk="1" hangingPunct="1"/>
            <a:endParaRPr lang="en-US" altLang="zh-CN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mtClean="0"/>
          </a:p>
        </p:txBody>
      </p:sp>
      <p:pic>
        <p:nvPicPr>
          <p:cNvPr id="74756" name="Picture 2" descr="C:\Documents and Settings\Administrator\桌面\项目图片\de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1785938"/>
            <a:ext cx="335756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第二个</a:t>
            </a:r>
            <a:r>
              <a:rPr lang="en-US" altLang="zh-CN" smtClean="0"/>
              <a:t>Activity</a:t>
            </a:r>
            <a:r>
              <a:rPr lang="zh-CN" altLang="en-US" smtClean="0"/>
              <a:t>返回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14500"/>
            <a:ext cx="364331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SecondActivity</a:t>
            </a:r>
          </a:p>
          <a:p>
            <a:pPr lvl="1" eaLnBrk="1" hangingPunct="1"/>
            <a:r>
              <a:rPr lang="en-US" altLang="zh-CN" smtClean="0"/>
              <a:t>onPause()</a:t>
            </a:r>
          </a:p>
          <a:p>
            <a:pPr eaLnBrk="1" hangingPunct="1"/>
            <a:r>
              <a:rPr lang="en-US" altLang="zh-CN" smtClean="0"/>
              <a:t>FirstActivity</a:t>
            </a:r>
          </a:p>
          <a:p>
            <a:pPr lvl="1" eaLnBrk="1" hangingPunct="1"/>
            <a:r>
              <a:rPr lang="en-US" altLang="zh-CN" smtClean="0"/>
              <a:t>onRestart()</a:t>
            </a:r>
          </a:p>
          <a:p>
            <a:pPr lvl="1" eaLnBrk="1" hangingPunct="1"/>
            <a:r>
              <a:rPr lang="en-US" altLang="zh-CN" smtClean="0"/>
              <a:t>onStart()</a:t>
            </a:r>
          </a:p>
          <a:p>
            <a:pPr lvl="1" eaLnBrk="1" hangingPunct="1"/>
            <a:r>
              <a:rPr lang="en-US" altLang="zh-CN" smtClean="0"/>
              <a:t>onResume()</a:t>
            </a:r>
          </a:p>
          <a:p>
            <a:pPr eaLnBrk="1" hangingPunct="1"/>
            <a:r>
              <a:rPr lang="en-US" altLang="zh-CN" smtClean="0"/>
              <a:t>SecondActivity</a:t>
            </a:r>
          </a:p>
          <a:p>
            <a:pPr lvl="1" eaLnBrk="1" hangingPunct="1"/>
            <a:r>
              <a:rPr lang="en-US" altLang="zh-CN" smtClean="0"/>
              <a:t>onStop()</a:t>
            </a:r>
          </a:p>
          <a:p>
            <a:pPr lvl="1" eaLnBrk="1" hangingPunct="1"/>
            <a:r>
              <a:rPr lang="en-US" altLang="zh-CN" smtClean="0"/>
              <a:t>onDestroy()</a:t>
            </a:r>
            <a:endParaRPr lang="zh-CN" altLang="en-US" smtClean="0"/>
          </a:p>
        </p:txBody>
      </p:sp>
      <p:pic>
        <p:nvPicPr>
          <p:cNvPr id="75780" name="Picture 4" descr="C:\Documents and Settings\Administrator\桌面\项目图片\de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571625"/>
            <a:ext cx="3000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2000250"/>
            <a:ext cx="8229600" cy="4525963"/>
          </a:xfrm>
        </p:spPr>
        <p:txBody>
          <a:bodyPr/>
          <a:lstStyle/>
          <a:p>
            <a:pPr marL="0" indent="0" eaLnBrk="1" fontAlgn="auto" hangingPunct="1">
              <a:lnSpc>
                <a:spcPts val="4971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438400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• 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一词本意是指“机器人”，是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4384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2007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日公布的基亍</a:t>
            </a:r>
          </a:p>
          <a:p>
            <a:pPr marL="0" indent="0" eaLnBrk="1" fontAlgn="auto" hangingPunct="1">
              <a:lnSpc>
                <a:spcPts val="3842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4384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内核的操作系统，早期由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开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4384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发，后由开放手机联盟开发。</a:t>
            </a:r>
          </a:p>
          <a:p>
            <a:pPr marL="0" indent="0" eaLnBrk="1" fontAlgn="auto" hangingPunct="1">
              <a:lnSpc>
                <a:spcPts val="4612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438400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• 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市场上第一款支持 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Android 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的手机是在</a:t>
            </a:r>
          </a:p>
          <a:p>
            <a:pPr marL="0" indent="0" eaLnBrk="1" fontAlgn="auto" hangingPunct="1">
              <a:lnSpc>
                <a:spcPts val="3839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4384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2008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22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日发布的由 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HTC 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制造幵由</a:t>
            </a:r>
          </a:p>
          <a:p>
            <a:pPr marL="0" indent="0" eaLnBrk="1" fontAlgn="auto" hangingPunct="1">
              <a:lnSpc>
                <a:spcPts val="384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42900" algn="l"/>
                <a:tab pos="24384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T-Mobile 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供应的 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G1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8436" name="图片 5" descr="andro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857250"/>
            <a:ext cx="723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 bwMode="auto">
          <a:xfrm>
            <a:off x="428625" y="100012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的概念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 bwMode="auto">
          <a:xfrm>
            <a:off x="428625" y="2357438"/>
            <a:ext cx="8229600" cy="505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压栈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弹栈</a:t>
            </a: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2807494" y="4550569"/>
            <a:ext cx="3286125" cy="4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00563" y="6215063"/>
            <a:ext cx="27860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5642770" y="4571206"/>
            <a:ext cx="328771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572000" y="5715000"/>
            <a:ext cx="2643188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第一个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572000" y="5072063"/>
            <a:ext cx="2643188" cy="357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第二个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72000" y="4429125"/>
            <a:ext cx="262890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第三个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 bwMode="auto">
          <a:xfrm>
            <a:off x="428625" y="642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运行过程（一）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smtClean="0"/>
              <a:t>应用程序启动后，运行第一个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之后，该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对象被压入到</a:t>
            </a:r>
            <a:r>
              <a:rPr lang="en-US" altLang="zh-CN" sz="2000" smtClean="0"/>
              <a:t>Stack</a:t>
            </a:r>
            <a:r>
              <a:rPr lang="zh-CN" altLang="en-US" sz="2000" smtClean="0"/>
              <a:t>之中</a:t>
            </a: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1035844" y="3893344"/>
            <a:ext cx="307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71750" y="5429250"/>
            <a:ext cx="24288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3536157" y="3893344"/>
            <a:ext cx="3073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643188" y="4643438"/>
            <a:ext cx="2357437" cy="571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FirstActivity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3500438" y="3286125"/>
            <a:ext cx="571500" cy="1214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运行过程（二）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 bwMode="auto">
          <a:xfrm>
            <a:off x="500063" y="1946275"/>
            <a:ext cx="8229600" cy="491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smtClean="0"/>
              <a:t>点击按钮后启动第二个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，该对象被压入到</a:t>
            </a:r>
            <a:r>
              <a:rPr lang="en-US" altLang="zh-CN" sz="2000" smtClean="0"/>
              <a:t>Stack</a:t>
            </a:r>
            <a:r>
              <a:rPr lang="zh-CN" altLang="en-US" sz="2000" smtClean="0"/>
              <a:t>中</a:t>
            </a: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1035844" y="3893344"/>
            <a:ext cx="307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71750" y="5429250"/>
            <a:ext cx="24288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3536157" y="3893344"/>
            <a:ext cx="3073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643188" y="4643438"/>
            <a:ext cx="2357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FirstActivity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443288" y="2414588"/>
            <a:ext cx="571500" cy="121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643188" y="3929063"/>
            <a:ext cx="2357437" cy="571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secondActivity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 bwMode="auto">
          <a:xfrm>
            <a:off x="357188" y="642938"/>
            <a:ext cx="8186737" cy="1203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Task</a:t>
            </a:r>
            <a:r>
              <a:rPr lang="zh-CN" altLang="en-US" smtClean="0"/>
              <a:t>运行过程（三）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 bwMode="auto">
          <a:xfrm>
            <a:off x="428625" y="1928813"/>
            <a:ext cx="8229600" cy="5197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/>
              <a:t>点击第二个</a:t>
            </a:r>
            <a:r>
              <a:rPr lang="en-US" altLang="zh-CN" sz="2400" smtClean="0"/>
              <a:t>Activity</a:t>
            </a:r>
            <a:r>
              <a:rPr lang="zh-CN" altLang="en-US" sz="2400" smtClean="0"/>
              <a:t>按钮启动，该对象被压入到</a:t>
            </a:r>
            <a:r>
              <a:rPr lang="en-US" altLang="zh-CN" sz="2400" smtClean="0"/>
              <a:t>Stack</a:t>
            </a:r>
            <a:r>
              <a:rPr lang="zh-CN" altLang="en-US" sz="2400" smtClean="0"/>
              <a:t>中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/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1035843" y="4822032"/>
            <a:ext cx="3071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71750" y="6357938"/>
            <a:ext cx="2428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3536157" y="4822031"/>
            <a:ext cx="3073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643188" y="5572125"/>
            <a:ext cx="2357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FirstActivity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586163" y="2814638"/>
            <a:ext cx="571500" cy="121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643188" y="4857750"/>
            <a:ext cx="2357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secondActivity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43188" y="4143375"/>
            <a:ext cx="2357437" cy="571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threeActivity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/>
          </p:cNvSpPr>
          <p:nvPr>
            <p:ph idx="1"/>
          </p:nvPr>
        </p:nvSpPr>
        <p:spPr bwMode="auto">
          <a:xfrm>
            <a:off x="285750" y="1285875"/>
            <a:ext cx="8229600" cy="6126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smtClean="0"/>
              <a:t>当点击第三</a:t>
            </a:r>
            <a:r>
              <a:rPr lang="en-US" altLang="zh-CN" sz="2400" smtClean="0"/>
              <a:t>Activity</a:t>
            </a:r>
            <a:r>
              <a:rPr lang="zh-CN" altLang="en-US" sz="2400" smtClean="0"/>
              <a:t>中的按钮启动之后，启动第四个</a:t>
            </a:r>
            <a:r>
              <a:rPr lang="en-US" altLang="zh-CN" sz="2400" smtClean="0"/>
              <a:t>Activity</a:t>
            </a:r>
            <a:endParaRPr lang="zh-CN" altLang="en-US" sz="2400" smtClean="0"/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1035844" y="5150644"/>
            <a:ext cx="307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71750" y="6686550"/>
            <a:ext cx="24288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3536157" y="5150644"/>
            <a:ext cx="3073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643188" y="5900738"/>
            <a:ext cx="2357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FirstActivity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571875" y="2286000"/>
            <a:ext cx="571500" cy="1214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643188" y="5186363"/>
            <a:ext cx="2357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secondActivity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43188" y="4471988"/>
            <a:ext cx="2357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threeActivity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643188" y="3800475"/>
            <a:ext cx="2357437" cy="571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SMSActivity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1"/>
          </p:nvPr>
        </p:nvSpPr>
        <p:spPr bwMode="auto">
          <a:xfrm>
            <a:off x="457200" y="946150"/>
            <a:ext cx="8229600" cy="6126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000" smtClean="0"/>
              <a:t>点击</a:t>
            </a:r>
            <a:r>
              <a:rPr lang="en-US" altLang="zh-CN" sz="2000" smtClean="0"/>
              <a:t>Back</a:t>
            </a:r>
            <a:r>
              <a:rPr lang="zh-CN" altLang="en-US" sz="2000" smtClean="0"/>
              <a:t>之后，这时</a:t>
            </a:r>
            <a:r>
              <a:rPr lang="en-US" altLang="zh-CN" sz="2000" smtClean="0"/>
              <a:t>SMSActivity</a:t>
            </a:r>
            <a:r>
              <a:rPr lang="zh-CN" altLang="en-US" sz="2000" smtClean="0"/>
              <a:t>从堆栈中弹出。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后面的对象都是一样。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所有的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在同一个</a:t>
            </a:r>
            <a:r>
              <a:rPr lang="en-US" altLang="zh-CN" sz="2000" smtClean="0"/>
              <a:t>Task</a:t>
            </a:r>
            <a:r>
              <a:rPr lang="zh-CN" altLang="en-US" sz="2000" smtClean="0"/>
              <a:t>，被组织称同一个单元。</a:t>
            </a: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1035843" y="5034757"/>
            <a:ext cx="3071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571750" y="6570663"/>
            <a:ext cx="2428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3536157" y="5034756"/>
            <a:ext cx="30734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643188" y="5784850"/>
            <a:ext cx="2357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FirstActivity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643188" y="5070475"/>
            <a:ext cx="2357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secondActivity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43188" y="4356100"/>
            <a:ext cx="2357437" cy="5715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threeActivity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9188" y="2355850"/>
            <a:ext cx="2357437" cy="5715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/>
              <a:t>SMSActivity</a:t>
            </a:r>
            <a:endParaRPr lang="zh-CN" altLang="en-US" dirty="0"/>
          </a:p>
        </p:txBody>
      </p:sp>
      <p:sp>
        <p:nvSpPr>
          <p:cNvPr id="11" name="圆角右箭头 10"/>
          <p:cNvSpPr/>
          <p:nvPr/>
        </p:nvSpPr>
        <p:spPr>
          <a:xfrm>
            <a:off x="3571875" y="2427288"/>
            <a:ext cx="1214438" cy="18573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 bwMode="auto">
          <a:xfrm>
            <a:off x="2000250" y="278606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6600" smtClean="0"/>
              <a:t>Android UI</a:t>
            </a:r>
            <a:r>
              <a:rPr lang="zh-CN" altLang="en-US" sz="6600" smtClean="0"/>
              <a:t>设计</a:t>
            </a:r>
          </a:p>
        </p:txBody>
      </p:sp>
      <p:pic>
        <p:nvPicPr>
          <p:cNvPr id="82947" name="图片 3" descr="net.qihoo.launcher.theme.JgvIfjiqLOyeLxg_96844000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00125"/>
            <a:ext cx="2957512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View </a:t>
            </a:r>
            <a:r>
              <a:rPr lang="zh-CN" altLang="en-US" smtClean="0"/>
              <a:t>和 </a:t>
            </a:r>
            <a:r>
              <a:rPr lang="en-US" altLang="zh-CN" smtClean="0"/>
              <a:t>ViewGroup</a:t>
            </a:r>
            <a:endParaRPr lang="zh-CN" altLang="en-US" smtClean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View : </a:t>
            </a:r>
            <a:r>
              <a:rPr lang="zh-CN" altLang="en-US" smtClean="0"/>
              <a:t>所有组件的父类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ViewGroup: View</a:t>
            </a:r>
            <a:r>
              <a:rPr lang="zh-CN" altLang="en-US" smtClean="0"/>
              <a:t>的子类  所有容器的父类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与</a:t>
            </a:r>
            <a:r>
              <a:rPr lang="en-US" altLang="zh-CN" smtClean="0"/>
              <a:t>Swing</a:t>
            </a:r>
            <a:r>
              <a:rPr lang="zh-CN" altLang="en-US" smtClean="0"/>
              <a:t>不同</a:t>
            </a:r>
            <a:r>
              <a:rPr lang="en-US" altLang="zh-CN" smtClean="0"/>
              <a:t>,</a:t>
            </a:r>
            <a:r>
              <a:rPr lang="zh-CN" altLang="en-US" smtClean="0"/>
              <a:t>容器负责组件的布局</a:t>
            </a:r>
            <a:r>
              <a:rPr lang="en-US" altLang="zh-CN" smtClean="0"/>
              <a:t>,</a:t>
            </a:r>
            <a:r>
              <a:rPr lang="zh-CN" altLang="en-US" smtClean="0"/>
              <a:t>不再需要特定的布局管理器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两种声明布局的方式</a:t>
            </a:r>
          </a:p>
        </p:txBody>
      </p:sp>
      <p:pic>
        <p:nvPicPr>
          <p:cNvPr id="83972" name="图片 3" descr="ws_9465.tmp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411538"/>
            <a:ext cx="43434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754063"/>
            <a:ext cx="8145463" cy="59753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		</a:t>
            </a:r>
            <a:r>
              <a:rPr lang="zh-CN" altLang="en-US" sz="4404" dirty="0">
                <a:solidFill>
                  <a:srgbClr val="000000"/>
                </a:solidFill>
                <a:latin typeface="微软雅黑"/>
                <a:ea typeface="+mn-ea"/>
              </a:rPr>
              <a:t>声明布局的两种方式</a:t>
            </a: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endParaRPr lang="zh-CN" altLang="en-US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36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Times New Roman"/>
                <a:ea typeface="+mn-ea"/>
              </a:rPr>
              <a:t>• 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在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XML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文件中申明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UI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组件</a:t>
            </a:r>
          </a:p>
          <a:p>
            <a:pPr eaLnBrk="1" fontAlgn="auto" hangingPunct="1">
              <a:lnSpc>
                <a:spcPts val="396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Android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提供了基于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xml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的节点元素，这些节点	元素对应代码中的</a:t>
            </a: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UI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组件。</a:t>
            </a:r>
          </a:p>
          <a:p>
            <a:pPr eaLnBrk="1" fontAlgn="auto" hangingPunct="1">
              <a:lnSpc>
                <a:spcPts val="3416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604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优点：</a:t>
            </a:r>
          </a:p>
          <a:p>
            <a:pPr eaLnBrk="1" fontAlgn="auto" hangingPunct="1">
              <a:lnSpc>
                <a:spcPts val="2897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		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  <a:ea typeface="+mn-ea"/>
              </a:rPr>
              <a:t>直观简洁，可读性强；</a:t>
            </a:r>
          </a:p>
          <a:p>
            <a:pPr eaLnBrk="1" fontAlgn="auto" hangingPunct="1">
              <a:lnSpc>
                <a:spcPts val="290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微软雅黑"/>
                <a:ea typeface="+mn-ea"/>
              </a:rPr>
              <a:t>			</a:t>
            </a:r>
            <a:r>
              <a:rPr lang="en-US" altLang="zh-CN" sz="2198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  <a:ea typeface="+mn-ea"/>
              </a:rPr>
              <a:t>实现了</a:t>
            </a:r>
            <a:r>
              <a:rPr lang="en-US" altLang="zh-CN" sz="2198" dirty="0">
                <a:solidFill>
                  <a:srgbClr val="000000"/>
                </a:solidFill>
                <a:latin typeface="微软雅黑"/>
                <a:ea typeface="+mn-ea"/>
              </a:rPr>
              <a:t>UI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  <a:ea typeface="+mn-ea"/>
              </a:rPr>
              <a:t>界面和逻辑代码的分离</a:t>
            </a:r>
          </a:p>
          <a:p>
            <a:pPr eaLnBrk="1" fontAlgn="auto" hangingPunct="1">
              <a:lnSpc>
                <a:spcPts val="3983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Times New Roman"/>
                <a:ea typeface="+mn-ea"/>
              </a:rPr>
              <a:t>•  </a:t>
            </a: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在代码中构造组件</a:t>
            </a:r>
            <a:endParaRPr lang="en-US" altLang="zh-CN" sz="3000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3983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en-US" altLang="zh-CN" sz="30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600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2604" dirty="0">
                <a:solidFill>
                  <a:srgbClr val="000000"/>
                </a:solidFill>
                <a:latin typeface="微软雅黑"/>
                <a:ea typeface="+mn-ea"/>
              </a:rPr>
              <a:t>– 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优点：动态布局</a:t>
            </a:r>
          </a:p>
          <a:p>
            <a:pPr eaLnBrk="1" fontAlgn="auto" hangingPunct="1">
              <a:lnSpc>
                <a:spcPts val="3416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zh-CN" altLang="en-US" sz="3000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604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缺点：</a:t>
            </a:r>
          </a:p>
          <a:p>
            <a:pPr eaLnBrk="1" fontAlgn="auto" hangingPunct="1">
              <a:lnSpc>
                <a:spcPts val="289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zh-CN" altLang="en-US" sz="2604" dirty="0">
                <a:solidFill>
                  <a:srgbClr val="000000"/>
                </a:solidFill>
                <a:latin typeface="微软雅黑"/>
                <a:ea typeface="+mn-ea"/>
              </a:rPr>
              <a:t>			</a:t>
            </a:r>
            <a:r>
              <a:rPr lang="en-US" altLang="zh-CN" sz="2198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2198" dirty="0">
                <a:solidFill>
                  <a:srgbClr val="000000"/>
                </a:solidFill>
                <a:latin typeface="微软雅黑"/>
                <a:ea typeface="+mn-ea"/>
              </a:rPr>
              <a:t>抽象模糊，可读性比较差；</a:t>
            </a:r>
          </a:p>
          <a:p>
            <a:pPr eaLnBrk="1" fontAlgn="auto" hangingPunct="1">
              <a:lnSpc>
                <a:spcPts val="2903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914400" algn="l"/>
                <a:tab pos="1473200" algn="l"/>
              </a:tabLst>
              <a:defRPr/>
            </a:pPr>
            <a:r>
              <a:rPr lang="zh-CN" altLang="en-US" sz="2198" dirty="0">
                <a:solidFill>
                  <a:srgbClr val="000000"/>
                </a:solidFill>
                <a:latin typeface="微软雅黑"/>
                <a:ea typeface="+mn-ea"/>
              </a:rPr>
              <a:t>			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2196" dirty="0">
                <a:solidFill>
                  <a:srgbClr val="000000"/>
                </a:solidFill>
                <a:latin typeface="微软雅黑"/>
                <a:ea typeface="+mn-ea"/>
              </a:rPr>
              <a:t>耦合性强，数据的表现和逻辑错杂很难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481013"/>
            <a:ext cx="4040188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XML </a:t>
            </a:r>
            <a:r>
              <a:rPr lang="zh-CN" altLang="en-US" smtClean="0"/>
              <a:t>布局文件</a:t>
            </a:r>
          </a:p>
        </p:txBody>
      </p:sp>
      <p:sp>
        <p:nvSpPr>
          <p:cNvPr id="86019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1120775"/>
            <a:ext cx="4040188" cy="530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&lt;LinearLayout android:id=</a:t>
            </a:r>
            <a:r>
              <a:rPr lang="en-US" altLang="zh-CN" i="1" smtClean="0"/>
              <a:t>"@+id/layout"</a:t>
            </a:r>
          </a:p>
          <a:p>
            <a:pPr eaLnBrk="1" hangingPunct="1"/>
            <a:r>
              <a:rPr lang="zh-CN" altLang="en-US" smtClean="0"/>
              <a:t>   </a:t>
            </a:r>
            <a:r>
              <a:rPr lang="en-US" altLang="zh-CN" smtClean="0"/>
              <a:t>&gt;</a:t>
            </a:r>
          </a:p>
          <a:p>
            <a:pPr eaLnBrk="1" hangingPunct="1"/>
            <a:r>
              <a:rPr lang="en-US" altLang="zh-CN" smtClean="0"/>
              <a:t>&lt;TextView      android:layout_width=</a:t>
            </a:r>
            <a:r>
              <a:rPr lang="en-US" altLang="zh-CN" i="1" smtClean="0"/>
              <a:t>"fill_parent“ </a:t>
            </a:r>
            <a:r>
              <a:rPr lang="en-US" altLang="zh-CN" smtClean="0"/>
              <a:t>   android:layout_height=</a:t>
            </a:r>
            <a:r>
              <a:rPr lang="en-US" altLang="zh-CN" i="1" smtClean="0"/>
              <a:t>"wrap_content" </a:t>
            </a:r>
          </a:p>
          <a:p>
            <a:pPr eaLnBrk="1" hangingPunct="1"/>
            <a:r>
              <a:rPr lang="en-US" altLang="zh-CN" smtClean="0"/>
              <a:t>    android:text=</a:t>
            </a:r>
            <a:r>
              <a:rPr lang="en-US" altLang="zh-CN" i="1" smtClean="0"/>
              <a:t>"Hello"</a:t>
            </a:r>
          </a:p>
          <a:p>
            <a:pPr eaLnBrk="1" hangingPunct="1"/>
            <a:r>
              <a:rPr lang="zh-CN" altLang="en-US" smtClean="0"/>
              <a:t>    </a:t>
            </a:r>
            <a:r>
              <a:rPr lang="en-US" altLang="zh-CN" smtClean="0"/>
              <a:t>/&gt;</a:t>
            </a:r>
          </a:p>
          <a:p>
            <a:pPr eaLnBrk="1" hangingPunct="1"/>
            <a:r>
              <a:rPr lang="en-US" altLang="zh-CN" smtClean="0"/>
              <a:t>&lt;/LinearLayout&gt;</a:t>
            </a:r>
            <a:endParaRPr lang="zh-CN" altLang="en-US" smtClean="0"/>
          </a:p>
        </p:txBody>
      </p:sp>
      <p:sp>
        <p:nvSpPr>
          <p:cNvPr id="86020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481013"/>
            <a:ext cx="4041775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代码</a:t>
            </a:r>
          </a:p>
        </p:txBody>
      </p:sp>
      <p:sp>
        <p:nvSpPr>
          <p:cNvPr id="86021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5" y="1120775"/>
            <a:ext cx="4041775" cy="559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 LinearLayout l = (LinearLayout)</a:t>
            </a:r>
            <a:r>
              <a:rPr lang="en-US" altLang="zh-CN" b="1" smtClean="0"/>
              <a:t>this.findViewById(R.id.</a:t>
            </a:r>
            <a:r>
              <a:rPr lang="en-US" altLang="zh-CN" b="1" i="1" smtClean="0"/>
              <a:t>layout);</a:t>
            </a:r>
          </a:p>
          <a:p>
            <a:pPr eaLnBrk="1" hangingPunct="1"/>
            <a:r>
              <a:rPr lang="en-US" altLang="zh-CN" smtClean="0"/>
              <a:t>TextView tv = </a:t>
            </a:r>
            <a:r>
              <a:rPr lang="en-US" altLang="zh-CN" b="1" smtClean="0"/>
              <a:t>new TextView(this);</a:t>
            </a:r>
          </a:p>
          <a:p>
            <a:pPr eaLnBrk="1" hangingPunct="1"/>
            <a:r>
              <a:rPr lang="en-US" altLang="zh-CN" smtClean="0"/>
              <a:t>tv.setLayoutParams(</a:t>
            </a:r>
            <a:r>
              <a:rPr lang="en-US" altLang="zh-CN" b="1" smtClean="0"/>
              <a:t>new LinearLayout.LayoutParams(LinearLayout.LayoutParams.</a:t>
            </a:r>
            <a:r>
              <a:rPr lang="en-US" altLang="zh-CN" b="1" i="1" smtClean="0"/>
              <a:t>FILL_PARENT, LinearLayout.LayoutParams.WRAP_CONTENT));</a:t>
            </a:r>
          </a:p>
          <a:p>
            <a:pPr eaLnBrk="1" hangingPunct="1"/>
            <a:r>
              <a:rPr lang="en-US" altLang="zh-CN" smtClean="0"/>
              <a:t>tv.setText("hello");</a:t>
            </a:r>
          </a:p>
          <a:p>
            <a:pPr eaLnBrk="1" hangingPunct="1"/>
            <a:r>
              <a:rPr lang="en-US" altLang="zh-CN" smtClean="0"/>
              <a:t>l.addView(tv);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Android </a:t>
            </a:r>
            <a:r>
              <a:rPr lang="zh-CN" altLang="en-US" smtClean="0"/>
              <a:t>市场份额</a:t>
            </a:r>
          </a:p>
        </p:txBody>
      </p:sp>
      <p:pic>
        <p:nvPicPr>
          <p:cNvPr id="19459" name="内容占位符 3" descr="2011062209234249889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571625"/>
            <a:ext cx="7000875" cy="4476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布局管理器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400" smtClean="0"/>
              <a:t>LinearLayout</a:t>
            </a:r>
          </a:p>
          <a:p>
            <a:pPr eaLnBrk="1" hangingPunct="1"/>
            <a:r>
              <a:rPr lang="en-US" altLang="zh-CN" sz="4400" smtClean="0"/>
              <a:t>TableLayout</a:t>
            </a:r>
          </a:p>
          <a:p>
            <a:pPr eaLnBrk="1" hangingPunct="1"/>
            <a:r>
              <a:rPr lang="en-US" altLang="zh-CN" sz="4400" smtClean="0"/>
              <a:t>RelativeLayout</a:t>
            </a:r>
          </a:p>
          <a:p>
            <a:pPr eaLnBrk="1" hangingPunct="1"/>
            <a:r>
              <a:rPr lang="en-US" altLang="zh-CN" sz="4400" smtClean="0"/>
              <a:t>FrameLayout</a:t>
            </a:r>
          </a:p>
          <a:p>
            <a:pPr eaLnBrk="1" hangingPunct="1"/>
            <a:r>
              <a:rPr lang="en-US" altLang="zh-CN" sz="4400" smtClean="0"/>
              <a:t>AbsoluteLayout</a:t>
            </a:r>
            <a:endParaRPr lang="zh-CN" altLang="en-US" sz="4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754063"/>
            <a:ext cx="7951788" cy="52578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en-US" altLang="zh-CN" sz="4404" dirty="0" err="1">
                <a:solidFill>
                  <a:srgbClr val="000000"/>
                </a:solidFill>
                <a:latin typeface="微软雅黑"/>
                <a:ea typeface="+mn-ea"/>
              </a:rPr>
              <a:t>LinearLayout</a:t>
            </a: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LinearLayout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是一种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Android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中最常用的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布局，它将自己包含的子元素按照一</a:t>
            </a:r>
          </a:p>
          <a:p>
            <a:pPr eaLnBrk="1" fontAlgn="auto" hangingPunct="1">
              <a:lnSpc>
                <a:spcPts val="384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个方向进行排列。</a:t>
            </a:r>
          </a:p>
          <a:p>
            <a:pPr eaLnBrk="1" fontAlgn="auto" hangingPunct="1">
              <a:lnSpc>
                <a:spcPts val="460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方向有两种</a:t>
            </a:r>
          </a:p>
          <a:p>
            <a:pPr eaLnBrk="1" fontAlgn="auto" hangingPunct="1">
              <a:lnSpc>
                <a:spcPts val="4016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798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zh-CN" altLang="en-US" sz="2798" dirty="0">
                <a:solidFill>
                  <a:srgbClr val="000000"/>
                </a:solidFill>
                <a:latin typeface="微软雅黑"/>
                <a:ea typeface="+mn-ea"/>
              </a:rPr>
              <a:t>水平 </a:t>
            </a:r>
            <a:r>
              <a:rPr lang="en-US" altLang="zh-CN" sz="2798" dirty="0" err="1">
                <a:solidFill>
                  <a:srgbClr val="000000"/>
                </a:solidFill>
                <a:latin typeface="微软雅黑"/>
                <a:ea typeface="+mn-ea"/>
              </a:rPr>
              <a:t>Android:orientation</a:t>
            </a:r>
            <a:r>
              <a:rPr lang="en-US" altLang="zh-CN" sz="2798" dirty="0">
                <a:solidFill>
                  <a:srgbClr val="000000"/>
                </a:solidFill>
                <a:latin typeface="微软雅黑"/>
                <a:ea typeface="+mn-ea"/>
              </a:rPr>
              <a:t>="horizontal"</a:t>
            </a:r>
            <a:r>
              <a:rPr lang="zh-CN" altLang="en-US" sz="2798" dirty="0">
                <a:solidFill>
                  <a:srgbClr val="000000"/>
                </a:solidFill>
                <a:latin typeface="微软雅黑"/>
                <a:ea typeface="+mn-ea"/>
              </a:rPr>
              <a:t>子元</a:t>
            </a:r>
          </a:p>
          <a:p>
            <a:pPr eaLnBrk="1" fontAlgn="auto" hangingPunct="1">
              <a:lnSpc>
                <a:spcPts val="335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zh-CN" altLang="en-US" sz="2798" dirty="0">
                <a:solidFill>
                  <a:srgbClr val="000000"/>
                </a:solidFill>
                <a:latin typeface="微软雅黑"/>
                <a:ea typeface="+mn-ea"/>
              </a:rPr>
              <a:t>			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素从左到右一个一个的水平排列</a:t>
            </a:r>
          </a:p>
          <a:p>
            <a:pPr eaLnBrk="1" fontAlgn="auto" hangingPunct="1">
              <a:lnSpc>
                <a:spcPts val="4627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竖直 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Android:orientation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="vertical"</a:t>
            </a:r>
          </a:p>
          <a:p>
            <a:pPr eaLnBrk="1" fontAlgn="auto" hangingPunct="1">
              <a:lnSpc>
                <a:spcPts val="401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457200" algn="l"/>
                <a:tab pos="736600" algn="l"/>
                <a:tab pos="22860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		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  <a:ea typeface="+mn-ea"/>
              </a:rPr>
              <a:t>– </a:t>
            </a:r>
            <a:r>
              <a:rPr lang="zh-CN" altLang="en-US" sz="2796" dirty="0">
                <a:solidFill>
                  <a:srgbClr val="000000"/>
                </a:solidFill>
                <a:latin typeface="微软雅黑"/>
                <a:ea typeface="+mn-ea"/>
              </a:rPr>
              <a:t>子元素从上到下一个接着一个的竖直排列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125" y="1249363"/>
            <a:ext cx="8493125" cy="4179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en-US" altLang="zh-CN" sz="4404" dirty="0" err="1">
                <a:solidFill>
                  <a:srgbClr val="000000"/>
                </a:solidFill>
                <a:latin typeface="微软雅黑"/>
                <a:ea typeface="+mn-ea"/>
              </a:rPr>
              <a:t>TableLayout</a:t>
            </a: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TableLayout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是一种表格式的布局。这种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布局会把包含的元素以行和列的形式进行</a:t>
            </a:r>
          </a:p>
          <a:p>
            <a:pPr eaLnBrk="1" fontAlgn="auto" hangingPunct="1">
              <a:lnSpc>
                <a:spcPts val="384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排列。表格的列数为每一行的最大列数。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当然表格里边的单元格是可以为空。</a:t>
            </a:r>
          </a:p>
          <a:p>
            <a:pPr eaLnBrk="1" fontAlgn="auto" hangingPunct="1">
              <a:lnSpc>
                <a:spcPts val="4612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en-US" altLang="zh-CN" sz="3206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使用</a:t>
            </a:r>
            <a:r>
              <a:rPr lang="en-US" altLang="zh-CN" sz="3206" dirty="0" err="1">
                <a:solidFill>
                  <a:srgbClr val="000000"/>
                </a:solidFill>
                <a:latin typeface="微软雅黑"/>
                <a:ea typeface="+mn-ea"/>
              </a:rPr>
              <a:t>TableRow</a:t>
            </a: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代表一行，每行可以包含一</a:t>
            </a:r>
          </a:p>
          <a:p>
            <a:pPr eaLnBrk="1" fontAlgn="auto" hangingPunct="1">
              <a:lnSpc>
                <a:spcPts val="383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400300" algn="l"/>
              </a:tabLst>
              <a:defRPr/>
            </a:pPr>
            <a:r>
              <a:rPr lang="zh-CN" altLang="en-US" sz="3206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个或多个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Cell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，每个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Cell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代表一个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View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组件。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754063"/>
            <a:ext cx="8077200" cy="55753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447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en-US" altLang="zh-CN" sz="4404" dirty="0" err="1">
                <a:solidFill>
                  <a:srgbClr val="000000"/>
                </a:solidFill>
                <a:latin typeface="微软雅黑"/>
                <a:ea typeface="+mn-ea"/>
              </a:rPr>
              <a:t>RelativeLayout</a:t>
            </a: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447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447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971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447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允许通过指定显示对象相对于其他显示对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447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象或父级对象的相对位置来布局。</a:t>
            </a: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取值为像素的属性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en-US" sz="3204" dirty="0" err="1">
                <a:solidFill>
                  <a:srgbClr val="000000"/>
                </a:solidFill>
                <a:latin typeface="微软雅黑"/>
                <a:ea typeface="+mn-ea"/>
              </a:rPr>
              <a:t>android:layout_marginLeft</a:t>
            </a:r>
            <a:r>
              <a:rPr lang="en-US" altLang="en-US" sz="3204" dirty="0">
                <a:solidFill>
                  <a:srgbClr val="000000"/>
                </a:solidFill>
                <a:latin typeface="微软雅黑"/>
                <a:ea typeface="+mn-ea"/>
              </a:rPr>
              <a:t>  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左侧留白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en-US" sz="3204" dirty="0" err="1">
                <a:solidFill>
                  <a:srgbClr val="000000"/>
                </a:solidFill>
                <a:latin typeface="微软雅黑"/>
                <a:ea typeface="+mn-ea"/>
              </a:rPr>
              <a:t>android:layout_marginRight</a:t>
            </a:r>
            <a:r>
              <a:rPr lang="en-US" altLang="en-US" sz="3204" dirty="0">
                <a:solidFill>
                  <a:srgbClr val="000000"/>
                </a:solidFill>
                <a:latin typeface="微软雅黑"/>
                <a:ea typeface="+mn-ea"/>
              </a:rPr>
              <a:t> 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右侧留白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en-US" sz="3204" dirty="0" err="1">
                <a:solidFill>
                  <a:srgbClr val="000000"/>
                </a:solidFill>
                <a:latin typeface="微软雅黑"/>
                <a:ea typeface="+mn-ea"/>
              </a:rPr>
              <a:t>android:layout_Top</a:t>
            </a:r>
            <a:r>
              <a:rPr lang="en-US" altLang="en-US" sz="3204" dirty="0">
                <a:solidFill>
                  <a:srgbClr val="000000"/>
                </a:solidFill>
                <a:latin typeface="微软雅黑"/>
                <a:ea typeface="+mn-ea"/>
              </a:rPr>
              <a:t>          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上方留白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en-US" sz="3204" dirty="0" err="1">
                <a:solidFill>
                  <a:srgbClr val="000000"/>
                </a:solidFill>
                <a:latin typeface="微软雅黑"/>
                <a:ea typeface="+mn-ea"/>
              </a:rPr>
              <a:t>android:layout_marginBottom</a:t>
            </a:r>
            <a:r>
              <a:rPr lang="en-US" altLang="en-US" sz="3204" dirty="0">
                <a:solidFill>
                  <a:srgbClr val="000000"/>
                </a:solidFill>
                <a:latin typeface="微软雅黑"/>
                <a:ea typeface="+mn-ea"/>
              </a:rPr>
              <a:t> 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下方留白</a:t>
            </a:r>
          </a:p>
          <a:p>
            <a:pPr eaLnBrk="1" fontAlgn="auto" hangingPunct="1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044700" algn="l"/>
              </a:tabLst>
              <a:defRPr/>
            </a:pPr>
            <a:endParaRPr lang="zh-CN" altLang="en-US" sz="3204" dirty="0">
              <a:solidFill>
                <a:srgbClr val="000000"/>
              </a:solidFill>
              <a:latin typeface="微软雅黑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5715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4" dirty="0" err="1" smtClean="0">
                <a:solidFill>
                  <a:srgbClr val="000000"/>
                </a:solidFill>
                <a:latin typeface="微软雅黑"/>
                <a:ea typeface="+mn-ea"/>
                <a:cs typeface="+mn-cs"/>
              </a:rPr>
              <a:t>RelativeLayout</a:t>
            </a:r>
            <a:endParaRPr lang="zh-CN" altLang="en-US" sz="4404" dirty="0" smtClean="0">
              <a:solidFill>
                <a:srgbClr val="000000"/>
              </a:solidFill>
              <a:latin typeface="微软雅黑"/>
              <a:ea typeface="+mn-ea"/>
              <a:cs typeface="+mn-cs"/>
            </a:endParaRP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144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/>
              <a:t>取值为其他控件</a:t>
            </a:r>
            <a:r>
              <a:rPr lang="en-US" altLang="zh-CN" sz="2400" b="1" smtClean="0"/>
              <a:t>id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android:layout_toRightOf  </a:t>
            </a:r>
            <a:r>
              <a:rPr lang="zh-CN" altLang="en-US" sz="2400" b="1" smtClean="0"/>
              <a:t>本控件位于给出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控件的右侧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android:layout_toLeftOf  </a:t>
            </a:r>
            <a:r>
              <a:rPr lang="zh-CN" altLang="en-US" sz="2400" b="1" smtClean="0"/>
              <a:t>本控件位于给出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控件的左侧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android:layout_above    </a:t>
            </a:r>
            <a:r>
              <a:rPr lang="zh-CN" altLang="en-US" sz="2400" b="1" smtClean="0"/>
              <a:t>本控件位于给出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控件的上方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android:layout_below   </a:t>
            </a:r>
            <a:r>
              <a:rPr lang="zh-CN" altLang="en-US" sz="2400" b="1" smtClean="0"/>
              <a:t>本控件位于给出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控件的下方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android:layout_alignTop    </a:t>
            </a:r>
            <a:r>
              <a:rPr lang="zh-CN" altLang="en-US" sz="2400" b="1" smtClean="0"/>
              <a:t>本控件上边界与给出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控件上边界对齐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android:layout_alignBottom   </a:t>
            </a:r>
            <a:r>
              <a:rPr lang="zh-CN" altLang="en-US" sz="2400" b="1" smtClean="0"/>
              <a:t>本控件下边界与给出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控件下边界对齐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android:layout_alignLeft   </a:t>
            </a:r>
            <a:r>
              <a:rPr lang="zh-CN" altLang="en-US" sz="2400" b="1" smtClean="0"/>
              <a:t>本控件左边界与给出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控件左边界对齐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android:layout_alignRight   </a:t>
            </a:r>
            <a:r>
              <a:rPr lang="zh-CN" altLang="en-US" sz="2400" b="1" smtClean="0"/>
              <a:t>本控件右边界与给出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控件右边界对齐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RelativeLayout</a:t>
            </a:r>
            <a:endParaRPr lang="zh-CN" altLang="en-US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/>
              <a:t>取值为</a:t>
            </a:r>
            <a:r>
              <a:rPr lang="en-US" altLang="zh-CN" sz="2400" b="1" smtClean="0"/>
              <a:t>boolean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android:layout_centerHorizontal  </a:t>
            </a:r>
            <a:r>
              <a:rPr lang="zh-CN" altLang="en-US" sz="2400" b="1" smtClean="0"/>
              <a:t>位于父组件横向中间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android:layout_centerVertical    </a:t>
            </a:r>
            <a:r>
              <a:rPr lang="zh-CN" altLang="en-US" sz="2400" b="1" smtClean="0"/>
              <a:t>位于父组件纵向中间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android:layout_centerInParent    </a:t>
            </a:r>
            <a:r>
              <a:rPr lang="zh-CN" altLang="en-US" sz="2400" b="1" smtClean="0"/>
              <a:t>位于父组件中央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android:layout_alignParentBottom  </a:t>
            </a:r>
            <a:r>
              <a:rPr lang="zh-CN" altLang="en-US" sz="2400" b="1" smtClean="0"/>
              <a:t>底端与父组件底端对齐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android:layout_alignParentLeft    </a:t>
            </a:r>
            <a:r>
              <a:rPr lang="zh-CN" altLang="en-US" sz="2400" b="1" smtClean="0"/>
              <a:t>左端与父组件左端对齐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android:layout_alignParentRight   </a:t>
            </a:r>
            <a:r>
              <a:rPr lang="zh-CN" altLang="en-US" sz="2400" b="1" smtClean="0"/>
              <a:t>右端与父组件右端对齐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android:layout_alignParentTop     </a:t>
            </a:r>
            <a:r>
              <a:rPr lang="zh-CN" altLang="en-US" sz="2400" b="1" smtClean="0"/>
              <a:t>顶端与父组件顶端对齐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android:layout_alignWithParentIfMissing </a:t>
            </a:r>
            <a:r>
              <a:rPr lang="zh-CN" altLang="en-US" sz="2400" b="1" smtClean="0"/>
              <a:t>参照组件不存在时参照父组件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 bwMode="auto">
          <a:xfrm>
            <a:off x="285750" y="50006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RelativeLayout</a:t>
            </a:r>
            <a:endParaRPr lang="zh-CN" altLang="en-US" smtClean="0"/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smtClean="0"/>
              <a:t>&lt;ImageView </a:t>
            </a:r>
          </a:p>
          <a:p>
            <a:pPr eaLnBrk="1" hangingPunct="1"/>
            <a:r>
              <a:rPr lang="en-US" altLang="zh-CN" sz="2800" smtClean="0"/>
              <a:t>android:id=</a:t>
            </a:r>
            <a:r>
              <a:rPr lang="en-US" altLang="zh-CN" sz="2800" i="1" smtClean="0"/>
              <a:t>"@+id/ImageView02" </a:t>
            </a:r>
          </a:p>
          <a:p>
            <a:pPr eaLnBrk="1" hangingPunct="1"/>
            <a:r>
              <a:rPr lang="en-US" altLang="zh-CN" sz="2800" smtClean="0"/>
              <a:t>android:background=</a:t>
            </a:r>
            <a:r>
              <a:rPr lang="en-US" altLang="zh-CN" sz="2800" i="1" smtClean="0"/>
              <a:t>"@drawable/down"</a:t>
            </a:r>
          </a:p>
          <a:p>
            <a:pPr eaLnBrk="1" hangingPunct="1"/>
            <a:r>
              <a:rPr lang="en-US" altLang="zh-CN" sz="2800" smtClean="0"/>
              <a:t>android:layout_width=</a:t>
            </a:r>
            <a:r>
              <a:rPr lang="en-US" altLang="zh-CN" sz="2800" i="1" smtClean="0"/>
              <a:t>"wrap_content" </a:t>
            </a:r>
          </a:p>
          <a:p>
            <a:pPr eaLnBrk="1" hangingPunct="1"/>
            <a:r>
              <a:rPr lang="en-US" altLang="zh-CN" sz="2800" smtClean="0"/>
              <a:t>android:layout_height=</a:t>
            </a:r>
            <a:r>
              <a:rPr lang="en-US" altLang="zh-CN" sz="2800" i="1" smtClean="0"/>
              <a:t>"wrap_content"</a:t>
            </a:r>
          </a:p>
          <a:p>
            <a:pPr eaLnBrk="1" hangingPunct="1"/>
            <a:r>
              <a:rPr lang="en-US" altLang="zh-CN" sz="2800" smtClean="0"/>
              <a:t> android:layout_toRightOf=</a:t>
            </a:r>
            <a:r>
              <a:rPr lang="en-US" altLang="zh-CN" sz="2800" i="1" smtClean="0"/>
              <a:t>"@id/ImageView01"     </a:t>
            </a:r>
          </a:p>
          <a:p>
            <a:pPr eaLnBrk="1" hangingPunct="1"/>
            <a:r>
              <a:rPr lang="en-US" altLang="zh-CN" sz="2800" smtClean="0"/>
              <a:t> android:layout_alignTop=</a:t>
            </a:r>
            <a:r>
              <a:rPr lang="en-US" altLang="zh-CN" sz="2800" i="1" smtClean="0"/>
              <a:t>"@id/ImageView01" </a:t>
            </a:r>
          </a:p>
          <a:p>
            <a:pPr eaLnBrk="1" hangingPunct="1"/>
            <a:r>
              <a:rPr lang="en-US" altLang="zh-CN" sz="2800" smtClean="0"/>
              <a:t>&gt;</a:t>
            </a:r>
          </a:p>
          <a:p>
            <a:pPr eaLnBrk="1" hangingPunct="1"/>
            <a:r>
              <a:rPr lang="en-US" altLang="zh-CN" sz="2800" smtClean="0"/>
              <a:t>&lt;/ImageView&gt;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754063"/>
            <a:ext cx="7812088" cy="52705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eaLnBrk="1" fontAlgn="auto" hangingPunct="1">
              <a:lnSpc>
                <a:spcPts val="577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zh-CN" altLang="en-US" dirty="0">
                <a:latin typeface="+mn-lt"/>
                <a:ea typeface="+mn-ea"/>
              </a:rPr>
              <a:t>		</a:t>
            </a:r>
            <a:r>
              <a:rPr lang="en-US" altLang="zh-CN" sz="4404" dirty="0" err="1">
                <a:solidFill>
                  <a:srgbClr val="000000"/>
                </a:solidFill>
                <a:latin typeface="微软雅黑"/>
                <a:ea typeface="+mn-ea"/>
              </a:rPr>
              <a:t>FrameLayout</a:t>
            </a: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endParaRPr lang="en-US" altLang="zh-CN" sz="4404" dirty="0">
              <a:solidFill>
                <a:srgbClr val="000000"/>
              </a:solidFill>
              <a:latin typeface="微软雅黑"/>
              <a:ea typeface="+mn-ea"/>
            </a:endParaRPr>
          </a:p>
          <a:p>
            <a:pPr eaLnBrk="1" fontAlgn="auto" hangingPunct="1">
              <a:lnSpc>
                <a:spcPts val="4587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FrameLayout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对象就好比一块在屏幕上提</a:t>
            </a:r>
          </a:p>
          <a:p>
            <a:pPr eaLnBrk="1" fontAlgn="auto" hangingPunct="1">
              <a:lnSpc>
                <a:spcPts val="3456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前预订好的空白区域，然后你可以填充一</a:t>
            </a:r>
          </a:p>
          <a:p>
            <a:pPr eaLnBrk="1" fontAlgn="auto" hangingPunct="1">
              <a:lnSpc>
                <a:spcPts val="345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些元素到里边。</a:t>
            </a:r>
          </a:p>
          <a:p>
            <a:pPr eaLnBrk="1" fontAlgn="auto" hangingPunct="1">
              <a:lnSpc>
                <a:spcPts val="4224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en-US" altLang="zh-CN" sz="3204" dirty="0">
                <a:solidFill>
                  <a:srgbClr val="000000"/>
                </a:solidFill>
                <a:latin typeface="Times New Roman"/>
                <a:ea typeface="+mn-ea"/>
              </a:rPr>
              <a:t>• 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注意：所有的元素都被放置在</a:t>
            </a:r>
          </a:p>
          <a:p>
            <a:pPr eaLnBrk="1" fontAlgn="auto" hangingPunct="1">
              <a:lnSpc>
                <a:spcPts val="3456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FrameLayout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区域最左上的区域。而且无</a:t>
            </a:r>
          </a:p>
          <a:p>
            <a:pPr eaLnBrk="1" fontAlgn="auto" hangingPunct="1">
              <a:lnSpc>
                <a:spcPts val="3459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法为这些元素指定一个确切的位置。如果</a:t>
            </a:r>
          </a:p>
          <a:p>
            <a:pPr eaLnBrk="1" fontAlgn="auto" hangingPunct="1">
              <a:lnSpc>
                <a:spcPts val="3456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一个</a:t>
            </a:r>
            <a:r>
              <a:rPr lang="en-US" altLang="zh-CN" sz="3204" dirty="0" err="1">
                <a:solidFill>
                  <a:srgbClr val="000000"/>
                </a:solidFill>
                <a:latin typeface="微软雅黑"/>
                <a:ea typeface="+mn-ea"/>
              </a:rPr>
              <a:t>FrameLayout</a:t>
            </a: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里边有多个子元素，那</a:t>
            </a:r>
          </a:p>
          <a:p>
            <a:pPr eaLnBrk="1" fontAlgn="auto" hangingPunct="1">
              <a:lnSpc>
                <a:spcPts val="3456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么后边的子元素的显示会重叠在前一个元</a:t>
            </a:r>
          </a:p>
          <a:p>
            <a:pPr eaLnBrk="1" fontAlgn="auto" hangingPunct="1">
              <a:lnSpc>
                <a:spcPts val="3458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2260600" algn="l"/>
              </a:tabLst>
              <a:defRPr/>
            </a:pPr>
            <a:r>
              <a:rPr lang="zh-CN" altLang="en-US" sz="3204" dirty="0">
                <a:solidFill>
                  <a:srgbClr val="000000"/>
                </a:solidFill>
                <a:latin typeface="微软雅黑"/>
                <a:ea typeface="+mn-ea"/>
              </a:rPr>
              <a:t>	素上</a:t>
            </a:r>
            <a:r>
              <a:rPr lang="en-US" altLang="zh-CN" sz="3204" dirty="0">
                <a:solidFill>
                  <a:srgbClr val="000000"/>
                </a:solidFill>
                <a:latin typeface="微软雅黑"/>
                <a:ea typeface="+mn-ea"/>
              </a:rPr>
              <a:t>.</a:t>
            </a:r>
            <a:endParaRPr lang="zh-CN" altLang="en-US" sz="3204" dirty="0">
              <a:solidFill>
                <a:srgbClr val="000000"/>
              </a:solidFill>
              <a:latin typeface="微软雅黑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AbsoluteLayout</a:t>
            </a:r>
            <a:endParaRPr lang="zh-CN" altLang="en-US" smtClean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绝对布局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zh-CN" altLang="en-US" smtClean="0"/>
              <a:t>容器不负责组件的位置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开发人员通过</a:t>
            </a:r>
            <a:r>
              <a:rPr lang="en-US" altLang="zh-CN" smtClean="0"/>
              <a:t>android:layout_x,android:layout_y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两个属性来指定组件的位置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事件处理模型</a:t>
            </a:r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smtClean="0"/>
              <a:t>基于回调的事件处理</a:t>
            </a:r>
            <a:endParaRPr lang="en-US" altLang="zh-CN" sz="4800" smtClean="0"/>
          </a:p>
          <a:p>
            <a:pPr eaLnBrk="1" hangingPunct="1"/>
            <a:r>
              <a:rPr lang="zh-CN" altLang="en-US" sz="4800" smtClean="0"/>
              <a:t>基于监听接口的事件处理</a:t>
            </a:r>
            <a:endParaRPr lang="en-US" altLang="zh-CN" sz="4800" smtClean="0"/>
          </a:p>
          <a:p>
            <a:pPr eaLnBrk="1" hangingPunct="1"/>
            <a:r>
              <a:rPr lang="en-US" altLang="zh-CN" sz="4800" smtClean="0"/>
              <a:t>Handler</a:t>
            </a:r>
            <a:endParaRPr lang="zh-CN" altLang="en-US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Android </a:t>
            </a:r>
            <a:r>
              <a:rPr lang="zh-CN" altLang="en-US" smtClean="0"/>
              <a:t>开发人员薪资调查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pic>
        <p:nvPicPr>
          <p:cNvPr id="20484" name="Picture 3" descr="2010111017010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28763"/>
            <a:ext cx="74295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基于回调的事件处理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00188"/>
            <a:ext cx="8229600" cy="5072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Activity</a:t>
            </a:r>
            <a:r>
              <a:rPr lang="zh-CN" altLang="en-US" smtClean="0"/>
              <a:t>和</a:t>
            </a:r>
            <a:r>
              <a:rPr lang="en-US" altLang="zh-CN" smtClean="0"/>
              <a:t>View</a:t>
            </a:r>
            <a:r>
              <a:rPr lang="zh-CN" altLang="en-US" smtClean="0"/>
              <a:t>类中</a:t>
            </a:r>
            <a:r>
              <a:rPr lang="en-US" altLang="zh-CN" smtClean="0"/>
              <a:t>,</a:t>
            </a:r>
            <a:r>
              <a:rPr lang="zh-CN" altLang="en-US" smtClean="0"/>
              <a:t>定义了若干回调方法</a:t>
            </a:r>
            <a:r>
              <a:rPr lang="en-US" altLang="zh-CN" smtClean="0"/>
              <a:t>,</a:t>
            </a:r>
            <a:r>
              <a:rPr lang="zh-CN" altLang="en-US" smtClean="0"/>
              <a:t>可以覆盖这些方法来实现事件处理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返回</a:t>
            </a:r>
            <a:r>
              <a:rPr lang="en-US" altLang="zh-CN" smtClean="0"/>
              <a:t>boolean</a:t>
            </a:r>
            <a:r>
              <a:rPr lang="zh-CN" altLang="en-US" smtClean="0"/>
              <a:t>值</a:t>
            </a:r>
            <a:r>
              <a:rPr lang="en-US" altLang="zh-CN" smtClean="0"/>
              <a:t>,true</a:t>
            </a:r>
            <a:r>
              <a:rPr lang="zh-CN" altLang="en-US" smtClean="0"/>
              <a:t>表示事件处理完了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onKeyDown(int keyCode,KeyEvent event)</a:t>
            </a:r>
          </a:p>
          <a:p>
            <a:pPr eaLnBrk="1" hangingPunct="1"/>
            <a:r>
              <a:rPr lang="en-US" altLang="zh-CN" smtClean="0"/>
              <a:t>onKeyUp(int keyCode,KeyEvent event)</a:t>
            </a:r>
          </a:p>
          <a:p>
            <a:pPr eaLnBrk="1" hangingPunct="1"/>
            <a:r>
              <a:rPr lang="en-US" altLang="zh-CN" smtClean="0"/>
              <a:t>onTouchEvent(MotionEvent event)</a:t>
            </a:r>
          </a:p>
          <a:p>
            <a:pPr lvl="1" eaLnBrk="1" hangingPunct="1"/>
            <a:r>
              <a:rPr lang="en-US" altLang="zh-CN" smtClean="0"/>
              <a:t>event.getAction()== MotionEvent.ACTION_DOWN   </a:t>
            </a:r>
          </a:p>
          <a:p>
            <a:pPr lvl="1" eaLnBrk="1" hangingPunct="1"/>
            <a:r>
              <a:rPr lang="en-US" altLang="zh-CN" smtClean="0"/>
              <a:t>event.getAction()== MotionEvent.ACTION_UP</a:t>
            </a:r>
          </a:p>
          <a:p>
            <a:pPr lvl="1" eaLnBrk="1" hangingPunct="1"/>
            <a:r>
              <a:rPr lang="en-US" altLang="zh-CN" smtClean="0"/>
              <a:t>event.getAction()== MotionEvent.ACTION_MOVE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基于监听接口的事件处理</a:t>
            </a: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对</a:t>
            </a:r>
            <a:r>
              <a:rPr lang="en-US" altLang="zh-CN" smtClean="0"/>
              <a:t>View</a:t>
            </a:r>
            <a:r>
              <a:rPr lang="zh-CN" altLang="en-US" smtClean="0"/>
              <a:t>调用 </a:t>
            </a:r>
            <a:r>
              <a:rPr lang="en-US" altLang="zh-CN" smtClean="0"/>
              <a:t>setOnXXXListener(listener) </a:t>
            </a:r>
          </a:p>
          <a:p>
            <a:pPr eaLnBrk="1" hangingPunct="1"/>
            <a:r>
              <a:rPr lang="en-US" altLang="zh-CN" smtClean="0"/>
              <a:t>View</a:t>
            </a:r>
            <a:r>
              <a:rPr lang="zh-CN" altLang="en-US" smtClean="0"/>
              <a:t>类中若干内部接口</a:t>
            </a:r>
            <a:r>
              <a:rPr lang="en-US" altLang="zh-CN" smtClean="0"/>
              <a:t>:</a:t>
            </a:r>
          </a:p>
          <a:p>
            <a:pPr eaLnBrk="1" hangingPunct="1"/>
            <a:r>
              <a:rPr lang="en-US" altLang="zh-CN" smtClean="0"/>
              <a:t> </a:t>
            </a:r>
            <a:r>
              <a:rPr lang="en-US" altLang="zh-CN" sz="2400" smtClean="0"/>
              <a:t>OnClickListener    : </a:t>
            </a:r>
            <a:r>
              <a:rPr lang="zh-CN" altLang="en-US" sz="2400" smtClean="0"/>
              <a:t>点击事件</a:t>
            </a:r>
            <a:r>
              <a:rPr lang="en-US" altLang="zh-CN" sz="2400" smtClean="0"/>
              <a:t>  </a:t>
            </a:r>
            <a:endParaRPr lang="zh-CN" altLang="en-US" sz="2400" smtClean="0"/>
          </a:p>
          <a:p>
            <a:pPr eaLnBrk="1" hangingPunct="1"/>
            <a:r>
              <a:rPr lang="en-US" altLang="zh-CN" sz="2400" smtClean="0"/>
              <a:t>  OnLongClickListener   :  </a:t>
            </a:r>
            <a:r>
              <a:rPr lang="zh-CN" altLang="en-US" sz="2400" smtClean="0"/>
              <a:t>长时点击</a:t>
            </a:r>
          </a:p>
          <a:p>
            <a:pPr eaLnBrk="1" hangingPunct="1"/>
            <a:r>
              <a:rPr lang="en-US" altLang="zh-CN" sz="2400" smtClean="0"/>
              <a:t>  OnFocusChangeListener : </a:t>
            </a:r>
            <a:r>
              <a:rPr lang="zh-CN" altLang="en-US" sz="2400" smtClean="0"/>
              <a:t>焦点改变</a:t>
            </a:r>
          </a:p>
          <a:p>
            <a:pPr eaLnBrk="1" hangingPunct="1"/>
            <a:r>
              <a:rPr lang="en-US" altLang="zh-CN" sz="2400" smtClean="0"/>
              <a:t>  OnKeyListener  </a:t>
            </a:r>
            <a:r>
              <a:rPr lang="zh-CN" altLang="en-US" sz="2400" smtClean="0"/>
              <a:t>键盘事件</a:t>
            </a:r>
          </a:p>
          <a:p>
            <a:pPr eaLnBrk="1" hangingPunct="1"/>
            <a:r>
              <a:rPr lang="en-US" altLang="zh-CN" sz="2400" smtClean="0"/>
              <a:t>  OnTouchListener </a:t>
            </a:r>
            <a:r>
              <a:rPr lang="zh-CN" altLang="en-US" sz="2400" smtClean="0"/>
              <a:t>触摸事件</a:t>
            </a:r>
          </a:p>
          <a:p>
            <a:pPr eaLnBrk="1" hangingPunct="1"/>
            <a:r>
              <a:rPr lang="en-US" altLang="zh-CN" sz="2400" smtClean="0"/>
              <a:t>  OnCreateContextMenuListener  </a:t>
            </a:r>
            <a:r>
              <a:rPr lang="zh-CN" altLang="en-US" sz="2400" smtClean="0"/>
              <a:t>上下文菜单显示事件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Handler</a:t>
            </a:r>
            <a:endParaRPr lang="zh-CN" altLang="en-US" smtClean="0"/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android.os</a:t>
            </a:r>
            <a:r>
              <a:rPr lang="zh-CN" altLang="en-US" smtClean="0"/>
              <a:t>包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用于线程间传递消息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线程间需要共享同一个</a:t>
            </a:r>
            <a:r>
              <a:rPr lang="en-US" altLang="zh-CN" smtClean="0"/>
              <a:t>Handler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handlerMessage(Message msg)  </a:t>
            </a:r>
            <a:r>
              <a:rPr lang="zh-CN" altLang="en-US" smtClean="0"/>
              <a:t>处理消息</a:t>
            </a:r>
            <a:r>
              <a:rPr lang="en-US" altLang="zh-CN" smtClean="0"/>
              <a:t>,</a:t>
            </a:r>
            <a:r>
              <a:rPr lang="zh-CN" altLang="en-US" smtClean="0"/>
              <a:t>需要在接收消息的线程中覆盖该方法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sendEmptyMessage(int what) </a:t>
            </a:r>
            <a:r>
              <a:rPr lang="zh-CN" altLang="en-US" smtClean="0"/>
              <a:t>发送空消息</a:t>
            </a:r>
            <a:r>
              <a:rPr lang="en-US" altLang="zh-CN" smtClean="0"/>
              <a:t>,</a:t>
            </a:r>
            <a:r>
              <a:rPr lang="zh-CN" altLang="en-US" smtClean="0"/>
              <a:t>在</a:t>
            </a:r>
            <a:r>
              <a:rPr lang="en-US" altLang="zh-CN" smtClean="0"/>
              <a:t>handlerMessage</a:t>
            </a:r>
            <a:r>
              <a:rPr lang="zh-CN" altLang="en-US" smtClean="0"/>
              <a:t>中</a:t>
            </a:r>
            <a:r>
              <a:rPr lang="en-US" altLang="zh-CN" smtClean="0"/>
              <a:t>,</a:t>
            </a:r>
            <a:r>
              <a:rPr lang="zh-CN" altLang="en-US" smtClean="0"/>
              <a:t>通过</a:t>
            </a:r>
            <a:r>
              <a:rPr lang="en-US" altLang="zh-CN" smtClean="0"/>
              <a:t>msg.what</a:t>
            </a:r>
            <a:r>
              <a:rPr lang="zh-CN" altLang="en-US" smtClean="0"/>
              <a:t>查看</a:t>
            </a:r>
            <a:r>
              <a:rPr lang="en-US" altLang="zh-CN" smtClean="0"/>
              <a:t>what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sendMessage(Message msg)  </a:t>
            </a:r>
            <a:r>
              <a:rPr lang="zh-CN" altLang="en-US" smtClean="0"/>
              <a:t>发送消息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Handler</a:t>
            </a:r>
            <a:r>
              <a:rPr lang="zh-CN" altLang="en-US" smtClean="0"/>
              <a:t>示例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143000"/>
            <a:ext cx="8229600" cy="5500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smtClean="0"/>
              <a:t>Handler myHandler = </a:t>
            </a:r>
            <a:r>
              <a:rPr lang="en-US" altLang="zh-CN" sz="2000" b="1" smtClean="0"/>
              <a:t>new Handler(){//</a:t>
            </a:r>
            <a:r>
              <a:rPr lang="zh-CN" altLang="en-US" sz="2000" b="1" smtClean="0"/>
              <a:t>创建一个</a:t>
            </a:r>
            <a:r>
              <a:rPr lang="en-US" altLang="zh-CN" sz="2000" b="1" smtClean="0"/>
              <a:t>Handler</a:t>
            </a:r>
            <a:r>
              <a:rPr lang="zh-CN" altLang="en-US" sz="2000" b="1" smtClean="0"/>
              <a:t>对象</a:t>
            </a:r>
            <a:endParaRPr lang="en-US" altLang="zh-CN" sz="2000" b="1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b="1" smtClean="0"/>
              <a:t>public void handleMessage(Message msg) {//</a:t>
            </a:r>
            <a:r>
              <a:rPr lang="zh-CN" altLang="en-US" sz="2000" b="1" smtClean="0"/>
              <a:t>重写接收消息的方法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b="1" smtClean="0"/>
              <a:t>switch(msg.what){//</a:t>
            </a:r>
            <a:r>
              <a:rPr lang="zh-CN" altLang="en-US" sz="2000" b="1" smtClean="0"/>
              <a:t>判断</a:t>
            </a:r>
            <a:r>
              <a:rPr lang="en-US" altLang="zh-CN" sz="2000" b="1" smtClean="0"/>
              <a:t>what</a:t>
            </a:r>
            <a:r>
              <a:rPr lang="zh-CN" altLang="en-US" sz="2000" b="1" smtClean="0"/>
              <a:t>的值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b="1" smtClean="0"/>
              <a:t>case 0://what</a:t>
            </a:r>
            <a:r>
              <a:rPr lang="zh-CN" altLang="en-US" sz="2000" b="1" smtClean="0"/>
              <a:t>值为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时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myImageView.setImageResource(R.drawable.</a:t>
            </a:r>
            <a:r>
              <a:rPr lang="en-US" altLang="zh-CN" sz="2000" i="1" smtClean="0"/>
              <a:t>bbta);</a:t>
            </a:r>
            <a:r>
              <a:rPr lang="en-US" altLang="zh-CN" sz="2000" b="1" i="1" smtClean="0"/>
              <a:t>break;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b="1" smtClean="0"/>
              <a:t>case 1://what</a:t>
            </a:r>
            <a:r>
              <a:rPr lang="zh-CN" altLang="en-US" sz="2000" b="1" smtClean="0"/>
              <a:t>值为</a:t>
            </a:r>
            <a:r>
              <a:rPr lang="en-US" altLang="zh-CN" sz="2000" b="1" smtClean="0"/>
              <a:t>1</a:t>
            </a:r>
            <a:r>
              <a:rPr lang="zh-CN" altLang="en-US" sz="2000" b="1" smtClean="0"/>
              <a:t>时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myImageView.setImageResource(R.drawable.</a:t>
            </a:r>
            <a:r>
              <a:rPr lang="en-US" altLang="zh-CN" sz="2000" i="1" smtClean="0"/>
              <a:t>bbtb);</a:t>
            </a:r>
            <a:r>
              <a:rPr lang="en-US" altLang="zh-CN" sz="2000" b="1" i="1" smtClean="0"/>
              <a:t>break;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b="1" smtClean="0"/>
              <a:t>case 2://what</a:t>
            </a:r>
            <a:r>
              <a:rPr lang="zh-CN" altLang="en-US" sz="2000" b="1" smtClean="0"/>
              <a:t>值为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时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myImageView.setImageResource(R.drawable.</a:t>
            </a:r>
            <a:r>
              <a:rPr lang="en-US" altLang="zh-CN" sz="2000" i="1" smtClean="0"/>
              <a:t>bbtc);</a:t>
            </a:r>
            <a:r>
              <a:rPr lang="en-US" altLang="zh-CN" sz="2000" b="1" i="1" smtClean="0"/>
              <a:t>break;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b="1" smtClean="0"/>
              <a:t>case 3://what</a:t>
            </a:r>
            <a:r>
              <a:rPr lang="zh-CN" altLang="en-US" sz="2000" b="1" smtClean="0"/>
              <a:t>值为</a:t>
            </a:r>
            <a:r>
              <a:rPr lang="en-US" altLang="zh-CN" sz="2000" b="1" smtClean="0"/>
              <a:t>3</a:t>
            </a:r>
            <a:r>
              <a:rPr lang="zh-CN" altLang="en-US" sz="2000" b="1" smtClean="0"/>
              <a:t>时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myImageView.setImageResource(R.drawable.</a:t>
            </a:r>
            <a:r>
              <a:rPr lang="en-US" altLang="zh-CN" sz="2000" i="1" smtClean="0"/>
              <a:t>bbtd);</a:t>
            </a:r>
            <a:r>
              <a:rPr lang="en-US" altLang="zh-CN" sz="2000" b="1" i="1" smtClean="0"/>
              <a:t>break;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b="1" smtClean="0"/>
              <a:t>super.handleMessage(msg);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000" smtClean="0"/>
              <a:t>}</a:t>
            </a:r>
          </a:p>
          <a:p>
            <a:pPr eaLnBrk="1" hangingPunct="1"/>
            <a:r>
              <a:rPr lang="en-US" altLang="zh-CN" sz="2000" smtClean="0"/>
              <a:t>};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 bwMode="auto">
          <a:xfrm>
            <a:off x="342900" y="50006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Handler</a:t>
            </a:r>
            <a:r>
              <a:rPr lang="zh-CN" altLang="en-US" smtClean="0"/>
              <a:t>示例</a:t>
            </a: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143000"/>
            <a:ext cx="8229600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int what = 1;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public void run() {//</a:t>
            </a:r>
            <a:r>
              <a:rPr lang="zh-CN" altLang="en-US" sz="2400" b="1" smtClean="0"/>
              <a:t>重写的</a:t>
            </a:r>
            <a:r>
              <a:rPr lang="en-US" altLang="zh-CN" sz="2400" b="1" smtClean="0"/>
              <a:t>run</a:t>
            </a:r>
            <a:r>
              <a:rPr lang="zh-CN" altLang="en-US" sz="2400" b="1" smtClean="0"/>
              <a:t>方法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while(true){//</a:t>
            </a:r>
            <a:r>
              <a:rPr lang="zh-CN" altLang="en-US" sz="2400" b="1" smtClean="0"/>
              <a:t>循环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activity.myHandler.sendEmptyMessage((what++)%4);//</a:t>
            </a:r>
            <a:r>
              <a:rPr lang="zh-CN" altLang="en-US" smtClean="0"/>
              <a:t>发送消息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b="1" smtClean="0"/>
              <a:t>	try{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	Thread.</a:t>
            </a:r>
            <a:r>
              <a:rPr lang="en-US" altLang="zh-CN" sz="2400" i="1" smtClean="0"/>
              <a:t>sleep(2000);//</a:t>
            </a:r>
            <a:r>
              <a:rPr lang="zh-CN" altLang="en-US" sz="2400" i="1" smtClean="0"/>
              <a:t>睡眠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}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b="1" smtClean="0"/>
              <a:t>	catch(Exception e){//</a:t>
            </a:r>
            <a:r>
              <a:rPr lang="zh-CN" altLang="en-US" b="1" smtClean="0"/>
              <a:t>捕获异常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e.printStackTrace();//</a:t>
            </a:r>
            <a:r>
              <a:rPr lang="zh-CN" altLang="en-US" sz="2400" smtClean="0"/>
              <a:t>打印异常信息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	}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	}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Android UI </a:t>
            </a:r>
            <a:r>
              <a:rPr lang="zh-CN" altLang="en-US" smtClean="0"/>
              <a:t>组件</a:t>
            </a: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859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组件特性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组件的继承关系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组件的</a:t>
            </a:r>
            <a:r>
              <a:rPr lang="en-US" altLang="zh-CN" smtClean="0"/>
              <a:t>XML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XML</a:t>
            </a:r>
            <a:r>
              <a:rPr lang="zh-CN" altLang="en-US" smtClean="0"/>
              <a:t>属性遵从组件的继承关系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组件的方法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每个</a:t>
            </a:r>
            <a:r>
              <a:rPr lang="en-US" altLang="zh-CN" smtClean="0"/>
              <a:t>XML</a:t>
            </a:r>
            <a:r>
              <a:rPr lang="zh-CN" altLang="en-US" smtClean="0"/>
              <a:t>属性会有相应的</a:t>
            </a:r>
            <a:r>
              <a:rPr lang="en-US" altLang="zh-CN" smtClean="0"/>
              <a:t>Java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组件可以添加的监听接口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TextView</a:t>
            </a:r>
            <a:endParaRPr lang="zh-CN" altLang="en-US" smtClean="0"/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604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文本视图  不可编辑</a:t>
            </a:r>
            <a:endParaRPr lang="en-US" altLang="zh-CN" smtClean="0"/>
          </a:p>
          <a:p>
            <a:pPr eaLnBrk="1" hangingPunct="1"/>
            <a:r>
              <a:rPr lang="en-US" altLang="zh-CN" sz="2400" b="1" smtClean="0"/>
              <a:t>android:autoLink  </a:t>
            </a:r>
            <a:r>
              <a:rPr lang="zh-CN" altLang="en-US" sz="2400" b="1" smtClean="0"/>
              <a:t>将指定格式的文本显示为链接</a:t>
            </a:r>
            <a:r>
              <a:rPr lang="en-US" altLang="zh-CN" sz="2400" b="1" smtClean="0"/>
              <a:t>  </a:t>
            </a:r>
            <a:endParaRPr lang="zh-CN" altLang="en-US" sz="2400" smtClean="0"/>
          </a:p>
          <a:p>
            <a:pPr lvl="1" eaLnBrk="1" hangingPunct="1"/>
            <a:r>
              <a:rPr lang="zh-CN" altLang="en-US" sz="2000" b="1" smtClean="0"/>
              <a:t>取值</a:t>
            </a:r>
            <a:r>
              <a:rPr lang="en-US" altLang="zh-CN" sz="2000" b="1" smtClean="0"/>
              <a:t>:none|web|email|phone|map|all</a:t>
            </a:r>
            <a:endParaRPr lang="zh-CN" altLang="en-US" sz="2000" smtClean="0"/>
          </a:p>
          <a:p>
            <a:pPr eaLnBrk="1" hangingPunct="1"/>
            <a:r>
              <a:rPr lang="en-US" altLang="zh-CN" sz="2400" b="1" smtClean="0"/>
              <a:t>android:gravity:</a:t>
            </a:r>
            <a:r>
              <a:rPr lang="zh-CN" altLang="en-US" sz="2400" b="1" smtClean="0"/>
              <a:t>在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轴和</a:t>
            </a:r>
            <a:r>
              <a:rPr lang="en-US" altLang="zh-CN" sz="2400" b="1" smtClean="0"/>
              <a:t>y</a:t>
            </a:r>
            <a:r>
              <a:rPr lang="zh-CN" altLang="en-US" sz="2400" b="1" smtClean="0"/>
              <a:t>轴的显示方向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android:height   android:width  </a:t>
            </a:r>
            <a:r>
              <a:rPr lang="zh-CN" altLang="en-US" sz="2400" b="1" smtClean="0"/>
              <a:t>高度和宽度</a:t>
            </a:r>
            <a:r>
              <a:rPr lang="en-US" altLang="zh-CN" sz="2400" b="1" smtClean="0"/>
              <a:t>  </a:t>
            </a:r>
            <a:r>
              <a:rPr lang="zh-CN" altLang="en-US" sz="2400" b="1" smtClean="0"/>
              <a:t>以像素为单位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android:hint  </a:t>
            </a:r>
            <a:r>
              <a:rPr lang="zh-CN" altLang="en-US" sz="2400" b="1" smtClean="0"/>
              <a:t>当内容为空时显示的文本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输入框提示</a:t>
            </a:r>
            <a:r>
              <a:rPr lang="en-US" altLang="zh-CN" sz="2400" b="1" smtClean="0"/>
              <a:t>)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android:text  </a:t>
            </a:r>
            <a:r>
              <a:rPr lang="zh-CN" altLang="en-US" sz="2400" b="1" smtClean="0"/>
              <a:t>文本内容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android:textColor  </a:t>
            </a:r>
            <a:r>
              <a:rPr lang="zh-CN" altLang="en-US" sz="2400" b="1" smtClean="0"/>
              <a:t>文本颜色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android:textSize  </a:t>
            </a:r>
            <a:r>
              <a:rPr lang="zh-CN" altLang="en-US" sz="2400" b="1" smtClean="0"/>
              <a:t>字体大小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android:typeface  </a:t>
            </a:r>
            <a:r>
              <a:rPr lang="zh-CN" altLang="en-US" sz="2400" b="1" smtClean="0"/>
              <a:t>文本字体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android:ellipsize </a:t>
            </a:r>
            <a:r>
              <a:rPr lang="zh-CN" altLang="en-US" sz="2400" b="1" smtClean="0"/>
              <a:t>显示内容超出长度时如何省略</a:t>
            </a:r>
            <a:r>
              <a:rPr lang="en-US" altLang="zh-CN" sz="2400" b="1" smtClean="0"/>
              <a:t>  </a:t>
            </a:r>
            <a:endParaRPr lang="zh-CN" altLang="en-US" sz="2400" smtClean="0"/>
          </a:p>
          <a:p>
            <a:pPr lvl="1" eaLnBrk="1" hangingPunct="1"/>
            <a:r>
              <a:rPr lang="zh-CN" altLang="en-US" sz="2000" b="1" smtClean="0"/>
              <a:t>取值</a:t>
            </a:r>
            <a:r>
              <a:rPr lang="en-US" altLang="zh-CN" sz="2000" b="1" smtClean="0"/>
              <a:t> none|start|middle|end|marquee</a:t>
            </a:r>
            <a:endParaRPr lang="zh-CN" altLang="en-US" sz="2000" smtClean="0"/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 bwMode="auto">
          <a:xfrm>
            <a:off x="28575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EditText</a:t>
            </a:r>
            <a:endParaRPr lang="zh-CN" altLang="en-US" smtClean="0"/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604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TextView</a:t>
            </a:r>
            <a:r>
              <a:rPr lang="zh-CN" altLang="en-US" smtClean="0"/>
              <a:t>的子类   文本输入框</a:t>
            </a:r>
            <a:endParaRPr lang="en-US" altLang="zh-CN" smtClean="0"/>
          </a:p>
          <a:p>
            <a:pPr eaLnBrk="1" hangingPunct="1"/>
            <a:r>
              <a:rPr lang="en-US" altLang="zh-CN" sz="2800" b="1" smtClean="0"/>
              <a:t>android:lines: </a:t>
            </a:r>
            <a:r>
              <a:rPr lang="zh-CN" altLang="en-US" sz="2800" b="1" smtClean="0"/>
              <a:t>固定的行数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android:maxLines  android:minLines </a:t>
            </a:r>
            <a:r>
              <a:rPr lang="zh-CN" altLang="en-US" sz="2800" b="1" smtClean="0"/>
              <a:t>最大和最小行数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android:password  </a:t>
            </a:r>
            <a:r>
              <a:rPr lang="zh-CN" altLang="en-US" sz="2800" b="1" smtClean="0"/>
              <a:t>是否显示为密码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android:phoneNumber  </a:t>
            </a:r>
            <a:r>
              <a:rPr lang="zh-CN" altLang="en-US" sz="2800" b="1" smtClean="0"/>
              <a:t>内容只能是电话号码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android:scrollHorizontally </a:t>
            </a:r>
            <a:r>
              <a:rPr lang="zh-CN" altLang="en-US" sz="2800" b="1" smtClean="0"/>
              <a:t>是否可以水平滚动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android:selectAllOnFocus  </a:t>
            </a:r>
            <a:r>
              <a:rPr lang="zh-CN" altLang="en-US" sz="2800" b="1" smtClean="0"/>
              <a:t>当获得焦点时自动选中全部内容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android:singleLine  </a:t>
            </a:r>
            <a:r>
              <a:rPr lang="zh-CN" altLang="en-US" sz="2800" b="1" smtClean="0"/>
              <a:t>单行模式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android:maxLength  </a:t>
            </a:r>
            <a:r>
              <a:rPr lang="zh-CN" altLang="en-US" sz="2800" b="1" smtClean="0"/>
              <a:t>最大宽度</a:t>
            </a:r>
            <a:endParaRPr lang="zh-CN" altLang="en-US" sz="28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 bwMode="auto">
          <a:xfrm>
            <a:off x="342900" y="5715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ImageView  </a:t>
            </a:r>
            <a:r>
              <a:rPr lang="zh-CN" altLang="en-US" smtClean="0"/>
              <a:t>图片组件</a:t>
            </a: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858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smtClean="0"/>
              <a:t>属性</a:t>
            </a:r>
            <a:r>
              <a:rPr lang="en-US" altLang="zh-CN" sz="2800" b="1" smtClean="0"/>
              <a:t>:</a:t>
            </a:r>
          </a:p>
          <a:p>
            <a:pPr eaLnBrk="1" hangingPunct="1"/>
            <a:r>
              <a:rPr lang="en-US" altLang="zh-CN" sz="2800" b="1" smtClean="0"/>
              <a:t>android:src  </a:t>
            </a:r>
            <a:r>
              <a:rPr lang="zh-CN" altLang="en-US" sz="2800" b="1" smtClean="0"/>
              <a:t>要显示的图片 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android:maxHeight  </a:t>
            </a:r>
            <a:r>
              <a:rPr lang="zh-CN" altLang="en-US" sz="2800" b="1" smtClean="0"/>
              <a:t>最大高度</a:t>
            </a:r>
            <a:endParaRPr lang="en-US" altLang="zh-CN" sz="2800" b="1" smtClean="0"/>
          </a:p>
          <a:p>
            <a:pPr eaLnBrk="1" hangingPunct="1"/>
            <a:r>
              <a:rPr lang="en-US" altLang="zh-CN" sz="2800" b="1" smtClean="0"/>
              <a:t>android:maxWidth  </a:t>
            </a:r>
            <a:r>
              <a:rPr lang="zh-CN" altLang="en-US" sz="2800" b="1" smtClean="0"/>
              <a:t>最大宽度</a:t>
            </a:r>
            <a:endParaRPr lang="en-US" altLang="zh-CN" sz="2800" b="1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smtClean="0"/>
              <a:t>方法</a:t>
            </a:r>
            <a:r>
              <a:rPr lang="en-US" altLang="zh-CN" sz="2800" b="1" smtClean="0"/>
              <a:t>:</a:t>
            </a:r>
          </a:p>
          <a:p>
            <a:pPr eaLnBrk="1" hangingPunct="1"/>
            <a:r>
              <a:rPr lang="en-US" altLang="zh-CN" sz="2800" b="1" smtClean="0"/>
              <a:t>setImageResource(int resid) </a:t>
            </a:r>
            <a:r>
              <a:rPr lang="zh-CN" altLang="en-US" sz="2800" b="1" smtClean="0"/>
              <a:t>设置图片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setImageURI(Uri uri) </a:t>
            </a:r>
            <a:r>
              <a:rPr lang="zh-CN" altLang="en-US" sz="2800" b="1" smtClean="0"/>
              <a:t>设置图片为指定的</a:t>
            </a:r>
            <a:r>
              <a:rPr lang="en-US" altLang="zh-CN" sz="2800" b="1" smtClean="0"/>
              <a:t>URI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setImageBitmap(Bitmap bm) </a:t>
            </a:r>
            <a:r>
              <a:rPr lang="zh-CN" altLang="en-US" sz="2800" b="1" smtClean="0"/>
              <a:t>设置图片为指定的</a:t>
            </a:r>
            <a:r>
              <a:rPr lang="en-US" altLang="zh-CN" sz="2800" b="1" smtClean="0"/>
              <a:t>Bitmap</a:t>
            </a:r>
            <a:r>
              <a:rPr lang="zh-CN" altLang="en-US" sz="2800" b="1" smtClean="0"/>
              <a:t>对象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setImageDrawable(Drawable d) </a:t>
            </a:r>
            <a:r>
              <a:rPr lang="zh-CN" altLang="en-US" sz="2800" b="1" smtClean="0"/>
              <a:t>设置图片为指定的</a:t>
            </a:r>
            <a:r>
              <a:rPr lang="en-US" altLang="zh-CN" sz="2800" b="1" smtClean="0"/>
              <a:t>Drawable</a:t>
            </a:r>
            <a:endParaRPr lang="zh-CN" altLang="en-US" sz="28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按钮组件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5072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Button  TextView</a:t>
            </a:r>
            <a:r>
              <a:rPr lang="zh-CN" altLang="en-US" smtClean="0"/>
              <a:t>的子类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可以添加 </a:t>
            </a:r>
            <a:r>
              <a:rPr lang="en-US" altLang="zh-CN" smtClean="0"/>
              <a:t>View.OnClickListener</a:t>
            </a:r>
          </a:p>
          <a:p>
            <a:pPr eaLnBrk="1" hangingPunct="1"/>
            <a:r>
              <a:rPr lang="en-US" altLang="zh-CN" smtClean="0"/>
              <a:t>ToggleButton   Button</a:t>
            </a:r>
            <a:r>
              <a:rPr lang="zh-CN" altLang="en-US" smtClean="0"/>
              <a:t>的子类  状态按钮</a:t>
            </a:r>
            <a:endParaRPr lang="en-US" altLang="zh-CN" smtClean="0"/>
          </a:p>
          <a:p>
            <a:pPr lvl="1" eaLnBrk="1" hangingPunct="1"/>
            <a:r>
              <a:rPr lang="en-US" altLang="zh-CN" sz="3200" smtClean="0"/>
              <a:t>android:textOff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3200" smtClean="0"/>
              <a:t>		</a:t>
            </a:r>
            <a:r>
              <a:rPr lang="zh-CN" altLang="en-US" sz="3200" smtClean="0"/>
              <a:t>按钮未被选中时显示的文本</a:t>
            </a:r>
          </a:p>
          <a:p>
            <a:pPr lvl="1" eaLnBrk="1" hangingPunct="1"/>
            <a:r>
              <a:rPr lang="en-US" altLang="zh-CN" sz="3200" smtClean="0"/>
              <a:t>android:textOn  </a:t>
            </a:r>
            <a:r>
              <a:rPr lang="zh-CN" altLang="en-US" sz="3200" smtClean="0"/>
              <a:t>按钮被选中时显示的文本</a:t>
            </a:r>
          </a:p>
          <a:p>
            <a:pPr lvl="1" eaLnBrk="1" hangingPunct="1"/>
            <a:r>
              <a:rPr lang="zh-CN" altLang="en-US" smtClean="0"/>
              <a:t>可以添加监听</a:t>
            </a:r>
            <a:r>
              <a:rPr lang="en-US" altLang="zh-CN" smtClean="0"/>
              <a:t>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b="1" smtClean="0"/>
              <a:t>CompoundButton. OnCheckedChangeListener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特点 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开放的平台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应用程序相互平等，其组件也可以更换。</a:t>
            </a:r>
          </a:p>
          <a:p>
            <a:pPr eaLnBrk="1" hangingPunct="1"/>
            <a:r>
              <a:rPr lang="en-US" altLang="zh-CN" smtClean="0"/>
              <a:t>Dalvik</a:t>
            </a:r>
            <a:r>
              <a:rPr lang="zh-CN" altLang="en-US" smtClean="0"/>
              <a:t>虚拟机针对移动设备进行了优化。</a:t>
            </a:r>
          </a:p>
          <a:p>
            <a:pPr eaLnBrk="1" hangingPunct="1"/>
            <a:r>
              <a:rPr lang="zh-CN" altLang="en-US" smtClean="0"/>
              <a:t>优化的图形能力支持</a:t>
            </a:r>
            <a:r>
              <a:rPr lang="en-US" altLang="zh-CN" smtClean="0"/>
              <a:t>2D</a:t>
            </a:r>
            <a:r>
              <a:rPr lang="zh-CN" altLang="en-US" smtClean="0"/>
              <a:t>、</a:t>
            </a:r>
            <a:r>
              <a:rPr lang="en-US" altLang="zh-CN" smtClean="0"/>
              <a:t>3D</a:t>
            </a:r>
            <a:r>
              <a:rPr lang="zh-CN" altLang="en-US" smtClean="0"/>
              <a:t>图形</a:t>
            </a:r>
            <a:r>
              <a:rPr lang="en-US" altLang="zh-CN" smtClean="0"/>
              <a:t>(OpenGL ES 1.0 )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集成了基于开源</a:t>
            </a:r>
            <a:r>
              <a:rPr lang="en-US" altLang="zh-CN" smtClean="0"/>
              <a:t>WebKit</a:t>
            </a:r>
            <a:r>
              <a:rPr lang="zh-CN" altLang="en-US" smtClean="0"/>
              <a:t>引掣的浏览器。</a:t>
            </a:r>
          </a:p>
          <a:p>
            <a:pPr eaLnBrk="1" hangingPunct="1"/>
            <a:r>
              <a:rPr lang="en-US" altLang="zh-CN" smtClean="0"/>
              <a:t>SQLite</a:t>
            </a:r>
            <a:r>
              <a:rPr lang="zh-CN" altLang="en-US" smtClean="0"/>
              <a:t>作为结构化数据存储。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 bwMode="auto">
          <a:xfrm>
            <a:off x="285750" y="7143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ToggleButton </a:t>
            </a:r>
            <a:r>
              <a:rPr lang="zh-CN" altLang="en-US" smtClean="0"/>
              <a:t>示例</a:t>
            </a:r>
            <a:r>
              <a:rPr lang="en-US" altLang="zh-CN" smtClean="0"/>
              <a:t>:</a:t>
            </a:r>
            <a:r>
              <a:rPr lang="zh-CN" altLang="en-US" smtClean="0"/>
              <a:t>灯泡开关</a:t>
            </a:r>
          </a:p>
        </p:txBody>
      </p:sp>
      <p:sp>
        <p:nvSpPr>
          <p:cNvPr id="108547" name="TextBox 4"/>
          <p:cNvSpPr txBox="1">
            <a:spLocks noChangeArrowheads="1"/>
          </p:cNvSpPr>
          <p:nvPr/>
        </p:nvSpPr>
        <p:spPr bwMode="auto">
          <a:xfrm>
            <a:off x="357188" y="1500188"/>
            <a:ext cx="835818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ToggleButton button = (ToggleButton)</a:t>
            </a:r>
            <a:r>
              <a:rPr lang="en-US" altLang="zh-CN" sz="2400" b="1">
                <a:latin typeface="Calibri" panose="020F0502020204030204" pitchFamily="34" charset="0"/>
              </a:rPr>
              <a:t>this.findViewById(R.id.</a:t>
            </a:r>
            <a:r>
              <a:rPr lang="en-US" altLang="zh-CN" sz="2400" b="1" i="1">
                <a:latin typeface="Calibri" panose="020F0502020204030204" pitchFamily="34" charset="0"/>
              </a:rPr>
              <a:t>mybutton);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button.setOnCheckedChangeListener(</a:t>
            </a:r>
            <a:r>
              <a:rPr lang="en-US" altLang="zh-CN" sz="2400" b="1">
                <a:latin typeface="Calibri" panose="020F0502020204030204" pitchFamily="34" charset="0"/>
              </a:rPr>
              <a:t>new         	OnCheckedChangeListener(){</a:t>
            </a:r>
          </a:p>
          <a:p>
            <a:pPr lvl="2" eaLnBrk="1" hangingPunct="1"/>
            <a:r>
              <a:rPr lang="en-US" altLang="zh-CN" sz="2400" b="1">
                <a:latin typeface="Calibri" panose="020F0502020204030204" pitchFamily="34" charset="0"/>
              </a:rPr>
              <a:t>	public void onCheckedChanged(CompoundButton 			buttonView,boolean isChecked) {</a:t>
            </a:r>
          </a:p>
          <a:p>
            <a:pPr lvl="3" eaLnBrk="1" hangingPunct="1"/>
            <a:r>
              <a:rPr lang="en-US" altLang="zh-CN" sz="2400">
                <a:latin typeface="Calibri" panose="020F0502020204030204" pitchFamily="34" charset="0"/>
              </a:rPr>
              <a:t>	setBulbState(isChecked);</a:t>
            </a:r>
          </a:p>
          <a:p>
            <a:pPr lvl="2" eaLnBrk="1" hangingPunct="1"/>
            <a:r>
              <a:rPr lang="en-US" altLang="zh-CN" sz="2400">
                <a:latin typeface="Calibri" panose="020F0502020204030204" pitchFamily="34" charset="0"/>
              </a:rPr>
              <a:t>	}</a:t>
            </a:r>
          </a:p>
          <a:p>
            <a:pPr eaLnBrk="1" hangingPunct="1"/>
            <a:r>
              <a:rPr lang="zh-CN" altLang="en-US" sz="2400">
                <a:latin typeface="Calibri" panose="020F0502020204030204" pitchFamily="34" charset="0"/>
              </a:rPr>
              <a:t>  </a:t>
            </a:r>
            <a:r>
              <a:rPr lang="en-US" altLang="zh-CN" sz="2400">
                <a:latin typeface="Calibri" panose="020F0502020204030204" pitchFamily="34" charset="0"/>
              </a:rPr>
              <a:t>});</a:t>
            </a:r>
          </a:p>
          <a:p>
            <a:pPr eaLnBrk="1" hangingPunct="1"/>
            <a:r>
              <a:rPr lang="en-US" altLang="zh-CN" sz="2400" b="1">
                <a:latin typeface="Calibri" panose="020F0502020204030204" pitchFamily="34" charset="0"/>
              </a:rPr>
              <a:t>public void setBulbState(boolean state){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ImageView view = (ImageView)</a:t>
            </a:r>
            <a:r>
              <a:rPr lang="en-US" altLang="zh-CN" sz="2400" b="1">
                <a:latin typeface="Calibri" panose="020F0502020204030204" pitchFamily="34" charset="0"/>
              </a:rPr>
              <a:t>this.findViewById(R.id.</a:t>
            </a:r>
            <a:r>
              <a:rPr lang="en-US" altLang="zh-CN" sz="2400" b="1" i="1">
                <a:latin typeface="Calibri" panose="020F0502020204030204" pitchFamily="34" charset="0"/>
              </a:rPr>
              <a:t>myview);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</a:t>
            </a:r>
            <a:r>
              <a:rPr lang="en-US" altLang="zh-CN" sz="2400" b="1">
                <a:latin typeface="Calibri" panose="020F0502020204030204" pitchFamily="34" charset="0"/>
              </a:rPr>
              <a:t>if (state) view.setImageResource(R.drawable.</a:t>
            </a:r>
            <a:r>
              <a:rPr lang="en-US" altLang="zh-CN" sz="2400" b="1" i="1">
                <a:latin typeface="Calibri" panose="020F0502020204030204" pitchFamily="34" charset="0"/>
              </a:rPr>
              <a:t>bulb_on);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    </a:t>
            </a:r>
            <a:r>
              <a:rPr lang="en-US" altLang="zh-CN" sz="2400" b="1">
                <a:latin typeface="Calibri" panose="020F0502020204030204" pitchFamily="34" charset="0"/>
              </a:rPr>
              <a:t>else view.setImageResource(R.drawable.</a:t>
            </a:r>
            <a:r>
              <a:rPr lang="en-US" altLang="zh-CN" sz="2400" b="1" i="1">
                <a:latin typeface="Calibri" panose="020F0502020204030204" pitchFamily="34" charset="0"/>
              </a:rPr>
              <a:t>bulb_off);</a:t>
            </a:r>
          </a:p>
          <a:p>
            <a:pPr eaLnBrk="1" hangingPunct="1"/>
            <a:r>
              <a:rPr lang="en-US" altLang="zh-CN" sz="2400">
                <a:latin typeface="Calibri" panose="020F0502020204030204" pitchFamily="34" charset="0"/>
              </a:rPr>
              <a:t>}</a:t>
            </a:r>
            <a:endParaRPr lang="zh-C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ToggleButton </a:t>
            </a:r>
            <a:r>
              <a:rPr lang="zh-CN" altLang="en-US" smtClean="0"/>
              <a:t>示例</a:t>
            </a:r>
            <a:r>
              <a:rPr lang="en-US" altLang="zh-CN" smtClean="0"/>
              <a:t>:</a:t>
            </a:r>
            <a:r>
              <a:rPr lang="zh-CN" altLang="en-US" smtClean="0"/>
              <a:t>灯泡开关</a:t>
            </a:r>
          </a:p>
        </p:txBody>
      </p:sp>
      <p:pic>
        <p:nvPicPr>
          <p:cNvPr id="1095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57375"/>
            <a:ext cx="33575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7375"/>
            <a:ext cx="328612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 bwMode="auto">
          <a:xfrm>
            <a:off x="342900" y="642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ImageButton  </a:t>
            </a:r>
            <a:r>
              <a:rPr lang="zh-CN" altLang="en-US" smtClean="0"/>
              <a:t>图片按钮</a:t>
            </a: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3573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smtClean="0"/>
              <a:t>Button</a:t>
            </a:r>
            <a:r>
              <a:rPr lang="zh-CN" altLang="en-US" sz="2400" smtClean="0"/>
              <a:t>的子类   不能定义</a:t>
            </a:r>
            <a:r>
              <a:rPr lang="en-US" altLang="zh-CN" sz="2400" smtClean="0"/>
              <a:t>text</a:t>
            </a:r>
            <a:r>
              <a:rPr lang="zh-CN" altLang="en-US" sz="2400" smtClean="0"/>
              <a:t>属性</a:t>
            </a:r>
            <a:endParaRPr lang="en-US" altLang="zh-CN" sz="2400" smtClean="0"/>
          </a:p>
          <a:p>
            <a:pPr eaLnBrk="1" hangingPunct="1"/>
            <a:r>
              <a:rPr lang="en-US" altLang="zh-CN" sz="2400" b="1" smtClean="0"/>
              <a:t>XML</a:t>
            </a:r>
            <a:r>
              <a:rPr lang="zh-CN" altLang="en-US" sz="2400" b="1" smtClean="0"/>
              <a:t>属性</a:t>
            </a:r>
            <a:r>
              <a:rPr lang="en-US" altLang="zh-CN" sz="2400" b="1" smtClean="0"/>
              <a:t>:     android:src    </a:t>
            </a:r>
            <a:r>
              <a:rPr lang="zh-CN" altLang="en-US" sz="2400" b="1" smtClean="0"/>
              <a:t>设置按钮上的图片</a:t>
            </a:r>
            <a:endParaRPr lang="en-US" altLang="zh-CN" sz="2400" b="1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</a:t>
            </a:r>
            <a:r>
              <a:rPr lang="zh-CN" altLang="en-US" sz="2400" b="1" smtClean="0"/>
              <a:t>技巧 不同的按钮状态显示不同的图片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</a:t>
            </a:r>
            <a:r>
              <a:rPr lang="zh-CN" altLang="en-US" sz="2400" b="1" smtClean="0"/>
              <a:t>在</a:t>
            </a:r>
            <a:r>
              <a:rPr lang="en-US" altLang="zh-CN" sz="2400" b="1" smtClean="0"/>
              <a:t>res/drawable-mdpi</a:t>
            </a:r>
            <a:r>
              <a:rPr lang="zh-CN" altLang="en-US" sz="2400" b="1" smtClean="0"/>
              <a:t>中定义</a:t>
            </a:r>
            <a:r>
              <a:rPr lang="en-US" altLang="zh-CN" sz="2400" b="1" smtClean="0"/>
              <a:t>myselector.xml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&lt;selector&gt;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	&lt;item android:state_pressed=”false”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          android:drawable=”@drawable/back”/&gt;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	&lt;item android:state_pressed=”true”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          android:drawable=”@drawable/backdown” /&gt;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&lt;/selector&gt;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/>
              <a:t>	</a:t>
            </a:r>
            <a:r>
              <a:rPr lang="zh-CN" altLang="en-US" sz="2400" b="1" smtClean="0"/>
              <a:t>在</a:t>
            </a:r>
            <a:r>
              <a:rPr lang="en-US" altLang="zh-CN" sz="2400" b="1" smtClean="0"/>
              <a:t>ImageButton</a:t>
            </a:r>
            <a:r>
              <a:rPr lang="zh-CN" altLang="en-US" sz="2400" b="1" smtClean="0"/>
              <a:t>的定义中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设置</a:t>
            </a:r>
            <a:r>
              <a:rPr lang="en-US" altLang="zh-CN" sz="2400" b="1" smtClean="0"/>
              <a:t>android:src=”@drawable/myselector”</a:t>
            </a:r>
            <a:endParaRPr lang="zh-CN" altLang="en-US" sz="24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RadioButton </a:t>
            </a:r>
            <a:r>
              <a:rPr lang="zh-CN" altLang="en-US" smtClean="0"/>
              <a:t>单选按钮</a:t>
            </a:r>
          </a:p>
        </p:txBody>
      </p:sp>
      <p:sp>
        <p:nvSpPr>
          <p:cNvPr id="111619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571625"/>
            <a:ext cx="8229600" cy="5072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smtClean="0"/>
              <a:t>Button</a:t>
            </a:r>
            <a:r>
              <a:rPr lang="zh-CN" altLang="en-US" sz="2800" smtClean="0"/>
              <a:t>的子类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XML</a:t>
            </a:r>
            <a:r>
              <a:rPr lang="zh-CN" altLang="en-US" sz="2800" smtClean="0"/>
              <a:t>属性   </a:t>
            </a:r>
            <a:r>
              <a:rPr lang="en-US" altLang="zh-CN" sz="2800" smtClean="0"/>
              <a:t>android:checked  </a:t>
            </a:r>
            <a:r>
              <a:rPr lang="zh-CN" altLang="en-US" sz="2800" smtClean="0"/>
              <a:t>初始时是否选中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RadioGroup LinearLayout</a:t>
            </a:r>
            <a:r>
              <a:rPr lang="zh-CN" altLang="en-US" sz="2800" smtClean="0"/>
              <a:t>的子类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同组的</a:t>
            </a:r>
            <a:r>
              <a:rPr lang="en-US" altLang="zh-CN" sz="2800" smtClean="0"/>
              <a:t>RadioButton</a:t>
            </a:r>
            <a:r>
              <a:rPr lang="zh-CN" altLang="en-US" sz="2800" smtClean="0"/>
              <a:t>在声明时要放在</a:t>
            </a:r>
            <a:r>
              <a:rPr lang="en-US" altLang="zh-CN" sz="2800" smtClean="0"/>
              <a:t>RadioGroup</a:t>
            </a:r>
            <a:r>
              <a:rPr lang="zh-CN" altLang="en-US" sz="2800" smtClean="0"/>
              <a:t>标签中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RadioGroup</a:t>
            </a:r>
            <a:r>
              <a:rPr lang="zh-CN" altLang="en-US" sz="2800" smtClean="0"/>
              <a:t>注册监听</a:t>
            </a:r>
            <a:r>
              <a:rPr lang="en-US" altLang="zh-CN" sz="2800" smtClean="0"/>
              <a:t>:RadioGroup.</a:t>
            </a:r>
            <a:r>
              <a:rPr lang="en-US" altLang="zh-CN" sz="2800" b="1" smtClean="0"/>
              <a:t> </a:t>
            </a:r>
            <a:r>
              <a:rPr lang="en-US" altLang="zh-CN" sz="2800" smtClean="0"/>
              <a:t>OnCheckedChangeListener  </a:t>
            </a:r>
            <a:r>
              <a:rPr lang="zh-CN" altLang="en-US" sz="2800" smtClean="0"/>
              <a:t>可以获得被选中的</a:t>
            </a:r>
            <a:r>
              <a:rPr lang="en-US" altLang="zh-CN" sz="2800" smtClean="0"/>
              <a:t>RadioButton</a:t>
            </a:r>
            <a:r>
              <a:rPr lang="zh-CN" altLang="en-US" sz="2800" smtClean="0"/>
              <a:t>的</a:t>
            </a:r>
            <a:r>
              <a:rPr lang="en-US" altLang="zh-CN" sz="2800" smtClean="0"/>
              <a:t>id</a:t>
            </a:r>
          </a:p>
          <a:p>
            <a:pPr eaLnBrk="1" hangingPunct="1"/>
            <a:r>
              <a:rPr lang="en-US" altLang="zh-CN" sz="2800" smtClean="0"/>
              <a:t>RadioButton</a:t>
            </a:r>
            <a:r>
              <a:rPr lang="zh-CN" altLang="en-US" sz="2800" smtClean="0"/>
              <a:t>注册监听</a:t>
            </a:r>
            <a:r>
              <a:rPr lang="en-US" altLang="zh-CN" sz="2800" smtClean="0"/>
              <a:t>:CompoundButton. OnCheckedChangeListener 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CheckBox </a:t>
            </a:r>
            <a:r>
              <a:rPr lang="zh-CN" altLang="en-US" smtClean="0"/>
              <a:t>多选按钮</a:t>
            </a:r>
          </a:p>
        </p:txBody>
      </p:sp>
      <p:sp>
        <p:nvSpPr>
          <p:cNvPr id="11264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Button</a:t>
            </a:r>
            <a:r>
              <a:rPr lang="zh-CN" altLang="en-US" smtClean="0"/>
              <a:t>的子类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XML</a:t>
            </a:r>
            <a:r>
              <a:rPr lang="zh-CN" altLang="en-US" smtClean="0"/>
              <a:t>属性 </a:t>
            </a:r>
            <a:r>
              <a:rPr lang="en-US" altLang="zh-CN" smtClean="0"/>
              <a:t>android:checked  </a:t>
            </a:r>
            <a:r>
              <a:rPr lang="zh-CN" altLang="en-US" smtClean="0"/>
              <a:t>初始时是否选中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CheckBox</a:t>
            </a:r>
            <a:r>
              <a:rPr lang="zh-CN" altLang="en-US" smtClean="0"/>
              <a:t>注册监听</a:t>
            </a:r>
            <a:r>
              <a:rPr lang="en-US" altLang="zh-CN" smtClean="0"/>
              <a:t>:CompoundButton. OnCheckedChangeListener </a:t>
            </a:r>
            <a:endParaRPr lang="zh-CN" altLang="en-US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时钟组件</a:t>
            </a: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64306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AnalogClock  </a:t>
            </a:r>
            <a:r>
              <a:rPr lang="zh-CN" altLang="en-US" smtClean="0"/>
              <a:t>模拟时钟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DigitalClock </a:t>
            </a:r>
            <a:r>
              <a:rPr lang="zh-CN" altLang="en-US" smtClean="0"/>
              <a:t>数字时钟  </a:t>
            </a:r>
            <a:r>
              <a:rPr lang="en-US" altLang="zh-CN" smtClean="0"/>
              <a:t>TextView</a:t>
            </a:r>
            <a:r>
              <a:rPr lang="zh-CN" altLang="en-US" smtClean="0"/>
              <a:t>的子类</a:t>
            </a:r>
          </a:p>
        </p:txBody>
      </p:sp>
      <p:pic>
        <p:nvPicPr>
          <p:cNvPr id="1136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000375"/>
            <a:ext cx="465296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 bwMode="auto">
          <a:xfrm>
            <a:off x="342900" y="6429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DatePicker </a:t>
            </a:r>
            <a:r>
              <a:rPr lang="zh-CN" altLang="en-US" smtClean="0"/>
              <a:t>日期选择器</a:t>
            </a:r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285875"/>
            <a:ext cx="8229600" cy="535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smtClean="0"/>
              <a:t>XML</a:t>
            </a:r>
            <a:r>
              <a:rPr lang="zh-CN" altLang="en-US" sz="2400" smtClean="0"/>
              <a:t>属性</a:t>
            </a:r>
            <a:endParaRPr lang="en-US" altLang="zh-CN" sz="2400" smtClean="0"/>
          </a:p>
          <a:p>
            <a:pPr eaLnBrk="1" hangingPunct="1"/>
            <a:r>
              <a:rPr lang="en-US" altLang="zh-CN" sz="2400" b="1" smtClean="0"/>
              <a:t>android:startYear </a:t>
            </a:r>
            <a:r>
              <a:rPr lang="zh-CN" altLang="en-US" sz="2400" b="1" smtClean="0"/>
              <a:t>起始年份 </a:t>
            </a:r>
            <a:endParaRPr lang="en-US" altLang="zh-CN" sz="2400" b="1" smtClean="0"/>
          </a:p>
          <a:p>
            <a:pPr eaLnBrk="1" hangingPunct="1"/>
            <a:r>
              <a:rPr lang="en-US" altLang="zh-CN" sz="2400" b="1" smtClean="0"/>
              <a:t>android:endYear  </a:t>
            </a:r>
            <a:r>
              <a:rPr lang="zh-CN" altLang="en-US" sz="2400" b="1" smtClean="0"/>
              <a:t>终止年份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smtClean="0"/>
              <a:t>方法</a:t>
            </a:r>
            <a:endParaRPr lang="en-US" altLang="zh-CN" sz="2400" smtClean="0"/>
          </a:p>
          <a:p>
            <a:pPr eaLnBrk="1" hangingPunct="1"/>
            <a:r>
              <a:rPr lang="en-US" altLang="zh-CN" sz="2400" b="1" smtClean="0"/>
              <a:t>getDayOfMonth() </a:t>
            </a:r>
            <a:r>
              <a:rPr lang="zh-CN" altLang="en-US" sz="2400" b="1" smtClean="0"/>
              <a:t>获取日期天数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getMonth()   </a:t>
            </a:r>
            <a:r>
              <a:rPr lang="zh-CN" altLang="en-US" sz="2400" b="1" smtClean="0"/>
              <a:t>获取日期月份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getYear()   </a:t>
            </a:r>
            <a:r>
              <a:rPr lang="zh-CN" altLang="en-US" sz="2400" b="1" smtClean="0"/>
              <a:t>获取日期年份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setEnabled(boolean enabled) </a:t>
            </a:r>
            <a:r>
              <a:rPr lang="zh-CN" altLang="en-US" sz="2400" b="1" smtClean="0"/>
              <a:t>控制控件是否可用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updateDate(int year , int month , int day) </a:t>
            </a:r>
            <a:r>
              <a:rPr lang="zh-CN" altLang="en-US" sz="2400" b="1" smtClean="0"/>
              <a:t>更新控件属性值</a:t>
            </a:r>
            <a:endParaRPr lang="zh-CN" altLang="en-US" sz="2400" smtClean="0"/>
          </a:p>
          <a:p>
            <a:pPr eaLnBrk="1" hangingPunct="1"/>
            <a:r>
              <a:rPr lang="en-US" altLang="zh-CN" sz="2400" b="1" smtClean="0"/>
              <a:t>init(int year,int month,int day,DatePicker.OnDateChangedListener l)</a:t>
            </a:r>
            <a:r>
              <a:rPr lang="zh-CN" altLang="en-US" sz="2400" b="1" smtClean="0"/>
              <a:t>初始化属性</a:t>
            </a:r>
            <a:r>
              <a:rPr lang="en-US" altLang="zh-CN" sz="2400" b="1" smtClean="0"/>
              <a:t>,</a:t>
            </a:r>
            <a:r>
              <a:rPr lang="zh-CN" altLang="en-US" sz="2400" b="1" smtClean="0"/>
              <a:t>设置监听器</a:t>
            </a:r>
            <a:endParaRPr lang="zh-CN" altLang="en-US" sz="24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TimePicker </a:t>
            </a:r>
            <a:r>
              <a:rPr lang="zh-CN" altLang="en-US" smtClean="0"/>
              <a:t>时间选择器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 bwMode="auto">
          <a:xfrm>
            <a:off x="357188" y="17145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smtClean="0"/>
              <a:t>方法</a:t>
            </a:r>
            <a:r>
              <a:rPr lang="en-US" altLang="zh-CN" sz="2800" b="1" smtClean="0"/>
              <a:t>: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getCurrentHour()   </a:t>
            </a:r>
            <a:r>
              <a:rPr lang="zh-CN" altLang="en-US" sz="2800" b="1" smtClean="0"/>
              <a:t>获得当前小时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getCurrentMinute()  </a:t>
            </a:r>
            <a:r>
              <a:rPr lang="zh-CN" altLang="en-US" sz="2800" b="1" smtClean="0"/>
              <a:t>获得当前分钟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is24HourView()   </a:t>
            </a:r>
            <a:r>
              <a:rPr lang="zh-CN" altLang="en-US" sz="2800" b="1" smtClean="0"/>
              <a:t>是否是</a:t>
            </a:r>
            <a:r>
              <a:rPr lang="en-US" altLang="zh-CN" sz="2800" b="1" smtClean="0"/>
              <a:t>24</a:t>
            </a:r>
            <a:r>
              <a:rPr lang="zh-CN" altLang="en-US" sz="2800" b="1" smtClean="0"/>
              <a:t>小时制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setIs24HourView(boolean b)  </a:t>
            </a:r>
            <a:r>
              <a:rPr lang="zh-CN" altLang="en-US" sz="2800" b="1" smtClean="0"/>
              <a:t>设置</a:t>
            </a:r>
            <a:r>
              <a:rPr lang="en-US" altLang="zh-CN" sz="2800" b="1" smtClean="0"/>
              <a:t>24</a:t>
            </a:r>
            <a:r>
              <a:rPr lang="zh-CN" altLang="en-US" sz="2800" b="1" smtClean="0"/>
              <a:t>小时制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setCurrentHour(int h)   </a:t>
            </a:r>
            <a:r>
              <a:rPr lang="zh-CN" altLang="en-US" sz="2800" b="1" smtClean="0"/>
              <a:t>设置小时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setCurrentMinute(int m) </a:t>
            </a:r>
            <a:r>
              <a:rPr lang="zh-CN" altLang="en-US" sz="2800" b="1" smtClean="0"/>
              <a:t>设置分钟</a:t>
            </a:r>
            <a:endParaRPr lang="zh-CN" altLang="en-US" sz="2800" smtClean="0"/>
          </a:p>
          <a:p>
            <a:pPr eaLnBrk="1" hangingPunct="1"/>
            <a:r>
              <a:rPr lang="en-US" altLang="zh-CN" sz="2800" b="1" smtClean="0"/>
              <a:t>setOnTimeChangedListener(TimePicker.OnTimeChangedListener l) </a:t>
            </a:r>
            <a:r>
              <a:rPr lang="zh-CN" altLang="en-US" sz="2800" b="1" smtClean="0"/>
              <a:t>监听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725488"/>
            <a:ext cx="4722813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 bwMode="auto">
          <a:xfrm>
            <a:off x="342900" y="785813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ScrollView</a:t>
            </a:r>
            <a:endParaRPr lang="zh-CN" altLang="en-US" smtClean="0"/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 bwMode="auto">
          <a:xfrm>
            <a:off x="357188" y="20002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smtClean="0"/>
              <a:t>FrameLayout</a:t>
            </a:r>
            <a:r>
              <a:rPr lang="zh-CN" altLang="en-US" sz="3600" smtClean="0"/>
              <a:t>的子类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为组件提供滚动功能</a:t>
            </a:r>
            <a:endParaRPr lang="en-US" altLang="zh-CN" sz="3600" smtClean="0"/>
          </a:p>
          <a:p>
            <a:pPr eaLnBrk="1" hangingPunct="1"/>
            <a:r>
              <a:rPr lang="zh-CN" altLang="en-US" sz="3600" smtClean="0"/>
              <a:t>只能包含一个</a:t>
            </a:r>
            <a:r>
              <a:rPr lang="en-US" altLang="zh-CN" sz="3600" smtClean="0"/>
              <a:t>View</a:t>
            </a: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10882</TotalTime>
  <Words>7991</Words>
  <Application>Microsoft Office PowerPoint</Application>
  <PresentationFormat>全屏显示(4:3)</PresentationFormat>
  <Paragraphs>1746</Paragraphs>
  <Slides>234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234</vt:i4>
      </vt:variant>
    </vt:vector>
  </HeadingPairs>
  <TitlesOfParts>
    <vt:vector size="243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Wingdings 2</vt:lpstr>
      <vt:lpstr>Office 主题</vt:lpstr>
      <vt:lpstr>Android 应用开发课程</vt:lpstr>
      <vt:lpstr>PowerPoint 演示文稿</vt:lpstr>
      <vt:lpstr>手机简介</vt:lpstr>
      <vt:lpstr>手机的发展</vt:lpstr>
      <vt:lpstr>手机的OS</vt:lpstr>
      <vt:lpstr>Android简介</vt:lpstr>
      <vt:lpstr>Android 市场份额</vt:lpstr>
      <vt:lpstr>Android 开发人员薪资调查</vt:lpstr>
      <vt:lpstr>特点 1</vt:lpstr>
      <vt:lpstr>特点 2</vt:lpstr>
      <vt:lpstr>IOS和android的比较</vt:lpstr>
      <vt:lpstr>PowerPoint 演示文稿</vt:lpstr>
      <vt:lpstr>Andoid Runtime</vt:lpstr>
      <vt:lpstr>PowerPoint 演示文稿</vt:lpstr>
      <vt:lpstr>开发环境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Android程序架构</vt:lpstr>
      <vt:lpstr>启动模拟器</vt:lpstr>
      <vt:lpstr>启动模拟器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Activity</vt:lpstr>
      <vt:lpstr>Activity的运用</vt:lpstr>
      <vt:lpstr>PowerPoint 演示文稿</vt:lpstr>
      <vt:lpstr>PowerPoint 演示文稿</vt:lpstr>
      <vt:lpstr>布局文件</vt:lpstr>
      <vt:lpstr>重要属性</vt:lpstr>
      <vt:lpstr>资源文件</vt:lpstr>
      <vt:lpstr>资源文件</vt:lpstr>
      <vt:lpstr>其他资源</vt:lpstr>
      <vt:lpstr>引用资源</vt:lpstr>
      <vt:lpstr>Log</vt:lpstr>
      <vt:lpstr>Log</vt:lpstr>
      <vt:lpstr>DDMS</vt:lpstr>
      <vt:lpstr>Activity</vt:lpstr>
      <vt:lpstr>Activity是什么？</vt:lpstr>
      <vt:lpstr>多个Activity之间的关系</vt:lpstr>
      <vt:lpstr>启动新的Activity,不传递参数</vt:lpstr>
      <vt:lpstr>启动新的Activity,并传递参数</vt:lpstr>
      <vt:lpstr>为Intent附加数据的两种写法</vt:lpstr>
      <vt:lpstr>得到Activity返回的数据</vt:lpstr>
      <vt:lpstr>得到Activity返回的数据</vt:lpstr>
      <vt:lpstr>Activity 生命周期</vt:lpstr>
      <vt:lpstr>PowerPoint 演示文稿</vt:lpstr>
      <vt:lpstr>Activity 生命周期</vt:lpstr>
      <vt:lpstr>启动第一个Activity</vt:lpstr>
      <vt:lpstr>从第一个Activity启动第二个Activity</vt:lpstr>
      <vt:lpstr>第二个Activity返回</vt:lpstr>
      <vt:lpstr>Task的概念</vt:lpstr>
      <vt:lpstr>Task运行过程（一）</vt:lpstr>
      <vt:lpstr>Task运行过程（二）</vt:lpstr>
      <vt:lpstr>Task运行过程（三）</vt:lpstr>
      <vt:lpstr>PowerPoint 演示文稿</vt:lpstr>
      <vt:lpstr>PowerPoint 演示文稿</vt:lpstr>
      <vt:lpstr>Android UI设计</vt:lpstr>
      <vt:lpstr>View 和 ViewGroup</vt:lpstr>
      <vt:lpstr>PowerPoint 演示文稿</vt:lpstr>
      <vt:lpstr>PowerPoint 演示文稿</vt:lpstr>
      <vt:lpstr>布局管理器</vt:lpstr>
      <vt:lpstr>PowerPoint 演示文稿</vt:lpstr>
      <vt:lpstr>PowerPoint 演示文稿</vt:lpstr>
      <vt:lpstr>PowerPoint 演示文稿</vt:lpstr>
      <vt:lpstr>RelativeLayout</vt:lpstr>
      <vt:lpstr>RelativeLayout</vt:lpstr>
      <vt:lpstr>RelativeLayout</vt:lpstr>
      <vt:lpstr>PowerPoint 演示文稿</vt:lpstr>
      <vt:lpstr>AbsoluteLayout</vt:lpstr>
      <vt:lpstr>事件处理模型</vt:lpstr>
      <vt:lpstr>基于回调的事件处理</vt:lpstr>
      <vt:lpstr>基于监听接口的事件处理</vt:lpstr>
      <vt:lpstr>Handler</vt:lpstr>
      <vt:lpstr>Handler示例</vt:lpstr>
      <vt:lpstr>Handler示例</vt:lpstr>
      <vt:lpstr>Android UI 组件</vt:lpstr>
      <vt:lpstr>TextView</vt:lpstr>
      <vt:lpstr>EditText</vt:lpstr>
      <vt:lpstr>ImageView  图片组件</vt:lpstr>
      <vt:lpstr>按钮组件</vt:lpstr>
      <vt:lpstr>ToggleButton 示例:灯泡开关</vt:lpstr>
      <vt:lpstr>ToggleButton 示例:灯泡开关</vt:lpstr>
      <vt:lpstr>ImageButton  图片按钮</vt:lpstr>
      <vt:lpstr>RadioButton 单选按钮</vt:lpstr>
      <vt:lpstr>CheckBox 多选按钮</vt:lpstr>
      <vt:lpstr>时钟组件</vt:lpstr>
      <vt:lpstr>DatePicker 日期选择器</vt:lpstr>
      <vt:lpstr>TimePicker 时间选择器</vt:lpstr>
      <vt:lpstr>PowerPoint 演示文稿</vt:lpstr>
      <vt:lpstr>ScrollView</vt:lpstr>
      <vt:lpstr>AdapterView</vt:lpstr>
      <vt:lpstr>Adapter 适配器</vt:lpstr>
      <vt:lpstr>SimpleAdapter</vt:lpstr>
      <vt:lpstr>ArrayAdapter</vt:lpstr>
      <vt:lpstr>SimpleCursorAdapter</vt:lpstr>
      <vt:lpstr>自定义适配器</vt:lpstr>
      <vt:lpstr>AutoCompleteTextView</vt:lpstr>
      <vt:lpstr>ListView</vt:lpstr>
      <vt:lpstr>ListView</vt:lpstr>
      <vt:lpstr> GridView(demo直接参考sdk例子即可)</vt:lpstr>
      <vt:lpstr>Spinner</vt:lpstr>
      <vt:lpstr>Gallery  画廊</vt:lpstr>
      <vt:lpstr>ProgressBar 进度条</vt:lpstr>
      <vt:lpstr>SeekBar RatingBar</vt:lpstr>
      <vt:lpstr>PowerPoint 演示文稿</vt:lpstr>
      <vt:lpstr>Menu(View)</vt:lpstr>
      <vt:lpstr>MenuItem(View)</vt:lpstr>
      <vt:lpstr>SubMenu(View)</vt:lpstr>
      <vt:lpstr>PowerPoint 演示文稿</vt:lpstr>
      <vt:lpstr>PowerPoint 演示文稿</vt:lpstr>
      <vt:lpstr>通过XML文件设置Menu</vt:lpstr>
      <vt:lpstr>PowerPoint 演示文稿</vt:lpstr>
      <vt:lpstr>通过XML文件设置Menu</vt:lpstr>
      <vt:lpstr>PowerPoint 演示文稿</vt:lpstr>
      <vt:lpstr>Context Menu</vt:lpstr>
      <vt:lpstr>为ListView注册上下文菜单</vt:lpstr>
      <vt:lpstr>对话框</vt:lpstr>
      <vt:lpstr>对话框</vt:lpstr>
      <vt:lpstr>普通对话框</vt:lpstr>
      <vt:lpstr>列表对话框</vt:lpstr>
      <vt:lpstr>单选对话框</vt:lpstr>
      <vt:lpstr>多选对话框</vt:lpstr>
      <vt:lpstr>日期、时间选择对话框</vt:lpstr>
      <vt:lpstr>进度对话框</vt:lpstr>
      <vt:lpstr>Toast </vt:lpstr>
      <vt:lpstr>Toast</vt:lpstr>
      <vt:lpstr>PendingIntent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风格和主题</vt:lpstr>
      <vt:lpstr>   Android 基本组件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Action 和 Data 示例</vt:lpstr>
      <vt:lpstr>Action 和 Data 示例</vt:lpstr>
      <vt:lpstr>PowerPoint 演示文稿</vt:lpstr>
      <vt:lpstr>CATEGORY_HOME 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Action 匹配</vt:lpstr>
      <vt:lpstr>Data 匹配</vt:lpstr>
      <vt:lpstr>Data 匹配</vt:lpstr>
      <vt:lpstr>Data 匹配</vt:lpstr>
      <vt:lpstr>URI匹配 示例</vt:lpstr>
      <vt:lpstr>PowerPoint 演示文稿</vt:lpstr>
      <vt:lpstr>Category匹配 示例</vt:lpstr>
      <vt:lpstr>Service</vt:lpstr>
      <vt:lpstr>Service</vt:lpstr>
      <vt:lpstr>startService</vt:lpstr>
      <vt:lpstr>Service</vt:lpstr>
      <vt:lpstr>bindService</vt:lpstr>
      <vt:lpstr>BroadcastReceiver</vt:lpstr>
      <vt:lpstr>BroadcastReceiver</vt:lpstr>
      <vt:lpstr>常见的系统广播 action </vt:lpstr>
      <vt:lpstr>示例  音乐播放器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数据存储</vt:lpstr>
      <vt:lpstr>SharedPreferences</vt:lpstr>
      <vt:lpstr>SharedPreferences</vt:lpstr>
      <vt:lpstr>SharedPreferences</vt:lpstr>
      <vt:lpstr>SharedPreferences</vt:lpstr>
      <vt:lpstr>SharedPreferences</vt:lpstr>
      <vt:lpstr>SharedPreferences</vt:lpstr>
      <vt:lpstr>文件操作</vt:lpstr>
      <vt:lpstr>文件操作 Mode参数</vt:lpstr>
      <vt:lpstr>读取Resources文件和Assets文件</vt:lpstr>
      <vt:lpstr>SD Card</vt:lpstr>
      <vt:lpstr>SD Card</vt:lpstr>
      <vt:lpstr>数据库存储</vt:lpstr>
      <vt:lpstr>SQLite</vt:lpstr>
      <vt:lpstr>android.database.sqlite.SQLiteDatabase</vt:lpstr>
      <vt:lpstr>SQLiteDatabase</vt:lpstr>
      <vt:lpstr>Cursor</vt:lpstr>
      <vt:lpstr>SQLiteDatabase</vt:lpstr>
      <vt:lpstr>SQLiteDatabase 示例</vt:lpstr>
      <vt:lpstr>SQLiteDatabase</vt:lpstr>
      <vt:lpstr>SQLiteDatabase</vt:lpstr>
      <vt:lpstr>SQLiteDatabase</vt:lpstr>
      <vt:lpstr>SQLiteDatabase 示例</vt:lpstr>
      <vt:lpstr>SQLiteOpenHelper</vt:lpstr>
      <vt:lpstr>SQLiteOpenHelper</vt:lpstr>
      <vt:lpstr>ContentProvider</vt:lpstr>
      <vt:lpstr>Uri 介绍</vt:lpstr>
      <vt:lpstr>Uri 介绍</vt:lpstr>
      <vt:lpstr>ContentResolver</vt:lpstr>
      <vt:lpstr>常用方法</vt:lpstr>
      <vt:lpstr>ContentProvider ---联系人</vt:lpstr>
      <vt:lpstr>ContentProvider ---联系人</vt:lpstr>
      <vt:lpstr>ContentProvider ---联系人</vt:lpstr>
      <vt:lpstr>ContentProvider ---联系人</vt:lpstr>
      <vt:lpstr>移动多媒体</vt:lpstr>
      <vt:lpstr>音频播放</vt:lpstr>
      <vt:lpstr>MediaPlayer的生命周期</vt:lpstr>
      <vt:lpstr>PowerPoint 演示文稿</vt:lpstr>
      <vt:lpstr>PowerPoint 演示文稿</vt:lpstr>
      <vt:lpstr>音频采集 录音</vt:lpstr>
      <vt:lpstr>PowerPoint 演示文稿</vt:lpstr>
      <vt:lpstr>PowerPoint 演示文稿</vt:lpstr>
      <vt:lpstr>PowerPoint 演示文稿</vt:lpstr>
      <vt:lpstr>视频采集</vt:lpstr>
      <vt:lpstr>PowerPoint 演示文稿</vt:lpstr>
      <vt:lpstr>图像采集  </vt:lpstr>
      <vt:lpstr>takePicture() 参数</vt:lpstr>
      <vt:lpstr>SurfaceView</vt:lpstr>
      <vt:lpstr>视频播放</vt:lpstr>
      <vt:lpstr>附录</vt:lpstr>
      <vt:lpstr>Android 常用权限</vt:lpstr>
      <vt:lpstr>PowerPoint 演示文稿</vt:lpstr>
      <vt:lpstr>显示单位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huxz</dc:creator>
  <cp:lastModifiedBy>BinL</cp:lastModifiedBy>
  <cp:revision>780</cp:revision>
  <dcterms:created xsi:type="dcterms:W3CDTF">2011-07-08T11:13:56Z</dcterms:created>
  <dcterms:modified xsi:type="dcterms:W3CDTF">2017-12-06T03:58:30Z</dcterms:modified>
</cp:coreProperties>
</file>