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9" r:id="rId4"/>
    <p:sldId id="261" r:id="rId5"/>
    <p:sldId id="262" r:id="rId6"/>
    <p:sldId id="263" r:id="rId7"/>
    <p:sldId id="264" r:id="rId8"/>
    <p:sldId id="267" r:id="rId9"/>
    <p:sldId id="265" r:id="rId10"/>
    <p:sldId id="266" r:id="rId11"/>
    <p:sldId id="268" r:id="rId12"/>
    <p:sldId id="269" r:id="rId13"/>
    <p:sldId id="270" r:id="rId14"/>
    <p:sldId id="273" r:id="rId15"/>
    <p:sldId id="274" r:id="rId16"/>
    <p:sldId id="275" r:id="rId17"/>
    <p:sldId id="277" r:id="rId18"/>
    <p:sldId id="276" r:id="rId1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127" autoAdjust="0"/>
  </p:normalViewPr>
  <p:slideViewPr>
    <p:cSldViewPr>
      <p:cViewPr varScale="1">
        <p:scale>
          <a:sx n="75" d="100"/>
          <a:sy n="75" d="100"/>
        </p:scale>
        <p:origin x="2634" y="60"/>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22D1C6E-8998-4EDD-BF01-F623479C7F9F}" type="datetimeFigureOut">
              <a:rPr lang="en-US" smtClean="0"/>
              <a:pPr/>
              <a:t>11/21/2018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B332CBE-3274-439E-84E3-8CE49242E8AF}" type="slidenum">
              <a:rPr lang="en-NZ" smtClean="0"/>
              <a:pPr/>
              <a:t>‹#›</a:t>
            </a:fld>
            <a:endParaRPr lang="en-NZ"/>
          </a:p>
        </p:txBody>
      </p:sp>
    </p:spTree>
    <p:extLst>
      <p:ext uri="{BB962C8B-B14F-4D97-AF65-F5344CB8AC3E}">
        <p14:creationId xmlns:p14="http://schemas.microsoft.com/office/powerpoint/2010/main" val="48903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Neils</a:t>
            </a:r>
            <a:r>
              <a:rPr lang="en-US" sz="1200" kern="1200" dirty="0" smtClean="0">
                <a:solidFill>
                  <a:schemeClr val="tx1"/>
                </a:solidFill>
                <a:latin typeface="+mn-lt"/>
                <a:ea typeface="+mn-ea"/>
                <a:cs typeface="+mn-cs"/>
              </a:rPr>
              <a:t>                                             Bohr                                       Physics                                           </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Max                                               Planck                                    Physics                                           </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Margaret                                          Mead                                   Anthropology                                      </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Jacques                                           Cousteau                             Oceanography                                      </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NULL			</a:t>
            </a:r>
            <a:r>
              <a:rPr lang="en-US" sz="1200" kern="1200" dirty="0" err="1" smtClean="0">
                <a:solidFill>
                  <a:schemeClr val="tx1"/>
                </a:solidFill>
                <a:latin typeface="+mn-lt"/>
                <a:ea typeface="+mn-ea"/>
                <a:cs typeface="+mn-cs"/>
              </a:rPr>
              <a:t>NULL</a:t>
            </a:r>
            <a:r>
              <a:rPr lang="en-US" sz="1200" kern="1200" dirty="0" smtClean="0">
                <a:solidFill>
                  <a:schemeClr val="tx1"/>
                </a:solidFill>
                <a:latin typeface="+mn-lt"/>
                <a:ea typeface="+mn-ea"/>
                <a:cs typeface="+mn-cs"/>
              </a:rPr>
              <a:t>		Botany                                            </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CB332CBE-3274-439E-84E3-8CE49242E8AF}" type="slidenum">
              <a:rPr lang="en-NZ" smtClean="0"/>
              <a:pPr/>
              <a:t>6</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CB332CBE-3274-439E-84E3-8CE49242E8AF}" type="slidenum">
              <a:rPr lang="en-NZ" smtClean="0"/>
              <a:pPr/>
              <a:t>7</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Inventory(</a:t>
            </a:r>
            <a:r>
              <a:rPr lang="en-US" sz="1200" i="1" u="sng" kern="1200" dirty="0" err="1" smtClean="0">
                <a:solidFill>
                  <a:schemeClr val="tx1"/>
                </a:solidFill>
                <a:latin typeface="+mn-lt"/>
                <a:ea typeface="+mn-ea"/>
                <a:cs typeface="+mn-cs"/>
              </a:rPr>
              <a:t>supplierID</a:t>
            </a:r>
            <a:r>
              <a:rPr lang="en-US" sz="1200" i="1" u="sng" kern="1200" dirty="0" smtClean="0">
                <a:solidFill>
                  <a:schemeClr val="tx1"/>
                </a:solidFill>
                <a:latin typeface="+mn-lt"/>
                <a:ea typeface="+mn-ea"/>
                <a:cs typeface="+mn-cs"/>
              </a:rPr>
              <a:t>, </a:t>
            </a:r>
            <a:r>
              <a:rPr lang="en-US" sz="1200" i="1" u="sng" kern="1200" dirty="0" err="1" smtClean="0">
                <a:solidFill>
                  <a:schemeClr val="tx1"/>
                </a:solidFill>
                <a:latin typeface="+mn-lt"/>
                <a:ea typeface="+mn-ea"/>
                <a:cs typeface="+mn-cs"/>
              </a:rPr>
              <a:t>productID</a:t>
            </a:r>
            <a:r>
              <a:rPr lang="en-US" sz="1200" i="1" u="sng"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 cost)</a:t>
            </a:r>
            <a:endParaRPr lang="en-NZ"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Supplier(</a:t>
            </a:r>
            <a:r>
              <a:rPr lang="en-US" sz="1200" i="1" kern="1200" dirty="0" err="1" smtClean="0">
                <a:solidFill>
                  <a:schemeClr val="tx1"/>
                </a:solidFill>
                <a:latin typeface="+mn-lt"/>
                <a:ea typeface="+mn-ea"/>
                <a:cs typeface="+mn-cs"/>
              </a:rPr>
              <a:t>supplierID</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supplierAddress</a:t>
            </a:r>
            <a:r>
              <a:rPr lang="en-US" sz="1200" i="1" kern="1200" dirty="0" smtClean="0">
                <a:solidFill>
                  <a:schemeClr val="tx1"/>
                </a:solidFill>
                <a:latin typeface="+mn-lt"/>
                <a:ea typeface="+mn-ea"/>
                <a:cs typeface="+mn-cs"/>
              </a:rPr>
              <a:t>)</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CB332CBE-3274-439E-84E3-8CE49242E8AF}" type="slidenum">
              <a:rPr lang="en-NZ" smtClean="0"/>
              <a:pPr/>
              <a:t>9</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i="1" kern="1200" dirty="0" smtClean="0">
                <a:solidFill>
                  <a:schemeClr val="tx1"/>
                </a:solidFill>
                <a:latin typeface="+mn-lt"/>
                <a:ea typeface="+mn-ea"/>
                <a:cs typeface="+mn-cs"/>
              </a:rPr>
              <a:t>SELECT *</a:t>
            </a:r>
            <a:endParaRPr lang="en-NZ" sz="1200" kern="1200" dirty="0" smtClean="0">
              <a:solidFill>
                <a:schemeClr val="tx1"/>
              </a:solidFill>
              <a:latin typeface="+mn-lt"/>
              <a:ea typeface="+mn-ea"/>
              <a:cs typeface="+mn-cs"/>
            </a:endParaRPr>
          </a:p>
          <a:p>
            <a:r>
              <a:rPr lang="en-NZ" sz="1200" i="1" kern="1200" dirty="0" smtClean="0">
                <a:solidFill>
                  <a:schemeClr val="tx1"/>
                </a:solidFill>
                <a:latin typeface="+mn-lt"/>
                <a:ea typeface="+mn-ea"/>
                <a:cs typeface="+mn-cs"/>
              </a:rPr>
              <a:t>FROM </a:t>
            </a:r>
            <a:r>
              <a:rPr lang="en-NZ" sz="1200" i="1" kern="1200" dirty="0" err="1" smtClean="0">
                <a:solidFill>
                  <a:schemeClr val="tx1"/>
                </a:solidFill>
                <a:latin typeface="+mn-lt"/>
                <a:ea typeface="+mn-ea"/>
                <a:cs typeface="+mn-cs"/>
              </a:rPr>
              <a:t>dbo.City</a:t>
            </a:r>
            <a:endParaRPr lang="en-NZ" sz="1200" kern="1200" dirty="0" smtClean="0">
              <a:solidFill>
                <a:schemeClr val="tx1"/>
              </a:solidFill>
              <a:latin typeface="+mn-lt"/>
              <a:ea typeface="+mn-ea"/>
              <a:cs typeface="+mn-cs"/>
            </a:endParaRPr>
          </a:p>
          <a:p>
            <a:r>
              <a:rPr lang="en-NZ" sz="1200" i="1" kern="1200" dirty="0" smtClean="0">
                <a:solidFill>
                  <a:schemeClr val="tx1"/>
                </a:solidFill>
                <a:latin typeface="+mn-lt"/>
                <a:ea typeface="+mn-ea"/>
                <a:cs typeface="+mn-cs"/>
              </a:rPr>
              <a:t>WHERE Population &lt; (SELECT AVG(Population) From </a:t>
            </a:r>
            <a:r>
              <a:rPr lang="en-NZ" sz="1200" i="1" kern="1200" dirty="0" err="1" smtClean="0">
                <a:solidFill>
                  <a:schemeClr val="tx1"/>
                </a:solidFill>
                <a:latin typeface="+mn-lt"/>
                <a:ea typeface="+mn-ea"/>
                <a:cs typeface="+mn-cs"/>
              </a:rPr>
              <a:t>dbo.City</a:t>
            </a:r>
            <a:r>
              <a:rPr lang="en-NZ" sz="1200" i="1" kern="1200" dirty="0" smtClean="0">
                <a:solidFill>
                  <a:schemeClr val="tx1"/>
                </a:solidFill>
                <a:latin typeface="+mn-lt"/>
                <a:ea typeface="+mn-ea"/>
                <a:cs typeface="+mn-cs"/>
              </a:rPr>
              <a:t>)</a:t>
            </a:r>
            <a:endParaRPr lang="en-NZ" sz="1200" kern="1200" dirty="0" smtClean="0">
              <a:solidFill>
                <a:schemeClr val="tx1"/>
              </a:solidFill>
              <a:latin typeface="+mn-lt"/>
              <a:ea typeface="+mn-ea"/>
              <a:cs typeface="+mn-cs"/>
            </a:endParaRPr>
          </a:p>
          <a:p>
            <a:r>
              <a:rPr lang="en-NZ" sz="1200" i="1" kern="1200" dirty="0" smtClean="0">
                <a:solidFill>
                  <a:schemeClr val="tx1"/>
                </a:solidFill>
                <a:latin typeface="+mn-lt"/>
                <a:ea typeface="+mn-ea"/>
                <a:cs typeface="+mn-cs"/>
              </a:rPr>
              <a:t>ORDER BY Population</a:t>
            </a:r>
            <a:endParaRPr lang="en-NZ" dirty="0"/>
          </a:p>
        </p:txBody>
      </p:sp>
      <p:sp>
        <p:nvSpPr>
          <p:cNvPr id="4" name="Slide Number Placeholder 3"/>
          <p:cNvSpPr>
            <a:spLocks noGrp="1"/>
          </p:cNvSpPr>
          <p:nvPr>
            <p:ph type="sldNum" sz="quarter" idx="10"/>
          </p:nvPr>
        </p:nvSpPr>
        <p:spPr/>
        <p:txBody>
          <a:bodyPr/>
          <a:lstStyle/>
          <a:p>
            <a:fld id="{CB332CBE-3274-439E-84E3-8CE49242E8AF}" type="slidenum">
              <a:rPr lang="en-NZ" smtClean="0"/>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11/21/2018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Sample Exam Questions</a:t>
            </a:r>
            <a:endParaRPr lang="en-NZ" dirty="0"/>
          </a:p>
        </p:txBody>
      </p:sp>
      <p:sp>
        <p:nvSpPr>
          <p:cNvPr id="3" name="Subtitle 2"/>
          <p:cNvSpPr>
            <a:spLocks noGrp="1"/>
          </p:cNvSpPr>
          <p:nvPr>
            <p:ph type="subTitle" idx="1"/>
          </p:nvPr>
        </p:nvSpPr>
        <p:spPr/>
        <p:txBody>
          <a:bodyPr/>
          <a:lstStyle/>
          <a:p>
            <a:r>
              <a:rPr lang="en-US" dirty="0" smtClean="0"/>
              <a:t>IN705 2018</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NZ" dirty="0"/>
          </a:p>
        </p:txBody>
      </p:sp>
      <p:sp>
        <p:nvSpPr>
          <p:cNvPr id="3" name="Content Placeholder 2"/>
          <p:cNvSpPr>
            <a:spLocks noGrp="1"/>
          </p:cNvSpPr>
          <p:nvPr>
            <p:ph idx="1"/>
          </p:nvPr>
        </p:nvSpPr>
        <p:spPr>
          <a:xfrm>
            <a:off x="0" y="1783560"/>
            <a:ext cx="8686800" cy="4572000"/>
          </a:xfrm>
        </p:spPr>
        <p:txBody>
          <a:bodyPr/>
          <a:lstStyle/>
          <a:p>
            <a:r>
              <a:rPr lang="en-US" dirty="0" smtClean="0"/>
              <a:t>Consider the following table which holds information about various cities in the world:</a:t>
            </a:r>
          </a:p>
          <a:p>
            <a:pPr lvl="1"/>
            <a:r>
              <a:rPr lang="en-US" dirty="0" smtClean="0"/>
              <a:t>City(</a:t>
            </a:r>
            <a:r>
              <a:rPr lang="en-US" dirty="0" err="1" smtClean="0"/>
              <a:t>city</a:t>
            </a:r>
            <a:r>
              <a:rPr lang="en-US" u="sng" dirty="0" err="1" smtClean="0"/>
              <a:t>ID</a:t>
            </a:r>
            <a:r>
              <a:rPr lang="en-US" dirty="0" smtClean="0"/>
              <a:t>, Name, Country, District, Population).</a:t>
            </a:r>
          </a:p>
          <a:p>
            <a:endParaRPr lang="en-NZ" dirty="0" smtClean="0"/>
          </a:p>
          <a:p>
            <a:r>
              <a:rPr lang="en-US" dirty="0" smtClean="0"/>
              <a:t>Write an SQL query to display the ID, Name, Country, District and Population for all cities whose population is less than the average over all cities.</a:t>
            </a:r>
            <a:endParaRPr lang="en-NZ" dirty="0" smtClean="0"/>
          </a:p>
          <a:p>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NZ" dirty="0"/>
          </a:p>
        </p:txBody>
      </p:sp>
      <p:sp>
        <p:nvSpPr>
          <p:cNvPr id="3" name="Content Placeholder 2"/>
          <p:cNvSpPr>
            <a:spLocks noGrp="1"/>
          </p:cNvSpPr>
          <p:nvPr>
            <p:ph idx="1"/>
          </p:nvPr>
        </p:nvSpPr>
        <p:spPr>
          <a:xfrm>
            <a:off x="0" y="1783560"/>
            <a:ext cx="9144000" cy="4572000"/>
          </a:xfrm>
        </p:spPr>
        <p:txBody>
          <a:bodyPr/>
          <a:lstStyle/>
          <a:p>
            <a:r>
              <a:rPr lang="en-US" dirty="0" smtClean="0"/>
              <a:t>Consider the following relational schema:</a:t>
            </a:r>
            <a:endParaRPr lang="en-NZ" dirty="0" smtClean="0"/>
          </a:p>
          <a:p>
            <a:pPr>
              <a:buNone/>
            </a:pPr>
            <a:r>
              <a:rPr lang="en-US" dirty="0" smtClean="0"/>
              <a:t> </a:t>
            </a:r>
            <a:endParaRPr lang="en-NZ" dirty="0" smtClean="0"/>
          </a:p>
          <a:p>
            <a:pPr lvl="1">
              <a:buNone/>
            </a:pPr>
            <a:r>
              <a:rPr lang="en-US" sz="2400" dirty="0" smtClean="0"/>
              <a:t>Person(</a:t>
            </a:r>
            <a:r>
              <a:rPr lang="en-US" sz="2400" dirty="0" err="1" smtClean="0"/>
              <a:t>firstName</a:t>
            </a:r>
            <a:r>
              <a:rPr lang="en-US" sz="2400" dirty="0" smtClean="0"/>
              <a:t>, </a:t>
            </a:r>
            <a:r>
              <a:rPr lang="en-US" sz="2400" dirty="0" err="1" smtClean="0"/>
              <a:t>lastName</a:t>
            </a:r>
            <a:r>
              <a:rPr lang="en-US" sz="2400" dirty="0" smtClean="0"/>
              <a:t>, </a:t>
            </a:r>
            <a:r>
              <a:rPr lang="en-US" sz="2400" dirty="0" err="1" smtClean="0"/>
              <a:t>phoneNumber</a:t>
            </a:r>
            <a:r>
              <a:rPr lang="en-US" sz="2400" dirty="0" smtClean="0"/>
              <a:t>, </a:t>
            </a:r>
            <a:r>
              <a:rPr lang="en-US" sz="2400" dirty="0" err="1" smtClean="0"/>
              <a:t>streetAddress</a:t>
            </a:r>
            <a:r>
              <a:rPr lang="en-US" sz="2400" dirty="0" smtClean="0"/>
              <a:t>)</a:t>
            </a:r>
            <a:endParaRPr lang="en-NZ" sz="2400" dirty="0" smtClean="0"/>
          </a:p>
          <a:p>
            <a:pPr>
              <a:buNone/>
            </a:pPr>
            <a:r>
              <a:rPr lang="en-US" dirty="0" smtClean="0"/>
              <a:t> </a:t>
            </a:r>
            <a:endParaRPr lang="en-NZ" dirty="0" smtClean="0"/>
          </a:p>
          <a:p>
            <a:r>
              <a:rPr lang="en-US" dirty="0" smtClean="0"/>
              <a:t>List all candidate keys. Explain your answer.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a:t>9</a:t>
            </a:r>
            <a:endParaRPr lang="en-NZ" dirty="0"/>
          </a:p>
        </p:txBody>
      </p:sp>
      <p:sp>
        <p:nvSpPr>
          <p:cNvPr id="3" name="Content Placeholder 2"/>
          <p:cNvSpPr>
            <a:spLocks noGrp="1"/>
          </p:cNvSpPr>
          <p:nvPr>
            <p:ph idx="1"/>
          </p:nvPr>
        </p:nvSpPr>
        <p:spPr/>
        <p:txBody>
          <a:bodyPr/>
          <a:lstStyle/>
          <a:p>
            <a:r>
              <a:rPr lang="en-US" dirty="0" smtClean="0"/>
              <a:t>Assuming that you have never written a CREATE INDEX query on your SQL Server database, what indexes will exist for that database?</a:t>
            </a:r>
            <a:endParaRPr lang="en-NZ"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10</a:t>
            </a:r>
            <a:endParaRPr lang="en-NZ" dirty="0"/>
          </a:p>
        </p:txBody>
      </p:sp>
      <p:sp>
        <p:nvSpPr>
          <p:cNvPr id="3" name="Content Placeholder 2"/>
          <p:cNvSpPr>
            <a:spLocks noGrp="1"/>
          </p:cNvSpPr>
          <p:nvPr>
            <p:ph idx="1"/>
          </p:nvPr>
        </p:nvSpPr>
        <p:spPr/>
        <p:txBody>
          <a:bodyPr/>
          <a:lstStyle/>
          <a:p>
            <a:r>
              <a:rPr lang="en-US" dirty="0" smtClean="0"/>
              <a:t>What are the two most important methods one should consider to improve the performance of a slow query?</a:t>
            </a:r>
            <a:endParaRPr lang="en-NZ"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smtClean="0"/>
              <a:t>11</a:t>
            </a:r>
            <a:endParaRPr lang="en-NZ" dirty="0"/>
          </a:p>
        </p:txBody>
      </p:sp>
      <p:sp>
        <p:nvSpPr>
          <p:cNvPr id="3" name="Content Placeholder 2"/>
          <p:cNvSpPr>
            <a:spLocks noGrp="1"/>
          </p:cNvSpPr>
          <p:nvPr>
            <p:ph idx="1"/>
          </p:nvPr>
        </p:nvSpPr>
        <p:spPr/>
        <p:txBody>
          <a:bodyPr/>
          <a:lstStyle/>
          <a:p>
            <a:r>
              <a:rPr lang="en-US" dirty="0" smtClean="0"/>
              <a:t>Under what circumstances will a SELECT query return zero rows?</a:t>
            </a:r>
          </a:p>
          <a:p>
            <a:endParaRPr lang="en-NZ" dirty="0" smtClean="0"/>
          </a:p>
          <a:p>
            <a:r>
              <a:rPr lang="en-US" dirty="0" smtClean="0"/>
              <a:t>What SQL construct can you use to determine if a SELECT query has returned no rows?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smtClean="0"/>
              <a:t>12</a:t>
            </a:r>
            <a:endParaRPr lang="en-NZ" dirty="0"/>
          </a:p>
        </p:txBody>
      </p:sp>
      <p:sp>
        <p:nvSpPr>
          <p:cNvPr id="3" name="Content Placeholder 2"/>
          <p:cNvSpPr>
            <a:spLocks noGrp="1"/>
          </p:cNvSpPr>
          <p:nvPr>
            <p:ph idx="1"/>
          </p:nvPr>
        </p:nvSpPr>
        <p:spPr>
          <a:xfrm>
            <a:off x="228600" y="1783560"/>
            <a:ext cx="8458200" cy="4572000"/>
          </a:xfrm>
        </p:spPr>
        <p:txBody>
          <a:bodyPr/>
          <a:lstStyle/>
          <a:p>
            <a:r>
              <a:rPr lang="en-US" dirty="0" smtClean="0"/>
              <a:t>Define and distinguish ordinality and cardinality in the context of an entity-relationship logical model.</a:t>
            </a:r>
            <a:endParaRPr lang="en-NZ"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smtClean="0"/>
              <a:t>13</a:t>
            </a:r>
            <a:endParaRPr lang="en-NZ" dirty="0"/>
          </a:p>
        </p:txBody>
      </p:sp>
      <p:sp>
        <p:nvSpPr>
          <p:cNvPr id="3" name="Content Placeholder 2"/>
          <p:cNvSpPr>
            <a:spLocks noGrp="1"/>
          </p:cNvSpPr>
          <p:nvPr>
            <p:ph idx="1"/>
          </p:nvPr>
        </p:nvSpPr>
        <p:spPr/>
        <p:txBody>
          <a:bodyPr/>
          <a:lstStyle/>
          <a:p>
            <a:r>
              <a:rPr lang="en-US" dirty="0" smtClean="0"/>
              <a:t>True or False: A table that uses an IDENTITY field as a primary key is automatically in 2NF. Explain.</a:t>
            </a:r>
            <a:endParaRPr lang="en-NZ"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Question </a:t>
            </a:r>
            <a:r>
              <a:rPr lang="en-NZ" dirty="0" smtClean="0"/>
              <a:t>14</a:t>
            </a:r>
            <a:endParaRPr lang="en-NZ" dirty="0"/>
          </a:p>
        </p:txBody>
      </p:sp>
      <p:sp>
        <p:nvSpPr>
          <p:cNvPr id="3" name="Content Placeholder 2"/>
          <p:cNvSpPr>
            <a:spLocks noGrp="1"/>
          </p:cNvSpPr>
          <p:nvPr>
            <p:ph idx="1"/>
          </p:nvPr>
        </p:nvSpPr>
        <p:spPr/>
        <p:txBody>
          <a:bodyPr/>
          <a:lstStyle/>
          <a:p>
            <a:r>
              <a:rPr lang="en-NZ" dirty="0" smtClean="0"/>
              <a:t>Suppose your clients wanted faster database response time, and you advised them to increase the RAM in his server to allow better caching.</a:t>
            </a:r>
          </a:p>
          <a:p>
            <a:pPr lvl="1"/>
            <a:r>
              <a:rPr lang="en-NZ" dirty="0" smtClean="0"/>
              <a:t>Is this an example of scaling up or of scaling out?</a:t>
            </a:r>
          </a:p>
        </p:txBody>
      </p:sp>
    </p:spTree>
    <p:extLst>
      <p:ext uri="{BB962C8B-B14F-4D97-AF65-F5344CB8AC3E}">
        <p14:creationId xmlns:p14="http://schemas.microsoft.com/office/powerpoint/2010/main" val="2999334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smtClean="0"/>
              <a:t>15</a:t>
            </a:r>
            <a:endParaRPr lang="en-NZ" dirty="0"/>
          </a:p>
        </p:txBody>
      </p:sp>
      <p:sp>
        <p:nvSpPr>
          <p:cNvPr id="3" name="Content Placeholder 2"/>
          <p:cNvSpPr>
            <a:spLocks noGrp="1"/>
          </p:cNvSpPr>
          <p:nvPr>
            <p:ph idx="1"/>
          </p:nvPr>
        </p:nvSpPr>
        <p:spPr/>
        <p:txBody>
          <a:bodyPr>
            <a:normAutofit fontScale="92500" lnSpcReduction="10000"/>
          </a:bodyPr>
          <a:lstStyle/>
          <a:p>
            <a:r>
              <a:rPr lang="en-US" dirty="0" smtClean="0"/>
              <a:t>The Dunedin Farmer’s Market needs a database to store its important information. For every stallholder, they wish to record the primary owner, all other employees that may work at that stall, all the products to be sold at the stall, and the total dollars earned by the stall on each market day. Assuming that the owner, employees and products never change during the lifetime of the stall, sketch an ERD to support this database. Please be very careful to make an ERD, not a relational schema.</a:t>
            </a:r>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NZ" dirty="0"/>
          </a:p>
        </p:txBody>
      </p:sp>
      <p:sp>
        <p:nvSpPr>
          <p:cNvPr id="3" name="Content Placeholder 2"/>
          <p:cNvSpPr>
            <a:spLocks noGrp="1"/>
          </p:cNvSpPr>
          <p:nvPr>
            <p:ph idx="1"/>
          </p:nvPr>
        </p:nvSpPr>
        <p:spPr>
          <a:xfrm>
            <a:off x="914400" y="1783560"/>
            <a:ext cx="7924800" cy="4572000"/>
          </a:xfrm>
        </p:spPr>
        <p:txBody>
          <a:bodyPr/>
          <a:lstStyle/>
          <a:p>
            <a:r>
              <a:rPr lang="en-US" dirty="0" smtClean="0"/>
              <a:t>What is the relationship between a company's operational databases and its data warehouse? </a:t>
            </a:r>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NZ" dirty="0"/>
          </a:p>
        </p:txBody>
      </p:sp>
      <p:sp>
        <p:nvSpPr>
          <p:cNvPr id="3" name="Content Placeholder 2"/>
          <p:cNvSpPr>
            <a:spLocks noGrp="1"/>
          </p:cNvSpPr>
          <p:nvPr>
            <p:ph idx="1"/>
          </p:nvPr>
        </p:nvSpPr>
        <p:spPr/>
        <p:txBody>
          <a:bodyPr/>
          <a:lstStyle/>
          <a:p>
            <a:pPr marL="582930" indent="-514350">
              <a:buFont typeface="+mj-lt"/>
              <a:buAutoNum type="arabicPeriod"/>
            </a:pPr>
            <a:r>
              <a:rPr lang="en-US" dirty="0" smtClean="0"/>
              <a:t>Describe the process for implementing a one-to-many relationship in a relational schema.</a:t>
            </a:r>
          </a:p>
          <a:p>
            <a:pPr marL="582930" indent="-514350">
              <a:buFont typeface="+mj-lt"/>
              <a:buAutoNum type="arabicPeriod"/>
            </a:pPr>
            <a:endParaRPr lang="en-US" dirty="0" smtClean="0"/>
          </a:p>
          <a:p>
            <a:pPr marL="582930" indent="-514350">
              <a:buFont typeface="+mj-lt"/>
              <a:buAutoNum type="arabicPeriod"/>
            </a:pPr>
            <a:r>
              <a:rPr lang="en-US" dirty="0" smtClean="0"/>
              <a:t>Describe the process for implementing a many-to-many relationship in a relational schema.</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NZ" dirty="0"/>
          </a:p>
        </p:txBody>
      </p:sp>
      <p:sp>
        <p:nvSpPr>
          <p:cNvPr id="3" name="Content Placeholder 2"/>
          <p:cNvSpPr>
            <a:spLocks noGrp="1"/>
          </p:cNvSpPr>
          <p:nvPr>
            <p:ph idx="1"/>
          </p:nvPr>
        </p:nvSpPr>
        <p:spPr/>
        <p:txBody>
          <a:bodyPr/>
          <a:lstStyle/>
          <a:p>
            <a:r>
              <a:rPr lang="en-US" dirty="0" smtClean="0"/>
              <a:t>In SQL Server, you may create up to 249 non-clustered indexes on a single table, but only one clustered index. Why is this?</a:t>
            </a:r>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NZ" dirty="0"/>
          </a:p>
        </p:txBody>
      </p:sp>
      <p:sp>
        <p:nvSpPr>
          <p:cNvPr id="3" name="Content Placeholder 2"/>
          <p:cNvSpPr>
            <a:spLocks noGrp="1"/>
          </p:cNvSpPr>
          <p:nvPr>
            <p:ph idx="1"/>
          </p:nvPr>
        </p:nvSpPr>
        <p:spPr/>
        <p:txBody>
          <a:bodyPr>
            <a:normAutofit/>
          </a:bodyPr>
          <a:lstStyle/>
          <a:p>
            <a:r>
              <a:rPr lang="en-US" dirty="0" smtClean="0"/>
              <a:t>Assume a database with the following two tables:</a:t>
            </a:r>
          </a:p>
          <a:p>
            <a:r>
              <a:rPr lang="en-US" dirty="0" smtClean="0"/>
              <a:t>Staff</a:t>
            </a:r>
          </a:p>
          <a:p>
            <a:endParaRPr lang="en-US" dirty="0" smtClean="0"/>
          </a:p>
          <a:p>
            <a:endParaRPr lang="en-US" dirty="0" smtClean="0"/>
          </a:p>
          <a:p>
            <a:r>
              <a:rPr lang="en-US" dirty="0" err="1" smtClean="0"/>
              <a:t>StaffDepartment</a:t>
            </a:r>
            <a:endParaRPr lang="en-US" dirty="0" smtClean="0"/>
          </a:p>
          <a:p>
            <a:endParaRPr lang="en-NZ" dirty="0" smtClean="0"/>
          </a:p>
          <a:p>
            <a:endParaRPr lang="en-NZ" dirty="0"/>
          </a:p>
        </p:txBody>
      </p:sp>
      <p:graphicFrame>
        <p:nvGraphicFramePr>
          <p:cNvPr id="5" name="Table 4"/>
          <p:cNvGraphicFramePr>
            <a:graphicFrameLocks noGrp="1"/>
          </p:cNvGraphicFramePr>
          <p:nvPr/>
        </p:nvGraphicFramePr>
        <p:xfrm>
          <a:off x="3810000" y="2438400"/>
          <a:ext cx="4267200" cy="1430658"/>
        </p:xfrm>
        <a:graphic>
          <a:graphicData uri="http://schemas.openxmlformats.org/drawingml/2006/table">
            <a:tbl>
              <a:tblPr>
                <a:tableStyleId>{10A1B5D5-9B99-4C35-A422-299274C87663}</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238443">
                <a:tc>
                  <a:txBody>
                    <a:bodyPr/>
                    <a:lstStyle/>
                    <a:p>
                      <a:pPr>
                        <a:lnSpc>
                          <a:spcPct val="130000"/>
                        </a:lnSpc>
                        <a:spcAft>
                          <a:spcPts val="0"/>
                        </a:spcAft>
                      </a:pPr>
                      <a:r>
                        <a:rPr lang="en-US" sz="1100" b="1" u="sng" dirty="0" err="1"/>
                        <a:t>userID</a:t>
                      </a:r>
                      <a:endParaRPr lang="en-NZ" sz="1200" b="1" u="sng"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u="sng"/>
                        <a:t>firstName</a:t>
                      </a:r>
                      <a:endParaRPr lang="en-NZ" sz="1200" b="1" u="sng">
                        <a:latin typeface="Tahoma"/>
                        <a:ea typeface="Times New Roman"/>
                        <a:cs typeface="Times New Roman"/>
                      </a:endParaRPr>
                    </a:p>
                  </a:txBody>
                  <a:tcPr marL="68580" marR="68580" marT="0" marB="0"/>
                </a:tc>
                <a:tc>
                  <a:txBody>
                    <a:bodyPr/>
                    <a:lstStyle/>
                    <a:p>
                      <a:pPr>
                        <a:lnSpc>
                          <a:spcPct val="130000"/>
                        </a:lnSpc>
                        <a:spcAft>
                          <a:spcPts val="0"/>
                        </a:spcAft>
                      </a:pPr>
                      <a:r>
                        <a:rPr lang="en-US" sz="1100" b="1" u="sng" dirty="0" err="1"/>
                        <a:t>lastName</a:t>
                      </a:r>
                      <a:endParaRPr lang="en-NZ" sz="1200" b="1" u="sng"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u="sng" dirty="0" err="1"/>
                        <a:t>userName</a:t>
                      </a:r>
                      <a:endParaRPr lang="en-NZ" sz="1200" b="1" u="sng" dirty="0">
                        <a:latin typeface="Tahoma"/>
                        <a:ea typeface="Times New Roman"/>
                        <a:cs typeface="Times New Roman"/>
                      </a:endParaRPr>
                    </a:p>
                  </a:txBody>
                  <a:tcPr marL="68580" marR="68580" marT="0" marB="0"/>
                </a:tc>
                <a:extLst>
                  <a:ext uri="{0D108BD9-81ED-4DB2-BD59-A6C34878D82A}">
                    <a16:rowId xmlns:a16="http://schemas.microsoft.com/office/drawing/2014/main" val="10000"/>
                  </a:ext>
                </a:extLst>
              </a:tr>
              <a:tr h="238443">
                <a:tc>
                  <a:txBody>
                    <a:bodyPr/>
                    <a:lstStyle/>
                    <a:p>
                      <a:pPr>
                        <a:lnSpc>
                          <a:spcPct val="130000"/>
                        </a:lnSpc>
                        <a:spcAft>
                          <a:spcPts val="0"/>
                        </a:spcAft>
                      </a:pPr>
                      <a:r>
                        <a:rPr lang="en-US" sz="1100" b="1"/>
                        <a:t>1</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dirty="0" err="1"/>
                        <a:t>Neils</a:t>
                      </a:r>
                      <a:r>
                        <a:rPr lang="en-US" sz="1100" b="1" dirty="0"/>
                        <a:t>                                             </a:t>
                      </a:r>
                      <a:endParaRPr lang="en-NZ" sz="12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a:t>Bohr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bohne1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1"/>
                  </a:ext>
                </a:extLst>
              </a:tr>
              <a:tr h="238443">
                <a:tc>
                  <a:txBody>
                    <a:bodyPr/>
                    <a:lstStyle/>
                    <a:p>
                      <a:pPr>
                        <a:lnSpc>
                          <a:spcPct val="130000"/>
                        </a:lnSpc>
                        <a:spcAft>
                          <a:spcPts val="0"/>
                        </a:spcAft>
                      </a:pPr>
                      <a:r>
                        <a:rPr lang="en-US" sz="1100" b="1" dirty="0"/>
                        <a:t>2</a:t>
                      </a:r>
                      <a:endParaRPr lang="en-NZ" sz="12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a:t>Max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Planck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plama4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2"/>
                  </a:ext>
                </a:extLst>
              </a:tr>
              <a:tr h="238443">
                <a:tc>
                  <a:txBody>
                    <a:bodyPr/>
                    <a:lstStyle/>
                    <a:p>
                      <a:pPr>
                        <a:lnSpc>
                          <a:spcPct val="130000"/>
                        </a:lnSpc>
                        <a:spcAft>
                          <a:spcPts val="0"/>
                        </a:spcAft>
                      </a:pPr>
                      <a:r>
                        <a:rPr lang="en-US" sz="1100" b="1"/>
                        <a:t>3</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Margaret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Mead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meama7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3"/>
                  </a:ext>
                </a:extLst>
              </a:tr>
              <a:tr h="238443">
                <a:tc>
                  <a:txBody>
                    <a:bodyPr/>
                    <a:lstStyle/>
                    <a:p>
                      <a:pPr>
                        <a:lnSpc>
                          <a:spcPct val="130000"/>
                        </a:lnSpc>
                        <a:spcAft>
                          <a:spcPts val="0"/>
                        </a:spcAft>
                      </a:pPr>
                      <a:r>
                        <a:rPr lang="en-US" sz="1100" b="1"/>
                        <a:t>4</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Jacques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dirty="0"/>
                        <a:t>Cousteau                                          </a:t>
                      </a:r>
                      <a:endParaRPr lang="en-NZ" sz="12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a:t>cousja2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4"/>
                  </a:ext>
                </a:extLst>
              </a:tr>
              <a:tr h="238443">
                <a:tc>
                  <a:txBody>
                    <a:bodyPr/>
                    <a:lstStyle/>
                    <a:p>
                      <a:pPr>
                        <a:lnSpc>
                          <a:spcPct val="130000"/>
                        </a:lnSpc>
                        <a:spcAft>
                          <a:spcPts val="0"/>
                        </a:spcAft>
                      </a:pPr>
                      <a:r>
                        <a:rPr lang="en-US" sz="1100" b="1"/>
                        <a:t>5</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Richard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Feynman                                           </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dirty="0"/>
                        <a:t>feynri1                                           </a:t>
                      </a:r>
                      <a:endParaRPr lang="en-NZ" sz="1200" b="1" dirty="0">
                        <a:latin typeface="Tahoma"/>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5181600" y="4568952"/>
          <a:ext cx="2819400" cy="1527048"/>
        </p:xfrm>
        <a:graphic>
          <a:graphicData uri="http://schemas.openxmlformats.org/drawingml/2006/table">
            <a:tbl>
              <a:tblPr>
                <a:tableStyleId>{10A1B5D5-9B99-4C35-A422-299274C87663}</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254508">
                <a:tc>
                  <a:txBody>
                    <a:bodyPr/>
                    <a:lstStyle/>
                    <a:p>
                      <a:pPr>
                        <a:lnSpc>
                          <a:spcPct val="130000"/>
                        </a:lnSpc>
                        <a:spcAft>
                          <a:spcPts val="0"/>
                        </a:spcAft>
                      </a:pPr>
                      <a:r>
                        <a:rPr lang="en-US" sz="1100" b="1" u="sng" dirty="0" err="1"/>
                        <a:t>userID</a:t>
                      </a:r>
                      <a:endParaRPr lang="en-NZ" sz="1200" b="1" u="sng"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u="sng" dirty="0"/>
                        <a:t>department</a:t>
                      </a:r>
                      <a:endParaRPr lang="en-NZ" sz="1200" b="1" u="sng" dirty="0">
                        <a:latin typeface="Tahoma"/>
                        <a:ea typeface="Times New Roman"/>
                        <a:cs typeface="Times New Roman"/>
                      </a:endParaRPr>
                    </a:p>
                  </a:txBody>
                  <a:tcPr marL="68580" marR="68580" marT="0" marB="0"/>
                </a:tc>
                <a:extLst>
                  <a:ext uri="{0D108BD9-81ED-4DB2-BD59-A6C34878D82A}">
                    <a16:rowId xmlns:a16="http://schemas.microsoft.com/office/drawing/2014/main" val="10000"/>
                  </a:ext>
                </a:extLst>
              </a:tr>
              <a:tr h="254508">
                <a:tc>
                  <a:txBody>
                    <a:bodyPr/>
                    <a:lstStyle/>
                    <a:p>
                      <a:pPr>
                        <a:lnSpc>
                          <a:spcPct val="130000"/>
                        </a:lnSpc>
                        <a:spcAft>
                          <a:spcPts val="0"/>
                        </a:spcAft>
                      </a:pPr>
                      <a:r>
                        <a:rPr lang="en-US" sz="1100" b="1" dirty="0"/>
                        <a:t>1</a:t>
                      </a:r>
                      <a:endParaRPr lang="en-NZ" sz="12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a:t>Physics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1"/>
                  </a:ext>
                </a:extLst>
              </a:tr>
              <a:tr h="254508">
                <a:tc>
                  <a:txBody>
                    <a:bodyPr/>
                    <a:lstStyle/>
                    <a:p>
                      <a:pPr>
                        <a:lnSpc>
                          <a:spcPct val="130000"/>
                        </a:lnSpc>
                        <a:spcAft>
                          <a:spcPts val="0"/>
                        </a:spcAft>
                      </a:pPr>
                      <a:r>
                        <a:rPr lang="en-US" sz="1100" b="1"/>
                        <a:t>2</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Physics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2"/>
                  </a:ext>
                </a:extLst>
              </a:tr>
              <a:tr h="254508">
                <a:tc>
                  <a:txBody>
                    <a:bodyPr/>
                    <a:lstStyle/>
                    <a:p>
                      <a:pPr>
                        <a:lnSpc>
                          <a:spcPct val="130000"/>
                        </a:lnSpc>
                        <a:spcAft>
                          <a:spcPts val="0"/>
                        </a:spcAft>
                      </a:pPr>
                      <a:r>
                        <a:rPr lang="en-US" sz="1100" b="1" dirty="0"/>
                        <a:t>3</a:t>
                      </a:r>
                      <a:endParaRPr lang="en-NZ" sz="12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100" b="1"/>
                        <a:t>Anthropology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3"/>
                  </a:ext>
                </a:extLst>
              </a:tr>
              <a:tr h="254508">
                <a:tc>
                  <a:txBody>
                    <a:bodyPr/>
                    <a:lstStyle/>
                    <a:p>
                      <a:pPr>
                        <a:lnSpc>
                          <a:spcPct val="130000"/>
                        </a:lnSpc>
                        <a:spcAft>
                          <a:spcPts val="0"/>
                        </a:spcAft>
                      </a:pPr>
                      <a:r>
                        <a:rPr lang="en-US" sz="1100" b="1"/>
                        <a:t>4</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a:t>Oceanography                                      </a:t>
                      </a:r>
                      <a:endParaRPr lang="en-NZ" sz="1200" b="1">
                        <a:latin typeface="Tahoma"/>
                        <a:ea typeface="Times New Roman"/>
                        <a:cs typeface="Times New Roman"/>
                      </a:endParaRPr>
                    </a:p>
                  </a:txBody>
                  <a:tcPr marL="68580" marR="68580" marT="0" marB="0"/>
                </a:tc>
                <a:extLst>
                  <a:ext uri="{0D108BD9-81ED-4DB2-BD59-A6C34878D82A}">
                    <a16:rowId xmlns:a16="http://schemas.microsoft.com/office/drawing/2014/main" val="10004"/>
                  </a:ext>
                </a:extLst>
              </a:tr>
              <a:tr h="254508">
                <a:tc>
                  <a:txBody>
                    <a:bodyPr/>
                    <a:lstStyle/>
                    <a:p>
                      <a:pPr>
                        <a:lnSpc>
                          <a:spcPct val="130000"/>
                        </a:lnSpc>
                        <a:spcAft>
                          <a:spcPts val="0"/>
                        </a:spcAft>
                      </a:pPr>
                      <a:r>
                        <a:rPr lang="en-US" sz="1100" b="1"/>
                        <a:t>10</a:t>
                      </a:r>
                      <a:endParaRPr lang="en-NZ" sz="1200" b="1">
                        <a:latin typeface="Tahoma"/>
                        <a:ea typeface="Times New Roman"/>
                        <a:cs typeface="Times New Roman"/>
                      </a:endParaRPr>
                    </a:p>
                  </a:txBody>
                  <a:tcPr marL="68580" marR="68580" marT="0" marB="0"/>
                </a:tc>
                <a:tc>
                  <a:txBody>
                    <a:bodyPr/>
                    <a:lstStyle/>
                    <a:p>
                      <a:pPr>
                        <a:lnSpc>
                          <a:spcPct val="130000"/>
                        </a:lnSpc>
                        <a:spcAft>
                          <a:spcPts val="0"/>
                        </a:spcAft>
                      </a:pPr>
                      <a:r>
                        <a:rPr lang="en-US" sz="1100" b="1" dirty="0"/>
                        <a:t>Botany                       </a:t>
                      </a:r>
                      <a:endParaRPr lang="en-NZ" sz="1200" b="1" dirty="0">
                        <a:latin typeface="Tahoma"/>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 continued</a:t>
            </a:r>
            <a:endParaRPr lang="en-NZ" dirty="0"/>
          </a:p>
        </p:txBody>
      </p:sp>
      <p:sp>
        <p:nvSpPr>
          <p:cNvPr id="3" name="Content Placeholder 2"/>
          <p:cNvSpPr>
            <a:spLocks noGrp="1"/>
          </p:cNvSpPr>
          <p:nvPr>
            <p:ph idx="1"/>
          </p:nvPr>
        </p:nvSpPr>
        <p:spPr>
          <a:xfrm>
            <a:off x="0" y="1783560"/>
            <a:ext cx="9144000" cy="4572000"/>
          </a:xfrm>
        </p:spPr>
        <p:txBody>
          <a:bodyPr>
            <a:normAutofit/>
          </a:bodyPr>
          <a:lstStyle/>
          <a:p>
            <a:r>
              <a:rPr lang="en-US" dirty="0" smtClean="0"/>
              <a:t>For the following query, list the complete record set returned:</a:t>
            </a:r>
          </a:p>
          <a:p>
            <a:pPr>
              <a:lnSpc>
                <a:spcPct val="130000"/>
              </a:lnSpc>
              <a:buNone/>
            </a:pPr>
            <a:r>
              <a:rPr lang="en-NZ" sz="2400" dirty="0" smtClean="0">
                <a:latin typeface="Courier New"/>
                <a:ea typeface="Times New Roman"/>
                <a:cs typeface="Times New Roman"/>
              </a:rPr>
              <a:t>SELECT </a:t>
            </a:r>
            <a:r>
              <a:rPr lang="en-NZ" sz="2400" dirty="0" err="1" smtClean="0">
                <a:latin typeface="Courier New"/>
                <a:ea typeface="Times New Roman"/>
                <a:cs typeface="Times New Roman"/>
              </a:rPr>
              <a:t>firstName</a:t>
            </a:r>
            <a:r>
              <a:rPr lang="en-NZ" sz="2400" dirty="0" smtClean="0">
                <a:latin typeface="Courier New"/>
                <a:ea typeface="Times New Roman"/>
                <a:cs typeface="Times New Roman"/>
              </a:rPr>
              <a:t>, </a:t>
            </a:r>
            <a:r>
              <a:rPr lang="en-NZ" sz="2400" dirty="0" err="1" smtClean="0">
                <a:latin typeface="Courier New"/>
                <a:ea typeface="Times New Roman"/>
                <a:cs typeface="Times New Roman"/>
              </a:rPr>
              <a:t>lastName</a:t>
            </a:r>
            <a:r>
              <a:rPr lang="en-NZ" sz="2400" dirty="0" smtClean="0">
                <a:latin typeface="Courier New"/>
                <a:ea typeface="Times New Roman"/>
                <a:cs typeface="Times New Roman"/>
              </a:rPr>
              <a:t>, department </a:t>
            </a:r>
            <a:endParaRPr lang="en-NZ" sz="2400" dirty="0" smtClean="0">
              <a:latin typeface="Tahoma"/>
              <a:ea typeface="Times New Roman"/>
              <a:cs typeface="Times New Roman"/>
            </a:endParaRPr>
          </a:p>
          <a:p>
            <a:pPr>
              <a:lnSpc>
                <a:spcPct val="130000"/>
              </a:lnSpc>
              <a:buNone/>
            </a:pPr>
            <a:r>
              <a:rPr lang="en-NZ" sz="2400" dirty="0" smtClean="0">
                <a:latin typeface="Courier New"/>
                <a:ea typeface="Times New Roman"/>
                <a:cs typeface="Times New Roman"/>
              </a:rPr>
              <a:t>FROM Staff s RIGHT JOIN </a:t>
            </a:r>
            <a:r>
              <a:rPr lang="en-NZ" sz="2400" dirty="0" err="1" smtClean="0">
                <a:latin typeface="Courier New"/>
                <a:ea typeface="Times New Roman"/>
                <a:cs typeface="Times New Roman"/>
              </a:rPr>
              <a:t>StaffDepartment</a:t>
            </a:r>
            <a:r>
              <a:rPr lang="en-NZ" sz="2400" dirty="0" smtClean="0">
                <a:latin typeface="Courier New"/>
                <a:ea typeface="Times New Roman"/>
                <a:cs typeface="Times New Roman"/>
              </a:rPr>
              <a:t> </a:t>
            </a:r>
            <a:r>
              <a:rPr lang="en-NZ" sz="2400" dirty="0" err="1" smtClean="0">
                <a:latin typeface="Courier New"/>
                <a:ea typeface="Times New Roman"/>
                <a:cs typeface="Times New Roman"/>
              </a:rPr>
              <a:t>sd</a:t>
            </a:r>
            <a:endParaRPr lang="en-NZ" sz="2400" dirty="0" smtClean="0">
              <a:latin typeface="Tahoma"/>
              <a:ea typeface="Times New Roman"/>
              <a:cs typeface="Times New Roman"/>
            </a:endParaRPr>
          </a:p>
          <a:p>
            <a:pPr>
              <a:lnSpc>
                <a:spcPct val="130000"/>
              </a:lnSpc>
              <a:buNone/>
            </a:pPr>
            <a:r>
              <a:rPr lang="en-NZ" sz="2800" dirty="0" smtClean="0">
                <a:latin typeface="Courier New"/>
                <a:ea typeface="Times New Roman"/>
                <a:cs typeface="Times New Roman"/>
              </a:rPr>
              <a:t>ON </a:t>
            </a:r>
            <a:r>
              <a:rPr lang="en-NZ" sz="2800" dirty="0" err="1" smtClean="0">
                <a:latin typeface="Courier New"/>
                <a:ea typeface="Times New Roman"/>
                <a:cs typeface="Times New Roman"/>
              </a:rPr>
              <a:t>s.userID</a:t>
            </a:r>
            <a:r>
              <a:rPr lang="en-NZ" sz="2800" dirty="0" smtClean="0">
                <a:latin typeface="Courier New"/>
                <a:ea typeface="Times New Roman"/>
                <a:cs typeface="Times New Roman"/>
              </a:rPr>
              <a:t> = </a:t>
            </a:r>
            <a:r>
              <a:rPr lang="en-NZ" sz="2800" dirty="0" err="1" smtClean="0">
                <a:latin typeface="Courier New"/>
                <a:ea typeface="Times New Roman"/>
                <a:cs typeface="Times New Roman"/>
              </a:rPr>
              <a:t>sd.userID</a:t>
            </a:r>
            <a:endParaRPr lang="en-NZ" sz="2800" dirty="0" smtClean="0">
              <a:latin typeface="Tahoma"/>
              <a:ea typeface="Times New Roman"/>
              <a:cs typeface="Times New Roman"/>
            </a:endParaRPr>
          </a:p>
          <a:p>
            <a:endParaRPr lang="en-NZ" dirty="0"/>
          </a:p>
        </p:txBody>
      </p:sp>
      <p:graphicFrame>
        <p:nvGraphicFramePr>
          <p:cNvPr id="4" name="Table 3"/>
          <p:cNvGraphicFramePr>
            <a:graphicFrameLocks noGrp="1"/>
          </p:cNvGraphicFramePr>
          <p:nvPr/>
        </p:nvGraphicFramePr>
        <p:xfrm>
          <a:off x="304800" y="4953000"/>
          <a:ext cx="4114800" cy="1664208"/>
        </p:xfrm>
        <a:graphic>
          <a:graphicData uri="http://schemas.openxmlformats.org/drawingml/2006/table">
            <a:tbl>
              <a:tblPr>
                <a:tableStyleId>{10A1B5D5-9B99-4C35-A422-299274C87663}</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253073">
                <a:tc>
                  <a:txBody>
                    <a:bodyPr/>
                    <a:lstStyle/>
                    <a:p>
                      <a:pPr>
                        <a:lnSpc>
                          <a:spcPct val="130000"/>
                        </a:lnSpc>
                        <a:spcAft>
                          <a:spcPts val="0"/>
                        </a:spcAft>
                      </a:pPr>
                      <a:r>
                        <a:rPr lang="en-US" sz="1400" b="1" u="sng" dirty="0" err="1"/>
                        <a:t>userID</a:t>
                      </a:r>
                      <a:endParaRPr lang="en-NZ" sz="1600" b="1" u="sng"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u="sng"/>
                        <a:t>firstName</a:t>
                      </a:r>
                      <a:endParaRPr lang="en-NZ" sz="1600" b="1" u="sng">
                        <a:latin typeface="Tahoma"/>
                        <a:ea typeface="Times New Roman"/>
                        <a:cs typeface="Times New Roman"/>
                      </a:endParaRPr>
                    </a:p>
                  </a:txBody>
                  <a:tcPr marL="68580" marR="68580" marT="0" marB="0"/>
                </a:tc>
                <a:tc>
                  <a:txBody>
                    <a:bodyPr/>
                    <a:lstStyle/>
                    <a:p>
                      <a:pPr>
                        <a:lnSpc>
                          <a:spcPct val="130000"/>
                        </a:lnSpc>
                        <a:spcAft>
                          <a:spcPts val="0"/>
                        </a:spcAft>
                      </a:pPr>
                      <a:r>
                        <a:rPr lang="en-US" sz="1400" b="1" u="sng" dirty="0" err="1"/>
                        <a:t>lastName</a:t>
                      </a:r>
                      <a:endParaRPr lang="en-NZ" sz="1600" b="1" u="sng"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u="sng" dirty="0" err="1"/>
                        <a:t>userName</a:t>
                      </a:r>
                      <a:endParaRPr lang="en-NZ" sz="1600" b="1" u="sng" dirty="0">
                        <a:latin typeface="Tahoma"/>
                        <a:ea typeface="Times New Roman"/>
                        <a:cs typeface="Times New Roman"/>
                      </a:endParaRPr>
                    </a:p>
                  </a:txBody>
                  <a:tcPr marL="68580" marR="68580" marT="0" marB="0"/>
                </a:tc>
                <a:extLst>
                  <a:ext uri="{0D108BD9-81ED-4DB2-BD59-A6C34878D82A}">
                    <a16:rowId xmlns:a16="http://schemas.microsoft.com/office/drawing/2014/main" val="10000"/>
                  </a:ext>
                </a:extLst>
              </a:tr>
              <a:tr h="253073">
                <a:tc>
                  <a:txBody>
                    <a:bodyPr/>
                    <a:lstStyle/>
                    <a:p>
                      <a:pPr>
                        <a:lnSpc>
                          <a:spcPct val="130000"/>
                        </a:lnSpc>
                        <a:spcAft>
                          <a:spcPts val="0"/>
                        </a:spcAft>
                      </a:pPr>
                      <a:r>
                        <a:rPr lang="en-US" sz="1400" b="1"/>
                        <a:t>1</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dirty="0" err="1"/>
                        <a:t>Neils</a:t>
                      </a:r>
                      <a:r>
                        <a:rPr lang="en-US" sz="1400" b="1" dirty="0"/>
                        <a:t>                                             </a:t>
                      </a:r>
                      <a:endParaRPr lang="en-NZ" sz="16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a:t>Bohr                                              </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bohne1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1"/>
                  </a:ext>
                </a:extLst>
              </a:tr>
              <a:tr h="258635">
                <a:tc>
                  <a:txBody>
                    <a:bodyPr/>
                    <a:lstStyle/>
                    <a:p>
                      <a:pPr>
                        <a:lnSpc>
                          <a:spcPct val="130000"/>
                        </a:lnSpc>
                        <a:spcAft>
                          <a:spcPts val="0"/>
                        </a:spcAft>
                      </a:pPr>
                      <a:r>
                        <a:rPr lang="en-US" sz="1400" b="1" dirty="0"/>
                        <a:t>2</a:t>
                      </a:r>
                      <a:endParaRPr lang="en-NZ" sz="16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dirty="0"/>
                        <a:t>Max                                               </a:t>
                      </a:r>
                      <a:endParaRPr lang="en-NZ" sz="16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a:t>Planck                                            </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plama4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2"/>
                  </a:ext>
                </a:extLst>
              </a:tr>
              <a:tr h="253073">
                <a:tc>
                  <a:txBody>
                    <a:bodyPr/>
                    <a:lstStyle/>
                    <a:p>
                      <a:pPr>
                        <a:lnSpc>
                          <a:spcPct val="130000"/>
                        </a:lnSpc>
                        <a:spcAft>
                          <a:spcPts val="0"/>
                        </a:spcAft>
                      </a:pPr>
                      <a:r>
                        <a:rPr lang="en-US" sz="1400" b="1"/>
                        <a:t>3</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Margaret                                          </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Mead                                              </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meama7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3"/>
                  </a:ext>
                </a:extLst>
              </a:tr>
              <a:tr h="253073">
                <a:tc>
                  <a:txBody>
                    <a:bodyPr/>
                    <a:lstStyle/>
                    <a:p>
                      <a:pPr>
                        <a:lnSpc>
                          <a:spcPct val="130000"/>
                        </a:lnSpc>
                        <a:spcAft>
                          <a:spcPts val="0"/>
                        </a:spcAft>
                      </a:pPr>
                      <a:r>
                        <a:rPr lang="en-US" sz="1400" b="1"/>
                        <a:t>4</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Jacques                                           </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dirty="0"/>
                        <a:t>Cousteau                                          </a:t>
                      </a:r>
                      <a:endParaRPr lang="en-NZ" sz="16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a:t>cousja2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4"/>
                  </a:ext>
                </a:extLst>
              </a:tr>
              <a:tr h="253073">
                <a:tc>
                  <a:txBody>
                    <a:bodyPr/>
                    <a:lstStyle/>
                    <a:p>
                      <a:pPr>
                        <a:lnSpc>
                          <a:spcPct val="130000"/>
                        </a:lnSpc>
                        <a:spcAft>
                          <a:spcPts val="0"/>
                        </a:spcAft>
                      </a:pPr>
                      <a:r>
                        <a:rPr lang="en-US" sz="1400" b="1"/>
                        <a:t>5</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Richard                                           </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Feynman                                           </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dirty="0"/>
                        <a:t>feynri1                                           </a:t>
                      </a:r>
                      <a:endParaRPr lang="en-NZ" sz="1600" b="1" dirty="0">
                        <a:latin typeface="Tahoma"/>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5486400" y="4953000"/>
          <a:ext cx="2819400" cy="1664208"/>
        </p:xfrm>
        <a:graphic>
          <a:graphicData uri="http://schemas.openxmlformats.org/drawingml/2006/table">
            <a:tbl>
              <a:tblPr>
                <a:tableStyleId>{10A1B5D5-9B99-4C35-A422-299274C87663}</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241300">
                <a:tc>
                  <a:txBody>
                    <a:bodyPr/>
                    <a:lstStyle/>
                    <a:p>
                      <a:pPr>
                        <a:lnSpc>
                          <a:spcPct val="130000"/>
                        </a:lnSpc>
                        <a:spcAft>
                          <a:spcPts val="0"/>
                        </a:spcAft>
                      </a:pPr>
                      <a:r>
                        <a:rPr lang="en-US" sz="1400" b="1" u="sng" dirty="0" err="1"/>
                        <a:t>userID</a:t>
                      </a:r>
                      <a:endParaRPr lang="en-NZ" sz="1600" b="1" u="sng"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u="sng" dirty="0"/>
                        <a:t>department</a:t>
                      </a:r>
                      <a:endParaRPr lang="en-NZ" sz="1600" b="1" u="sng" dirty="0">
                        <a:latin typeface="Tahoma"/>
                        <a:ea typeface="Times New Roman"/>
                        <a:cs typeface="Times New Roman"/>
                      </a:endParaRPr>
                    </a:p>
                  </a:txBody>
                  <a:tcPr marL="68580" marR="68580" marT="0" marB="0"/>
                </a:tc>
                <a:extLst>
                  <a:ext uri="{0D108BD9-81ED-4DB2-BD59-A6C34878D82A}">
                    <a16:rowId xmlns:a16="http://schemas.microsoft.com/office/drawing/2014/main" val="10000"/>
                  </a:ext>
                </a:extLst>
              </a:tr>
              <a:tr h="241300">
                <a:tc>
                  <a:txBody>
                    <a:bodyPr/>
                    <a:lstStyle/>
                    <a:p>
                      <a:pPr>
                        <a:lnSpc>
                          <a:spcPct val="130000"/>
                        </a:lnSpc>
                        <a:spcAft>
                          <a:spcPts val="0"/>
                        </a:spcAft>
                      </a:pPr>
                      <a:r>
                        <a:rPr lang="en-US" sz="1400" b="1" dirty="0"/>
                        <a:t>1</a:t>
                      </a:r>
                      <a:endParaRPr lang="en-NZ" sz="16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a:t>Physics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1"/>
                  </a:ext>
                </a:extLst>
              </a:tr>
              <a:tr h="241300">
                <a:tc>
                  <a:txBody>
                    <a:bodyPr/>
                    <a:lstStyle/>
                    <a:p>
                      <a:pPr>
                        <a:lnSpc>
                          <a:spcPct val="130000"/>
                        </a:lnSpc>
                        <a:spcAft>
                          <a:spcPts val="0"/>
                        </a:spcAft>
                      </a:pPr>
                      <a:r>
                        <a:rPr lang="en-US" sz="1400" b="1"/>
                        <a:t>2</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Physics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2"/>
                  </a:ext>
                </a:extLst>
              </a:tr>
              <a:tr h="241300">
                <a:tc>
                  <a:txBody>
                    <a:bodyPr/>
                    <a:lstStyle/>
                    <a:p>
                      <a:pPr>
                        <a:lnSpc>
                          <a:spcPct val="130000"/>
                        </a:lnSpc>
                        <a:spcAft>
                          <a:spcPts val="0"/>
                        </a:spcAft>
                      </a:pPr>
                      <a:r>
                        <a:rPr lang="en-US" sz="1400" b="1" dirty="0"/>
                        <a:t>3</a:t>
                      </a:r>
                      <a:endParaRPr lang="en-NZ" sz="1600" b="1" dirty="0">
                        <a:latin typeface="Tahoma"/>
                        <a:ea typeface="Times New Roman"/>
                        <a:cs typeface="Times New Roman"/>
                      </a:endParaRPr>
                    </a:p>
                  </a:txBody>
                  <a:tcPr marL="68580" marR="68580" marT="0" marB="0"/>
                </a:tc>
                <a:tc>
                  <a:txBody>
                    <a:bodyPr/>
                    <a:lstStyle/>
                    <a:p>
                      <a:pPr>
                        <a:lnSpc>
                          <a:spcPct val="130000"/>
                        </a:lnSpc>
                        <a:spcAft>
                          <a:spcPts val="0"/>
                        </a:spcAft>
                      </a:pPr>
                      <a:r>
                        <a:rPr lang="en-US" sz="1400" b="1"/>
                        <a:t>Anthropology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3"/>
                  </a:ext>
                </a:extLst>
              </a:tr>
              <a:tr h="241300">
                <a:tc>
                  <a:txBody>
                    <a:bodyPr/>
                    <a:lstStyle/>
                    <a:p>
                      <a:pPr>
                        <a:lnSpc>
                          <a:spcPct val="130000"/>
                        </a:lnSpc>
                        <a:spcAft>
                          <a:spcPts val="0"/>
                        </a:spcAft>
                      </a:pPr>
                      <a:r>
                        <a:rPr lang="en-US" sz="1400" b="1"/>
                        <a:t>4</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a:t>Oceanography                                      </a:t>
                      </a:r>
                      <a:endParaRPr lang="en-NZ" sz="1600" b="1">
                        <a:latin typeface="Tahoma"/>
                        <a:ea typeface="Times New Roman"/>
                        <a:cs typeface="Times New Roman"/>
                      </a:endParaRPr>
                    </a:p>
                  </a:txBody>
                  <a:tcPr marL="68580" marR="68580" marT="0" marB="0"/>
                </a:tc>
                <a:extLst>
                  <a:ext uri="{0D108BD9-81ED-4DB2-BD59-A6C34878D82A}">
                    <a16:rowId xmlns:a16="http://schemas.microsoft.com/office/drawing/2014/main" val="10004"/>
                  </a:ext>
                </a:extLst>
              </a:tr>
              <a:tr h="241300">
                <a:tc>
                  <a:txBody>
                    <a:bodyPr/>
                    <a:lstStyle/>
                    <a:p>
                      <a:pPr>
                        <a:lnSpc>
                          <a:spcPct val="130000"/>
                        </a:lnSpc>
                        <a:spcAft>
                          <a:spcPts val="0"/>
                        </a:spcAft>
                      </a:pPr>
                      <a:r>
                        <a:rPr lang="en-US" sz="1400" b="1"/>
                        <a:t>10</a:t>
                      </a:r>
                      <a:endParaRPr lang="en-NZ" sz="1600" b="1">
                        <a:latin typeface="Tahoma"/>
                        <a:ea typeface="Times New Roman"/>
                        <a:cs typeface="Times New Roman"/>
                      </a:endParaRPr>
                    </a:p>
                  </a:txBody>
                  <a:tcPr marL="68580" marR="68580" marT="0" marB="0"/>
                </a:tc>
                <a:tc>
                  <a:txBody>
                    <a:bodyPr/>
                    <a:lstStyle/>
                    <a:p>
                      <a:pPr>
                        <a:lnSpc>
                          <a:spcPct val="130000"/>
                        </a:lnSpc>
                        <a:spcAft>
                          <a:spcPts val="0"/>
                        </a:spcAft>
                      </a:pPr>
                      <a:r>
                        <a:rPr lang="en-US" sz="1400" b="1" dirty="0"/>
                        <a:t>Botany                       </a:t>
                      </a:r>
                      <a:endParaRPr lang="en-NZ" sz="1600" b="1" dirty="0">
                        <a:latin typeface="Tahoma"/>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NZ" dirty="0"/>
          </a:p>
        </p:txBody>
      </p:sp>
      <p:sp>
        <p:nvSpPr>
          <p:cNvPr id="3" name="Content Placeholder 2"/>
          <p:cNvSpPr>
            <a:spLocks noGrp="1"/>
          </p:cNvSpPr>
          <p:nvPr>
            <p:ph idx="1"/>
          </p:nvPr>
        </p:nvSpPr>
        <p:spPr>
          <a:xfrm>
            <a:off x="457200" y="1447800"/>
            <a:ext cx="8229600" cy="5105400"/>
          </a:xfrm>
        </p:spPr>
        <p:txBody>
          <a:bodyPr>
            <a:noAutofit/>
          </a:bodyPr>
          <a:lstStyle/>
          <a:p>
            <a:r>
              <a:rPr lang="en-US" sz="2800" dirty="0" smtClean="0"/>
              <a:t>Consider the following two transactions:</a:t>
            </a:r>
          </a:p>
          <a:p>
            <a:endParaRPr lang="en-NZ" sz="2000" dirty="0"/>
          </a:p>
        </p:txBody>
      </p:sp>
      <p:sp>
        <p:nvSpPr>
          <p:cNvPr id="4" name="Content Placeholder 2"/>
          <p:cNvSpPr txBox="1">
            <a:spLocks/>
          </p:cNvSpPr>
          <p:nvPr/>
        </p:nvSpPr>
        <p:spPr>
          <a:xfrm>
            <a:off x="381000" y="2057400"/>
            <a:ext cx="4495800" cy="4038600"/>
          </a:xfrm>
          <a:prstGeom prst="rect">
            <a:avLst/>
          </a:prstGeom>
        </p:spPr>
        <p:txBody>
          <a:bodyPr vert="horz">
            <a:noAutofit/>
          </a:bodyPr>
          <a:lstStyle/>
          <a:p>
            <a:pPr marL="82296"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T1: Transfer $50 from account A to account B</a:t>
            </a:r>
          </a:p>
          <a:p>
            <a:pPr marL="82296" indent="-228600">
              <a:buClr>
                <a:schemeClr val="accent2"/>
              </a:buClr>
              <a:buFont typeface="Wingdings 2"/>
              <a:buNone/>
            </a:pP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read(A)</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 A -50</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write(A)</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read(B)</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B=B+50</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write(B)</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5257800" y="2057400"/>
            <a:ext cx="3810000" cy="2590800"/>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T2: Transfer 10% of account A to account B</a:t>
            </a:r>
          </a:p>
          <a:p>
            <a:pPr marL="411480" marR="0" lvl="0" indent="-342900" algn="l" defTabSz="914400" rtl="0" eaLnBrk="1" fontAlgn="auto" latinLnBrk="0" hangingPunct="1">
              <a:lnSpc>
                <a:spcPct val="100000"/>
              </a:lnSpc>
              <a:spcBef>
                <a:spcPts val="700"/>
              </a:spcBef>
              <a:spcAft>
                <a:spcPts val="0"/>
              </a:spcAft>
              <a:buClr>
                <a:schemeClr val="tx2"/>
              </a:buClr>
              <a:buSzPct val="95000"/>
              <a:tabLst/>
              <a:defRPr/>
            </a:pP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read(A)</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tmp</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A*0.1</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 A –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tmp</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write(A)</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read(B)</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 = B+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tmp</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539496" lvl="1" indent="-228600">
              <a:spcBef>
                <a:spcPct val="20000"/>
              </a:spcBef>
              <a:buClr>
                <a:schemeClr val="accent2"/>
              </a:buClr>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write(B)</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endParaRPr kumimoji="0" lang="en-NZ"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 continued</a:t>
            </a:r>
            <a:endParaRPr lang="en-NZ" dirty="0"/>
          </a:p>
        </p:txBody>
      </p:sp>
      <p:sp>
        <p:nvSpPr>
          <p:cNvPr id="3" name="Content Placeholder 2"/>
          <p:cNvSpPr>
            <a:spLocks noGrp="1"/>
          </p:cNvSpPr>
          <p:nvPr>
            <p:ph idx="1"/>
          </p:nvPr>
        </p:nvSpPr>
        <p:spPr/>
        <p:txBody>
          <a:bodyPr/>
          <a:lstStyle/>
          <a:p>
            <a:r>
              <a:rPr lang="en-NZ" dirty="0" smtClean="0"/>
              <a:t>Assume these two transactions are being executed under a (non-strict) 2 Phase Locking protocol. Complete the schedule shown below:</a:t>
            </a:r>
          </a:p>
          <a:p>
            <a:endParaRPr lang="en-NZ" dirty="0"/>
          </a:p>
        </p:txBody>
      </p:sp>
      <p:graphicFrame>
        <p:nvGraphicFramePr>
          <p:cNvPr id="4" name="Table 3"/>
          <p:cNvGraphicFramePr>
            <a:graphicFrameLocks noGrp="1"/>
          </p:cNvGraphicFramePr>
          <p:nvPr/>
        </p:nvGraphicFramePr>
        <p:xfrm>
          <a:off x="2971800" y="3886200"/>
          <a:ext cx="2667000" cy="1584960"/>
        </p:xfrm>
        <a:graphic>
          <a:graphicData uri="http://schemas.openxmlformats.org/drawingml/2006/table">
            <a:tbl>
              <a:tblPr>
                <a:tableStyleId>{E8B1032C-EA38-4F05-BA0D-38AFFFC7BED3}</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0">
                <a:tc>
                  <a:txBody>
                    <a:bodyPr/>
                    <a:lstStyle/>
                    <a:p>
                      <a:pPr algn="ctr">
                        <a:lnSpc>
                          <a:spcPct val="130000"/>
                        </a:lnSpc>
                        <a:spcAft>
                          <a:spcPts val="0"/>
                        </a:spcAft>
                      </a:pPr>
                      <a:r>
                        <a:rPr lang="en-NZ" sz="1600" b="1" dirty="0"/>
                        <a:t>T1</a:t>
                      </a:r>
                      <a:endParaRPr lang="en-NZ" sz="1600" b="1" dirty="0">
                        <a:latin typeface="Tahoma"/>
                        <a:ea typeface="Times New Roman"/>
                        <a:cs typeface="Times New Roman"/>
                      </a:endParaRPr>
                    </a:p>
                  </a:txBody>
                  <a:tcPr marL="68580" marR="68580" marT="0" marB="0"/>
                </a:tc>
                <a:tc>
                  <a:txBody>
                    <a:bodyPr/>
                    <a:lstStyle/>
                    <a:p>
                      <a:pPr algn="ctr">
                        <a:lnSpc>
                          <a:spcPct val="130000"/>
                        </a:lnSpc>
                        <a:spcAft>
                          <a:spcPts val="0"/>
                        </a:spcAft>
                      </a:pPr>
                      <a:r>
                        <a:rPr lang="en-NZ" sz="1600" b="1" dirty="0"/>
                        <a:t>T2</a:t>
                      </a:r>
                      <a:endParaRPr lang="en-NZ" sz="1600" b="1" dirty="0">
                        <a:latin typeface="Tahoma"/>
                        <a:ea typeface="Times New Roman"/>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30000"/>
                        </a:lnSpc>
                        <a:spcAft>
                          <a:spcPts val="0"/>
                        </a:spcAft>
                      </a:pPr>
                      <a:r>
                        <a:rPr lang="en-US" sz="1600"/>
                        <a:t>read(A)</a:t>
                      </a:r>
                      <a:endParaRPr lang="en-NZ" sz="1600">
                        <a:latin typeface="Tahoma"/>
                        <a:ea typeface="Times New Roman"/>
                        <a:cs typeface="Times New Roman"/>
                      </a:endParaRPr>
                    </a:p>
                  </a:txBody>
                  <a:tcPr marL="68580" marR="68580" marT="0" marB="0"/>
                </a:tc>
                <a:tc>
                  <a:txBody>
                    <a:bodyPr/>
                    <a:lstStyle/>
                    <a:p>
                      <a:pPr>
                        <a:lnSpc>
                          <a:spcPct val="130000"/>
                        </a:lnSpc>
                        <a:spcAft>
                          <a:spcPts val="0"/>
                        </a:spcAft>
                      </a:pPr>
                      <a:endParaRPr lang="en-NZ" sz="1600">
                        <a:latin typeface="Tahoma"/>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30000"/>
                        </a:lnSpc>
                        <a:spcAft>
                          <a:spcPts val="0"/>
                        </a:spcAft>
                      </a:pPr>
                      <a:r>
                        <a:rPr lang="en-US" sz="1600"/>
                        <a:t>A = A -50</a:t>
                      </a:r>
                      <a:endParaRPr lang="en-NZ" sz="1600">
                        <a:latin typeface="Tahoma"/>
                        <a:ea typeface="Times New Roman"/>
                        <a:cs typeface="Times New Roman"/>
                      </a:endParaRPr>
                    </a:p>
                  </a:txBody>
                  <a:tcPr marL="68580" marR="68580" marT="0" marB="0"/>
                </a:tc>
                <a:tc>
                  <a:txBody>
                    <a:bodyPr/>
                    <a:lstStyle/>
                    <a:p>
                      <a:pPr>
                        <a:lnSpc>
                          <a:spcPct val="130000"/>
                        </a:lnSpc>
                        <a:spcAft>
                          <a:spcPts val="0"/>
                        </a:spcAft>
                      </a:pPr>
                      <a:endParaRPr lang="en-NZ" sz="1600">
                        <a:latin typeface="Tahoma"/>
                        <a:ea typeface="Times New Roman"/>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30000"/>
                        </a:lnSpc>
                        <a:spcAft>
                          <a:spcPts val="0"/>
                        </a:spcAft>
                      </a:pPr>
                      <a:r>
                        <a:rPr lang="en-US" sz="1600"/>
                        <a:t>write(A)</a:t>
                      </a:r>
                      <a:endParaRPr lang="en-NZ" sz="1600">
                        <a:latin typeface="Tahoma"/>
                        <a:ea typeface="Times New Roman"/>
                        <a:cs typeface="Times New Roman"/>
                      </a:endParaRPr>
                    </a:p>
                  </a:txBody>
                  <a:tcPr marL="68580" marR="68580" marT="0" marB="0"/>
                </a:tc>
                <a:tc>
                  <a:txBody>
                    <a:bodyPr/>
                    <a:lstStyle/>
                    <a:p>
                      <a:pPr>
                        <a:lnSpc>
                          <a:spcPct val="130000"/>
                        </a:lnSpc>
                        <a:spcAft>
                          <a:spcPts val="0"/>
                        </a:spcAft>
                      </a:pPr>
                      <a:endParaRPr lang="en-NZ" sz="1600">
                        <a:latin typeface="Tahoma"/>
                        <a:ea typeface="Times New Roman"/>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30000"/>
                        </a:lnSpc>
                        <a:spcAft>
                          <a:spcPts val="0"/>
                        </a:spcAft>
                      </a:pPr>
                      <a:endParaRPr lang="en-NZ" sz="1600">
                        <a:latin typeface="Tahoma"/>
                        <a:ea typeface="Times New Roman"/>
                        <a:cs typeface="Times New Roman"/>
                      </a:endParaRPr>
                    </a:p>
                  </a:txBody>
                  <a:tcPr marL="68580" marR="68580" marT="0" marB="0"/>
                </a:tc>
                <a:tc>
                  <a:txBody>
                    <a:bodyPr/>
                    <a:lstStyle/>
                    <a:p>
                      <a:pPr>
                        <a:lnSpc>
                          <a:spcPct val="130000"/>
                        </a:lnSpc>
                        <a:spcAft>
                          <a:spcPts val="0"/>
                        </a:spcAft>
                      </a:pPr>
                      <a:r>
                        <a:rPr lang="en-NZ" sz="1600" dirty="0"/>
                        <a:t>read(A)</a:t>
                      </a:r>
                      <a:endParaRPr lang="en-NZ" sz="1600" dirty="0">
                        <a:latin typeface="Tahoma"/>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NZ" dirty="0"/>
          </a:p>
        </p:txBody>
      </p:sp>
      <p:sp>
        <p:nvSpPr>
          <p:cNvPr id="3" name="Content Placeholder 2"/>
          <p:cNvSpPr>
            <a:spLocks noGrp="1"/>
          </p:cNvSpPr>
          <p:nvPr>
            <p:ph idx="1"/>
          </p:nvPr>
        </p:nvSpPr>
        <p:spPr>
          <a:xfrm>
            <a:off x="0" y="1493040"/>
            <a:ext cx="9144000" cy="5136360"/>
          </a:xfrm>
        </p:spPr>
        <p:txBody>
          <a:bodyPr>
            <a:normAutofit/>
          </a:bodyPr>
          <a:lstStyle/>
          <a:p>
            <a:r>
              <a:rPr lang="en-US" dirty="0" smtClean="0"/>
              <a:t>An inventory table uses the following relational schema:</a:t>
            </a:r>
            <a:endParaRPr lang="en-NZ" dirty="0" smtClean="0"/>
          </a:p>
          <a:p>
            <a:endParaRPr lang="en-NZ" dirty="0" smtClean="0"/>
          </a:p>
          <a:p>
            <a:pPr lvl="1">
              <a:buNone/>
            </a:pPr>
            <a:r>
              <a:rPr lang="en-US" dirty="0" smtClean="0"/>
              <a:t>Inventory(</a:t>
            </a:r>
            <a:r>
              <a:rPr lang="en-US" u="sng" dirty="0" err="1" smtClean="0"/>
              <a:t>supplierID</a:t>
            </a:r>
            <a:r>
              <a:rPr lang="en-US" u="sng" dirty="0" smtClean="0"/>
              <a:t>, </a:t>
            </a:r>
            <a:r>
              <a:rPr lang="en-US" u="sng" dirty="0" err="1" smtClean="0"/>
              <a:t>productID</a:t>
            </a:r>
            <a:r>
              <a:rPr lang="en-US" u="sng" dirty="0" smtClean="0"/>
              <a:t>,</a:t>
            </a:r>
            <a:r>
              <a:rPr lang="en-US" dirty="0" smtClean="0"/>
              <a:t> cost, </a:t>
            </a:r>
            <a:r>
              <a:rPr lang="en-US" dirty="0" err="1" smtClean="0"/>
              <a:t>supplierAddress</a:t>
            </a:r>
            <a:r>
              <a:rPr lang="en-US" dirty="0" smtClean="0"/>
              <a:t>)</a:t>
            </a:r>
            <a:endParaRPr lang="en-NZ" dirty="0" smtClean="0"/>
          </a:p>
          <a:p>
            <a:pPr>
              <a:buNone/>
            </a:pPr>
            <a:r>
              <a:rPr lang="en-US" dirty="0" smtClean="0"/>
              <a:t> </a:t>
            </a:r>
            <a:endParaRPr lang="en-NZ" dirty="0" smtClean="0"/>
          </a:p>
          <a:p>
            <a:r>
              <a:rPr lang="en-US" dirty="0" smtClean="0"/>
              <a:t>This table is not in 2NF. Why not?</a:t>
            </a:r>
            <a:endParaRPr lang="en-NZ" dirty="0" smtClean="0"/>
          </a:p>
          <a:p>
            <a:pPr>
              <a:buNone/>
            </a:pPr>
            <a:r>
              <a:rPr lang="en-US" dirty="0" smtClean="0"/>
              <a:t> </a:t>
            </a:r>
            <a:endParaRPr lang="en-NZ" dirty="0" smtClean="0"/>
          </a:p>
          <a:p>
            <a:r>
              <a:rPr lang="en-US" dirty="0" smtClean="0"/>
              <a:t>Redesign the model so that it supports the same information, but is in 2NF.</a:t>
            </a:r>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155</TotalTime>
  <Words>682</Words>
  <Application>Microsoft Office PowerPoint</Application>
  <PresentationFormat>On-screen Show (4:3)</PresentationFormat>
  <Paragraphs>171</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Calibri</vt:lpstr>
      <vt:lpstr>Consolas</vt:lpstr>
      <vt:lpstr>Corbel</vt:lpstr>
      <vt:lpstr>Courier New</vt:lpstr>
      <vt:lpstr>Tahoma</vt:lpstr>
      <vt:lpstr>Times New Roman</vt:lpstr>
      <vt:lpstr>Wingdings</vt:lpstr>
      <vt:lpstr>Wingdings 2</vt:lpstr>
      <vt:lpstr>Wingdings 3</vt:lpstr>
      <vt:lpstr>Metro</vt:lpstr>
      <vt:lpstr>Sample Exam Questions</vt:lpstr>
      <vt:lpstr>Question 1</vt:lpstr>
      <vt:lpstr>Question 2</vt:lpstr>
      <vt:lpstr>Question 3</vt:lpstr>
      <vt:lpstr>Question 4</vt:lpstr>
      <vt:lpstr>Question 4 continued</vt:lpstr>
      <vt:lpstr>Question 5</vt:lpstr>
      <vt:lpstr>Question 5 continued</vt:lpstr>
      <vt:lpstr>Question 6</vt:lpstr>
      <vt:lpstr>Question 7</vt:lpstr>
      <vt:lpstr>Question 8</vt:lpstr>
      <vt:lpstr>Question 9</vt:lpstr>
      <vt:lpstr>Question 10</vt:lpstr>
      <vt:lpstr>Question 11</vt:lpstr>
      <vt:lpstr>Question 12</vt:lpstr>
      <vt:lpstr>Question 13</vt:lpstr>
      <vt:lpstr>Question 14</vt:lpstr>
      <vt:lpstr>Question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Exam Prep</dc:title>
  <dc:creator/>
  <cp:lastModifiedBy>Nathan Rountree</cp:lastModifiedBy>
  <cp:revision>61</cp:revision>
  <dcterms:created xsi:type="dcterms:W3CDTF">2006-08-16T00:00:00Z</dcterms:created>
  <dcterms:modified xsi:type="dcterms:W3CDTF">2018-11-21T00:06:51Z</dcterms:modified>
</cp:coreProperties>
</file>