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67" r:id="rId4"/>
    <p:sldId id="274" r:id="rId5"/>
    <p:sldId id="297" r:id="rId6"/>
    <p:sldId id="268" r:id="rId7"/>
    <p:sldId id="258" r:id="rId8"/>
    <p:sldId id="259" r:id="rId9"/>
    <p:sldId id="298" r:id="rId10"/>
    <p:sldId id="261" r:id="rId11"/>
    <p:sldId id="262" r:id="rId12"/>
    <p:sldId id="263" r:id="rId13"/>
    <p:sldId id="293" r:id="rId14"/>
    <p:sldId id="287" r:id="rId15"/>
    <p:sldId id="288" r:id="rId16"/>
    <p:sldId id="290" r:id="rId17"/>
    <p:sldId id="289" r:id="rId18"/>
    <p:sldId id="291" r:id="rId19"/>
    <p:sldId id="264" r:id="rId20"/>
    <p:sldId id="294" r:id="rId21"/>
    <p:sldId id="295" r:id="rId22"/>
    <p:sldId id="292" r:id="rId23"/>
    <p:sldId id="271" r:id="rId24"/>
    <p:sldId id="296" r:id="rId25"/>
    <p:sldId id="272" r:id="rId26"/>
    <p:sldId id="273" r:id="rId27"/>
    <p:sldId id="269" r:id="rId28"/>
  </p:sldIdLst>
  <p:sldSz cx="9144000" cy="6858000" type="screen4x3"/>
  <p:notesSz cx="9939338" cy="6807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3399"/>
    <a:srgbClr val="DDDDDD"/>
    <a:srgbClr val="F3FB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586" autoAdjust="0"/>
  </p:normalViewPr>
  <p:slideViewPr>
    <p:cSldViewPr>
      <p:cViewPr varScale="1">
        <p:scale>
          <a:sx n="78" d="100"/>
          <a:sy n="78" d="100"/>
        </p:scale>
        <p:origin x="216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8130" cy="340742"/>
          </a:xfrm>
          <a:prstGeom prst="rect">
            <a:avLst/>
          </a:prstGeom>
        </p:spPr>
        <p:txBody>
          <a:bodyPr vert="horz" lIns="91559" tIns="45779" rIns="91559" bIns="45779" rtlCol="0"/>
          <a:lstStyle>
            <a:lvl1pPr algn="l" fontAlgn="auto">
              <a:spcBef>
                <a:spcPts val="0"/>
              </a:spcBef>
              <a:spcAft>
                <a:spcPts val="0"/>
              </a:spcAft>
              <a:defRPr sz="1200">
                <a:latin typeface="+mn-lt"/>
              </a:defRPr>
            </a:lvl1pPr>
          </a:lstStyle>
          <a:p>
            <a:pPr>
              <a:defRPr/>
            </a:pPr>
            <a:endParaRPr lang="en-NZ"/>
          </a:p>
        </p:txBody>
      </p:sp>
      <p:sp>
        <p:nvSpPr>
          <p:cNvPr id="3" name="Date Placeholder 2"/>
          <p:cNvSpPr>
            <a:spLocks noGrp="1"/>
          </p:cNvSpPr>
          <p:nvPr>
            <p:ph type="dt" idx="1"/>
          </p:nvPr>
        </p:nvSpPr>
        <p:spPr>
          <a:xfrm>
            <a:off x="5628889" y="0"/>
            <a:ext cx="4308130" cy="340742"/>
          </a:xfrm>
          <a:prstGeom prst="rect">
            <a:avLst/>
          </a:prstGeom>
        </p:spPr>
        <p:txBody>
          <a:bodyPr vert="horz" lIns="91559" tIns="45779" rIns="91559" bIns="45779" rtlCol="0"/>
          <a:lstStyle>
            <a:lvl1pPr algn="r" fontAlgn="auto">
              <a:spcBef>
                <a:spcPts val="0"/>
              </a:spcBef>
              <a:spcAft>
                <a:spcPts val="0"/>
              </a:spcAft>
              <a:defRPr sz="1200">
                <a:latin typeface="+mn-lt"/>
              </a:defRPr>
            </a:lvl1pPr>
          </a:lstStyle>
          <a:p>
            <a:pPr>
              <a:defRPr/>
            </a:pPr>
            <a:fld id="{58ADC4ED-C9BD-4D87-B90A-04868398CC7F}" type="datetimeFigureOut">
              <a:rPr lang="en-US"/>
              <a:pPr>
                <a:defRPr/>
              </a:pPr>
              <a:t>7/24/2018</a:t>
            </a:fld>
            <a:endParaRPr lang="en-NZ"/>
          </a:p>
        </p:txBody>
      </p:sp>
      <p:sp>
        <p:nvSpPr>
          <p:cNvPr id="4" name="Slide Image Placeholder 3"/>
          <p:cNvSpPr>
            <a:spLocks noGrp="1" noRot="1" noChangeAspect="1"/>
          </p:cNvSpPr>
          <p:nvPr>
            <p:ph type="sldImg" idx="2"/>
          </p:nvPr>
        </p:nvSpPr>
        <p:spPr>
          <a:xfrm>
            <a:off x="3267075" y="509588"/>
            <a:ext cx="3405188" cy="2554287"/>
          </a:xfrm>
          <a:prstGeom prst="rect">
            <a:avLst/>
          </a:prstGeom>
          <a:noFill/>
          <a:ln w="12700">
            <a:solidFill>
              <a:prstClr val="black"/>
            </a:solidFill>
          </a:ln>
        </p:spPr>
        <p:txBody>
          <a:bodyPr vert="horz" lIns="91559" tIns="45779" rIns="91559" bIns="45779" rtlCol="0" anchor="ctr"/>
          <a:lstStyle/>
          <a:p>
            <a:pPr lvl="0"/>
            <a:endParaRPr lang="en-NZ" noProof="0"/>
          </a:p>
        </p:txBody>
      </p:sp>
      <p:sp>
        <p:nvSpPr>
          <p:cNvPr id="5" name="Notes Placeholder 4"/>
          <p:cNvSpPr>
            <a:spLocks noGrp="1"/>
          </p:cNvSpPr>
          <p:nvPr>
            <p:ph type="body" sz="quarter" idx="3"/>
          </p:nvPr>
        </p:nvSpPr>
        <p:spPr>
          <a:xfrm>
            <a:off x="993471" y="3233230"/>
            <a:ext cx="7952399" cy="3063403"/>
          </a:xfrm>
          <a:prstGeom prst="rect">
            <a:avLst/>
          </a:prstGeom>
        </p:spPr>
        <p:txBody>
          <a:bodyPr vert="horz" lIns="91559" tIns="45779" rIns="91559" bIns="4577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a:p>
        </p:txBody>
      </p:sp>
      <p:sp>
        <p:nvSpPr>
          <p:cNvPr id="6" name="Footer Placeholder 5"/>
          <p:cNvSpPr>
            <a:spLocks noGrp="1"/>
          </p:cNvSpPr>
          <p:nvPr>
            <p:ph type="ftr" sz="quarter" idx="4"/>
          </p:nvPr>
        </p:nvSpPr>
        <p:spPr>
          <a:xfrm>
            <a:off x="0" y="6465371"/>
            <a:ext cx="4308130" cy="340741"/>
          </a:xfrm>
          <a:prstGeom prst="rect">
            <a:avLst/>
          </a:prstGeom>
        </p:spPr>
        <p:txBody>
          <a:bodyPr vert="horz" lIns="91559" tIns="45779" rIns="91559" bIns="45779" rtlCol="0" anchor="b"/>
          <a:lstStyle>
            <a:lvl1pPr algn="l" fontAlgn="auto">
              <a:spcBef>
                <a:spcPts val="0"/>
              </a:spcBef>
              <a:spcAft>
                <a:spcPts val="0"/>
              </a:spcAft>
              <a:defRPr sz="1200">
                <a:latin typeface="+mn-lt"/>
              </a:defRPr>
            </a:lvl1pPr>
          </a:lstStyle>
          <a:p>
            <a:pPr>
              <a:defRPr/>
            </a:pPr>
            <a:endParaRPr lang="en-NZ"/>
          </a:p>
        </p:txBody>
      </p:sp>
      <p:sp>
        <p:nvSpPr>
          <p:cNvPr id="7" name="Slide Number Placeholder 6"/>
          <p:cNvSpPr>
            <a:spLocks noGrp="1"/>
          </p:cNvSpPr>
          <p:nvPr>
            <p:ph type="sldNum" sz="quarter" idx="5"/>
          </p:nvPr>
        </p:nvSpPr>
        <p:spPr>
          <a:xfrm>
            <a:off x="5628889" y="6465371"/>
            <a:ext cx="4308130" cy="340741"/>
          </a:xfrm>
          <a:prstGeom prst="rect">
            <a:avLst/>
          </a:prstGeom>
        </p:spPr>
        <p:txBody>
          <a:bodyPr vert="horz" lIns="91559" tIns="45779" rIns="91559" bIns="45779" rtlCol="0" anchor="b"/>
          <a:lstStyle>
            <a:lvl1pPr algn="r" fontAlgn="auto">
              <a:spcBef>
                <a:spcPts val="0"/>
              </a:spcBef>
              <a:spcAft>
                <a:spcPts val="0"/>
              </a:spcAft>
              <a:defRPr sz="1200">
                <a:latin typeface="+mn-lt"/>
              </a:defRPr>
            </a:lvl1pPr>
          </a:lstStyle>
          <a:p>
            <a:pPr>
              <a:defRPr/>
            </a:pPr>
            <a:fld id="{EA2218B1-2815-461F-80B7-AE98DACA9BC2}" type="slidenum">
              <a:rPr lang="en-NZ"/>
              <a:pPr>
                <a:defRPr/>
              </a:pPr>
              <a:t>‹#›</a:t>
            </a:fld>
            <a:endParaRPr lang="en-NZ"/>
          </a:p>
        </p:txBody>
      </p:sp>
    </p:spTree>
    <p:extLst>
      <p:ext uri="{BB962C8B-B14F-4D97-AF65-F5344CB8AC3E}">
        <p14:creationId xmlns:p14="http://schemas.microsoft.com/office/powerpoint/2010/main" val="21192418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pPr>
              <a:defRPr/>
            </a:pPr>
            <a:fld id="{EA2218B1-2815-461F-80B7-AE98DACA9BC2}" type="slidenum">
              <a:rPr lang="en-NZ" smtClean="0"/>
              <a:pPr>
                <a:defRPr/>
              </a:pPr>
              <a:t>1</a:t>
            </a:fld>
            <a:endParaRPr lang="en-NZ"/>
          </a:p>
        </p:txBody>
      </p:sp>
    </p:spTree>
    <p:extLst>
      <p:ext uri="{BB962C8B-B14F-4D97-AF65-F5344CB8AC3E}">
        <p14:creationId xmlns:p14="http://schemas.microsoft.com/office/powerpoint/2010/main" val="625647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smtClean="0"/>
              <a:t>You can find more details about due dates, etc. in the course descriptor (on I drive)</a:t>
            </a:r>
          </a:p>
          <a:p>
            <a:pPr eaLnBrk="1" hangingPunct="1">
              <a:spcBef>
                <a:spcPct val="0"/>
              </a:spcBef>
              <a:buFontTx/>
              <a:buChar char="•"/>
            </a:pPr>
            <a:r>
              <a:rPr lang="en-NZ" smtClean="0"/>
              <a:t>And there will be detailed specs provided for the two projects</a:t>
            </a:r>
          </a:p>
          <a:p>
            <a:pPr eaLnBrk="1" hangingPunct="1">
              <a:spcBef>
                <a:spcPct val="0"/>
              </a:spcBef>
              <a:buFontTx/>
              <a:buChar char="•"/>
            </a:pPr>
            <a:r>
              <a:rPr lang="en-NZ" smtClean="0"/>
              <a:t>The Model and Application are development projects</a:t>
            </a:r>
          </a:p>
          <a:p>
            <a:pPr eaLnBrk="1" hangingPunct="1">
              <a:spcBef>
                <a:spcPct val="0"/>
              </a:spcBef>
              <a:buFontTx/>
              <a:buChar char="•"/>
            </a:pPr>
            <a:r>
              <a:rPr lang="en-NZ" smtClean="0"/>
              <a:t>Labs are in-class check-offs</a:t>
            </a:r>
          </a:p>
          <a:p>
            <a:pPr eaLnBrk="1" hangingPunct="1">
              <a:spcBef>
                <a:spcPct val="0"/>
              </a:spcBef>
              <a:buFontTx/>
              <a:buChar char="•"/>
            </a:pPr>
            <a:r>
              <a:rPr lang="en-NZ" smtClean="0"/>
              <a:t>DBA and Theory exams are during the two sessions of the last week</a:t>
            </a:r>
          </a:p>
          <a:p>
            <a:pPr eaLnBrk="1" hangingPunct="1"/>
            <a:endParaRPr lang="en-NZ" smtClean="0"/>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5C0D1C-1C10-4D5F-966B-832C1B3FF9FB}" type="slidenum">
              <a:rPr lang="en-NZ"/>
              <a:pPr fontAlgn="base">
                <a:spcBef>
                  <a:spcPct val="0"/>
                </a:spcBef>
                <a:spcAft>
                  <a:spcPct val="0"/>
                </a:spcAft>
                <a:defRPr/>
              </a:pPr>
              <a:t>10</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en-AU" smtClean="0"/>
              <a:t>For making tidy diagrams</a:t>
            </a:r>
          </a:p>
          <a:p>
            <a:pPr>
              <a:buFontTx/>
              <a:buChar char="•"/>
            </a:pPr>
            <a:r>
              <a:rPr lang="en-AU" smtClean="0"/>
              <a:t>For implementing our databases</a:t>
            </a:r>
          </a:p>
          <a:p>
            <a:pPr>
              <a:buFontTx/>
              <a:buChar char="•"/>
            </a:pPr>
            <a:r>
              <a:rPr lang="en-AU" smtClean="0"/>
              <a:t>For building our application front ends</a:t>
            </a: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smtClean="0"/>
              <a:t>...and if you don’t you should review</a:t>
            </a:r>
          </a:p>
          <a:p>
            <a:pPr eaLnBrk="1" hangingPunct="1">
              <a:spcBef>
                <a:spcPct val="0"/>
              </a:spcBef>
              <a:buFontTx/>
              <a:buChar char="•"/>
            </a:pPr>
            <a:r>
              <a:rPr lang="en-NZ" smtClean="0"/>
              <a:t>We will spend the first few sessions in revision</a:t>
            </a:r>
          </a:p>
          <a:p>
            <a:pPr eaLnBrk="1" hangingPunct="1">
              <a:spcBef>
                <a:spcPct val="0"/>
              </a:spcBef>
              <a:buFontTx/>
              <a:buChar char="•"/>
            </a:pPr>
            <a:r>
              <a:rPr lang="en-NZ" smtClean="0"/>
              <a:t>We will start today by going very briefly through the definitions, just to make sure we are all clear</a:t>
            </a:r>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CFC445-53EC-4C51-93A5-E32F4D393EFF}" type="slidenum">
              <a:rPr lang="en-NZ"/>
              <a:pPr fontAlgn="base">
                <a:spcBef>
                  <a:spcPct val="0"/>
                </a:spcBef>
                <a:spcAft>
                  <a:spcPct val="0"/>
                </a:spcAft>
                <a:defRPr/>
              </a:pPr>
              <a:t>12</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The “relational” model is a completely separate thing; we will get to that in a few minutes</a:t>
            </a:r>
          </a:p>
          <a:p>
            <a:pPr eaLnBrk="1" hangingPunct="1">
              <a:buFontTx/>
              <a:buChar char="•"/>
            </a:pPr>
            <a:r>
              <a:rPr lang="en-AU" smtClean="0"/>
              <a:t>NB: We will be converting our entity-relationship models into relational databases, but that’s not a requirement.</a:t>
            </a:r>
          </a:p>
          <a:p>
            <a:pPr eaLnBrk="1" hangingPunct="1">
              <a:buFontTx/>
              <a:buChar char="•"/>
            </a:pPr>
            <a:r>
              <a:rPr lang="en-AU" smtClean="0"/>
              <a:t>We could convert them to XML or OO if we were using a different database tool.</a:t>
            </a: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We need some formalism for diagramming our ER models. </a:t>
            </a:r>
          </a:p>
          <a:p>
            <a:pPr eaLnBrk="1" hangingPunct="1">
              <a:buFontTx/>
              <a:buChar char="•"/>
            </a:pPr>
            <a:r>
              <a:rPr lang="en-AU" smtClean="0"/>
              <a:t>There are several you can choose from.  We will look at two common ones today.</a:t>
            </a:r>
          </a:p>
          <a:p>
            <a:pPr eaLnBrk="1" hangingPunct="1">
              <a:buFontTx/>
              <a:buChar char="•"/>
            </a:pPr>
            <a:r>
              <a:rPr lang="en-AU" smtClean="0"/>
              <a:t>The most common is this one, “Crow’s Foot”. </a:t>
            </a:r>
          </a:p>
          <a:p>
            <a:pPr eaLnBrk="1" hangingPunct="1">
              <a:buFontTx/>
              <a:buChar char="•"/>
            </a:pPr>
            <a:r>
              <a:rPr lang="en-AU" smtClean="0"/>
              <a:t>Boxes for entities, lines for relationships</a:t>
            </a: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0"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Relationships differ in their optionality (if they have to happen for every entity instance) and cardinality (how many instances of the relationship can exist simultaneously)</a:t>
            </a:r>
          </a:p>
          <a:p>
            <a:pPr eaLnBrk="1" hangingPunct="1">
              <a:buFontTx/>
              <a:buChar char="•"/>
            </a:pPr>
            <a:r>
              <a:rPr lang="en-AU" smtClean="0"/>
              <a:t>There are diagramming conventions to represent this.</a:t>
            </a:r>
          </a:p>
          <a:p>
            <a:pPr eaLnBrk="1" hangingPunct="1">
              <a:buFontTx/>
              <a:buChar char="•"/>
            </a:pPr>
            <a:endParaRPr lang="en-US" smtClean="0"/>
          </a:p>
          <a:p>
            <a:pPr eaLnBrk="1" hangingPunct="1">
              <a:buFontTx/>
              <a:buChar char="•"/>
            </a:pPr>
            <a:r>
              <a:rPr lang="en-AU" smtClean="0"/>
              <a:t>The first, cardinality, expresses how many instances of the relationship might exist for a single instance of an entity</a:t>
            </a:r>
          </a:p>
          <a:p>
            <a:pPr eaLnBrk="1" hangingPunct="1">
              <a:buFontTx/>
              <a:buChar char="•"/>
            </a:pPr>
            <a:r>
              <a:rPr lang="en-AU" smtClean="0"/>
              <a:t>Denoted by the shape of the line where it touches the box. Single = 1; crow’s foot = many (more than 1)</a:t>
            </a:r>
          </a:p>
          <a:p>
            <a:pPr eaLnBrk="1" hangingPunct="1">
              <a:buFontTx/>
              <a:buChar char="•"/>
            </a:pPr>
            <a:r>
              <a:rPr lang="en-AU" smtClean="0"/>
              <a:t>Surgeons and operations. “A surgeon performs many operations; an operation is performed by one surgeon.</a:t>
            </a:r>
          </a:p>
          <a:p>
            <a:pPr eaLnBrk="1" hangingPunct="1">
              <a:buFontTx/>
              <a:buChar char="•"/>
            </a:pPr>
            <a:r>
              <a:rPr lang="en-AU" smtClean="0"/>
              <a:t>Note that this model doesn’t allow for multiple surgeons. That might be correct, or it might not.</a:t>
            </a:r>
          </a:p>
          <a:p>
            <a:pPr eaLnBrk="1" hangingPunct="1">
              <a:buFontTx/>
              <a:buChar char="•"/>
            </a:pPr>
            <a:r>
              <a:rPr lang="en-AU" smtClean="0"/>
              <a:t>We will discuss such things next week when we talk about data modelling</a:t>
            </a: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To clarify, we can label the line…</a:t>
            </a:r>
          </a:p>
          <a:p>
            <a:pPr eaLnBrk="1" hangingPunct="1">
              <a:buFontTx/>
              <a:buChar char="•"/>
            </a:pPr>
            <a:r>
              <a:rPr lang="en-AU" smtClean="0"/>
              <a:t>Usually one passive and one active for the two directions of the relationship</a:t>
            </a:r>
          </a:p>
          <a:p>
            <a:pPr eaLnBrk="1" hangingPunct="1">
              <a:buFontTx/>
              <a:buChar char="•"/>
            </a:pPr>
            <a:endParaRPr lang="en-AU"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What about when participation in a relationship is optional? For example, what if there are surgeons who haven’t performed any operations?</a:t>
            </a:r>
          </a:p>
          <a:p>
            <a:pPr eaLnBrk="1" hangingPunct="1">
              <a:buFontTx/>
              <a:buChar char="•"/>
            </a:pPr>
            <a:r>
              <a:rPr lang="en-AU" smtClean="0"/>
              <a:t>To indicate the optionality (the required minimum number of participants, place a 1 or a 0 on the line, inside from where it touches the box.</a:t>
            </a:r>
          </a:p>
          <a:p>
            <a:pPr eaLnBrk="1" hangingPunct="1">
              <a:buFontTx/>
              <a:buChar char="•"/>
            </a:pPr>
            <a:r>
              <a:rPr lang="en-AU" smtClean="0"/>
              <a:t>Simsion likes the “may” or “must” description. More often “may” = “0 or more” and “must” = “1 or more”</a:t>
            </a:r>
          </a:p>
          <a:p>
            <a:pPr eaLnBrk="1" hangingPunct="1">
              <a:buFontTx/>
              <a:buChar char="•"/>
            </a:pPr>
            <a:r>
              <a:rPr lang="en-AU" smtClean="0"/>
              <a:t>Top: Each surgeon may manage 0 or more operations, each operation is managed by exactly one surgeon</a:t>
            </a:r>
          </a:p>
          <a:p>
            <a:pPr eaLnBrk="1" hangingPunct="1">
              <a:buFontTx/>
              <a:buChar char="•"/>
            </a:pPr>
            <a:r>
              <a:rPr lang="en-AU" smtClean="0"/>
              <a:t>Bottom: Each operation is managed by 0 or 1 surgeon (so it may not be managed by a surgeon at all…..)</a:t>
            </a:r>
          </a:p>
          <a:p>
            <a:pPr eaLnBrk="1" hangingPunct="1">
              <a:buFontTx/>
              <a:buChar char="•"/>
            </a:pPr>
            <a:r>
              <a:rPr lang="en-AU" smtClean="0"/>
              <a:t>Note that there is no inherent right or wrong here. It depends on the reality you are describing.</a:t>
            </a:r>
          </a:p>
          <a:p>
            <a:pPr eaLnBrk="1" hangingPunct="1">
              <a:buFontTx/>
              <a:buChar char="•"/>
            </a:pPr>
            <a:endParaRPr lang="en-AU" smtClean="0"/>
          </a:p>
          <a:p>
            <a:pPr eaLnBrk="1" hangingPunct="1">
              <a:buFontTx/>
              <a:buChar char="•"/>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How would you interpret this one?</a:t>
            </a:r>
          </a:p>
          <a:p>
            <a:pPr eaLnBrk="1" hangingPunct="1">
              <a:buFontTx/>
              <a:buChar char="•"/>
            </a:pPr>
            <a:r>
              <a:rPr lang="en-AU" smtClean="0"/>
              <a:t>A student gets 0 or more awards</a:t>
            </a:r>
          </a:p>
          <a:p>
            <a:pPr eaLnBrk="1" hangingPunct="1">
              <a:buFontTx/>
              <a:buChar char="•"/>
            </a:pPr>
            <a:r>
              <a:rPr lang="en-AU" smtClean="0"/>
              <a:t>An award is given to 0 or more students (some awards aren’t given every year; sometimes there are ties)</a:t>
            </a: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How about this one? </a:t>
            </a:r>
          </a:p>
          <a:p>
            <a:pPr eaLnBrk="1" hangingPunct="1">
              <a:buFontTx/>
              <a:buChar char="•"/>
            </a:pPr>
            <a:endParaRPr lang="en-AU" smtClean="0"/>
          </a:p>
          <a:p>
            <a:pPr eaLnBrk="1" hangingPunct="1">
              <a:buFontTx/>
              <a:buChar char="•"/>
            </a:pPr>
            <a:r>
              <a:rPr lang="en-AU" smtClean="0"/>
              <a:t>A paper may have 0 or more papers as prerequisites</a:t>
            </a:r>
          </a:p>
          <a:p>
            <a:pPr eaLnBrk="1" hangingPunct="1">
              <a:buFontTx/>
              <a:buChar char="•"/>
            </a:pPr>
            <a:r>
              <a:rPr lang="en-AU" smtClean="0"/>
              <a:t>A paper may be a prerequisite for 0 or more papers</a:t>
            </a:r>
          </a:p>
          <a:p>
            <a:pPr eaLnBrk="1" hangingPunct="1">
              <a:buFontTx/>
              <a:buChar char="•"/>
            </a:pPr>
            <a:endParaRPr lang="en-AU" smtClean="0"/>
          </a:p>
          <a:p>
            <a:pPr eaLnBrk="1" hangingPunct="1">
              <a:buFontTx/>
              <a:buChar char="•"/>
            </a:pPr>
            <a:r>
              <a:rPr lang="en-AU" smtClean="0"/>
              <a:t>This is a self-referencing relationship.</a:t>
            </a:r>
          </a:p>
          <a:p>
            <a:pPr eaLnBrk="1" hangingPunct="1">
              <a:buFontTx/>
              <a:buChar char="•"/>
            </a:pPr>
            <a:endParaRPr lang="en-AU" smtClean="0"/>
          </a:p>
          <a:p>
            <a:pPr eaLnBrk="1" hangingPunct="1">
              <a:buFontTx/>
              <a:buChar char="•"/>
            </a:pPr>
            <a:r>
              <a:rPr lang="en-AU" smtClean="0"/>
              <a:t>Note that the notation and interpretation is the same as always, it is just the same entity at each end.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pPr>
              <a:defRPr/>
            </a:pPr>
            <a:fld id="{EA2218B1-2815-461F-80B7-AE98DACA9BC2}" type="slidenum">
              <a:rPr lang="en-NZ" smtClean="0"/>
              <a:pPr>
                <a:defRPr/>
              </a:pPr>
              <a:t>2</a:t>
            </a:fld>
            <a:endParaRPr lang="en-NZ"/>
          </a:p>
        </p:txBody>
      </p:sp>
    </p:spTree>
    <p:extLst>
      <p:ext uri="{BB962C8B-B14F-4D97-AF65-F5344CB8AC3E}">
        <p14:creationId xmlns:p14="http://schemas.microsoft.com/office/powerpoint/2010/main" val="465211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4"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The UML notation is very similar. I tend to use it in lectures because it is easier to do in Powerpoint.</a:t>
            </a:r>
          </a:p>
          <a:p>
            <a:pPr eaLnBrk="1" hangingPunct="1">
              <a:buFontTx/>
              <a:buChar char="•"/>
            </a:pPr>
            <a:r>
              <a:rPr lang="en-AU" smtClean="0"/>
              <a:t>Other than that, they are equivalent and you can use whatever you like</a:t>
            </a:r>
          </a:p>
          <a:p>
            <a:pPr eaLnBrk="1" hangingPunct="1">
              <a:buFontTx/>
              <a:buChar char="•"/>
            </a:pPr>
            <a:r>
              <a:rPr lang="en-AU" smtClean="0"/>
              <a:t>In UML, one says “class” not “entity”, but it’s the same idea</a:t>
            </a:r>
          </a:p>
          <a:p>
            <a:pPr eaLnBrk="1" hangingPunct="1">
              <a:buFontTx/>
              <a:buChar char="•"/>
            </a:pPr>
            <a:r>
              <a:rPr lang="en-AU" smtClean="0"/>
              <a:t>Relationships are a single line between classes</a:t>
            </a:r>
          </a:p>
          <a:p>
            <a:pPr eaLnBrk="1" hangingPunct="1">
              <a:buFontTx/>
              <a:buChar char="•"/>
            </a:pPr>
            <a:r>
              <a:rPr lang="en-AU" smtClean="0"/>
              <a:t>There are two symbols at each end of a relationship</a:t>
            </a:r>
          </a:p>
          <a:p>
            <a:pPr eaLnBrk="1" hangingPunct="1">
              <a:buFontTx/>
              <a:buChar char="•"/>
            </a:pPr>
            <a:r>
              <a:rPr lang="en-AU" smtClean="0"/>
              <a:t>The first is optionality, the second is cardinality</a:t>
            </a:r>
          </a:p>
          <a:p>
            <a:pPr eaLnBrk="1" hangingPunct="1">
              <a:buFontTx/>
              <a:buChar char="•"/>
            </a:pPr>
            <a:r>
              <a:rPr lang="en-AU" smtClean="0"/>
              <a:t>Optionality = 0 or 1</a:t>
            </a:r>
          </a:p>
          <a:p>
            <a:pPr eaLnBrk="1" hangingPunct="1">
              <a:buFontTx/>
              <a:buChar char="•"/>
            </a:pPr>
            <a:r>
              <a:rPr lang="en-AU" smtClean="0"/>
              <a:t>Cardinality = 1 or * (alternatively, ‘n’)</a:t>
            </a:r>
          </a:p>
          <a:p>
            <a:pPr eaLnBrk="1" hangingPunct="1">
              <a:buFontTx/>
              <a:buChar char="•"/>
            </a:pPr>
            <a:r>
              <a:rPr lang="en-AU" smtClean="0"/>
              <a:t>To convert into words, start with the far entity, as above.</a:t>
            </a:r>
          </a:p>
          <a:p>
            <a:pPr eaLnBrk="1" hangingPunct="1">
              <a:buFontTx/>
              <a:buChar char="•"/>
            </a:pPr>
            <a:r>
              <a:rPr lang="en-AU" smtClean="0"/>
              <a:t>You will probably encounter both CF and UML in your career. Know both, use whichever you prefer</a:t>
            </a:r>
          </a:p>
          <a:p>
            <a:pPr eaLnBrk="1" hangingPunct="1">
              <a:buFontTx/>
              <a:buChar char="•"/>
            </a:pPr>
            <a:r>
              <a:rPr lang="en-AU" smtClean="0"/>
              <a:t>There is also a 3</a:t>
            </a:r>
            <a:r>
              <a:rPr lang="en-AU" baseline="30000" smtClean="0"/>
              <a:t>rd</a:t>
            </a:r>
            <a:r>
              <a:rPr lang="en-AU" smtClean="0"/>
              <a:t> common notation called Chen (developed by Chen) that you may see, but it is older and not so common anymore. Look it up if you are going to become a professional database guy.</a:t>
            </a: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2"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Technically, the Entity-Relationship model is the Entity-Attribute-Relationship model</a:t>
            </a:r>
          </a:p>
          <a:p>
            <a:pPr eaLnBrk="1" hangingPunct="1">
              <a:buFontTx/>
              <a:buChar char="•"/>
            </a:pPr>
            <a:r>
              <a:rPr lang="en-AU" smtClean="0"/>
              <a:t>As you are developing it, you probably want to be noting down the attributes, but they can be omitted from the diagram to avoid clutter</a:t>
            </a: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eaLnBrk="1" hangingPunct="1">
              <a:buFontTx/>
              <a:buChar char="•"/>
            </a:pPr>
            <a:r>
              <a:rPr lang="en-AU" dirty="0" smtClean="0"/>
              <a:t>First proposed in 1970, by </a:t>
            </a:r>
            <a:r>
              <a:rPr lang="en-AU" dirty="0" err="1" smtClean="0"/>
              <a:t>Codd</a:t>
            </a:r>
            <a:r>
              <a:rPr lang="en-AU" dirty="0" smtClean="0"/>
              <a:t> (see I drive for seminal article, if interested)</a:t>
            </a:r>
          </a:p>
          <a:p>
            <a:pPr eaLnBrk="1" hangingPunct="1">
              <a:buFontTx/>
              <a:buChar char="•"/>
            </a:pPr>
            <a:r>
              <a:rPr lang="en-AU" dirty="0" smtClean="0"/>
              <a:t>Note that it is the relational </a:t>
            </a:r>
            <a:r>
              <a:rPr lang="en-AU" dirty="0" smtClean="0"/>
              <a:t>model’s </a:t>
            </a:r>
            <a:r>
              <a:rPr lang="en-AU" dirty="0" smtClean="0"/>
              <a:t>mathematical foundation that produces its robustness. The math guys are able to prove that the system works correctly when implemented correctly. Database developers and users can pretty much ignore the maths, but like knowing the physicists understand how to make airplanes stay afloat, it’s reassuring to know the formalism is there.</a:t>
            </a:r>
          </a:p>
          <a:p>
            <a:pPr eaLnBrk="1" hangingPunct="1">
              <a:buFontTx/>
              <a:buChar char="•"/>
            </a:pPr>
            <a:r>
              <a:rPr lang="en-AU" dirty="0" smtClean="0"/>
              <a:t>Note that the “table-column-key” nomenclature is database developer specific. Theoreticians may say “relationship-field” and “tuple”; DBAs may talks about “files” and “pages”. Doesn’t matter, they’re all talking about the same theoretical construct</a:t>
            </a:r>
          </a:p>
          <a:p>
            <a:pPr eaLnBrk="1" hangingPunct="1">
              <a:buFontTx/>
              <a:buChar char="•"/>
            </a:pPr>
            <a:r>
              <a:rPr lang="en-AU" dirty="0" smtClean="0"/>
              <a:t>We will review the conversion process later. It’s pretty straightforward</a:t>
            </a:r>
          </a:p>
          <a:p>
            <a:pPr eaLnBrk="1" hangingPunct="1">
              <a:buFontTx/>
              <a:buChar char="•"/>
            </a:pPr>
            <a:r>
              <a:rPr lang="en-AU" dirty="0" smtClean="0"/>
              <a:t>It involves producing necessary tables. You will recall that, while each entity in your ER model is certainly going to have some table associated with it, things can get more complex than 1-1. Some entities end up needing several tables to produce a safe and efficient database.</a:t>
            </a:r>
          </a:p>
          <a:p>
            <a:pPr eaLnBrk="1" hangingPunct="1">
              <a:buFontTx/>
              <a:buChar char="•"/>
            </a:pPr>
            <a:r>
              <a:rPr lang="en-AU" dirty="0" smtClean="0"/>
              <a:t>In addition, some new tables will have to be introduced, to represent the relationship edges in the ERD.</a:t>
            </a:r>
          </a:p>
          <a:p>
            <a:pPr eaLnBrk="1" hangingPunct="1">
              <a:buFontTx/>
              <a:buChar char="•"/>
            </a:pPr>
            <a:r>
              <a:rPr lang="en-AU" dirty="0" smtClean="0"/>
              <a:t>Also, when we convert to a relational model, we select the primary and foreign keys that support the operations of the relational algebra.</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8"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Quite often, you will see a relational database with all its tables and keys presented as a diagram</a:t>
            </a:r>
          </a:p>
          <a:p>
            <a:pPr eaLnBrk="1" hangingPunct="1">
              <a:buFontTx/>
              <a:buChar char="•"/>
            </a:pPr>
            <a:r>
              <a:rPr lang="en-AU" smtClean="0"/>
              <a:t>This diagram, for example, is the database you’re going to build in today’s homework</a:t>
            </a:r>
          </a:p>
          <a:p>
            <a:pPr eaLnBrk="1" hangingPunct="1">
              <a:buFontTx/>
              <a:buChar char="•"/>
            </a:pPr>
            <a:r>
              <a:rPr lang="en-AU" smtClean="0"/>
              <a:t>Each box is a table, the rows in the table are attributes, the little key symbol marks the PK, the connecting lines show FKs.</a:t>
            </a:r>
          </a:p>
          <a:p>
            <a:pPr eaLnBrk="1" hangingPunct="1">
              <a:buFontTx/>
              <a:buChar char="•"/>
            </a:pPr>
            <a:r>
              <a:rPr lang="en-AU" smtClean="0"/>
              <a:t>But sometimes drawing a whole diagram isn’t practical, so you will see this shorthand…..</a:t>
            </a: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6"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It’s just the table name and a list of the field/column names</a:t>
            </a:r>
          </a:p>
          <a:p>
            <a:pPr eaLnBrk="1" hangingPunct="1">
              <a:buFontTx/>
              <a:buChar char="•"/>
            </a:pPr>
            <a:r>
              <a:rPr lang="en-AU" smtClean="0"/>
              <a:t>The primary key is underlined</a:t>
            </a:r>
          </a:p>
          <a:p>
            <a:pPr eaLnBrk="1" hangingPunct="1">
              <a:buFontTx/>
              <a:buChar char="•"/>
            </a:pPr>
            <a:r>
              <a:rPr lang="en-AU" smtClean="0"/>
              <a:t>Foreign keys are not underlined.</a:t>
            </a:r>
          </a:p>
          <a:p>
            <a:pPr eaLnBrk="1" hangingPunct="1">
              <a:buFontTx/>
              <a:buChar char="•"/>
            </a:pPr>
            <a:r>
              <a:rPr lang="en-AU" smtClean="0"/>
              <a:t>However, if you have a situation where a table’s primary key is a composite of a set of foreign keys, then all those foreign keys will be underlined.</a:t>
            </a: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4"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My understanding is that you have done SQL very thoroughly already in DB2, so we won’t spend a lot of time reviewing that. In a few weeks, when we are approaching application development time, we will start digging into some more advanced SQL syntax and techniques, but I am assuming you all have the basics and you will be writing some SQL today to jog your memory.</a:t>
            </a:r>
          </a:p>
          <a:p>
            <a:pPr eaLnBrk="1" hangingPunct="1">
              <a:buFontTx/>
              <a:buChar char="•"/>
            </a:pPr>
            <a:r>
              <a:rPr lang="en-AU" smtClean="0"/>
              <a:t>As when working with any programming language, a syntax manual will save you a lot of time. Googling also works</a:t>
            </a:r>
          </a:p>
          <a:p>
            <a:pPr eaLnBrk="1" hangingPunct="1">
              <a:buFontTx/>
              <a:buChar char="•"/>
            </a:pPr>
            <a:r>
              <a:rPr lang="en-AU" smtClean="0"/>
              <a:t>There are several reference pdfs on the I: drive if you need one.</a:t>
            </a:r>
          </a:p>
          <a:p>
            <a:pPr eaLnBrk="1" hangingPunct="1">
              <a:buFontTx/>
              <a:buChar char="•"/>
            </a:pPr>
            <a:r>
              <a:rPr lang="en-AU" smtClean="0"/>
              <a:t>These are the SQL statements that you should be really comfortable with; we will be working with T-SQL for the majority of the term, so that’s the syntax you need to remember.</a:t>
            </a:r>
          </a:p>
          <a:p>
            <a:pPr eaLnBrk="1" hangingPunct="1">
              <a:buFontTx/>
              <a:buChar char="•"/>
            </a:pPr>
            <a:r>
              <a:rPr lang="en-AU" smtClean="0"/>
              <a:t>Can’t get a really clear picture on how complex your join work was. If you also know outer and cross join, feel free to use them</a:t>
            </a:r>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2"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Presumably, you remember this, and know how to use the Object Explorer, how to get the Query Editor open, and how to type queries.</a:t>
            </a:r>
          </a:p>
          <a:p>
            <a:pPr eaLnBrk="1" hangingPunct="1">
              <a:buFontTx/>
              <a:buChar char="•"/>
            </a:pPr>
            <a:r>
              <a:rPr lang="en-AU" smtClean="0"/>
              <a:t>That’s about all you need for the moment</a:t>
            </a:r>
          </a:p>
          <a:p>
            <a:pPr eaLnBrk="1" hangingPunct="1">
              <a:buFontTx/>
              <a:buChar char="•"/>
            </a:pPr>
            <a:r>
              <a:rPr lang="en-AU" smtClean="0"/>
              <a:t>If not, look at the on-line help, or get a book, or get help in practical</a:t>
            </a:r>
          </a:p>
          <a:p>
            <a:pPr eaLnBrk="1" hangingPunct="1">
              <a:buFontTx/>
              <a:buChar char="•"/>
            </a:pPr>
            <a:r>
              <a:rPr lang="en-AU" smtClean="0"/>
              <a:t>As we proceed through the paper and learn new stuff about SQL Server, we will go through it in detail.</a:t>
            </a:r>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endParaRPr lang="en-NZ" smtClean="0"/>
          </a:p>
        </p:txBody>
      </p:sp>
      <p:sp>
        <p:nvSpPr>
          <p:cNvPr id="368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FB5187-4796-4C60-8523-1935618A3E8A}" type="slidenum">
              <a:rPr lang="en-NZ"/>
              <a:pPr fontAlgn="base">
                <a:spcBef>
                  <a:spcPct val="0"/>
                </a:spcBef>
                <a:spcAft>
                  <a:spcPct val="0"/>
                </a:spcAft>
                <a:defRPr/>
              </a:pPr>
              <a:t>27</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pPr>
              <a:defRPr/>
            </a:pPr>
            <a:fld id="{EA2218B1-2815-461F-80B7-AE98DACA9BC2}" type="slidenum">
              <a:rPr lang="en-NZ" smtClean="0"/>
              <a:pPr>
                <a:defRPr/>
              </a:pPr>
              <a:t>3</a:t>
            </a:fld>
            <a:endParaRPr lang="en-NZ"/>
          </a:p>
        </p:txBody>
      </p:sp>
    </p:spTree>
    <p:extLst>
      <p:ext uri="{BB962C8B-B14F-4D97-AF65-F5344CB8AC3E}">
        <p14:creationId xmlns:p14="http://schemas.microsoft.com/office/powerpoint/2010/main" val="214292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pPr>
              <a:defRPr/>
            </a:pPr>
            <a:fld id="{EA2218B1-2815-461F-80B7-AE98DACA9BC2}" type="slidenum">
              <a:rPr lang="en-NZ" smtClean="0"/>
              <a:pPr>
                <a:defRPr/>
              </a:pPr>
              <a:t>4</a:t>
            </a:fld>
            <a:endParaRPr lang="en-NZ"/>
          </a:p>
        </p:txBody>
      </p:sp>
    </p:spTree>
    <p:extLst>
      <p:ext uri="{BB962C8B-B14F-4D97-AF65-F5344CB8AC3E}">
        <p14:creationId xmlns:p14="http://schemas.microsoft.com/office/powerpoint/2010/main" val="528320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dirty="0" smtClean="0"/>
              <a:t>For some of you, this is your first third year paper.</a:t>
            </a:r>
          </a:p>
          <a:p>
            <a:pPr eaLnBrk="1" hangingPunct="1">
              <a:buFontTx/>
              <a:buChar char="•"/>
            </a:pPr>
            <a:r>
              <a:rPr lang="en-AU" dirty="0" smtClean="0"/>
              <a:t>There are some differences between 2</a:t>
            </a:r>
            <a:r>
              <a:rPr lang="en-AU" baseline="30000" dirty="0" smtClean="0"/>
              <a:t>nd</a:t>
            </a:r>
            <a:r>
              <a:rPr lang="en-AU" dirty="0" smtClean="0"/>
              <a:t> and 3</a:t>
            </a:r>
            <a:r>
              <a:rPr lang="en-AU" baseline="30000" dirty="0" smtClean="0"/>
              <a:t>rd</a:t>
            </a:r>
            <a:r>
              <a:rPr lang="en-AU" dirty="0" smtClean="0"/>
              <a:t> year expectations, and we don’t want them to come as a surprise</a:t>
            </a:r>
          </a:p>
          <a:p>
            <a:pPr eaLnBrk="1" hangingPunct="1">
              <a:buFontTx/>
              <a:buChar char="•"/>
            </a:pPr>
            <a:r>
              <a:rPr lang="en-NZ" dirty="0" smtClean="0"/>
              <a:t>greater emphasis on theory, and how that makes the skill set portable. This is reflected in the assessment structure, where the theory exam is worth </a:t>
            </a:r>
            <a:r>
              <a:rPr lang="en-NZ" dirty="0" smtClean="0"/>
              <a:t>25% </a:t>
            </a:r>
            <a:r>
              <a:rPr lang="en-NZ" dirty="0" smtClean="0"/>
              <a:t>of your total mark.</a:t>
            </a:r>
          </a:p>
          <a:p>
            <a:pPr eaLnBrk="1" hangingPunct="1">
              <a:buFontTx/>
              <a:buChar char="•"/>
            </a:pPr>
            <a:r>
              <a:rPr lang="en-NZ" dirty="0" smtClean="0"/>
              <a:t>Mention importance of keeping up with the reading.</a:t>
            </a:r>
          </a:p>
          <a:p>
            <a:pPr eaLnBrk="1" hangingPunct="1">
              <a:buFontTx/>
              <a:buChar char="•"/>
            </a:pPr>
            <a:endParaRPr lang="en-AU" dirty="0" smtClean="0"/>
          </a:p>
          <a:p>
            <a:pPr eaLnBrk="1" hangingPunct="1">
              <a:buFontTx/>
              <a:buChar char="•"/>
            </a:pPr>
            <a:r>
              <a:rPr lang="en-AU" dirty="0" smtClean="0"/>
              <a:t>All of these things should make your 3</a:t>
            </a:r>
            <a:r>
              <a:rPr lang="en-AU" baseline="30000" dirty="0" smtClean="0"/>
              <a:t>rd</a:t>
            </a:r>
            <a:r>
              <a:rPr lang="en-AU" dirty="0" smtClean="0"/>
              <a:t> year more exciting and rewarding than the previous ones, but you have to be prepared to do the work. Don’t put things off to the end, don’t underestimate how much effort is required if you plan to achieve a high level of performance.</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eaLnBrk="1" hangingPunct="1">
              <a:buFontTx/>
              <a:buChar char="•"/>
            </a:pPr>
            <a:r>
              <a:rPr lang="en-AU" smtClean="0"/>
              <a:t>Database development is sometimes treated as the poor guy’s programming.</a:t>
            </a:r>
          </a:p>
          <a:p>
            <a:pPr eaLnBrk="1" hangingPunct="1">
              <a:buFontTx/>
              <a:buChar char="•"/>
            </a:pPr>
            <a:r>
              <a:rPr lang="en-AU" smtClean="0"/>
              <a:t>Part of software development, but not as cool or clever or creative.</a:t>
            </a:r>
          </a:p>
          <a:p>
            <a:pPr eaLnBrk="1" hangingPunct="1">
              <a:buFontTx/>
              <a:buChar char="•"/>
            </a:pPr>
            <a:r>
              <a:rPr lang="en-AU" smtClean="0"/>
              <a:t>In some ways, this is true. Compared to straight programming, DB work is much more mechanical and rote – all databases are much more alike than are all programs.</a:t>
            </a:r>
          </a:p>
          <a:p>
            <a:pPr eaLnBrk="1" hangingPunct="1">
              <a:buFontTx/>
              <a:buChar char="•"/>
            </a:pPr>
            <a:r>
              <a:rPr lang="en-AU" smtClean="0"/>
              <a:t>However, database work can be quite interesting and challenging, and it is really, really important.</a:t>
            </a:r>
          </a:p>
          <a:p>
            <a:pPr eaLnBrk="1" hangingPunct="1">
              <a:buFontTx/>
              <a:buChar char="•"/>
            </a:pPr>
            <a:r>
              <a:rPr lang="en-AU" smtClean="0"/>
              <a:t>Let’s think about what role databases play….</a:t>
            </a:r>
          </a:p>
          <a:p>
            <a:pPr eaLnBrk="1" hangingPunct="1">
              <a:buFontTx/>
              <a:buChar char="•"/>
            </a:pPr>
            <a:r>
              <a:rPr lang="en-AU" smtClean="0"/>
              <a:t>Somebody, somewhere has collected a lot of facts. They’ve done a research project, or they’ve run a survey, or they’ve just collected a lot of random stuff.</a:t>
            </a:r>
          </a:p>
          <a:p>
            <a:pPr eaLnBrk="1" hangingPunct="1">
              <a:buFontTx/>
              <a:buChar char="•"/>
            </a:pPr>
            <a:r>
              <a:rPr lang="en-AU" smtClean="0"/>
              <a:t>What they have is data. Sometimes LOTS of data. And it is of almost no use to them</a:t>
            </a:r>
          </a:p>
          <a:p>
            <a:pPr eaLnBrk="1" hangingPunct="1">
              <a:buFontTx/>
              <a:buChar char="•"/>
            </a:pPr>
            <a:r>
              <a:rPr lang="en-AU" smtClean="0"/>
              <a:t>What they need is Information, Knowledge, Truth</a:t>
            </a:r>
          </a:p>
          <a:p>
            <a:pPr eaLnBrk="1" hangingPunct="1">
              <a:buFontTx/>
              <a:buChar char="•"/>
            </a:pPr>
            <a:r>
              <a:rPr lang="en-AU" smtClean="0"/>
              <a:t>And one of the things that helps them get that is Databases</a:t>
            </a:r>
          </a:p>
          <a:p>
            <a:pPr eaLnBrk="1" hangingPunct="1">
              <a:buFontTx/>
              <a:buChar char="•"/>
            </a:pPr>
            <a:r>
              <a:rPr lang="en-AU" smtClean="0"/>
              <a:t>A well-implemented database will organise and structure the data so that people can understand it better.</a:t>
            </a:r>
          </a:p>
          <a:p>
            <a:pPr eaLnBrk="1" hangingPunct="1">
              <a:buFontTx/>
              <a:buChar char="•"/>
            </a:pPr>
            <a:r>
              <a:rPr lang="en-AU" smtClean="0"/>
              <a:t>It will enable them to ask questions of it, compute summaries about it, and find patterns in it, all easily.</a:t>
            </a:r>
          </a:p>
          <a:p>
            <a:pPr eaLnBrk="1" hangingPunct="1">
              <a:buFontTx/>
              <a:buChar char="•"/>
            </a:pPr>
            <a:r>
              <a:rPr lang="en-AU" smtClean="0"/>
              <a:t>That’s your goal; remember it when you feel that you’re slogging through one more dreary SQL multiple join…</a:t>
            </a: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smtClean="0"/>
              <a:t> Discuss why we will revisit modelling, even though they’ve done it before. That’s the hard part to learn, so you need to practice it. In a 3</a:t>
            </a:r>
            <a:r>
              <a:rPr lang="en-NZ" baseline="30000" smtClean="0"/>
              <a:t>rd</a:t>
            </a:r>
            <a:r>
              <a:rPr lang="en-NZ" smtClean="0"/>
              <a:t> year paper, you will 1) learn more theory, 2) solve harder problems, 3) work more independently, and 4) consider solutions more analytically</a:t>
            </a:r>
          </a:p>
          <a:p>
            <a:pPr eaLnBrk="1" hangingPunct="1">
              <a:spcBef>
                <a:spcPct val="0"/>
              </a:spcBef>
              <a:buFontTx/>
              <a:buChar char="•"/>
            </a:pPr>
            <a:r>
              <a:rPr lang="en-NZ" smtClean="0"/>
              <a:t>Note that we will be translating our conceptual model (ERD) into relational schemata, but there’s no rule that says we have to. We could, if we felt like it, translate to XML, or to an OO system. The conceptual model is language and DBMS independent. It simply reflects the important bits about the client’s data universe.</a:t>
            </a:r>
          </a:p>
          <a:p>
            <a:pPr eaLnBrk="1" hangingPunct="1">
              <a:spcBef>
                <a:spcPct val="0"/>
              </a:spcBef>
              <a:buFontTx/>
              <a:buChar char="•"/>
            </a:pPr>
            <a:r>
              <a:rPr lang="en-NZ" smtClean="0"/>
              <a:t>When we talk about physical design, we will be looking into some of the deep implementation details, for example, considering the complex data structures that modern DBMSs use to implement indices.</a:t>
            </a:r>
          </a:p>
          <a:p>
            <a:pPr eaLnBrk="1" hangingPunct="1">
              <a:spcBef>
                <a:spcPct val="0"/>
              </a:spcBef>
              <a:buFontTx/>
              <a:buChar char="•"/>
            </a:pPr>
            <a:r>
              <a:rPr lang="en-NZ" smtClean="0"/>
              <a:t>It’s possible that you could spend your life working with DBs and never need to know this, but if you’re looking for a deeper understanding, with the possibility of moving beyond the vendor-supplied, this kind of knowledge is power</a:t>
            </a:r>
          </a:p>
        </p:txBody>
      </p:sp>
      <p:sp>
        <p:nvSpPr>
          <p:cNvPr id="204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B40CF2-2F09-4DF4-9722-CAD5B4727F57}" type="slidenum">
              <a:rPr lang="en-NZ"/>
              <a:pPr fontAlgn="base">
                <a:spcBef>
                  <a:spcPct val="0"/>
                </a:spcBef>
                <a:spcAft>
                  <a:spcPct val="0"/>
                </a:spcAft>
                <a:defRPr/>
              </a:pPr>
              <a:t>7</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smtClean="0"/>
              <a:t>Development Life Cycle, from Churcher</a:t>
            </a:r>
          </a:p>
          <a:p>
            <a:pPr eaLnBrk="1" hangingPunct="1">
              <a:spcBef>
                <a:spcPct val="0"/>
              </a:spcBef>
              <a:buFontTx/>
              <a:buChar char="•"/>
            </a:pPr>
            <a:r>
              <a:rPr lang="en-NZ" smtClean="0"/>
              <a:t>This first part of the paper follows this standard SDLC.</a:t>
            </a:r>
          </a:p>
          <a:p>
            <a:pPr eaLnBrk="1" hangingPunct="1">
              <a:spcBef>
                <a:spcPct val="0"/>
              </a:spcBef>
              <a:buFontTx/>
              <a:buChar char="•"/>
            </a:pPr>
            <a:r>
              <a:rPr lang="en-NZ" smtClean="0"/>
              <a:t>This figure from Churcher – we’ll talk about books in a bit</a:t>
            </a:r>
          </a:p>
          <a:p>
            <a:pPr eaLnBrk="1" hangingPunct="1">
              <a:spcBef>
                <a:spcPct val="0"/>
              </a:spcBef>
            </a:pPr>
            <a:endParaRPr lang="en-NZ" smtClean="0"/>
          </a:p>
        </p:txBody>
      </p:sp>
      <p:sp>
        <p:nvSpPr>
          <p:cNvPr id="225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18793BF-41B1-48E8-9047-946E259FBE3A}" type="slidenum">
              <a:rPr lang="en-NZ"/>
              <a:pPr fontAlgn="base">
                <a:spcBef>
                  <a:spcPct val="0"/>
                </a:spcBef>
                <a:spcAft>
                  <a:spcPct val="0"/>
                </a:spcAft>
                <a:defRPr/>
              </a:pPr>
              <a:t>8</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See the full course directive on the I:drive</a:t>
            </a:r>
          </a:p>
          <a:p>
            <a:pPr eaLnBrk="1" hangingPunct="1">
              <a:buFontTx/>
              <a:buChar char="•"/>
            </a:pPr>
            <a:r>
              <a:rPr lang="en-NZ" dirty="0" smtClean="0"/>
              <a:t>Be aware that this schedule is subject to change, in case we decide to spend more or less time on a particular topic</a:t>
            </a:r>
          </a:p>
        </p:txBody>
      </p:sp>
      <p:sp>
        <p:nvSpPr>
          <p:cNvPr id="4" name="Slide Number Placeholder 3"/>
          <p:cNvSpPr>
            <a:spLocks noGrp="1"/>
          </p:cNvSpPr>
          <p:nvPr>
            <p:ph type="sldNum" sz="quarter" idx="5"/>
          </p:nvPr>
        </p:nvSpPr>
        <p:spPr/>
        <p:txBody>
          <a:bodyPr/>
          <a:lstStyle/>
          <a:p>
            <a:pPr>
              <a:defRPr/>
            </a:pPr>
            <a:fld id="{D480D7A3-96CC-461F-BFED-6000072E01FB}" type="slidenum">
              <a:rPr lang="en-NZ" smtClean="0"/>
              <a:pPr>
                <a:defRPr/>
              </a:pPr>
              <a:t>9</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8"/>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39"/>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40"/>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41"/>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en-US" smtClean="0"/>
              <a:t>Click to edit Master title style</a:t>
            </a:r>
            <a:endParaRPr lang="en-US"/>
          </a:p>
        </p:txBody>
      </p:sp>
      <p:sp>
        <p:nvSpPr>
          <p:cNvPr id="9" name="Subtitle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0" name="Date Placeholder 27"/>
          <p:cNvSpPr>
            <a:spLocks noGrp="1"/>
          </p:cNvSpPr>
          <p:nvPr>
            <p:ph type="dt" sz="half" idx="10"/>
          </p:nvPr>
        </p:nvSpPr>
        <p:spPr/>
        <p:txBody>
          <a:bodyPr/>
          <a:lstStyle>
            <a:lvl1pPr>
              <a:defRPr/>
            </a:lvl1pPr>
            <a:extLst/>
          </a:lstStyle>
          <a:p>
            <a:pPr>
              <a:defRPr/>
            </a:pPr>
            <a:fld id="{CB6BFC05-62A0-4C57-97D5-3F491D06031A}" type="datetimeFigureOut">
              <a:rPr lang="en-US"/>
              <a:pPr>
                <a:defRPr/>
              </a:pPr>
              <a:t>7/24/2018</a:t>
            </a:fld>
            <a:endParaRPr lang="en-US"/>
          </a:p>
        </p:txBody>
      </p:sp>
      <p:sp>
        <p:nvSpPr>
          <p:cNvPr id="11" name="Footer Placeholder 16"/>
          <p:cNvSpPr>
            <a:spLocks noGrp="1"/>
          </p:cNvSpPr>
          <p:nvPr>
            <p:ph type="ftr" sz="quarter" idx="11"/>
          </p:nvPr>
        </p:nvSpPr>
        <p:spPr/>
        <p:txBody>
          <a:bodyPr/>
          <a:lstStyle>
            <a:lvl1pPr>
              <a:defRPr/>
            </a:lvl1pPr>
            <a:extLst/>
          </a:lstStyle>
          <a:p>
            <a:pPr>
              <a:defRPr/>
            </a:pPr>
            <a:endParaRPr lang="en-US"/>
          </a:p>
        </p:txBody>
      </p:sp>
      <p:sp>
        <p:nvSpPr>
          <p:cNvPr id="12" name="Slide Number Placeholder 28"/>
          <p:cNvSpPr>
            <a:spLocks noGrp="1"/>
          </p:cNvSpPr>
          <p:nvPr>
            <p:ph type="sldNum" sz="quarter" idx="12"/>
          </p:nvPr>
        </p:nvSpPr>
        <p:spPr/>
        <p:txBody>
          <a:bodyPr/>
          <a:lstStyle>
            <a:lvl1pPr>
              <a:defRPr/>
            </a:lvl1pPr>
            <a:extLst/>
          </a:lstStyle>
          <a:p>
            <a:pPr>
              <a:defRPr/>
            </a:pPr>
            <a:fld id="{19ADB069-9692-43E1-A9D7-42306A8E1E48}" type="slidenum">
              <a:rPr lang="en-US"/>
              <a:pPr>
                <a:defRPr/>
              </a:pPr>
              <a:t>‹#›</a:t>
            </a:fld>
            <a:endParaRPr lang="en-US"/>
          </a:p>
        </p:txBody>
      </p:sp>
    </p:spTree>
    <p:extLst>
      <p:ext uri="{BB962C8B-B14F-4D97-AF65-F5344CB8AC3E}">
        <p14:creationId xmlns:p14="http://schemas.microsoft.com/office/powerpoint/2010/main" val="1748827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E442F4F-1D10-4019-AE0E-C393B65594BA}" type="datetimeFigureOut">
              <a:rPr lang="en-US"/>
              <a:pPr>
                <a:defRPr/>
              </a:pPr>
              <a:t>7/24/2018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F319A53E-1567-403D-9259-51CE9B705339}" type="slidenum">
              <a:rPr lang="en-US"/>
              <a:pPr>
                <a:defRPr/>
              </a:pPr>
              <a:t>‹#›</a:t>
            </a:fld>
            <a:endParaRPr lang="en-US"/>
          </a:p>
        </p:txBody>
      </p:sp>
    </p:spTree>
    <p:extLst>
      <p:ext uri="{BB962C8B-B14F-4D97-AF65-F5344CB8AC3E}">
        <p14:creationId xmlns:p14="http://schemas.microsoft.com/office/powerpoint/2010/main" val="136263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C64991FA-69BD-4820-A822-30A5C0A3FA94}" type="datetimeFigureOut">
              <a:rPr lang="en-US"/>
              <a:pPr>
                <a:defRPr/>
              </a:pPr>
              <a:t>7/24/2018</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270B5B7D-B2BB-4692-9EB9-4C3B510D0671}" type="slidenum">
              <a:rPr lang="en-US"/>
              <a:pPr>
                <a:defRPr/>
              </a:pPr>
              <a:t>‹#›</a:t>
            </a:fld>
            <a:endParaRPr lang="en-US"/>
          </a:p>
        </p:txBody>
      </p:sp>
    </p:spTree>
    <p:extLst>
      <p:ext uri="{BB962C8B-B14F-4D97-AF65-F5344CB8AC3E}">
        <p14:creationId xmlns:p14="http://schemas.microsoft.com/office/powerpoint/2010/main" val="628604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50112B24-F648-42C1-BEF2-6C1CE4C60DAD}" type="datetimeFigureOut">
              <a:rPr lang="en-US"/>
              <a:pPr>
                <a:defRPr/>
              </a:pPr>
              <a:t>7/24/2018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3BC6B82A-C962-4D81-8169-0343075DF826}" type="slidenum">
              <a:rPr lang="en-US"/>
              <a:pPr>
                <a:defRPr/>
              </a:pPr>
              <a:t>‹#›</a:t>
            </a:fld>
            <a:endParaRPr lang="en-US"/>
          </a:p>
        </p:txBody>
      </p:sp>
    </p:spTree>
    <p:extLst>
      <p:ext uri="{BB962C8B-B14F-4D97-AF65-F5344CB8AC3E}">
        <p14:creationId xmlns:p14="http://schemas.microsoft.com/office/powerpoint/2010/main" val="259004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Freeform 13"/>
          <p:cNvSpPr>
            <a:spLocks/>
          </p:cNvSpPr>
          <p:nvPr/>
        </p:nvSpPr>
        <p:spPr bwMode="auto">
          <a:xfrm>
            <a:off x="4829175" y="1073150"/>
            <a:ext cx="4321175"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Freeform 14"/>
          <p:cNvSpPr>
            <a:spLocks/>
          </p:cNvSpPr>
          <p:nvPr/>
        </p:nvSpPr>
        <p:spPr bwMode="auto">
          <a:xfrm>
            <a:off x="374650" y="0"/>
            <a:ext cx="5513388"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Freeform 12"/>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5" name="Freeform 24"/>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6" name="Freeform 25"/>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8" name="Rectangle 6"/>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7"/>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 name="Rectangle 8"/>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1" name="Rectangle 9"/>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10"/>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3" name="Rectangle 11"/>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en-US" smtClean="0"/>
              <a:t>Click to edit Master title style</a:t>
            </a:r>
            <a:endParaRPr lang="en-US"/>
          </a:p>
        </p:txBody>
      </p:sp>
      <p:sp>
        <p:nvSpPr>
          <p:cNvPr id="34" name="Date Placeholder 3"/>
          <p:cNvSpPr>
            <a:spLocks noGrp="1"/>
          </p:cNvSpPr>
          <p:nvPr>
            <p:ph type="dt" sz="half" idx="10"/>
          </p:nvPr>
        </p:nvSpPr>
        <p:spPr/>
        <p:txBody>
          <a:bodyPr/>
          <a:lstStyle>
            <a:lvl1pPr>
              <a:defRPr/>
            </a:lvl1pPr>
            <a:extLst/>
          </a:lstStyle>
          <a:p>
            <a:pPr>
              <a:defRPr/>
            </a:pPr>
            <a:fld id="{C69B732D-6E97-41D5-B0BA-E1149CB1A63C}" type="datetimeFigureOut">
              <a:rPr lang="en-US"/>
              <a:pPr>
                <a:defRPr/>
              </a:pPr>
              <a:t>7/24/2018</a:t>
            </a:fld>
            <a:endParaRPr lang="en-US"/>
          </a:p>
        </p:txBody>
      </p:sp>
      <p:sp>
        <p:nvSpPr>
          <p:cNvPr id="35" name="Footer Placeholder 4"/>
          <p:cNvSpPr>
            <a:spLocks noGrp="1"/>
          </p:cNvSpPr>
          <p:nvPr>
            <p:ph type="ftr" sz="quarter" idx="11"/>
          </p:nvPr>
        </p:nvSpPr>
        <p:spPr/>
        <p:txBody>
          <a:bodyPr/>
          <a:lstStyle>
            <a:lvl1pPr>
              <a:defRPr/>
            </a:lvl1pPr>
            <a:extLst/>
          </a:lstStyle>
          <a:p>
            <a:pPr>
              <a:defRPr/>
            </a:pPr>
            <a:endParaRPr lang="en-US"/>
          </a:p>
        </p:txBody>
      </p:sp>
      <p:sp>
        <p:nvSpPr>
          <p:cNvPr id="36" name="Slide Number Placeholder 5"/>
          <p:cNvSpPr>
            <a:spLocks noGrp="1"/>
          </p:cNvSpPr>
          <p:nvPr>
            <p:ph type="sldNum" sz="quarter" idx="12"/>
          </p:nvPr>
        </p:nvSpPr>
        <p:spPr/>
        <p:txBody>
          <a:bodyPr/>
          <a:lstStyle>
            <a:lvl1pPr>
              <a:defRPr/>
            </a:lvl1pPr>
            <a:extLst/>
          </a:lstStyle>
          <a:p>
            <a:pPr>
              <a:defRPr/>
            </a:pPr>
            <a:fld id="{18B3DF60-9233-4FE6-851D-6FDFBDFD6FA8}" type="slidenum">
              <a:rPr lang="en-US"/>
              <a:pPr>
                <a:defRPr/>
              </a:pPr>
              <a:t>‹#›</a:t>
            </a:fld>
            <a:endParaRPr lang="en-US"/>
          </a:p>
        </p:txBody>
      </p:sp>
    </p:spTree>
    <p:extLst>
      <p:ext uri="{BB962C8B-B14F-4D97-AF65-F5344CB8AC3E}">
        <p14:creationId xmlns:p14="http://schemas.microsoft.com/office/powerpoint/2010/main" val="2573528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8DCFF4AA-199B-47CD-9295-C825C730DD72}" type="datetimeFigureOut">
              <a:rPr lang="en-US"/>
              <a:pPr>
                <a:defRPr/>
              </a:pPr>
              <a:t>7/24/2018</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E0FB8D87-905A-49CD-98A4-B94DDC99C104}" type="slidenum">
              <a:rPr lang="en-US"/>
              <a:pPr>
                <a:defRPr/>
              </a:pPr>
              <a:t>‹#›</a:t>
            </a:fld>
            <a:endParaRPr lang="en-US"/>
          </a:p>
        </p:txBody>
      </p:sp>
    </p:spTree>
    <p:extLst>
      <p:ext uri="{BB962C8B-B14F-4D97-AF65-F5344CB8AC3E}">
        <p14:creationId xmlns:p14="http://schemas.microsoft.com/office/powerpoint/2010/main" val="1180142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4"/>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15"/>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16"/>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17"/>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8"/>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9"/>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20"/>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21"/>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28"/>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29"/>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504824" y="512064"/>
            <a:ext cx="7772400" cy="914400"/>
          </a:xfrm>
        </p:spPr>
        <p:txBody>
          <a:bodyPr/>
          <a:lstStyle>
            <a:lvl1pPr>
              <a:defRPr sz="4000"/>
            </a:lvl1pPr>
            <a:extLst/>
          </a:lstStyle>
          <a:p>
            <a:r>
              <a:rPr lang="en-US" smtClean="0"/>
              <a:t>Click to edit Master title style</a:t>
            </a:r>
            <a:endParaRPr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6"/>
          <p:cNvSpPr>
            <a:spLocks noGrp="1"/>
          </p:cNvSpPr>
          <p:nvPr>
            <p:ph type="dt" sz="half" idx="10"/>
          </p:nvPr>
        </p:nvSpPr>
        <p:spPr/>
        <p:txBody>
          <a:bodyPr/>
          <a:lstStyle>
            <a:lvl1pPr>
              <a:defRPr/>
            </a:lvl1pPr>
            <a:extLst/>
          </a:lstStyle>
          <a:p>
            <a:pPr>
              <a:defRPr/>
            </a:pPr>
            <a:fld id="{07E5D099-B7AE-4790-A364-983583EC783A}" type="datetimeFigureOut">
              <a:rPr lang="en-US"/>
              <a:pPr>
                <a:defRPr/>
              </a:pPr>
              <a:t>7/24/2018</a:t>
            </a:fld>
            <a:endParaRPr lang="en-US"/>
          </a:p>
        </p:txBody>
      </p:sp>
      <p:sp>
        <p:nvSpPr>
          <p:cNvPr id="18" name="Footer Placeholder 7"/>
          <p:cNvSpPr>
            <a:spLocks noGrp="1"/>
          </p:cNvSpPr>
          <p:nvPr>
            <p:ph type="ftr" sz="quarter" idx="11"/>
          </p:nvPr>
        </p:nvSpPr>
        <p:spPr/>
        <p:txBody>
          <a:bodyPr/>
          <a:lstStyle>
            <a:lvl1pPr>
              <a:defRPr/>
            </a:lvl1pPr>
            <a:extLst/>
          </a:lstStyle>
          <a:p>
            <a:pPr>
              <a:defRPr/>
            </a:pPr>
            <a:endParaRPr lang="en-US"/>
          </a:p>
        </p:txBody>
      </p:sp>
      <p:sp>
        <p:nvSpPr>
          <p:cNvPr id="19" name="Slide Number Placeholder 8"/>
          <p:cNvSpPr>
            <a:spLocks noGrp="1"/>
          </p:cNvSpPr>
          <p:nvPr>
            <p:ph type="sldNum" sz="quarter" idx="12"/>
          </p:nvPr>
        </p:nvSpPr>
        <p:spPr/>
        <p:txBody>
          <a:bodyPr/>
          <a:lstStyle>
            <a:lvl1pPr>
              <a:defRPr/>
            </a:lvl1pPr>
            <a:extLst/>
          </a:lstStyle>
          <a:p>
            <a:pPr>
              <a:defRPr/>
            </a:pPr>
            <a:fld id="{70338E7E-345F-452E-BA7E-EADFD406A875}" type="slidenum">
              <a:rPr lang="en-US"/>
              <a:pPr>
                <a:defRPr/>
              </a:pPr>
              <a:t>‹#›</a:t>
            </a:fld>
            <a:endParaRPr lang="en-US"/>
          </a:p>
        </p:txBody>
      </p:sp>
    </p:spTree>
    <p:extLst>
      <p:ext uri="{BB962C8B-B14F-4D97-AF65-F5344CB8AC3E}">
        <p14:creationId xmlns:p14="http://schemas.microsoft.com/office/powerpoint/2010/main" val="1370901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8B21A149-F7F5-4125-B58C-0964CF4727B4}" type="datetimeFigureOut">
              <a:rPr lang="en-US"/>
              <a:pPr>
                <a:defRPr/>
              </a:pPr>
              <a:t>7/24/2018</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FC9C917C-5779-4511-9FB9-A888721B9F6D}" type="slidenum">
              <a:rPr lang="en-US"/>
              <a:pPr>
                <a:defRPr/>
              </a:pPr>
              <a:t>‹#›</a:t>
            </a:fld>
            <a:endParaRPr lang="en-US"/>
          </a:p>
        </p:txBody>
      </p:sp>
    </p:spTree>
    <p:extLst>
      <p:ext uri="{BB962C8B-B14F-4D97-AF65-F5344CB8AC3E}">
        <p14:creationId xmlns:p14="http://schemas.microsoft.com/office/powerpoint/2010/main" val="365701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smtClean="0"/>
              <a:t>Click to edit Master title style</a:t>
            </a:r>
            <a:endParaRPr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53A9CD1B-40FF-47F3-8B5F-52AE08DA9BE6}" type="datetimeFigureOut">
              <a:rPr lang="en-US"/>
              <a:pPr>
                <a:defRPr/>
              </a:pPr>
              <a:t>7/24/2018</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121AD251-3A3B-499A-BAA0-DEB26698DC09}" type="slidenum">
              <a:rPr lang="en-US"/>
              <a:pPr>
                <a:defRPr/>
              </a:pPr>
              <a:t>‹#›</a:t>
            </a:fld>
            <a:endParaRPr lang="en-US"/>
          </a:p>
        </p:txBody>
      </p:sp>
    </p:spTree>
    <p:extLst>
      <p:ext uri="{BB962C8B-B14F-4D97-AF65-F5344CB8AC3E}">
        <p14:creationId xmlns:p14="http://schemas.microsoft.com/office/powerpoint/2010/main" val="324597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7"/>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8"/>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6" name="Group 9"/>
          <p:cNvGrpSpPr>
            <a:grpSpLocks/>
          </p:cNvGrpSpPr>
          <p:nvPr/>
        </p:nvGrpSpPr>
        <p:grpSpPr bwMode="auto">
          <a:xfrm rot="5400000">
            <a:off x="8515351" y="1219200"/>
            <a:ext cx="131762" cy="128587"/>
            <a:chOff x="6668087" y="1297746"/>
            <a:chExt cx="161840" cy="156602"/>
          </a:xfrm>
        </p:grpSpPr>
        <p:cxnSp>
          <p:nvCxnSpPr>
            <p:cNvPr id="17" name="Straight Connector 14"/>
            <p:cNvCxnSpPr/>
            <p:nvPr/>
          </p:nvCxnSpPr>
          <p:spPr>
            <a:xfrm rot="16200000">
              <a:off x="6663593" y="1298375"/>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5"/>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9" name="Straight Connector 16"/>
            <p:cNvCxnSpPr/>
            <p:nvPr/>
          </p:nvCxnSpPr>
          <p:spPr>
            <a:xfrm rot="5400000" flipH="1">
              <a:off x="6744513" y="1297400"/>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0" name="Group 13"/>
          <p:cNvGrpSpPr>
            <a:grpSpLocks/>
          </p:cNvGrpSpPr>
          <p:nvPr/>
        </p:nvGrpSpPr>
        <p:grpSpPr bwMode="auto">
          <a:xfrm rot="5400000">
            <a:off x="8667751" y="1371600"/>
            <a:ext cx="131762" cy="128587"/>
            <a:chOff x="6668087" y="1297746"/>
            <a:chExt cx="161840" cy="156602"/>
          </a:xfrm>
        </p:grpSpPr>
        <p:cxnSp>
          <p:nvCxnSpPr>
            <p:cNvPr id="21" name="Straight Connector 10"/>
            <p:cNvCxnSpPr/>
            <p:nvPr/>
          </p:nvCxnSpPr>
          <p:spPr>
            <a:xfrm rot="16200000">
              <a:off x="6663593" y="1298375"/>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2" name="Straight Connector 11"/>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3" name="Straight Connector 12"/>
            <p:cNvCxnSpPr/>
            <p:nvPr/>
          </p:nvCxnSpPr>
          <p:spPr>
            <a:xfrm rot="5400000" flipH="1">
              <a:off x="6744513" y="1297400"/>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4" name="Group 17"/>
          <p:cNvGrpSpPr>
            <a:grpSpLocks/>
          </p:cNvGrpSpPr>
          <p:nvPr/>
        </p:nvGrpSpPr>
        <p:grpSpPr bwMode="auto">
          <a:xfrm rot="5400000">
            <a:off x="8320087" y="1474788"/>
            <a:ext cx="131763" cy="128588"/>
            <a:chOff x="6668087" y="1297746"/>
            <a:chExt cx="161840" cy="156602"/>
          </a:xfrm>
        </p:grpSpPr>
        <p:cxnSp>
          <p:nvCxnSpPr>
            <p:cNvPr id="25" name="Straight Connector 18"/>
            <p:cNvCxnSpPr/>
            <p:nvPr/>
          </p:nvCxnSpPr>
          <p:spPr>
            <a:xfrm rot="16200000">
              <a:off x="6663592" y="1298373"/>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6" name="Straight Connector 19"/>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7" name="Straight Connector 20"/>
            <p:cNvCxnSpPr/>
            <p:nvPr/>
          </p:nvCxnSpPr>
          <p:spPr>
            <a:xfrm rot="5400000" flipH="1">
              <a:off x="6744512" y="1297398"/>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lang="en-US" smtClean="0"/>
              <a:t>Click to edit Master title style</a:t>
            </a:r>
            <a:endParaRPr lang="en-US"/>
          </a:p>
        </p:txBody>
      </p:sp>
      <p:sp>
        <p:nvSpPr>
          <p:cNvPr id="3" name="Picture Placeholder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28" name="Date Placeholder 4"/>
          <p:cNvSpPr>
            <a:spLocks noGrp="1"/>
          </p:cNvSpPr>
          <p:nvPr>
            <p:ph type="dt" sz="half" idx="10"/>
          </p:nvPr>
        </p:nvSpPr>
        <p:spPr>
          <a:xfrm>
            <a:off x="6477000" y="55563"/>
            <a:ext cx="2133600" cy="365125"/>
          </a:xfrm>
        </p:spPr>
        <p:txBody>
          <a:bodyPr/>
          <a:lstStyle>
            <a:lvl1pPr>
              <a:defRPr/>
            </a:lvl1pPr>
            <a:extLst/>
          </a:lstStyle>
          <a:p>
            <a:pPr>
              <a:defRPr/>
            </a:pPr>
            <a:fld id="{2D1E4E1A-7DAA-4886-AB30-9B7C7F981F75}" type="datetimeFigureOut">
              <a:rPr lang="en-US"/>
              <a:pPr>
                <a:defRPr/>
              </a:pPr>
              <a:t>7/24/2018</a:t>
            </a:fld>
            <a:endParaRPr lang="en-US"/>
          </a:p>
        </p:txBody>
      </p:sp>
      <p:sp>
        <p:nvSpPr>
          <p:cNvPr id="29" name="Footer Placeholder 5"/>
          <p:cNvSpPr>
            <a:spLocks noGrp="1"/>
          </p:cNvSpPr>
          <p:nvPr>
            <p:ph type="ftr" sz="quarter" idx="11"/>
          </p:nvPr>
        </p:nvSpPr>
        <p:spPr>
          <a:xfrm>
            <a:off x="914400" y="55563"/>
            <a:ext cx="5562600" cy="365125"/>
          </a:xfrm>
        </p:spPr>
        <p:txBody>
          <a:bodyPr/>
          <a:lstStyle>
            <a:lvl1pPr>
              <a:defRPr/>
            </a:lvl1pPr>
            <a:extLst/>
          </a:lstStyle>
          <a:p>
            <a:pPr>
              <a:defRPr/>
            </a:pPr>
            <a:endParaRPr lang="en-US"/>
          </a:p>
        </p:txBody>
      </p:sp>
      <p:sp>
        <p:nvSpPr>
          <p:cNvPr id="30" name="Slide Number Placeholder 6"/>
          <p:cNvSpPr>
            <a:spLocks noGrp="1"/>
          </p:cNvSpPr>
          <p:nvPr>
            <p:ph type="sldNum" sz="quarter" idx="12"/>
          </p:nvPr>
        </p:nvSpPr>
        <p:spPr>
          <a:xfrm>
            <a:off x="8610600" y="55563"/>
            <a:ext cx="457200" cy="365125"/>
          </a:xfrm>
        </p:spPr>
        <p:txBody>
          <a:bodyPr/>
          <a:lstStyle>
            <a:lvl1pPr>
              <a:defRPr/>
            </a:lvl1pPr>
            <a:extLst/>
          </a:lstStyle>
          <a:p>
            <a:pPr>
              <a:defRPr/>
            </a:pPr>
            <a:fld id="{4E62126C-4399-4B76-A615-D01C98576FB8}" type="slidenum">
              <a:rPr lang="en-US"/>
              <a:pPr>
                <a:defRPr/>
              </a:pPr>
              <a:t>‹#›</a:t>
            </a:fld>
            <a:endParaRPr lang="en-US"/>
          </a:p>
        </p:txBody>
      </p:sp>
    </p:spTree>
    <p:extLst>
      <p:ext uri="{BB962C8B-B14F-4D97-AF65-F5344CB8AC3E}">
        <p14:creationId xmlns:p14="http://schemas.microsoft.com/office/powerpoint/2010/main" val="149543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AB46CFA-9DD6-4A2B-9F28-644EB3D3C14F}" type="datetimeFigureOut">
              <a:rPr lang="en-US"/>
              <a:pPr>
                <a:defRPr/>
              </a:pPr>
              <a:t>7/24/2018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34555BF7-E9F6-431C-9932-FD60EE8C3891}" type="slidenum">
              <a:rPr lang="en-US"/>
              <a:pPr>
                <a:defRPr/>
              </a:pPr>
              <a:t>‹#›</a:t>
            </a:fld>
            <a:endParaRPr lang="en-US"/>
          </a:p>
        </p:txBody>
      </p:sp>
    </p:spTree>
    <p:extLst>
      <p:ext uri="{BB962C8B-B14F-4D97-AF65-F5344CB8AC3E}">
        <p14:creationId xmlns:p14="http://schemas.microsoft.com/office/powerpoint/2010/main" val="197562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2" name="Rectangle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 name="Title Placeholder 21"/>
          <p:cNvSpPr>
            <a:spLocks noGrp="1"/>
          </p:cNvSpPr>
          <p:nvPr>
            <p:ph type="title"/>
          </p:nvPr>
        </p:nvSpPr>
        <p:spPr>
          <a:xfrm>
            <a:off x="914400" y="512763"/>
            <a:ext cx="7772400" cy="914400"/>
          </a:xfrm>
          <a:prstGeom prst="rect">
            <a:avLst/>
          </a:prstGeom>
        </p:spPr>
        <p:txBody>
          <a:bodyPr vert="horz" anchor="t">
            <a:noAutofit/>
          </a:bodyPr>
          <a:lstStyle/>
          <a:p>
            <a:r>
              <a:rPr lang="en-US" smtClean="0"/>
              <a:t>Click to edit Master title style</a:t>
            </a:r>
            <a:endParaRPr lang="en-US"/>
          </a:p>
        </p:txBody>
      </p:sp>
      <p:sp>
        <p:nvSpPr>
          <p:cNvPr id="1031" name="Text Placeholder 12"/>
          <p:cNvSpPr>
            <a:spLocks noGrp="1"/>
          </p:cNvSpPr>
          <p:nvPr>
            <p:ph type="body" idx="1"/>
          </p:nvPr>
        </p:nvSpPr>
        <p:spPr bwMode="auto">
          <a:xfrm>
            <a:off x="914400" y="178435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fontAlgn="auto" latinLnBrk="0" hangingPunct="1">
              <a:spcBef>
                <a:spcPts val="0"/>
              </a:spcBef>
              <a:spcAft>
                <a:spcPts val="0"/>
              </a:spcAft>
              <a:defRPr kumimoji="0" sz="1100">
                <a:solidFill>
                  <a:schemeClr val="tx2"/>
                </a:solidFill>
                <a:latin typeface="+mn-lt"/>
              </a:defRPr>
            </a:lvl1pPr>
            <a:extLst/>
          </a:lstStyle>
          <a:p>
            <a:pPr>
              <a:defRPr/>
            </a:pPr>
            <a:fld id="{76B1B32D-96B2-4386-9B9C-54C8046F2EB5}" type="datetimeFigureOut">
              <a:rPr lang="en-US"/>
              <a:pPr>
                <a:defRPr/>
              </a:pPr>
              <a:t>7/24/2018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fontAlgn="auto" latinLnBrk="0" hangingPunct="1">
              <a:spcBef>
                <a:spcPts val="0"/>
              </a:spcBef>
              <a:spcAft>
                <a:spcPts val="0"/>
              </a:spcAft>
              <a:defRPr kumimoji="0" sz="1100">
                <a:solidFill>
                  <a:schemeClr val="tx2"/>
                </a:solidFill>
                <a:latin typeface="+mn-lt"/>
              </a:defRPr>
            </a:lvl1pPr>
            <a:extLst/>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fontAlgn="auto" latinLnBrk="0" hangingPunct="1">
              <a:spcBef>
                <a:spcPts val="0"/>
              </a:spcBef>
              <a:spcAft>
                <a:spcPts val="0"/>
              </a:spcAft>
              <a:defRPr kumimoji="0" sz="1200">
                <a:solidFill>
                  <a:schemeClr val="tx2"/>
                </a:solidFill>
                <a:latin typeface="+mn-lt"/>
              </a:defRPr>
            </a:lvl1pPr>
            <a:extLst/>
          </a:lstStyle>
          <a:p>
            <a:pPr>
              <a:defRPr/>
            </a:pPr>
            <a:fld id="{61C2FA13-F528-4AC0-96E9-1C9B1FDC0743}"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69" r:id="rId7"/>
    <p:sldLayoutId id="2147483676" r:id="rId8"/>
    <p:sldLayoutId id="2147483668" r:id="rId9"/>
    <p:sldLayoutId id="2147483667" r:id="rId10"/>
    <p:sldLayoutId id="2147483666" r:id="rId11"/>
  </p:sldLayoutIdLst>
  <p:txStyles>
    <p:title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itchFamily="49" charset="0"/>
        </a:defRPr>
      </a:lvl2pPr>
      <a:lvl3pPr algn="l" rtl="0" eaLnBrk="0" fontAlgn="base" hangingPunct="0">
        <a:spcBef>
          <a:spcPct val="0"/>
        </a:spcBef>
        <a:spcAft>
          <a:spcPct val="0"/>
        </a:spcAft>
        <a:defRPr sz="4000">
          <a:solidFill>
            <a:srgbClr val="C1EEFF"/>
          </a:solidFill>
          <a:latin typeface="Consolas" pitchFamily="49" charset="0"/>
        </a:defRPr>
      </a:lvl3pPr>
      <a:lvl4pPr algn="l" rtl="0" eaLnBrk="0" fontAlgn="base" hangingPunct="0">
        <a:spcBef>
          <a:spcPct val="0"/>
        </a:spcBef>
        <a:spcAft>
          <a:spcPct val="0"/>
        </a:spcAft>
        <a:defRPr sz="4000">
          <a:solidFill>
            <a:srgbClr val="C1EEFF"/>
          </a:solidFill>
          <a:latin typeface="Consolas" pitchFamily="49" charset="0"/>
        </a:defRPr>
      </a:lvl4pPr>
      <a:lvl5pPr algn="l" rtl="0" eaLnBrk="0" fontAlgn="base" hangingPunct="0">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p:titleStyle>
    <p:bodyStyle>
      <a:lvl1pPr marL="411163" indent="-342900" algn="l" rtl="0" eaLnBrk="0" fontAlgn="base" hangingPunct="0">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2.png"/><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NZ" dirty="0" smtClean="0">
                <a:solidFill>
                  <a:schemeClr val="tx2">
                    <a:satMod val="200000"/>
                  </a:schemeClr>
                </a:solidFill>
              </a:rPr>
              <a:t>Session 1.1 - Introduction</a:t>
            </a:r>
            <a:endParaRPr lang="en-NZ" dirty="0">
              <a:solidFill>
                <a:schemeClr val="tx2">
                  <a:satMod val="200000"/>
                </a:schemeClr>
              </a:solidFill>
            </a:endParaRPr>
          </a:p>
        </p:txBody>
      </p:sp>
      <p:sp>
        <p:nvSpPr>
          <p:cNvPr id="14338" name="Subtitle 2"/>
          <p:cNvSpPr>
            <a:spLocks noGrp="1"/>
          </p:cNvSpPr>
          <p:nvPr>
            <p:ph type="subTitle" idx="1"/>
          </p:nvPr>
        </p:nvSpPr>
        <p:spPr>
          <a:xfrm>
            <a:off x="914400" y="2835275"/>
            <a:ext cx="7772400" cy="1508125"/>
          </a:xfrm>
        </p:spPr>
        <p:txBody>
          <a:bodyPr/>
          <a:lstStyle/>
          <a:p>
            <a:pPr eaLnBrk="1" hangingPunct="1">
              <a:spcBef>
                <a:spcPct val="0"/>
              </a:spcBef>
            </a:pPr>
            <a:r>
              <a:rPr lang="en-NZ" dirty="0" smtClean="0"/>
              <a:t>IN705 Databases 3 – 2018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Assessment</a:t>
            </a:r>
            <a:endParaRPr lang="en-NZ" dirty="0">
              <a:solidFill>
                <a:schemeClr val="tx2">
                  <a:satMod val="200000"/>
                </a:schemeClr>
              </a:solidFill>
            </a:endParaRPr>
          </a:p>
        </p:txBody>
      </p:sp>
      <p:sp>
        <p:nvSpPr>
          <p:cNvPr id="25602" name="Content Placeholder 2"/>
          <p:cNvSpPr>
            <a:spLocks noGrp="1"/>
          </p:cNvSpPr>
          <p:nvPr>
            <p:ph idx="1"/>
          </p:nvPr>
        </p:nvSpPr>
        <p:spPr/>
        <p:txBody>
          <a:bodyPr/>
          <a:lstStyle/>
          <a:p>
            <a:pPr eaLnBrk="1" hangingPunct="1"/>
            <a:r>
              <a:rPr lang="en-NZ" dirty="0" smtClean="0"/>
              <a:t>Modelling 	15%</a:t>
            </a:r>
            <a:endParaRPr lang="en-NZ" i="1" dirty="0" smtClean="0"/>
          </a:p>
          <a:p>
            <a:pPr eaLnBrk="1" hangingPunct="1"/>
            <a:r>
              <a:rPr lang="en-NZ" dirty="0" smtClean="0"/>
              <a:t>Application	40%</a:t>
            </a:r>
            <a:endParaRPr lang="en-NZ" i="1" dirty="0" smtClean="0"/>
          </a:p>
          <a:p>
            <a:pPr eaLnBrk="1" hangingPunct="1"/>
            <a:r>
              <a:rPr lang="en-NZ" dirty="0" smtClean="0"/>
              <a:t>Labs		10%</a:t>
            </a:r>
            <a:endParaRPr lang="en-NZ" i="1" dirty="0" smtClean="0"/>
          </a:p>
          <a:p>
            <a:pPr eaLnBrk="1" hangingPunct="1"/>
            <a:r>
              <a:rPr lang="en-NZ" dirty="0" smtClean="0"/>
              <a:t>DBA  </a:t>
            </a:r>
            <a:r>
              <a:rPr lang="en-NZ" dirty="0" err="1" smtClean="0"/>
              <a:t>pracs</a:t>
            </a:r>
            <a:r>
              <a:rPr lang="en-NZ" dirty="0" smtClean="0"/>
              <a:t>	10%</a:t>
            </a:r>
            <a:endParaRPr lang="en-NZ" i="1" dirty="0" smtClean="0"/>
          </a:p>
          <a:p>
            <a:pPr eaLnBrk="1" hangingPunct="1"/>
            <a:r>
              <a:rPr lang="en-NZ" dirty="0" smtClean="0"/>
              <a:t>Theory Exam 	25%</a:t>
            </a:r>
            <a:endParaRPr lang="en-NZ" i="1" dirty="0" smtClean="0"/>
          </a:p>
          <a:p>
            <a:pPr eaLnBrk="1" hangingPunct="1"/>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Tools</a:t>
            </a:r>
            <a:endParaRPr lang="en-NZ" dirty="0">
              <a:solidFill>
                <a:schemeClr val="tx2">
                  <a:satMod val="200000"/>
                </a:schemeClr>
              </a:solidFill>
            </a:endParaRPr>
          </a:p>
        </p:txBody>
      </p:sp>
      <p:sp>
        <p:nvSpPr>
          <p:cNvPr id="30722" name="Content Placeholder 2"/>
          <p:cNvSpPr>
            <a:spLocks noGrp="1"/>
          </p:cNvSpPr>
          <p:nvPr>
            <p:ph idx="1"/>
          </p:nvPr>
        </p:nvSpPr>
        <p:spPr/>
        <p:txBody>
          <a:bodyPr/>
          <a:lstStyle/>
          <a:p>
            <a:pPr eaLnBrk="1" hangingPunct="1"/>
            <a:r>
              <a:rPr lang="en-NZ" dirty="0" smtClean="0"/>
              <a:t>Visio (or equivalent)</a:t>
            </a:r>
          </a:p>
          <a:p>
            <a:pPr eaLnBrk="1" hangingPunct="1"/>
            <a:r>
              <a:rPr lang="en-NZ" dirty="0" smtClean="0"/>
              <a:t>SQL Server 2016</a:t>
            </a:r>
          </a:p>
          <a:p>
            <a:pPr eaLnBrk="1" hangingPunct="1"/>
            <a:r>
              <a:rPr lang="en-NZ" dirty="0" smtClean="0"/>
              <a:t>Visual Studio or Access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lIns="91440" tIns="45720" rIns="91440" bIns="45720" numCol="1" anchorCtr="0" compatLnSpc="1">
            <a:prstTxWarp prst="textNoShape">
              <a:avLst/>
            </a:prstTxWarp>
          </a:bodyPr>
          <a:lstStyle/>
          <a:p>
            <a:pPr eaLnBrk="1" hangingPunct="1">
              <a:defRPr/>
            </a:pPr>
            <a:r>
              <a:rPr lang="en-NZ" sz="3600" smtClean="0"/>
              <a:t>You Should Remember From DB2…</a:t>
            </a:r>
          </a:p>
        </p:txBody>
      </p:sp>
      <p:sp>
        <p:nvSpPr>
          <p:cNvPr id="28674" name="Content Placeholder 2"/>
          <p:cNvSpPr>
            <a:spLocks noGrp="1"/>
          </p:cNvSpPr>
          <p:nvPr>
            <p:ph idx="1"/>
          </p:nvPr>
        </p:nvSpPr>
        <p:spPr/>
        <p:txBody>
          <a:bodyPr/>
          <a:lstStyle/>
          <a:p>
            <a:pPr eaLnBrk="1" hangingPunct="1"/>
            <a:r>
              <a:rPr lang="en-NZ" smtClean="0"/>
              <a:t>The Entity-Relationship  model</a:t>
            </a:r>
          </a:p>
          <a:p>
            <a:pPr eaLnBrk="1" hangingPunct="1"/>
            <a:r>
              <a:rPr lang="en-NZ" smtClean="0"/>
              <a:t>ERD notation</a:t>
            </a:r>
          </a:p>
          <a:p>
            <a:pPr eaLnBrk="1" hangingPunct="1"/>
            <a:r>
              <a:rPr lang="en-NZ" smtClean="0"/>
              <a:t>The relational model</a:t>
            </a:r>
          </a:p>
          <a:p>
            <a:pPr eaLnBrk="1" hangingPunct="1"/>
            <a:r>
              <a:rPr lang="en-NZ" smtClean="0"/>
              <a:t>Relational schema notation</a:t>
            </a:r>
          </a:p>
          <a:p>
            <a:pPr eaLnBrk="1" hangingPunct="1"/>
            <a:r>
              <a:rPr lang="en-NZ" smtClean="0"/>
              <a:t>SQL</a:t>
            </a:r>
          </a:p>
          <a:p>
            <a:pPr eaLnBrk="1" hangingPunct="1"/>
            <a:r>
              <a:rPr lang="en-NZ" smtClean="0"/>
              <a:t>SQL Server Management Studio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67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bldLvl="4"/>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Entity-Relationship Model</a:t>
            </a:r>
            <a:endParaRPr lang="en-US" smtClean="0"/>
          </a:p>
        </p:txBody>
      </p:sp>
      <p:sp>
        <p:nvSpPr>
          <p:cNvPr id="79875" name="Rectangle 3"/>
          <p:cNvSpPr>
            <a:spLocks noGrp="1"/>
          </p:cNvSpPr>
          <p:nvPr>
            <p:ph type="body" idx="1"/>
          </p:nvPr>
        </p:nvSpPr>
        <p:spPr/>
        <p:txBody>
          <a:bodyPr/>
          <a:lstStyle/>
          <a:p>
            <a:pPr eaLnBrk="1" hangingPunct="1"/>
            <a:r>
              <a:rPr lang="en-AU" smtClean="0"/>
              <a:t> A language-independent and DBMS-independent method for modelling a system.</a:t>
            </a:r>
          </a:p>
          <a:p>
            <a:pPr eaLnBrk="1" hangingPunct="1"/>
            <a:r>
              <a:rPr lang="en-AU" smtClean="0"/>
              <a:t>The model consists of </a:t>
            </a:r>
            <a:r>
              <a:rPr lang="en-AU" i="1" smtClean="0"/>
              <a:t>entities</a:t>
            </a:r>
            <a:r>
              <a:rPr lang="en-AU" smtClean="0"/>
              <a:t> and the </a:t>
            </a:r>
            <a:r>
              <a:rPr lang="en-AU" i="1" smtClean="0"/>
              <a:t>relationships</a:t>
            </a:r>
            <a:r>
              <a:rPr lang="en-AU" smtClean="0"/>
              <a:t> between them.</a:t>
            </a:r>
          </a:p>
          <a:p>
            <a:pPr eaLnBrk="1" hangingPunct="1"/>
            <a:endParaRPr lang="en-AU" smtClean="0"/>
          </a:p>
          <a:p>
            <a:pPr eaLnBrk="1" hangingPunct="1"/>
            <a:r>
              <a:rPr lang="en-AU" smtClean="0"/>
              <a:t>Don’t confuse “relationship” and “relational”</a:t>
            </a:r>
            <a:endParaRPr lang="en-US" i="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04" name="Rectangle 44"/>
          <p:cNvSpPr>
            <a:spLocks noChangeArrowheads="1"/>
          </p:cNvSpPr>
          <p:nvPr/>
        </p:nvSpPr>
        <p:spPr bwMode="auto">
          <a:xfrm>
            <a:off x="457200" y="2514600"/>
            <a:ext cx="2438400" cy="1828800"/>
          </a:xfrm>
          <a:prstGeom prst="rect">
            <a:avLst/>
          </a:prstGeom>
          <a:solidFill>
            <a:schemeClr val="tx1"/>
          </a:solidFill>
          <a:ln w="9525">
            <a:solidFill>
              <a:schemeClr val="tx1"/>
            </a:solidFill>
            <a:miter lim="800000"/>
            <a:headEnd/>
            <a:tailEnd/>
          </a:ln>
        </p:spPr>
        <p:txBody>
          <a:bodyPr wrap="none" anchor="ctr"/>
          <a:lstStyle/>
          <a:p>
            <a:endParaRPr lang="en-NZ"/>
          </a:p>
        </p:txBody>
      </p:sp>
      <p:sp>
        <p:nvSpPr>
          <p:cNvPr id="6656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ERD Notation - Crow’s Foot</a:t>
            </a:r>
            <a:endParaRPr lang="en-US" smtClean="0"/>
          </a:p>
        </p:txBody>
      </p:sp>
      <p:pic>
        <p:nvPicPr>
          <p:cNvPr id="358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75" y="3363913"/>
            <a:ext cx="731838"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75" y="3363913"/>
            <a:ext cx="731838"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875" y="3398838"/>
            <a:ext cx="731838"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03" name="Text Box 43"/>
          <p:cNvSpPr txBox="1">
            <a:spLocks noChangeArrowheads="1"/>
          </p:cNvSpPr>
          <p:nvPr/>
        </p:nvSpPr>
        <p:spPr bwMode="auto">
          <a:xfrm>
            <a:off x="1143000" y="3124200"/>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50000"/>
              </a:spcBef>
            </a:pPr>
            <a:r>
              <a:rPr lang="en-AU" sz="2800">
                <a:solidFill>
                  <a:schemeClr val="bg1"/>
                </a:solidFill>
              </a:rPr>
              <a:t>Entity</a:t>
            </a:r>
            <a:endParaRPr lang="en-US" sz="2800">
              <a:solidFill>
                <a:schemeClr val="bg1"/>
              </a:solidFill>
            </a:endParaRPr>
          </a:p>
        </p:txBody>
      </p:sp>
      <p:sp>
        <p:nvSpPr>
          <p:cNvPr id="66605" name="Rectangle 45"/>
          <p:cNvSpPr>
            <a:spLocks noChangeArrowheads="1"/>
          </p:cNvSpPr>
          <p:nvPr/>
        </p:nvSpPr>
        <p:spPr bwMode="auto">
          <a:xfrm>
            <a:off x="6172200" y="2438400"/>
            <a:ext cx="2438400" cy="1828800"/>
          </a:xfrm>
          <a:prstGeom prst="rect">
            <a:avLst/>
          </a:prstGeom>
          <a:solidFill>
            <a:schemeClr val="tx1"/>
          </a:solidFill>
          <a:ln w="9525">
            <a:solidFill>
              <a:schemeClr val="tx1"/>
            </a:solidFill>
            <a:miter lim="800000"/>
            <a:headEnd/>
            <a:tailEnd/>
          </a:ln>
        </p:spPr>
        <p:txBody>
          <a:bodyPr wrap="none" anchor="ctr"/>
          <a:lstStyle/>
          <a:p>
            <a:endParaRPr lang="en-NZ"/>
          </a:p>
        </p:txBody>
      </p:sp>
      <p:sp>
        <p:nvSpPr>
          <p:cNvPr id="66606" name="Text Box 46"/>
          <p:cNvSpPr txBox="1">
            <a:spLocks noChangeArrowheads="1"/>
          </p:cNvSpPr>
          <p:nvPr/>
        </p:nvSpPr>
        <p:spPr bwMode="auto">
          <a:xfrm>
            <a:off x="6858000" y="3048000"/>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50000"/>
              </a:spcBef>
            </a:pPr>
            <a:r>
              <a:rPr lang="en-AU" sz="2800">
                <a:solidFill>
                  <a:schemeClr val="bg1"/>
                </a:solidFill>
              </a:rPr>
              <a:t>Entity</a:t>
            </a:r>
            <a:endParaRPr lang="en-US" sz="2800">
              <a:solidFill>
                <a:schemeClr val="bg1"/>
              </a:solidFill>
            </a:endParaRPr>
          </a:p>
        </p:txBody>
      </p:sp>
      <p:sp>
        <p:nvSpPr>
          <p:cNvPr id="66607" name="Line 47"/>
          <p:cNvSpPr>
            <a:spLocks noChangeShapeType="1"/>
          </p:cNvSpPr>
          <p:nvPr/>
        </p:nvSpPr>
        <p:spPr bwMode="auto">
          <a:xfrm>
            <a:off x="2895600" y="3429000"/>
            <a:ext cx="3276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NZ"/>
          </a:p>
        </p:txBody>
      </p:sp>
      <p:sp>
        <p:nvSpPr>
          <p:cNvPr id="66608" name="Text Box 48"/>
          <p:cNvSpPr txBox="1">
            <a:spLocks noChangeArrowheads="1"/>
          </p:cNvSpPr>
          <p:nvPr/>
        </p:nvSpPr>
        <p:spPr bwMode="auto">
          <a:xfrm>
            <a:off x="3733800" y="2630488"/>
            <a:ext cx="1865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AU" sz="2400"/>
              <a:t>Relationship</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6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60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66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6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60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04" grpId="0" animBg="1"/>
      <p:bldP spid="66603" grpId="0"/>
      <p:bldP spid="66605" grpId="0" animBg="1"/>
      <p:bldP spid="66606" grpId="0"/>
      <p:bldP spid="66607" grpId="0" animBg="1"/>
      <p:bldP spid="6660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ERD Notation - Crow’s Foot</a:t>
            </a:r>
            <a:endParaRPr lang="en-US" smtClean="0"/>
          </a:p>
        </p:txBody>
      </p:sp>
      <p:sp>
        <p:nvSpPr>
          <p:cNvPr id="67587" name="Rectangle 3"/>
          <p:cNvSpPr>
            <a:spLocks noGrp="1"/>
          </p:cNvSpPr>
          <p:nvPr>
            <p:ph type="body" idx="1"/>
          </p:nvPr>
        </p:nvSpPr>
        <p:spPr>
          <a:xfrm>
            <a:off x="914400" y="1752600"/>
            <a:ext cx="7772400" cy="4572000"/>
          </a:xfrm>
        </p:spPr>
        <p:txBody>
          <a:bodyPr/>
          <a:lstStyle/>
          <a:p>
            <a:pPr eaLnBrk="1" hangingPunct="1"/>
            <a:r>
              <a:rPr lang="en-AU" smtClean="0"/>
              <a:t>Cardinality </a:t>
            </a:r>
            <a:endParaRPr lang="en-US" smtClean="0"/>
          </a:p>
        </p:txBody>
      </p:sp>
      <p:graphicFrame>
        <p:nvGraphicFramePr>
          <p:cNvPr id="67588" name="Object 4"/>
          <p:cNvGraphicFramePr>
            <a:graphicFrameLocks noChangeAspect="1"/>
          </p:cNvGraphicFramePr>
          <p:nvPr/>
        </p:nvGraphicFramePr>
        <p:xfrm>
          <a:off x="457200" y="2876550"/>
          <a:ext cx="8374063" cy="1790700"/>
        </p:xfrm>
        <a:graphic>
          <a:graphicData uri="http://schemas.openxmlformats.org/presentationml/2006/ole">
            <mc:AlternateContent xmlns:mc="http://schemas.openxmlformats.org/markup-compatibility/2006">
              <mc:Choice xmlns:v="urn:schemas-microsoft-com:vml" Requires="v">
                <p:oleObj spid="_x0000_s67605" name="Bitmap Image" r:id="rId4" imgW="5166808" imgH="1104762" progId="PBrush">
                  <p:embed/>
                </p:oleObj>
              </mc:Choice>
              <mc:Fallback>
                <p:oleObj name="Bitmap Image" r:id="rId4" imgW="5166808" imgH="1104762" progId="PBrus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876550"/>
                        <a:ext cx="8374063"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90" name="Text Box 6"/>
          <p:cNvSpPr txBox="1">
            <a:spLocks noChangeArrowheads="1"/>
          </p:cNvSpPr>
          <p:nvPr/>
        </p:nvSpPr>
        <p:spPr bwMode="auto">
          <a:xfrm>
            <a:off x="6477000" y="5218113"/>
            <a:ext cx="226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AU"/>
              <a:t>From Simsion &amp; Witt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5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9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ERD Notation - Crow’s Foot</a:t>
            </a:r>
            <a:endParaRPr lang="en-US" smtClean="0"/>
          </a:p>
        </p:txBody>
      </p:sp>
      <p:sp>
        <p:nvSpPr>
          <p:cNvPr id="71683" name="Rectangle 3"/>
          <p:cNvSpPr>
            <a:spLocks noGrp="1"/>
          </p:cNvSpPr>
          <p:nvPr>
            <p:ph type="body" idx="1"/>
          </p:nvPr>
        </p:nvSpPr>
        <p:spPr/>
        <p:txBody>
          <a:bodyPr/>
          <a:lstStyle/>
          <a:p>
            <a:pPr eaLnBrk="1" hangingPunct="1"/>
            <a:r>
              <a:rPr lang="en-AU" smtClean="0"/>
              <a:t>“Naming” the relationship</a:t>
            </a:r>
            <a:endParaRPr lang="en-US" smtClean="0"/>
          </a:p>
        </p:txBody>
      </p:sp>
      <p:graphicFrame>
        <p:nvGraphicFramePr>
          <p:cNvPr id="71684" name="Object 4"/>
          <p:cNvGraphicFramePr>
            <a:graphicFrameLocks noChangeAspect="1"/>
          </p:cNvGraphicFramePr>
          <p:nvPr/>
        </p:nvGraphicFramePr>
        <p:xfrm>
          <a:off x="304800" y="2819400"/>
          <a:ext cx="8534400" cy="1892300"/>
        </p:xfrm>
        <a:graphic>
          <a:graphicData uri="http://schemas.openxmlformats.org/presentationml/2006/ole">
            <mc:AlternateContent xmlns:mc="http://schemas.openxmlformats.org/markup-compatibility/2006">
              <mc:Choice xmlns:v="urn:schemas-microsoft-com:vml" Requires="v">
                <p:oleObj spid="_x0000_s71700" name="Bitmap Image" r:id="rId4" imgW="4983912" imgH="1104762" progId="PBrush">
                  <p:embed/>
                </p:oleObj>
              </mc:Choice>
              <mc:Fallback>
                <p:oleObj name="Bitmap Image" r:id="rId4" imgW="4983912" imgH="1104762" progId="PBrus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819400"/>
                        <a:ext cx="85344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ERD Notation – Crow’s Foot</a:t>
            </a:r>
            <a:endParaRPr lang="en-US" smtClean="0"/>
          </a:p>
        </p:txBody>
      </p:sp>
      <p:sp>
        <p:nvSpPr>
          <p:cNvPr id="69635" name="Rectangle 3"/>
          <p:cNvSpPr>
            <a:spLocks noGrp="1"/>
          </p:cNvSpPr>
          <p:nvPr>
            <p:ph type="body" idx="1"/>
          </p:nvPr>
        </p:nvSpPr>
        <p:spPr/>
        <p:txBody>
          <a:bodyPr/>
          <a:lstStyle/>
          <a:p>
            <a:pPr eaLnBrk="1" hangingPunct="1"/>
            <a:r>
              <a:rPr lang="en-AU" smtClean="0"/>
              <a:t>Optionality</a:t>
            </a:r>
            <a:endParaRPr lang="en-US" smtClean="0"/>
          </a:p>
        </p:txBody>
      </p:sp>
      <p:pic>
        <p:nvPicPr>
          <p:cNvPr id="696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413" y="2541588"/>
            <a:ext cx="7443787"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9" name="Picture 7"/>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175" y="4629150"/>
            <a:ext cx="7442200"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9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ERD Notation – Crow’s Foot</a:t>
            </a:r>
            <a:endParaRPr lang="en-US" smtClean="0"/>
          </a:p>
        </p:txBody>
      </p:sp>
      <p:sp>
        <p:nvSpPr>
          <p:cNvPr id="75778" name="Rectangle 3"/>
          <p:cNvSpPr>
            <a:spLocks noGrp="1"/>
          </p:cNvSpPr>
          <p:nvPr>
            <p:ph type="body" idx="1"/>
          </p:nvPr>
        </p:nvSpPr>
        <p:spPr/>
        <p:txBody>
          <a:bodyPr/>
          <a:lstStyle/>
          <a:p>
            <a:pPr eaLnBrk="1" hangingPunct="1"/>
            <a:endParaRPr lang="en-US" smtClean="0"/>
          </a:p>
        </p:txBody>
      </p:sp>
      <p:pic>
        <p:nvPicPr>
          <p:cNvPr id="73735" name="Picture 7" descr="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2679700"/>
            <a:ext cx="826770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lIns="91440" tIns="45720" rIns="91440" bIns="45720" numCol="1" anchorCtr="0" compatLnSpc="1">
            <a:prstTxWarp prst="textNoShape">
              <a:avLst/>
            </a:prstTxWarp>
          </a:bodyPr>
          <a:lstStyle/>
          <a:p>
            <a:pPr eaLnBrk="1" hangingPunct="1">
              <a:defRPr/>
            </a:pPr>
            <a:r>
              <a:rPr lang="en-AU" smtClean="0"/>
              <a:t>ERD Notation – Crow’s Foot</a:t>
            </a:r>
            <a:endParaRPr lang="en-NZ" smtClean="0"/>
          </a:p>
        </p:txBody>
      </p:sp>
      <p:pic>
        <p:nvPicPr>
          <p:cNvPr id="77830" name="Picture 6" descr="self ref e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667000"/>
            <a:ext cx="3962400" cy="2362200"/>
          </a:xfrm>
          <a:prstGeom prst="rect">
            <a:avLst/>
          </a:prstGeom>
          <a:noFill/>
          <a:extLst>
            <a:ext uri="{909E8E84-426E-40DD-AFC4-6F175D3DCCD1}">
              <a14:hiddenFill xmlns:a14="http://schemas.microsoft.com/office/drawing/2010/main">
                <a:solidFill>
                  <a:srgbClr val="FFFFFF"/>
                </a:solidFill>
              </a14:hiddenFill>
            </a:ext>
          </a:extLst>
        </p:spPr>
      </p:pic>
      <p:sp>
        <p:nvSpPr>
          <p:cNvPr id="67587" name="Rectangle 3"/>
          <p:cNvSpPr>
            <a:spLocks/>
          </p:cNvSpPr>
          <p:nvPr/>
        </p:nvSpPr>
        <p:spPr bwMode="auto">
          <a:xfrm>
            <a:off x="914400" y="17526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11163" indent="-342900">
              <a:spcBef>
                <a:spcPts val="700"/>
              </a:spcBef>
              <a:buClr>
                <a:schemeClr val="tx2"/>
              </a:buClr>
              <a:buSzPct val="95000"/>
              <a:buFont typeface="Wingdings" pitchFamily="2" charset="2"/>
              <a:buChar char=""/>
            </a:pPr>
            <a:r>
              <a:rPr lang="en-AU" sz="3000">
                <a:latin typeface="Corbel" pitchFamily="34" charset="0"/>
              </a:rPr>
              <a:t>Example: Describing Prerequisites </a:t>
            </a:r>
            <a:endParaRPr lang="en-US" sz="3000">
              <a:latin typeface="Corbe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Teaching Staff</a:t>
            </a:r>
            <a:endParaRPr lang="en-NZ" dirty="0">
              <a:solidFill>
                <a:schemeClr val="tx2">
                  <a:satMod val="200000"/>
                </a:schemeClr>
              </a:solidFill>
            </a:endParaRPr>
          </a:p>
        </p:txBody>
      </p:sp>
      <p:sp>
        <p:nvSpPr>
          <p:cNvPr id="15362" name="Content Placeholder 2"/>
          <p:cNvSpPr>
            <a:spLocks noGrp="1"/>
          </p:cNvSpPr>
          <p:nvPr>
            <p:ph idx="1"/>
          </p:nvPr>
        </p:nvSpPr>
        <p:spPr>
          <a:xfrm>
            <a:off x="533400" y="1784350"/>
            <a:ext cx="8382000" cy="4572000"/>
          </a:xfrm>
        </p:spPr>
        <p:txBody>
          <a:bodyPr/>
          <a:lstStyle/>
          <a:p>
            <a:pPr eaLnBrk="1" hangingPunct="1"/>
            <a:r>
              <a:rPr lang="en-NZ" dirty="0" smtClean="0"/>
              <a:t>Nathan Rountree</a:t>
            </a:r>
          </a:p>
          <a:p>
            <a:pPr lvl="1" eaLnBrk="1" hangingPunct="1"/>
            <a:r>
              <a:rPr lang="en-NZ" smtClean="0"/>
              <a:t>D303a</a:t>
            </a:r>
            <a:endParaRPr lang="en-NZ" dirty="0" smtClean="0"/>
          </a:p>
          <a:p>
            <a:pPr lvl="1" eaLnBrk="1" hangingPunct="1"/>
            <a:r>
              <a:rPr lang="en-NZ" sz="2400" dirty="0"/>
              <a:t>n</a:t>
            </a:r>
            <a:r>
              <a:rPr lang="en-NZ" sz="2400" dirty="0" smtClean="0"/>
              <a:t>athan.rountree@op.ac.nz</a:t>
            </a:r>
          </a:p>
          <a:p>
            <a:pPr lvl="1" eaLnBrk="1" hangingPunct="1"/>
            <a:r>
              <a:rPr lang="en-NZ" dirty="0" smtClean="0"/>
              <a:t>Slack channel: databases_3_2018</a:t>
            </a:r>
            <a:endParaRPr lang="en-NZ" sz="2400" dirty="0" smtClean="0"/>
          </a:p>
          <a:p>
            <a:pPr lvl="1" eaLnBrk="1" hangingPunct="1"/>
            <a:endParaRPr lang="en-NZ" sz="2400" dirty="0" smtClean="0"/>
          </a:p>
          <a:p>
            <a:pPr marL="454025" lvl="1" indent="0" eaLnBrk="1" hangingPunct="1">
              <a:buNone/>
            </a:pPr>
            <a:endParaRPr lang="en-NZ" sz="2400" i="1" dirty="0" smtClean="0"/>
          </a:p>
          <a:p>
            <a:pPr lvl="1" eaLnBrk="1" hangingPunct="1"/>
            <a:endParaRPr lang="en-NZ" dirty="0" smtClean="0"/>
          </a:p>
          <a:p>
            <a:pPr eaLnBrk="1" hangingPunct="1"/>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6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NZ" smtClean="0"/>
              <a:t>ERD Notation - UML</a:t>
            </a:r>
            <a:endParaRPr lang="en-US" smtClean="0"/>
          </a:p>
        </p:txBody>
      </p:sp>
      <p:sp>
        <p:nvSpPr>
          <p:cNvPr id="83974" name="Rectangle 3"/>
          <p:cNvSpPr>
            <a:spLocks noGrp="1"/>
          </p:cNvSpPr>
          <p:nvPr>
            <p:ph type="body" idx="1"/>
          </p:nvPr>
        </p:nvSpPr>
        <p:spPr/>
        <p:txBody>
          <a:bodyPr/>
          <a:lstStyle/>
          <a:p>
            <a:pPr eaLnBrk="1" hangingPunct="1"/>
            <a:endParaRPr lang="en-US" smtClean="0"/>
          </a:p>
        </p:txBody>
      </p:sp>
      <p:graphicFrame>
        <p:nvGraphicFramePr>
          <p:cNvPr id="83972" name="Object 4"/>
          <p:cNvGraphicFramePr>
            <a:graphicFrameLocks noChangeAspect="1"/>
          </p:cNvGraphicFramePr>
          <p:nvPr/>
        </p:nvGraphicFramePr>
        <p:xfrm>
          <a:off x="2133600" y="1854200"/>
          <a:ext cx="5486400" cy="4360863"/>
        </p:xfrm>
        <a:graphic>
          <a:graphicData uri="http://schemas.openxmlformats.org/presentationml/2006/ole">
            <mc:AlternateContent xmlns:mc="http://schemas.openxmlformats.org/markup-compatibility/2006">
              <mc:Choice xmlns:v="urn:schemas-microsoft-com:vml" Requires="v">
                <p:oleObj spid="_x0000_s83988" name="Bitmap Image" r:id="rId4" imgW="2598645" imgH="2064762" progId="PBrush">
                  <p:embed/>
                </p:oleObj>
              </mc:Choice>
              <mc:Fallback>
                <p:oleObj name="Bitmap Image" r:id="rId4" imgW="2598645" imgH="2064762" progId="PBrus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854200"/>
                        <a:ext cx="5486400" cy="436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ERD Notation</a:t>
            </a:r>
            <a:endParaRPr lang="en-US" smtClean="0"/>
          </a:p>
        </p:txBody>
      </p:sp>
      <p:sp>
        <p:nvSpPr>
          <p:cNvPr id="84995" name="Rectangle 3"/>
          <p:cNvSpPr>
            <a:spLocks noGrp="1"/>
          </p:cNvSpPr>
          <p:nvPr>
            <p:ph type="body" idx="1"/>
          </p:nvPr>
        </p:nvSpPr>
        <p:spPr/>
        <p:txBody>
          <a:bodyPr/>
          <a:lstStyle/>
          <a:p>
            <a:pPr eaLnBrk="1" hangingPunct="1"/>
            <a:r>
              <a:rPr lang="en-AU" smtClean="0"/>
              <a:t>What about attributes?</a:t>
            </a:r>
          </a:p>
          <a:p>
            <a:pPr eaLnBrk="1" hangingPunct="1"/>
            <a:r>
              <a:rPr lang="en-AU" smtClean="0"/>
              <a:t>Should be considered, defined and recorded.</a:t>
            </a:r>
          </a:p>
          <a:p>
            <a:pPr eaLnBrk="1" hangingPunct="1"/>
            <a:r>
              <a:rPr lang="en-AU" smtClean="0"/>
              <a:t>Need not appear in an ER diagram.</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eaLnBrk="1" fontAlgn="auto" hangingPunct="1">
              <a:spcAft>
                <a:spcPts val="0"/>
              </a:spcAft>
              <a:defRPr/>
            </a:pPr>
            <a:r>
              <a:rPr lang="en-NZ" dirty="0" smtClean="0">
                <a:solidFill>
                  <a:schemeClr val="tx2">
                    <a:satMod val="200000"/>
                  </a:schemeClr>
                </a:solidFill>
              </a:rPr>
              <a:t>The Relational Model</a:t>
            </a:r>
            <a:br>
              <a:rPr lang="en-NZ" dirty="0" smtClean="0">
                <a:solidFill>
                  <a:schemeClr val="tx2">
                    <a:satMod val="200000"/>
                  </a:schemeClr>
                </a:solidFill>
              </a:rPr>
            </a:br>
            <a:endParaRPr lang="en-NZ" dirty="0">
              <a:solidFill>
                <a:schemeClr val="tx2">
                  <a:satMod val="200000"/>
                </a:schemeClr>
              </a:solidFill>
            </a:endParaRPr>
          </a:p>
        </p:txBody>
      </p:sp>
      <p:sp>
        <p:nvSpPr>
          <p:cNvPr id="78851" name="Content Placeholder 2"/>
          <p:cNvSpPr>
            <a:spLocks noGrp="1"/>
          </p:cNvSpPr>
          <p:nvPr>
            <p:ph idx="4294967295"/>
          </p:nvPr>
        </p:nvSpPr>
        <p:spPr/>
        <p:txBody>
          <a:bodyPr/>
          <a:lstStyle/>
          <a:p>
            <a:pPr eaLnBrk="1" hangingPunct="1"/>
            <a:r>
              <a:rPr lang="en-NZ" smtClean="0"/>
              <a:t>A model to describe a relational database</a:t>
            </a:r>
          </a:p>
          <a:p>
            <a:pPr eaLnBrk="1" hangingPunct="1"/>
            <a:r>
              <a:rPr lang="en-NZ" smtClean="0"/>
              <a:t>Founded on the mathematical systems “relational algebra” and “relational calculus”.</a:t>
            </a:r>
          </a:p>
          <a:p>
            <a:pPr eaLnBrk="1" hangingPunct="1"/>
            <a:r>
              <a:rPr lang="en-NZ" smtClean="0"/>
              <a:t>Consists of</a:t>
            </a:r>
          </a:p>
          <a:p>
            <a:pPr marL="742950" lvl="1" eaLnBrk="1" hangingPunct="1"/>
            <a:r>
              <a:rPr lang="en-NZ" smtClean="0"/>
              <a:t>Tables</a:t>
            </a:r>
          </a:p>
          <a:p>
            <a:pPr marL="742950" lvl="1" eaLnBrk="1" hangingPunct="1"/>
            <a:r>
              <a:rPr lang="en-NZ" smtClean="0"/>
              <a:t>Columns</a:t>
            </a:r>
          </a:p>
          <a:p>
            <a:pPr marL="742950" lvl="1" eaLnBrk="1" hangingPunct="1"/>
            <a:r>
              <a:rPr lang="en-NZ" smtClean="0"/>
              <a:t>Keys</a:t>
            </a:r>
          </a:p>
          <a:p>
            <a:pPr eaLnBrk="1" hangingPunct="1"/>
            <a:r>
              <a:rPr lang="en-NZ" smtClean="0"/>
              <a:t>We convert our ER model (conceptual) into a relational model (logical)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8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bldLvl="4"/>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Relational Schema Notation</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endParaRPr lang="en-NZ" dirty="0">
              <a:solidFill>
                <a:schemeClr val="tx2">
                  <a:satMod val="200000"/>
                </a:schemeClr>
              </a:solidFill>
            </a:endParaRPr>
          </a:p>
        </p:txBody>
      </p:sp>
      <p:sp>
        <p:nvSpPr>
          <p:cNvPr id="90114" name="Content Placeholder 2"/>
          <p:cNvSpPr>
            <a:spLocks noGrp="1"/>
          </p:cNvSpPr>
          <p:nvPr>
            <p:ph idx="1"/>
          </p:nvPr>
        </p:nvSpPr>
        <p:spPr/>
        <p:txBody>
          <a:bodyPr/>
          <a:lstStyle/>
          <a:p>
            <a:pPr eaLnBrk="1" hangingPunct="1"/>
            <a:endParaRPr lang="en-NZ" smtClean="0"/>
          </a:p>
        </p:txBody>
      </p:sp>
      <p:pic>
        <p:nvPicPr>
          <p:cNvPr id="327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828800"/>
            <a:ext cx="5791200" cy="450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eaLnBrk="1" fontAlgn="auto" hangingPunct="1">
              <a:spcAft>
                <a:spcPts val="0"/>
              </a:spcAft>
              <a:defRPr/>
            </a:pPr>
            <a:r>
              <a:rPr lang="en-NZ" dirty="0" smtClean="0">
                <a:solidFill>
                  <a:schemeClr val="tx2">
                    <a:satMod val="200000"/>
                  </a:schemeClr>
                </a:solidFill>
              </a:rPr>
              <a:t>Relational Schema Notation</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endParaRPr lang="en-NZ" dirty="0">
              <a:solidFill>
                <a:schemeClr val="tx2">
                  <a:satMod val="200000"/>
                </a:schemeClr>
              </a:solidFill>
            </a:endParaRPr>
          </a:p>
        </p:txBody>
      </p:sp>
      <p:sp>
        <p:nvSpPr>
          <p:cNvPr id="92162" name="Content Placeholder 2"/>
          <p:cNvSpPr>
            <a:spLocks noGrp="1"/>
          </p:cNvSpPr>
          <p:nvPr>
            <p:ph idx="4294967295"/>
          </p:nvPr>
        </p:nvSpPr>
        <p:spPr>
          <a:xfrm>
            <a:off x="381000" y="1784350"/>
            <a:ext cx="8534400" cy="4572000"/>
          </a:xfrm>
        </p:spPr>
        <p:txBody>
          <a:bodyPr/>
          <a:lstStyle/>
          <a:p>
            <a:pPr eaLnBrk="1" hangingPunct="1">
              <a:buFont typeface="Wingdings" pitchFamily="2" charset="2"/>
              <a:buNone/>
            </a:pPr>
            <a:r>
              <a:rPr lang="en-NZ" sz="2600" smtClean="0"/>
              <a:t>Strike(</a:t>
            </a:r>
            <a:r>
              <a:rPr lang="en-NZ" sz="2600" u="sng" smtClean="0"/>
              <a:t>ID</a:t>
            </a:r>
            <a:r>
              <a:rPr lang="en-NZ" sz="2600" smtClean="0"/>
              <a:t>, Date, Time, Latitude, Longitude, Intensity)</a:t>
            </a:r>
          </a:p>
          <a:p>
            <a:pPr eaLnBrk="1" hangingPunct="1">
              <a:buFont typeface="Wingdings" pitchFamily="2" charset="2"/>
              <a:buNone/>
            </a:pPr>
            <a:endParaRPr lang="en-NZ" sz="2600" smtClean="0"/>
          </a:p>
          <a:p>
            <a:pPr eaLnBrk="1" hangingPunct="1">
              <a:buFont typeface="Wingdings" pitchFamily="2" charset="2"/>
              <a:buNone/>
            </a:pPr>
            <a:r>
              <a:rPr lang="en-NZ" sz="2600" smtClean="0"/>
              <a:t>Fire(</a:t>
            </a:r>
            <a:r>
              <a:rPr lang="en-NZ" sz="2600" u="sng" smtClean="0"/>
              <a:t>ID</a:t>
            </a:r>
            <a:r>
              <a:rPr lang="en-NZ" sz="2600" smtClean="0"/>
              <a:t>, Date, Latitude, Longitude, Area)</a:t>
            </a:r>
          </a:p>
          <a:p>
            <a:pPr eaLnBrk="1" hangingPunct="1">
              <a:buFont typeface="Wingdings" pitchFamily="2" charset="2"/>
              <a:buNone/>
            </a:pPr>
            <a:endParaRPr lang="en-NZ" sz="2600" smtClean="0"/>
          </a:p>
          <a:p>
            <a:pPr eaLnBrk="1" hangingPunct="1">
              <a:buFont typeface="Wingdings" pitchFamily="2" charset="2"/>
              <a:buNone/>
            </a:pPr>
            <a:r>
              <a:rPr lang="en-NZ" sz="2600" smtClean="0"/>
              <a:t>Images(</a:t>
            </a:r>
            <a:r>
              <a:rPr lang="en-NZ" sz="2600" u="sng" smtClean="0"/>
              <a:t>ID</a:t>
            </a:r>
            <a:r>
              <a:rPr lang="en-NZ" sz="2600" smtClean="0"/>
              <a:t>, StrikeID, Date, ImageFileName)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SQL</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endParaRPr lang="en-NZ" dirty="0">
              <a:solidFill>
                <a:schemeClr val="tx2">
                  <a:satMod val="200000"/>
                </a:schemeClr>
              </a:solidFill>
            </a:endParaRPr>
          </a:p>
        </p:txBody>
      </p:sp>
      <p:graphicFrame>
        <p:nvGraphicFramePr>
          <p:cNvPr id="34018" name="Group 226"/>
          <p:cNvGraphicFramePr>
            <a:graphicFrameLocks noGrp="1"/>
          </p:cNvGraphicFramePr>
          <p:nvPr/>
        </p:nvGraphicFramePr>
        <p:xfrm>
          <a:off x="1447800" y="1752600"/>
          <a:ext cx="6553200" cy="4098925"/>
        </p:xfrm>
        <a:graphic>
          <a:graphicData uri="http://schemas.openxmlformats.org/drawingml/2006/table">
            <a:tbl>
              <a:tblPr/>
              <a:tblGrid>
                <a:gridCol w="2184400">
                  <a:extLst>
                    <a:ext uri="{9D8B030D-6E8A-4147-A177-3AD203B41FA5}">
                      <a16:colId xmlns:a16="http://schemas.microsoft.com/office/drawing/2014/main" val="20000"/>
                    </a:ext>
                  </a:extLst>
                </a:gridCol>
                <a:gridCol w="2184400">
                  <a:extLst>
                    <a:ext uri="{9D8B030D-6E8A-4147-A177-3AD203B41FA5}">
                      <a16:colId xmlns:a16="http://schemas.microsoft.com/office/drawing/2014/main" val="20001"/>
                    </a:ext>
                  </a:extLst>
                </a:gridCol>
                <a:gridCol w="2184400">
                  <a:extLst>
                    <a:ext uri="{9D8B030D-6E8A-4147-A177-3AD203B41FA5}">
                      <a16:colId xmlns:a16="http://schemas.microsoft.com/office/drawing/2014/main" val="20002"/>
                    </a:ext>
                  </a:extLst>
                </a:gridCol>
              </a:tblGrid>
              <a:tr h="533466">
                <a:tc>
                  <a:txBody>
                    <a:bodyPr/>
                    <a:lstStyle/>
                    <a:p>
                      <a:pPr marL="68263" marR="0" lvl="0" indent="0" algn="l" defTabSz="914400" rtl="0" eaLnBrk="1" fontAlgn="base" latinLnBrk="0" hangingPunct="1">
                        <a:lnSpc>
                          <a:spcPct val="100000"/>
                        </a:lnSpc>
                        <a:spcBef>
                          <a:spcPct val="0"/>
                        </a:spcBef>
                        <a:spcAft>
                          <a:spcPct val="0"/>
                        </a:spcAft>
                        <a:buClr>
                          <a:schemeClr val="tx2"/>
                        </a:buClr>
                        <a:buSzPct val="95000"/>
                        <a:buFont typeface="Wingdings" pitchFamily="2" charset="2"/>
                        <a:buNone/>
                        <a:tabLst/>
                      </a:pPr>
                      <a:r>
                        <a:rPr kumimoji="0" lang="en-NZ" sz="2600" b="0" i="0" u="none" strike="noStrike" cap="none" normalizeH="0" baseline="0" smtClean="0">
                          <a:ln>
                            <a:noFill/>
                          </a:ln>
                          <a:solidFill>
                            <a:schemeClr val="bg1"/>
                          </a:solidFill>
                          <a:effectLst/>
                          <a:latin typeface="Corbel" pitchFamily="34" charset="0"/>
                        </a:rPr>
                        <a:t>SELECT</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ct val="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INSERT</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ct val="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ALTER</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533466">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NZ" sz="2600" b="0" i="0" u="none" strike="noStrike" cap="none" normalizeH="0" baseline="0" smtClean="0">
                          <a:ln>
                            <a:noFill/>
                          </a:ln>
                          <a:solidFill>
                            <a:schemeClr val="bg1"/>
                          </a:solidFill>
                          <a:effectLst/>
                          <a:latin typeface="Corbel" pitchFamily="34" charset="0"/>
                        </a:rPr>
                        <a:t>FROM</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DELETE</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TOP</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457257">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NZ" sz="2600" b="0" i="0" u="none" strike="noStrike" cap="none" normalizeH="0" baseline="0" smtClean="0">
                          <a:ln>
                            <a:noFill/>
                          </a:ln>
                          <a:solidFill>
                            <a:schemeClr val="bg1"/>
                          </a:solidFill>
                          <a:effectLst/>
                          <a:latin typeface="Corbel" pitchFamily="34" charset="0"/>
                        </a:rPr>
                        <a:t>WHERE</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UPDATE</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SUM</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839384">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NZ" sz="2600" b="0" i="0" u="none" strike="noStrike" cap="none" normalizeH="0" baseline="0" smtClean="0">
                          <a:ln>
                            <a:noFill/>
                          </a:ln>
                          <a:solidFill>
                            <a:schemeClr val="bg1"/>
                          </a:solidFill>
                          <a:effectLst/>
                          <a:latin typeface="Corbel" pitchFamily="34" charset="0"/>
                        </a:rPr>
                        <a:t>GROUP BY</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CREATE</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COUNT , SUM, etc.</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592211">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NZ" sz="2600" b="0" i="0" u="none" strike="noStrike" cap="none" normalizeH="0" baseline="0" smtClean="0">
                          <a:ln>
                            <a:noFill/>
                          </a:ln>
                          <a:solidFill>
                            <a:schemeClr val="bg1"/>
                          </a:solidFill>
                          <a:effectLst/>
                          <a:latin typeface="Corbel" pitchFamily="34" charset="0"/>
                        </a:rPr>
                        <a:t>HAVING</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DROP</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AND/OR</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4"/>
                  </a:ext>
                </a:extLst>
              </a:tr>
              <a:tr h="533466">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NZ" sz="2600" b="0" i="0" u="none" strike="noStrike" cap="none" normalizeH="0" baseline="0" smtClean="0">
                          <a:ln>
                            <a:noFill/>
                          </a:ln>
                          <a:solidFill>
                            <a:schemeClr val="bg1"/>
                          </a:solidFill>
                          <a:effectLst/>
                          <a:latin typeface="Corbel" pitchFamily="34" charset="0"/>
                        </a:rPr>
                        <a:t>ORDER BY</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PROCEDURE</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AS</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5"/>
                  </a:ext>
                </a:extLst>
              </a:tr>
              <a:tr h="609675">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INNER JOIN</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VIEW</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IN/BETWEEN</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0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SQL Server Management Studio</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endParaRPr lang="en-NZ" dirty="0">
              <a:solidFill>
                <a:schemeClr val="tx2">
                  <a:satMod val="200000"/>
                </a:schemeClr>
              </a:solidFill>
            </a:endParaRPr>
          </a:p>
        </p:txBody>
      </p:sp>
      <p:sp>
        <p:nvSpPr>
          <p:cNvPr id="96258" name="Content Placeholder 2"/>
          <p:cNvSpPr>
            <a:spLocks noGrp="1"/>
          </p:cNvSpPr>
          <p:nvPr>
            <p:ph idx="1"/>
          </p:nvPr>
        </p:nvSpPr>
        <p:spPr/>
        <p:txBody>
          <a:bodyPr/>
          <a:lstStyle/>
          <a:p>
            <a:pPr eaLnBrk="1" hangingPunct="1"/>
            <a:endParaRPr lang="en-NZ" smtClean="0"/>
          </a:p>
        </p:txBody>
      </p:sp>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1992313"/>
            <a:ext cx="7297737" cy="4560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Homework</a:t>
            </a:r>
            <a:endParaRPr lang="en-NZ" dirty="0">
              <a:solidFill>
                <a:schemeClr val="tx2">
                  <a:satMod val="200000"/>
                </a:schemeClr>
              </a:solidFill>
            </a:endParaRPr>
          </a:p>
        </p:txBody>
      </p:sp>
      <p:sp>
        <p:nvSpPr>
          <p:cNvPr id="35842" name="Content Placeholder 2"/>
          <p:cNvSpPr>
            <a:spLocks noGrp="1"/>
          </p:cNvSpPr>
          <p:nvPr>
            <p:ph idx="1"/>
          </p:nvPr>
        </p:nvSpPr>
        <p:spPr/>
        <p:txBody>
          <a:bodyPr/>
          <a:lstStyle/>
          <a:p>
            <a:pPr eaLnBrk="1" hangingPunct="1"/>
            <a:r>
              <a:rPr lang="en-NZ" dirty="0" smtClean="0"/>
              <a:t>Please let Rob know BY EMAIL as soon as possible if there are any problems with your account.</a:t>
            </a:r>
          </a:p>
          <a:p>
            <a:pPr eaLnBrk="1" hangingPunct="1"/>
            <a:r>
              <a:rPr lang="en-NZ" dirty="0" smtClean="0"/>
              <a:t>Please complete the refresher assignment and commit your scripts to </a:t>
            </a:r>
            <a:r>
              <a:rPr lang="en-NZ" dirty="0" err="1" smtClean="0"/>
              <a:t>Gitlab</a:t>
            </a:r>
            <a:r>
              <a:rPr lang="en-NZ" dirty="0" smtClean="0"/>
              <a:t> before the next class session.</a:t>
            </a:r>
          </a:p>
          <a:p>
            <a:pPr eaLnBrk="1" hangingPunct="1"/>
            <a:r>
              <a:rPr lang="en-NZ" dirty="0" smtClean="0"/>
              <a:t>If you have any questions, or need any help, please feel free to ask.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Session Times</a:t>
            </a:r>
            <a:endParaRPr lang="en-NZ" dirty="0">
              <a:solidFill>
                <a:schemeClr val="tx2">
                  <a:satMod val="200000"/>
                </a:schemeClr>
              </a:solidFill>
            </a:endParaRPr>
          </a:p>
        </p:txBody>
      </p:sp>
      <p:sp>
        <p:nvSpPr>
          <p:cNvPr id="16386" name="Content Placeholder 2"/>
          <p:cNvSpPr>
            <a:spLocks noGrp="1"/>
          </p:cNvSpPr>
          <p:nvPr>
            <p:ph idx="1"/>
          </p:nvPr>
        </p:nvSpPr>
        <p:spPr/>
        <p:txBody>
          <a:bodyPr/>
          <a:lstStyle/>
          <a:p>
            <a:pPr eaLnBrk="1" hangingPunct="1"/>
            <a:r>
              <a:rPr lang="en-NZ" dirty="0" smtClean="0"/>
              <a:t>Stream B:</a:t>
            </a:r>
            <a:br>
              <a:rPr lang="en-NZ" dirty="0" smtClean="0"/>
            </a:br>
            <a:r>
              <a:rPr lang="en-NZ" dirty="0" smtClean="0"/>
              <a:t>	Tuesday 3-5  D313</a:t>
            </a:r>
            <a:br>
              <a:rPr lang="en-NZ" dirty="0" smtClean="0"/>
            </a:br>
            <a:r>
              <a:rPr lang="en-NZ" dirty="0" smtClean="0"/>
              <a:t>	Thursday 8-10 D313</a:t>
            </a:r>
          </a:p>
          <a:p>
            <a:pPr eaLnBrk="1" hangingPunct="1"/>
            <a:endParaRPr lang="en-NZ" dirty="0" smtClean="0"/>
          </a:p>
          <a:p>
            <a:pPr eaLnBrk="1" hangingPunct="1"/>
            <a:r>
              <a:rPr lang="en-NZ" dirty="0" smtClean="0"/>
              <a:t>Stream A:</a:t>
            </a:r>
            <a:br>
              <a:rPr lang="en-NZ" dirty="0" smtClean="0"/>
            </a:br>
            <a:r>
              <a:rPr lang="en-NZ" dirty="0" smtClean="0"/>
              <a:t>	Wednesday 1-3 D105b</a:t>
            </a:r>
            <a:br>
              <a:rPr lang="en-NZ" dirty="0" smtClean="0"/>
            </a:br>
            <a:r>
              <a:rPr lang="en-NZ" dirty="0" smtClean="0"/>
              <a:t>	Friday 1-3 D105b</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SQL Accounts</a:t>
            </a:r>
            <a:endParaRPr lang="en-NZ" dirty="0">
              <a:solidFill>
                <a:schemeClr val="tx2">
                  <a:satMod val="200000"/>
                </a:schemeClr>
              </a:solidFill>
            </a:endParaRPr>
          </a:p>
        </p:txBody>
      </p:sp>
      <p:sp>
        <p:nvSpPr>
          <p:cNvPr id="17410" name="Content Placeholder 2"/>
          <p:cNvSpPr>
            <a:spLocks noGrp="1"/>
          </p:cNvSpPr>
          <p:nvPr>
            <p:ph idx="1"/>
          </p:nvPr>
        </p:nvSpPr>
        <p:spPr/>
        <p:txBody>
          <a:bodyPr/>
          <a:lstStyle/>
          <a:p>
            <a:pPr eaLnBrk="1" hangingPunct="1"/>
            <a:r>
              <a:rPr lang="en-NZ" dirty="0" smtClean="0"/>
              <a:t>Server:		fthictsql04.ict.op.ac.nz</a:t>
            </a:r>
          </a:p>
          <a:p>
            <a:pPr eaLnBrk="1" hangingPunct="1"/>
            <a:r>
              <a:rPr lang="en-NZ" dirty="0" smtClean="0"/>
              <a:t>Username:	</a:t>
            </a:r>
            <a:r>
              <a:rPr lang="en-NZ" i="1" dirty="0" smtClean="0"/>
              <a:t>your OP username</a:t>
            </a:r>
            <a:endParaRPr lang="en-NZ" dirty="0" smtClean="0"/>
          </a:p>
          <a:p>
            <a:pPr eaLnBrk="1" hangingPunct="1"/>
            <a:r>
              <a:rPr lang="en-NZ" dirty="0" smtClean="0"/>
              <a:t>Password:	</a:t>
            </a:r>
            <a:r>
              <a:rPr lang="en-NZ" i="1" dirty="0" smtClean="0"/>
              <a:t>will be provided over Slack</a:t>
            </a:r>
            <a:endParaRPr lang="en-NZ" dirty="0" smtClean="0"/>
          </a:p>
          <a:p>
            <a:pPr marL="68263" indent="0" eaLnBrk="1" hangingPunct="1">
              <a:buNone/>
            </a:pPr>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3</a:t>
            </a:r>
            <a:r>
              <a:rPr lang="en-AU" baseline="30000" smtClean="0"/>
              <a:t>rd</a:t>
            </a:r>
            <a:r>
              <a:rPr lang="en-AU" smtClean="0"/>
              <a:t> Year Papers</a:t>
            </a:r>
            <a:endParaRPr lang="en-US" smtClean="0"/>
          </a:p>
        </p:txBody>
      </p:sp>
      <p:sp>
        <p:nvSpPr>
          <p:cNvPr id="92163" name="Rectangle 3"/>
          <p:cNvSpPr>
            <a:spLocks noGrp="1"/>
          </p:cNvSpPr>
          <p:nvPr>
            <p:ph type="body" idx="1"/>
          </p:nvPr>
        </p:nvSpPr>
        <p:spPr/>
        <p:txBody>
          <a:bodyPr/>
          <a:lstStyle/>
          <a:p>
            <a:pPr eaLnBrk="1" hangingPunct="1"/>
            <a:r>
              <a:rPr lang="en-AU" smtClean="0"/>
              <a:t>Higher workload</a:t>
            </a:r>
          </a:p>
          <a:p>
            <a:pPr eaLnBrk="1" hangingPunct="1"/>
            <a:r>
              <a:rPr lang="en-AU" smtClean="0"/>
              <a:t>Greater emphasis on theory</a:t>
            </a:r>
          </a:p>
          <a:p>
            <a:pPr eaLnBrk="1" hangingPunct="1"/>
            <a:r>
              <a:rPr lang="en-AU" smtClean="0"/>
              <a:t>More independent work</a:t>
            </a:r>
          </a:p>
          <a:p>
            <a:pPr eaLnBrk="1" hangingPunct="1"/>
            <a:r>
              <a:rPr lang="en-AU" smtClean="0"/>
              <a:t>More academic (creative) work</a:t>
            </a:r>
          </a:p>
          <a:p>
            <a:pPr eaLnBrk="1" hangingPunct="1"/>
            <a:r>
              <a:rPr lang="en-AU" smtClean="0"/>
              <a:t>More reading</a:t>
            </a:r>
          </a:p>
          <a:p>
            <a:pPr eaLnBrk="1" hangingPunct="1"/>
            <a:endParaRPr lang="en-AU" smtClean="0"/>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Why Databases Matter</a:t>
            </a:r>
            <a:endParaRPr lang="en-NZ" dirty="0">
              <a:solidFill>
                <a:schemeClr val="tx2">
                  <a:satMod val="200000"/>
                </a:schemeClr>
              </a:solidFill>
            </a:endParaRPr>
          </a:p>
        </p:txBody>
      </p:sp>
      <p:sp>
        <p:nvSpPr>
          <p:cNvPr id="20482" name="Content Placeholder 2"/>
          <p:cNvSpPr>
            <a:spLocks noGrp="1"/>
          </p:cNvSpPr>
          <p:nvPr>
            <p:ph idx="1"/>
          </p:nvPr>
        </p:nvSpPr>
        <p:spPr>
          <a:xfrm>
            <a:off x="914400" y="1752600"/>
            <a:ext cx="7772400" cy="4572000"/>
          </a:xfrm>
        </p:spPr>
        <p:txBody>
          <a:bodyPr/>
          <a:lstStyle/>
          <a:p>
            <a:pPr eaLnBrk="1" hangingPunct="1"/>
            <a:endParaRPr lang="en-NZ" i="1" smtClean="0"/>
          </a:p>
          <a:p>
            <a:pPr eaLnBrk="1" hangingPunct="1"/>
            <a:endParaRPr lang="en-NZ" i="1" smtClean="0"/>
          </a:p>
        </p:txBody>
      </p:sp>
      <p:pic>
        <p:nvPicPr>
          <p:cNvPr id="18438" name="Picture 6" descr="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678113"/>
            <a:ext cx="3429000" cy="26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a:spLocks/>
          </p:cNvSpPr>
          <p:nvPr/>
        </p:nvSpPr>
        <p:spPr bwMode="auto">
          <a:xfrm>
            <a:off x="4724400" y="1828800"/>
            <a:ext cx="2743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sz="3200">
                <a:latin typeface="Consolas" pitchFamily="49" charset="0"/>
              </a:rPr>
              <a:t>Information</a:t>
            </a:r>
          </a:p>
        </p:txBody>
      </p:sp>
      <p:sp>
        <p:nvSpPr>
          <p:cNvPr id="4" name="Title 1"/>
          <p:cNvSpPr>
            <a:spLocks/>
          </p:cNvSpPr>
          <p:nvPr/>
        </p:nvSpPr>
        <p:spPr bwMode="auto">
          <a:xfrm>
            <a:off x="6477000" y="2514600"/>
            <a:ext cx="2438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sz="3200">
                <a:latin typeface="Consolas" pitchFamily="49" charset="0"/>
              </a:rPr>
              <a:t>Knowledge</a:t>
            </a:r>
          </a:p>
        </p:txBody>
      </p:sp>
      <p:sp>
        <p:nvSpPr>
          <p:cNvPr id="5" name="Title 1"/>
          <p:cNvSpPr>
            <a:spLocks/>
          </p:cNvSpPr>
          <p:nvPr/>
        </p:nvSpPr>
        <p:spPr bwMode="auto">
          <a:xfrm>
            <a:off x="7467600" y="3276600"/>
            <a:ext cx="137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sz="3200">
                <a:latin typeface="Consolas" pitchFamily="49" charset="0"/>
              </a:rPr>
              <a:t>Truth</a:t>
            </a:r>
          </a:p>
        </p:txBody>
      </p:sp>
      <p:sp>
        <p:nvSpPr>
          <p:cNvPr id="18444" name="AutoShape 12"/>
          <p:cNvSpPr>
            <a:spLocks noChangeArrowheads="1"/>
          </p:cNvSpPr>
          <p:nvPr/>
        </p:nvSpPr>
        <p:spPr bwMode="auto">
          <a:xfrm>
            <a:off x="4495800" y="4267200"/>
            <a:ext cx="1676400" cy="2362200"/>
          </a:xfrm>
          <a:prstGeom prst="can">
            <a:avLst>
              <a:gd name="adj" fmla="val 35227"/>
            </a:avLst>
          </a:prstGeom>
          <a:solidFill>
            <a:srgbClr val="FF9900"/>
          </a:solidFill>
          <a:ln w="9525">
            <a:solidFill>
              <a:schemeClr val="tx1"/>
            </a:solidFill>
            <a:round/>
            <a:headEnd/>
            <a:tailEnd/>
          </a:ln>
        </p:spPr>
        <p:txBody>
          <a:bodyPr wrap="none" anchor="ctr"/>
          <a:lstStyle/>
          <a:p>
            <a:pPr algn="ctr"/>
            <a:r>
              <a:rPr lang="en-AU" sz="3600">
                <a:solidFill>
                  <a:schemeClr val="bg1"/>
                </a:solidFill>
                <a:latin typeface="Bazooka" pitchFamily="2" charset="0"/>
              </a:rPr>
              <a:t>DB!!</a:t>
            </a:r>
            <a:endParaRPr lang="en-US"/>
          </a:p>
        </p:txBody>
      </p:sp>
      <p:sp>
        <p:nvSpPr>
          <p:cNvPr id="18448" name="AutoShape 16"/>
          <p:cNvSpPr>
            <a:spLocks noChangeArrowheads="1"/>
          </p:cNvSpPr>
          <p:nvPr/>
        </p:nvSpPr>
        <p:spPr bwMode="auto">
          <a:xfrm rot="10800000" flipH="1">
            <a:off x="1676400" y="5029200"/>
            <a:ext cx="2590800" cy="838200"/>
          </a:xfrm>
          <a:custGeom>
            <a:avLst/>
            <a:gdLst>
              <a:gd name="T0" fmla="*/ 1814279 w 21600"/>
              <a:gd name="T1" fmla="*/ 0 h 21600"/>
              <a:gd name="T2" fmla="*/ 1814279 w 21600"/>
              <a:gd name="T3" fmla="*/ 471798 h 21600"/>
              <a:gd name="T4" fmla="*/ 388260 w 21600"/>
              <a:gd name="T5" fmla="*/ 838200 h 21600"/>
              <a:gd name="T6" fmla="*/ 2590800 w 21600"/>
              <a:gd name="T7" fmla="*/ 23589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p>
            <a:endParaRPr lang="en-NZ"/>
          </a:p>
        </p:txBody>
      </p:sp>
      <p:sp>
        <p:nvSpPr>
          <p:cNvPr id="18449" name="Line 17"/>
          <p:cNvSpPr>
            <a:spLocks noChangeShapeType="1"/>
          </p:cNvSpPr>
          <p:nvPr/>
        </p:nvSpPr>
        <p:spPr bwMode="auto">
          <a:xfrm flipV="1">
            <a:off x="5410200" y="2362200"/>
            <a:ext cx="533400" cy="2133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a:p>
        </p:txBody>
      </p:sp>
      <p:sp>
        <p:nvSpPr>
          <p:cNvPr id="18450" name="Line 18"/>
          <p:cNvSpPr>
            <a:spLocks noChangeShapeType="1"/>
          </p:cNvSpPr>
          <p:nvPr/>
        </p:nvSpPr>
        <p:spPr bwMode="auto">
          <a:xfrm flipV="1">
            <a:off x="5410200" y="3048000"/>
            <a:ext cx="1600200" cy="1447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a:p>
        </p:txBody>
      </p:sp>
      <p:sp>
        <p:nvSpPr>
          <p:cNvPr id="18451" name="Line 19"/>
          <p:cNvSpPr>
            <a:spLocks noChangeShapeType="1"/>
          </p:cNvSpPr>
          <p:nvPr/>
        </p:nvSpPr>
        <p:spPr bwMode="auto">
          <a:xfrm flipV="1">
            <a:off x="5410200" y="3581400"/>
            <a:ext cx="205740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4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8444" grpId="0" animBg="1"/>
      <p:bldP spid="18448" grpId="0" animBg="1"/>
      <p:bldP spid="18449" grpId="0" animBg="1"/>
      <p:bldP spid="18450" grpId="0" animBg="1"/>
      <p:bldP spid="184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Schedule</a:t>
            </a:r>
            <a:endParaRPr lang="en-NZ" dirty="0">
              <a:solidFill>
                <a:schemeClr val="tx2">
                  <a:satMod val="200000"/>
                </a:schemeClr>
              </a:solidFill>
            </a:endParaRPr>
          </a:p>
        </p:txBody>
      </p:sp>
      <p:sp>
        <p:nvSpPr>
          <p:cNvPr id="19458" name="Content Placeholder 2"/>
          <p:cNvSpPr>
            <a:spLocks noGrp="1"/>
          </p:cNvSpPr>
          <p:nvPr>
            <p:ph idx="1"/>
          </p:nvPr>
        </p:nvSpPr>
        <p:spPr>
          <a:xfrm>
            <a:off x="533400" y="1784350"/>
            <a:ext cx="8382000" cy="4572000"/>
          </a:xfrm>
        </p:spPr>
        <p:txBody>
          <a:bodyPr/>
          <a:lstStyle/>
          <a:p>
            <a:pPr eaLnBrk="1" hangingPunct="1"/>
            <a:r>
              <a:rPr lang="en-NZ" smtClean="0"/>
              <a:t>Refer to course descriptor for session details</a:t>
            </a:r>
          </a:p>
          <a:p>
            <a:pPr eaLnBrk="1" hangingPunct="1"/>
            <a:r>
              <a:rPr lang="en-NZ" smtClean="0"/>
              <a:t>General structure:</a:t>
            </a:r>
          </a:p>
          <a:p>
            <a:pPr lvl="1" eaLnBrk="1" hangingPunct="1"/>
            <a:r>
              <a:rPr lang="en-NZ" smtClean="0"/>
              <a:t>Database development</a:t>
            </a:r>
          </a:p>
          <a:p>
            <a:pPr lvl="2" eaLnBrk="1" hangingPunct="1"/>
            <a:r>
              <a:rPr lang="en-NZ" smtClean="0"/>
              <a:t>Conceptual Design:	Reality =&gt; ERD</a:t>
            </a:r>
          </a:p>
          <a:p>
            <a:pPr lvl="2" eaLnBrk="1" hangingPunct="1"/>
            <a:r>
              <a:rPr lang="en-NZ" smtClean="0"/>
              <a:t>Logical Design: 	ERD =&gt; Relational schema</a:t>
            </a:r>
          </a:p>
          <a:p>
            <a:pPr lvl="2" eaLnBrk="1" hangingPunct="1"/>
            <a:r>
              <a:rPr lang="en-NZ" smtClean="0"/>
              <a:t>Physical Design:	Performance tuning</a:t>
            </a:r>
          </a:p>
          <a:p>
            <a:pPr lvl="1" eaLnBrk="1" hangingPunct="1"/>
            <a:r>
              <a:rPr lang="en-NZ" sz="2800" smtClean="0"/>
              <a:t>Application Development</a:t>
            </a:r>
          </a:p>
          <a:p>
            <a:pPr lvl="1" eaLnBrk="1" hangingPunct="1"/>
            <a:r>
              <a:rPr lang="en-NZ" sz="2800" smtClean="0"/>
              <a:t>Database Research</a:t>
            </a:r>
          </a:p>
          <a:p>
            <a:pPr lvl="1" eaLnBrk="1" hangingPunct="1"/>
            <a:r>
              <a:rPr lang="en-NZ" sz="2800" smtClean="0"/>
              <a:t>Database Administration</a:t>
            </a:r>
          </a:p>
          <a:p>
            <a:pPr lvl="1" eaLnBrk="1" hangingPunct="1"/>
            <a:endParaRPr lang="en-NZ" smtClean="0"/>
          </a:p>
          <a:p>
            <a:pPr lvl="1" eaLnBrk="1" hangingPunct="1"/>
            <a:endParaRPr lang="en-NZ" smtClean="0"/>
          </a:p>
          <a:p>
            <a:pPr eaLnBrk="1" hangingPunct="1"/>
            <a:endParaRPr lang="en-NZ"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58">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58">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5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bldLvl="4"/>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Development Life Cycle</a:t>
            </a:r>
            <a:br>
              <a:rPr lang="en-NZ" dirty="0" smtClean="0">
                <a:solidFill>
                  <a:schemeClr val="tx2">
                    <a:satMod val="200000"/>
                  </a:schemeClr>
                </a:solidFill>
              </a:rPr>
            </a:br>
            <a:endParaRPr lang="en-NZ" dirty="0">
              <a:solidFill>
                <a:schemeClr val="tx2">
                  <a:satMod val="200000"/>
                </a:schemeClr>
              </a:solidFill>
            </a:endParaRPr>
          </a:p>
        </p:txBody>
      </p:sp>
      <p:sp>
        <p:nvSpPr>
          <p:cNvPr id="24578" name="Content Placeholder 2"/>
          <p:cNvSpPr>
            <a:spLocks noGrp="1"/>
          </p:cNvSpPr>
          <p:nvPr>
            <p:ph idx="1"/>
          </p:nvPr>
        </p:nvSpPr>
        <p:spPr/>
        <p:txBody>
          <a:bodyPr/>
          <a:lstStyle/>
          <a:p>
            <a:pPr eaLnBrk="1" hangingPunct="1"/>
            <a:endParaRPr lang="en-NZ" smtClean="0"/>
          </a:p>
        </p:txBody>
      </p:sp>
      <p:pic>
        <p:nvPicPr>
          <p:cNvPr id="24579" name="Picture 2" descr="Churcher%20Life%20Cycle%20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0"/>
            <a:ext cx="5486400" cy="4429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914400"/>
          </a:xfrm>
        </p:spPr>
        <p:txBody>
          <a:bodyPr/>
          <a:lstStyle/>
          <a:p>
            <a:pPr eaLnBrk="1" hangingPunct="1">
              <a:defRPr/>
            </a:pPr>
            <a:r>
              <a:rPr lang="en-NZ" dirty="0" smtClean="0"/>
              <a:t>Schedule</a:t>
            </a:r>
            <a:endParaRPr lang="en-NZ" dirty="0"/>
          </a:p>
        </p:txBody>
      </p:sp>
      <p:graphicFrame>
        <p:nvGraphicFramePr>
          <p:cNvPr id="6" name="Table 5"/>
          <p:cNvGraphicFramePr>
            <a:graphicFrameLocks noGrp="1"/>
          </p:cNvGraphicFramePr>
          <p:nvPr>
            <p:extLst>
              <p:ext uri="{D42A27DB-BD31-4B8C-83A1-F6EECF244321}">
                <p14:modId xmlns:p14="http://schemas.microsoft.com/office/powerpoint/2010/main" val="1413955689"/>
              </p:ext>
            </p:extLst>
          </p:nvPr>
        </p:nvGraphicFramePr>
        <p:xfrm>
          <a:off x="914401" y="761993"/>
          <a:ext cx="7467599" cy="5900319"/>
        </p:xfrm>
        <a:graphic>
          <a:graphicData uri="http://schemas.openxmlformats.org/drawingml/2006/table">
            <a:tbl>
              <a:tblPr firstRow="1" firstCol="1" bandRow="1"/>
              <a:tblGrid>
                <a:gridCol w="1155700">
                  <a:extLst>
                    <a:ext uri="{9D8B030D-6E8A-4147-A177-3AD203B41FA5}">
                      <a16:colId xmlns:a16="http://schemas.microsoft.com/office/drawing/2014/main" val="2656257070"/>
                    </a:ext>
                  </a:extLst>
                </a:gridCol>
                <a:gridCol w="1062597">
                  <a:extLst>
                    <a:ext uri="{9D8B030D-6E8A-4147-A177-3AD203B41FA5}">
                      <a16:colId xmlns:a16="http://schemas.microsoft.com/office/drawing/2014/main" val="3304880875"/>
                    </a:ext>
                  </a:extLst>
                </a:gridCol>
                <a:gridCol w="2546933">
                  <a:extLst>
                    <a:ext uri="{9D8B030D-6E8A-4147-A177-3AD203B41FA5}">
                      <a16:colId xmlns:a16="http://schemas.microsoft.com/office/drawing/2014/main" val="3506173092"/>
                    </a:ext>
                  </a:extLst>
                </a:gridCol>
                <a:gridCol w="2702369">
                  <a:extLst>
                    <a:ext uri="{9D8B030D-6E8A-4147-A177-3AD203B41FA5}">
                      <a16:colId xmlns:a16="http://schemas.microsoft.com/office/drawing/2014/main" val="35201765"/>
                    </a:ext>
                  </a:extLst>
                </a:gridCol>
              </a:tblGrid>
              <a:tr h="293839">
                <a:tc>
                  <a:txBody>
                    <a:bodyPr/>
                    <a:lstStyle/>
                    <a:p>
                      <a:pPr algn="ctr">
                        <a:lnSpc>
                          <a:spcPct val="130000"/>
                        </a:lnSpc>
                        <a:spcAft>
                          <a:spcPts val="0"/>
                        </a:spcAft>
                      </a:pPr>
                      <a:r>
                        <a:rPr lang="en-US" sz="1000" b="1" dirty="0">
                          <a:effectLst/>
                          <a:latin typeface="Tahoma" panose="020B0604030504040204" pitchFamily="34" charset="0"/>
                          <a:ea typeface="Times New Roman" panose="02020603050405020304" pitchFamily="18" charset="0"/>
                          <a:cs typeface="Times New Roman" panose="02020603050405020304" pitchFamily="18" charset="0"/>
                        </a:rPr>
                        <a:t>Week</a:t>
                      </a:r>
                      <a:endParaRPr lang="en-NZ" sz="100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rgbClr val="D9D9D9"/>
                    </a:solidFill>
                  </a:tcPr>
                </a:tc>
                <a:tc>
                  <a:txBody>
                    <a:bodyPr/>
                    <a:lstStyle/>
                    <a:p>
                      <a:pPr algn="ctr">
                        <a:lnSpc>
                          <a:spcPct val="130000"/>
                        </a:lnSpc>
                        <a:spcAft>
                          <a:spcPts val="0"/>
                        </a:spcAft>
                      </a:pPr>
                      <a:r>
                        <a:rPr lang="en-US" sz="1000" b="1">
                          <a:effectLst/>
                          <a:latin typeface="Tahoma" panose="020B0604030504040204" pitchFamily="34" charset="0"/>
                          <a:ea typeface="Times New Roman" panose="02020603050405020304" pitchFamily="18" charset="0"/>
                          <a:cs typeface="Times New Roman" panose="02020603050405020304" pitchFamily="18" charset="0"/>
                        </a:rPr>
                        <a:t>Date</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rgbClr val="D9D9D9"/>
                    </a:solidFill>
                  </a:tcPr>
                </a:tc>
                <a:tc>
                  <a:txBody>
                    <a:bodyPr/>
                    <a:lstStyle/>
                    <a:p>
                      <a:pPr algn="ctr">
                        <a:lnSpc>
                          <a:spcPct val="130000"/>
                        </a:lnSpc>
                        <a:spcAft>
                          <a:spcPts val="0"/>
                        </a:spcAft>
                      </a:pPr>
                      <a:r>
                        <a:rPr lang="en-US" sz="1000" b="1">
                          <a:effectLst/>
                          <a:latin typeface="Tahoma" panose="020B0604030504040204" pitchFamily="34" charset="0"/>
                          <a:ea typeface="Times New Roman" panose="02020603050405020304" pitchFamily="18" charset="0"/>
                          <a:cs typeface="Times New Roman" panose="02020603050405020304" pitchFamily="18" charset="0"/>
                        </a:rPr>
                        <a:t>Session 1</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rgbClr val="D9D9D9"/>
                    </a:solidFill>
                  </a:tcPr>
                </a:tc>
                <a:tc>
                  <a:txBody>
                    <a:bodyPr/>
                    <a:lstStyle/>
                    <a:p>
                      <a:pPr algn="ctr">
                        <a:lnSpc>
                          <a:spcPct val="130000"/>
                        </a:lnSpc>
                        <a:spcAft>
                          <a:spcPts val="0"/>
                        </a:spcAft>
                      </a:pPr>
                      <a:r>
                        <a:rPr lang="en-US" sz="1000" b="1">
                          <a:effectLst/>
                          <a:latin typeface="Tahoma" panose="020B0604030504040204" pitchFamily="34" charset="0"/>
                          <a:ea typeface="Times New Roman" panose="02020603050405020304" pitchFamily="18" charset="0"/>
                          <a:cs typeface="Times New Roman" panose="02020603050405020304" pitchFamily="18" charset="0"/>
                        </a:rPr>
                        <a:t>Session 2</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solidFill>
                      <a:srgbClr val="D9D9D9"/>
                    </a:solidFill>
                  </a:tcPr>
                </a:tc>
                <a:extLst>
                  <a:ext uri="{0D108BD9-81ED-4DB2-BD59-A6C34878D82A}">
                    <a16:rowId xmlns:a16="http://schemas.microsoft.com/office/drawing/2014/main" val="3807441470"/>
                  </a:ext>
                </a:extLst>
              </a:tr>
              <a:tr h="293839">
                <a:tc>
                  <a:txBody>
                    <a:bodyPr/>
                    <a:lstStyle/>
                    <a:p>
                      <a:pPr algn="ct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1</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23-07-18</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Introduction</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SQL Review</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3012766963"/>
                  </a:ext>
                </a:extLst>
              </a:tr>
              <a:tr h="317382">
                <a:tc>
                  <a:txBody>
                    <a:bodyPr/>
                    <a:lstStyle/>
                    <a:p>
                      <a:pPr algn="ct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2</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30-07-18</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Conceptual Modelling</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Logical Modelling</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159227596"/>
                  </a:ext>
                </a:extLst>
              </a:tr>
              <a:tr h="293839">
                <a:tc>
                  <a:txBody>
                    <a:bodyPr/>
                    <a:lstStyle/>
                    <a:p>
                      <a:pPr algn="ct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3</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06-08-18</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Assignment 1 work time</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Assignment 1 work time</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519682800"/>
                  </a:ext>
                </a:extLst>
              </a:tr>
              <a:tr h="293839">
                <a:tc>
                  <a:txBody>
                    <a:bodyPr/>
                    <a:lstStyle/>
                    <a:p>
                      <a:pPr algn="ct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4</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13-08-18</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Assignment 1 work time</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Assignment 1: presentation</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3306974136"/>
                  </a:ext>
                </a:extLst>
              </a:tr>
              <a:tr h="293839">
                <a:tc>
                  <a:txBody>
                    <a:bodyPr/>
                    <a:lstStyle/>
                    <a:p>
                      <a:pPr algn="ct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5</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20-08-18</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Advanced SQL 1</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Dale’s day</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396861133"/>
                  </a:ext>
                </a:extLst>
              </a:tr>
              <a:tr h="293839">
                <a:tc>
                  <a:txBody>
                    <a:bodyPr/>
                    <a:lstStyle/>
                    <a:p>
                      <a:pPr algn="ct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6</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27-08-18</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Advanced SQL 2</a:t>
                      </a:r>
                      <a:endParaRPr lang="en-NZ" sz="75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tabLst>
                          <a:tab pos="457200" algn="l"/>
                        </a:tabLst>
                      </a:pPr>
                      <a:r>
                        <a:rPr lang="en-US" sz="1000">
                          <a:effectLst/>
                          <a:latin typeface="Tahoma" panose="020B0604030504040204" pitchFamily="34" charset="0"/>
                          <a:ea typeface="Times New Roman" panose="02020603050405020304" pitchFamily="18" charset="0"/>
                          <a:cs typeface="Times New Roman" panose="02020603050405020304" pitchFamily="18" charset="0"/>
                        </a:rPr>
                        <a:t>Performance: Physical design</a:t>
                      </a:r>
                      <a:endParaRPr lang="en-NZ" sz="75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3670203379"/>
                  </a:ext>
                </a:extLst>
              </a:tr>
              <a:tr h="587676">
                <a:tc>
                  <a:txBody>
                    <a:bodyPr/>
                    <a:lstStyle/>
                    <a:p>
                      <a:pPr algn="ctr">
                        <a:lnSpc>
                          <a:spcPct val="130000"/>
                        </a:lnSpc>
                        <a:spcAft>
                          <a:spcPts val="0"/>
                        </a:spcAft>
                      </a:pPr>
                      <a:r>
                        <a:rPr lang="en-US" sz="1000" dirty="0">
                          <a:effectLst/>
                          <a:latin typeface="Tahoma" panose="020B0604030504040204" pitchFamily="34" charset="0"/>
                          <a:ea typeface="Times New Roman" panose="02020603050405020304" pitchFamily="18" charset="0"/>
                          <a:cs typeface="Times New Roman" panose="02020603050405020304" pitchFamily="18" charset="0"/>
                        </a:rPr>
                        <a:t>7</a:t>
                      </a:r>
                      <a:endParaRPr lang="en-NZ" sz="100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03-09-18</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Performance: Query Optimisation</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Performance: Tuning</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398541155"/>
                  </a:ext>
                </a:extLst>
              </a:tr>
              <a:tr h="587676">
                <a:tc>
                  <a:txBody>
                    <a:bodyPr/>
                    <a:lstStyle/>
                    <a:p>
                      <a:pPr algn="ct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8</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10-09-18</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Application Dev 1: Interface design</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Application Dev 2: Front end tools</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963488044"/>
                  </a:ext>
                </a:extLst>
              </a:tr>
              <a:tr h="293839">
                <a:tc>
                  <a:txBody>
                    <a:bodyPr/>
                    <a:lstStyle/>
                    <a:p>
                      <a:pPr algn="ct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9</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17-09-18</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Application Dev 3: Project spec</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Transactions and Locking</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1893726394"/>
                  </a:ext>
                </a:extLst>
              </a:tr>
              <a:tr h="293839">
                <a:tc>
                  <a:txBody>
                    <a:bodyPr/>
                    <a:lstStyle/>
                    <a:p>
                      <a:pPr algn="ct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10</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24-09-18</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Data Warehousing and Mining</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GIS and spatiotemporal DBs</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228792529"/>
                  </a:ext>
                </a:extLst>
              </a:tr>
              <a:tr h="293839">
                <a:tc gridSpan="4">
                  <a:txBody>
                    <a:bodyPr/>
                    <a:lstStyle/>
                    <a:p>
                      <a:pPr algn="ctr">
                        <a:lnSpc>
                          <a:spcPct val="130000"/>
                        </a:lnSpc>
                        <a:spcBef>
                          <a:spcPts val="600"/>
                        </a:spcBef>
                        <a:spcAft>
                          <a:spcPts val="60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Midterm Break</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hMerge="1">
                  <a:txBody>
                    <a:bodyPr/>
                    <a:lstStyle/>
                    <a:p>
                      <a:endParaRPr lang="en-NZ"/>
                    </a:p>
                  </a:txBody>
                  <a:tcPr/>
                </a:tc>
                <a:tc hMerge="1">
                  <a:txBody>
                    <a:bodyPr/>
                    <a:lstStyle/>
                    <a:p>
                      <a:endParaRPr lang="en-NZ"/>
                    </a:p>
                  </a:txBody>
                  <a:tcPr/>
                </a:tc>
                <a:tc hMerge="1">
                  <a:txBody>
                    <a:bodyPr/>
                    <a:lstStyle/>
                    <a:p>
                      <a:endParaRPr lang="en-NZ"/>
                    </a:p>
                  </a:txBody>
                  <a:tcPr/>
                </a:tc>
                <a:extLst>
                  <a:ext uri="{0D108BD9-81ED-4DB2-BD59-A6C34878D82A}">
                    <a16:rowId xmlns:a16="http://schemas.microsoft.com/office/drawing/2014/main" val="923889398"/>
                  </a:ext>
                </a:extLst>
              </a:tr>
              <a:tr h="293839">
                <a:tc>
                  <a:txBody>
                    <a:bodyPr/>
                    <a:lstStyle/>
                    <a:p>
                      <a:pPr algn="ct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11</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15-10-18</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Non-relational models 1</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Non-relational models 2</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2293781850"/>
                  </a:ext>
                </a:extLst>
              </a:tr>
              <a:tr h="293839">
                <a:tc>
                  <a:txBody>
                    <a:bodyPr/>
                    <a:lstStyle/>
                    <a:p>
                      <a:pPr algn="ct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12</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22-10-18</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DBA1: Duties</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DBA2: Installation</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2545735342"/>
                  </a:ext>
                </a:extLst>
              </a:tr>
              <a:tr h="293839">
                <a:tc>
                  <a:txBody>
                    <a:bodyPr/>
                    <a:lstStyle/>
                    <a:p>
                      <a:pPr algn="ct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13</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29-10-18</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DBA3: Users and privileges</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DBA4: SQL for DBAs</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3530836508"/>
                  </a:ext>
                </a:extLst>
              </a:tr>
              <a:tr h="293839">
                <a:tc>
                  <a:txBody>
                    <a:bodyPr/>
                    <a:lstStyle/>
                    <a:p>
                      <a:pPr algn="ct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14</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05-11-18</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DBA5: Backup and recovery</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DBA6: Database Security</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2722192469"/>
                  </a:ext>
                </a:extLst>
              </a:tr>
              <a:tr h="293839">
                <a:tc>
                  <a:txBody>
                    <a:bodyPr/>
                    <a:lstStyle/>
                    <a:p>
                      <a:pPr algn="ct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15</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12-11-18</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High Availability and Reliability</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Assignment 2 demos</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4226955416"/>
                  </a:ext>
                </a:extLst>
              </a:tr>
              <a:tr h="293839">
                <a:tc>
                  <a:txBody>
                    <a:bodyPr/>
                    <a:lstStyle/>
                    <a:p>
                      <a:pPr algn="ct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16</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19-11-18</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a:effectLst/>
                          <a:latin typeface="Tahoma" panose="020B0604030504040204" pitchFamily="34" charset="0"/>
                          <a:ea typeface="Times New Roman" panose="02020603050405020304" pitchFamily="18" charset="0"/>
                          <a:cs typeface="Times New Roman" panose="02020603050405020304" pitchFamily="18" charset="0"/>
                        </a:rPr>
                        <a:t>Exam revision session</a:t>
                      </a:r>
                      <a:endParaRPr lang="en-NZ" sz="100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tc>
                  <a:txBody>
                    <a:bodyPr/>
                    <a:lstStyle/>
                    <a:p>
                      <a:pPr>
                        <a:lnSpc>
                          <a:spcPct val="130000"/>
                        </a:lnSpc>
                        <a:spcAft>
                          <a:spcPts val="0"/>
                        </a:spcAft>
                      </a:pPr>
                      <a:r>
                        <a:rPr lang="en-US" sz="1000" dirty="0">
                          <a:effectLst/>
                          <a:latin typeface="Tahoma" panose="020B0604030504040204" pitchFamily="34" charset="0"/>
                          <a:ea typeface="Times New Roman" panose="02020603050405020304" pitchFamily="18" charset="0"/>
                          <a:cs typeface="Times New Roman" panose="02020603050405020304" pitchFamily="18" charset="0"/>
                        </a:rPr>
                        <a:t>Final exam</a:t>
                      </a:r>
                      <a:endParaRPr lang="en-NZ" sz="100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tcPr>
                </a:tc>
                <a:extLst>
                  <a:ext uri="{0D108BD9-81ED-4DB2-BD59-A6C34878D82A}">
                    <a16:rowId xmlns:a16="http://schemas.microsoft.com/office/drawing/2014/main" val="4110846600"/>
                  </a:ext>
                </a:extLst>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413</TotalTime>
  <Words>2603</Words>
  <Application>Microsoft Office PowerPoint</Application>
  <PresentationFormat>On-screen Show (4:3)</PresentationFormat>
  <Paragraphs>312</Paragraphs>
  <Slides>27</Slides>
  <Notes>27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9" baseType="lpstr">
      <vt:lpstr>Arial</vt:lpstr>
      <vt:lpstr>Bazooka</vt:lpstr>
      <vt:lpstr>Calibri</vt:lpstr>
      <vt:lpstr>Consolas</vt:lpstr>
      <vt:lpstr>Corbel</vt:lpstr>
      <vt:lpstr>Tahoma</vt:lpstr>
      <vt:lpstr>Times New Roman</vt:lpstr>
      <vt:lpstr>Wingdings</vt:lpstr>
      <vt:lpstr>Wingdings 2</vt:lpstr>
      <vt:lpstr>Wingdings 3</vt:lpstr>
      <vt:lpstr>Metro</vt:lpstr>
      <vt:lpstr>Bitmap Image</vt:lpstr>
      <vt:lpstr>Session 1.1 - Introduction</vt:lpstr>
      <vt:lpstr>Teaching Staff</vt:lpstr>
      <vt:lpstr>Session Times</vt:lpstr>
      <vt:lpstr>SQL Accounts</vt:lpstr>
      <vt:lpstr>3rd Year Papers</vt:lpstr>
      <vt:lpstr>Why Databases Matter</vt:lpstr>
      <vt:lpstr>Schedule</vt:lpstr>
      <vt:lpstr>Development Life Cycle </vt:lpstr>
      <vt:lpstr>Schedule</vt:lpstr>
      <vt:lpstr>Assessment</vt:lpstr>
      <vt:lpstr>Tools</vt:lpstr>
      <vt:lpstr>You Should Remember From DB2…</vt:lpstr>
      <vt:lpstr>Entity-Relationship Model</vt:lpstr>
      <vt:lpstr>ERD Notation - Crow’s Foot</vt:lpstr>
      <vt:lpstr>ERD Notation - Crow’s Foot</vt:lpstr>
      <vt:lpstr>ERD Notation - Crow’s Foot</vt:lpstr>
      <vt:lpstr>ERD Notation – Crow’s Foot</vt:lpstr>
      <vt:lpstr>ERD Notation – Crow’s Foot</vt:lpstr>
      <vt:lpstr>ERD Notation – Crow’s Foot</vt:lpstr>
      <vt:lpstr>ERD Notation - UML</vt:lpstr>
      <vt:lpstr>ERD Notation</vt:lpstr>
      <vt:lpstr>The Relational Model </vt:lpstr>
      <vt:lpstr>Relational Schema Notation   </vt:lpstr>
      <vt:lpstr>Relational Schema Notation   </vt:lpstr>
      <vt:lpstr>SQL    </vt:lpstr>
      <vt:lpstr>SQL Server Management Studio     </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Patricia</dc:creator>
  <cp:lastModifiedBy>Nathan Rountree</cp:lastModifiedBy>
  <cp:revision>175</cp:revision>
  <cp:lastPrinted>2012-02-07T20:33:25Z</cp:lastPrinted>
  <dcterms:created xsi:type="dcterms:W3CDTF">2006-08-16T00:00:00Z</dcterms:created>
  <dcterms:modified xsi:type="dcterms:W3CDTF">2018-07-24T02:35:54Z</dcterms:modified>
</cp:coreProperties>
</file>