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6" r:id="rId2"/>
    <p:sldId id="257" r:id="rId3"/>
    <p:sldId id="262" r:id="rId4"/>
    <p:sldId id="263" r:id="rId5"/>
    <p:sldId id="264" r:id="rId6"/>
    <p:sldId id="265" r:id="rId7"/>
    <p:sldId id="266" r:id="rId8"/>
    <p:sldId id="267" r:id="rId9"/>
    <p:sldId id="268" r:id="rId10"/>
    <p:sldId id="269" r:id="rId11"/>
    <p:sldId id="270" r:id="rId12"/>
    <p:sldId id="271" r:id="rId13"/>
    <p:sldId id="272" r:id="rId14"/>
    <p:sldId id="258" r:id="rId15"/>
    <p:sldId id="259" r:id="rId16"/>
    <p:sldId id="273" r:id="rId17"/>
    <p:sldId id="274" r:id="rId18"/>
    <p:sldId id="275" r:id="rId19"/>
    <p:sldId id="260" r:id="rId20"/>
    <p:sldId id="261" r:id="rId21"/>
    <p:sldId id="276" r:id="rId22"/>
    <p:sldId id="277" r:id="rId23"/>
    <p:sldId id="278" r:id="rId24"/>
    <p:sldId id="280" r:id="rId25"/>
    <p:sldId id="279" r:id="rId26"/>
    <p:sldId id="281"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6" r:id="rId40"/>
    <p:sldId id="297" r:id="rId41"/>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53725" autoAdjust="0"/>
  </p:normalViewPr>
  <p:slideViewPr>
    <p:cSldViewPr>
      <p:cViewPr varScale="1">
        <p:scale>
          <a:sx n="73" d="100"/>
          <a:sy n="73" d="100"/>
        </p:scale>
        <p:origin x="1884" y="6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516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441BED81-9228-45F1-92F1-4DDC9342C697}" type="datetimeFigureOut">
              <a:rPr lang="en-US" smtClean="0"/>
              <a:pPr/>
              <a:t>9/25/2018</a:t>
            </a:fld>
            <a:endParaRPr lang="en-NZ"/>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88CC10A0-999A-44B2-BEBD-B002D4B31962}" type="slidenum">
              <a:rPr lang="en-NZ" smtClean="0"/>
              <a:pPr/>
              <a:t>‹#›</a:t>
            </a:fld>
            <a:endParaRPr lang="en-NZ"/>
          </a:p>
        </p:txBody>
      </p:sp>
    </p:spTree>
    <p:extLst>
      <p:ext uri="{BB962C8B-B14F-4D97-AF65-F5344CB8AC3E}">
        <p14:creationId xmlns:p14="http://schemas.microsoft.com/office/powerpoint/2010/main" val="1878487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Some content based loosely on Rob and Coronel Ch.10</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Note that the SQL issues discussed today (locking and transactions) are not required in your project. You need to understand the issues, but the details of implementation are out of scope for this paper</a:t>
            </a:r>
          </a:p>
          <a:p>
            <a:endParaRPr lang="en-US"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Note also that these issues are very complex and math-heavy. We are getting an overview so you can be aware of the issue involved. More reading is available if you are interested.</a:t>
            </a:r>
          </a:p>
        </p:txBody>
      </p:sp>
      <p:sp>
        <p:nvSpPr>
          <p:cNvPr id="4" name="Slide Number Placeholder 3"/>
          <p:cNvSpPr>
            <a:spLocks noGrp="1"/>
          </p:cNvSpPr>
          <p:nvPr>
            <p:ph type="sldNum" sz="quarter" idx="10"/>
          </p:nvPr>
        </p:nvSpPr>
        <p:spPr/>
        <p:txBody>
          <a:bodyPr/>
          <a:lstStyle/>
          <a:p>
            <a:fld id="{88CC10A0-999A-44B2-BEBD-B002D4B31962}" type="slidenum">
              <a:rPr lang="en-NZ" smtClean="0"/>
              <a:pPr/>
              <a:t>1</a:t>
            </a:fld>
            <a:endParaRPr lang="en-N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Note that certain orders of transactions</a:t>
            </a:r>
            <a:r>
              <a:rPr lang="en-US" baseline="0" dirty="0" smtClean="0"/>
              <a:t> may not be legal due to business rules (e.g. if your bank balance is not allowed to go negative), but that doesn’t really matter.</a:t>
            </a:r>
          </a:p>
          <a:p>
            <a:pPr>
              <a:buFont typeface="Arial" pitchFamily="34" charset="0"/>
              <a:buChar char="•"/>
            </a:pPr>
            <a:r>
              <a:rPr lang="en-US" baseline="0" dirty="0" smtClean="0"/>
              <a:t>This is about mathematical outcomes.</a:t>
            </a:r>
            <a:endParaRPr lang="en-NZ" dirty="0"/>
          </a:p>
        </p:txBody>
      </p:sp>
      <p:sp>
        <p:nvSpPr>
          <p:cNvPr id="4" name="Slide Number Placeholder 3"/>
          <p:cNvSpPr>
            <a:spLocks noGrp="1"/>
          </p:cNvSpPr>
          <p:nvPr>
            <p:ph type="sldNum" sz="quarter" idx="10"/>
          </p:nvPr>
        </p:nvSpPr>
        <p:spPr/>
        <p:txBody>
          <a:bodyPr/>
          <a:lstStyle/>
          <a:p>
            <a:fld id="{88CC10A0-999A-44B2-BEBD-B002D4B31962}" type="slidenum">
              <a:rPr lang="en-NZ" smtClean="0"/>
              <a:pPr/>
              <a:t>10</a:t>
            </a:fld>
            <a:endParaRPr lang="en-N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Obviously,</a:t>
            </a:r>
            <a:r>
              <a:rPr lang="en-US" baseline="0" dirty="0" smtClean="0"/>
              <a:t> we don’t worry about isolation and </a:t>
            </a:r>
            <a:r>
              <a:rPr lang="en-US" baseline="0" dirty="0" smtClean="0">
                <a:solidFill>
                  <a:srgbClr val="FF0000"/>
                </a:solidFill>
              </a:rPr>
              <a:t>s</a:t>
            </a:r>
            <a:r>
              <a:rPr lang="en-US" dirty="0" smtClean="0"/>
              <a:t>erialisability</a:t>
            </a:r>
            <a:r>
              <a:rPr lang="en-NZ" baseline="0" dirty="0" smtClean="0"/>
              <a:t> </a:t>
            </a:r>
            <a:r>
              <a:rPr lang="en-US" baseline="0" dirty="0" smtClean="0"/>
              <a:t>in a single user database.</a:t>
            </a:r>
          </a:p>
          <a:p>
            <a:pPr>
              <a:buFont typeface="Arial" pitchFamily="34" charset="0"/>
              <a:buChar char="•"/>
            </a:pPr>
            <a:r>
              <a:rPr lang="en-US" baseline="0" dirty="0" smtClean="0"/>
              <a:t>But most databases these days are multi-user, we worry about them a lot.</a:t>
            </a:r>
            <a:endParaRPr lang="en-NZ" dirty="0"/>
          </a:p>
        </p:txBody>
      </p:sp>
      <p:sp>
        <p:nvSpPr>
          <p:cNvPr id="4" name="Slide Number Placeholder 3"/>
          <p:cNvSpPr>
            <a:spLocks noGrp="1"/>
          </p:cNvSpPr>
          <p:nvPr>
            <p:ph type="sldNum" sz="quarter" idx="10"/>
          </p:nvPr>
        </p:nvSpPr>
        <p:spPr/>
        <p:txBody>
          <a:bodyPr/>
          <a:lstStyle/>
          <a:p>
            <a:fld id="{88CC10A0-999A-44B2-BEBD-B002D4B31962}" type="slidenum">
              <a:rPr lang="en-NZ" smtClean="0"/>
              <a:pPr/>
              <a:t>11</a:t>
            </a:fld>
            <a:endParaRPr lang="en-NZ"/>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Deciding when a set of operations must be treated as a transaction (i.e. an indivisible logical unit)</a:t>
            </a:r>
            <a:r>
              <a:rPr lang="en-US" baseline="0" dirty="0" smtClean="0"/>
              <a:t> is often the programmer’s responsibility</a:t>
            </a:r>
          </a:p>
          <a:p>
            <a:pPr>
              <a:buFont typeface="Arial" pitchFamily="34" charset="0"/>
              <a:buChar char="•"/>
            </a:pPr>
            <a:r>
              <a:rPr lang="en-US" baseline="0" dirty="0" smtClean="0"/>
              <a:t>In SQL, you indicate this via the three commands shown</a:t>
            </a:r>
          </a:p>
          <a:p>
            <a:pPr>
              <a:buFont typeface="Arial" pitchFamily="34" charset="0"/>
              <a:buChar char="•"/>
            </a:pPr>
            <a:r>
              <a:rPr lang="en-US" baseline="0" dirty="0" smtClean="0"/>
              <a:t>Note that the syntactic detail will vary from DBMS to DBMS. Look it up for your system</a:t>
            </a:r>
          </a:p>
          <a:p>
            <a:pPr>
              <a:buFont typeface="Arial" pitchFamily="34" charset="0"/>
              <a:buChar char="•"/>
            </a:pPr>
            <a:r>
              <a:rPr lang="en-US" baseline="0" dirty="0" smtClean="0"/>
              <a:t>We will talk about the “can be made permanent” thing a bit later</a:t>
            </a:r>
            <a:endParaRPr lang="en-NZ" dirty="0"/>
          </a:p>
        </p:txBody>
      </p:sp>
      <p:sp>
        <p:nvSpPr>
          <p:cNvPr id="4" name="Slide Number Placeholder 3"/>
          <p:cNvSpPr>
            <a:spLocks noGrp="1"/>
          </p:cNvSpPr>
          <p:nvPr>
            <p:ph type="sldNum" sz="quarter" idx="10"/>
          </p:nvPr>
        </p:nvSpPr>
        <p:spPr/>
        <p:txBody>
          <a:bodyPr/>
          <a:lstStyle/>
          <a:p>
            <a:fld id="{88CC10A0-999A-44B2-BEBD-B002D4B31962}" type="slidenum">
              <a:rPr lang="en-NZ" smtClean="0"/>
              <a:pPr/>
              <a:t>12</a:t>
            </a:fld>
            <a:endParaRPr lang="en-NZ"/>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We need</a:t>
            </a:r>
            <a:r>
              <a:rPr lang="en-US" baseline="0" dirty="0" smtClean="0"/>
              <a:t> to update the shipment table and the inventory table, not just one</a:t>
            </a:r>
          </a:p>
          <a:p>
            <a:pPr>
              <a:buFont typeface="Arial" pitchFamily="34" charset="0"/>
              <a:buChar char="•"/>
            </a:pPr>
            <a:r>
              <a:rPr lang="en-US" baseline="0" dirty="0" smtClean="0"/>
              <a:t>In </a:t>
            </a:r>
            <a:r>
              <a:rPr lang="en-US" baseline="0" dirty="0" err="1" smtClean="0"/>
              <a:t>pseudocode</a:t>
            </a:r>
            <a:r>
              <a:rPr lang="en-US" baseline="0" dirty="0" smtClean="0"/>
              <a:t>, we would write.</a:t>
            </a:r>
          </a:p>
          <a:p>
            <a:pPr>
              <a:buFont typeface="Arial" pitchFamily="34" charset="0"/>
              <a:buChar char="•"/>
            </a:pPr>
            <a:r>
              <a:rPr lang="en-US" baseline="0" dirty="0" smtClean="0"/>
              <a:t>As we will see later, part of database recovery is that the DBMS keeps a log of all the transactions that have happened since an earlier point in time.</a:t>
            </a:r>
          </a:p>
          <a:p>
            <a:pPr>
              <a:buFont typeface="Arial" pitchFamily="34" charset="0"/>
              <a:buChar char="•"/>
            </a:pPr>
            <a:r>
              <a:rPr lang="en-US" baseline="0" dirty="0" smtClean="0"/>
              <a:t>It can use this log to reconstruct the database in the case of catastrophic failure.</a:t>
            </a:r>
            <a:endParaRPr lang="en-NZ" dirty="0"/>
          </a:p>
        </p:txBody>
      </p:sp>
      <p:sp>
        <p:nvSpPr>
          <p:cNvPr id="4" name="Slide Number Placeholder 3"/>
          <p:cNvSpPr>
            <a:spLocks noGrp="1"/>
          </p:cNvSpPr>
          <p:nvPr>
            <p:ph type="sldNum" sz="quarter" idx="10"/>
          </p:nvPr>
        </p:nvSpPr>
        <p:spPr/>
        <p:txBody>
          <a:bodyPr/>
          <a:lstStyle/>
          <a:p>
            <a:fld id="{88CC10A0-999A-44B2-BEBD-B002D4B31962}" type="slidenum">
              <a:rPr lang="en-NZ" smtClean="0"/>
              <a:pPr/>
              <a:t>13</a:t>
            </a:fld>
            <a:endParaRPr lang="en-NZ"/>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will discuss these problems</a:t>
            </a:r>
            <a:r>
              <a:rPr lang="en-US" baseline="0" dirty="0" smtClean="0"/>
              <a:t> in the context of just two transactions at a time.</a:t>
            </a:r>
          </a:p>
          <a:p>
            <a:r>
              <a:rPr lang="en-US" baseline="0" dirty="0" smtClean="0"/>
              <a:t>Feel free to imagine what happens with 1000s</a:t>
            </a:r>
            <a:endParaRPr lang="en-NZ" dirty="0"/>
          </a:p>
        </p:txBody>
      </p:sp>
      <p:sp>
        <p:nvSpPr>
          <p:cNvPr id="4" name="Slide Number Placeholder 3"/>
          <p:cNvSpPr>
            <a:spLocks noGrp="1"/>
          </p:cNvSpPr>
          <p:nvPr>
            <p:ph type="sldNum" sz="quarter" idx="10"/>
          </p:nvPr>
        </p:nvSpPr>
        <p:spPr/>
        <p:txBody>
          <a:bodyPr/>
          <a:lstStyle/>
          <a:p>
            <a:fld id="{88CC10A0-999A-44B2-BEBD-B002D4B31962}" type="slidenum">
              <a:rPr lang="en-NZ" smtClean="0"/>
              <a:pPr/>
              <a:t>14</a:t>
            </a:fld>
            <a:endParaRPr lang="en-NZ"/>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Assume two transactions update</a:t>
            </a:r>
            <a:r>
              <a:rPr lang="en-US" baseline="0" dirty="0" smtClean="0"/>
              <a:t> the value of some field</a:t>
            </a:r>
          </a:p>
          <a:p>
            <a:r>
              <a:rPr lang="en-US" baseline="0" dirty="0" smtClean="0"/>
              <a:t>Ideally, or if these transactions ran in serial, after they were finished , </a:t>
            </a:r>
            <a:r>
              <a:rPr lang="en-US" baseline="0" dirty="0" err="1" smtClean="0"/>
              <a:t>qtyXYZ</a:t>
            </a:r>
            <a:r>
              <a:rPr lang="en-US" baseline="0" dirty="0" smtClean="0"/>
              <a:t> would be greater by 110</a:t>
            </a:r>
          </a:p>
          <a:p>
            <a:r>
              <a:rPr lang="en-US" baseline="0" dirty="0" smtClean="0"/>
              <a:t>Let assume </a:t>
            </a:r>
            <a:r>
              <a:rPr lang="en-US" baseline="0" dirty="0" err="1" smtClean="0"/>
              <a:t>qtyXYZ</a:t>
            </a:r>
            <a:r>
              <a:rPr lang="en-US" baseline="0" dirty="0" smtClean="0"/>
              <a:t> starts at 40</a:t>
            </a:r>
          </a:p>
          <a:p>
            <a:endParaRPr lang="en-NZ" dirty="0"/>
          </a:p>
        </p:txBody>
      </p:sp>
      <p:sp>
        <p:nvSpPr>
          <p:cNvPr id="4" name="Slide Number Placeholder 3"/>
          <p:cNvSpPr>
            <a:spLocks noGrp="1"/>
          </p:cNvSpPr>
          <p:nvPr>
            <p:ph type="sldNum" sz="quarter" idx="10"/>
          </p:nvPr>
        </p:nvSpPr>
        <p:spPr/>
        <p:txBody>
          <a:bodyPr/>
          <a:lstStyle/>
          <a:p>
            <a:fld id="{88CC10A0-999A-44B2-BEBD-B002D4B31962}" type="slidenum">
              <a:rPr lang="en-NZ" smtClean="0"/>
              <a:pPr/>
              <a:t>15</a:t>
            </a:fld>
            <a:endParaRPr lang="en-NZ"/>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But assume the transactions are running at the same time</a:t>
            </a:r>
          </a:p>
          <a:p>
            <a:pPr>
              <a:buFont typeface="Arial" pitchFamily="34" charset="0"/>
              <a:buChar char="•"/>
            </a:pPr>
            <a:r>
              <a:rPr lang="en-US" baseline="0" dirty="0" smtClean="0"/>
              <a:t>In this case, the operations can be interleaved</a:t>
            </a:r>
          </a:p>
          <a:p>
            <a:pPr>
              <a:buFont typeface="Arial" pitchFamily="34" charset="0"/>
              <a:buChar char="•"/>
            </a:pPr>
            <a:r>
              <a:rPr lang="en-US" baseline="0" dirty="0" smtClean="0"/>
              <a:t>Oops</a:t>
            </a:r>
          </a:p>
          <a:p>
            <a:endParaRPr lang="en-US" dirty="0" smtClean="0"/>
          </a:p>
          <a:p>
            <a:endParaRPr lang="en-US" dirty="0" smtClean="0"/>
          </a:p>
          <a:p>
            <a:endParaRPr lang="en-NZ" dirty="0"/>
          </a:p>
        </p:txBody>
      </p:sp>
      <p:sp>
        <p:nvSpPr>
          <p:cNvPr id="4" name="Slide Number Placeholder 3"/>
          <p:cNvSpPr>
            <a:spLocks noGrp="1"/>
          </p:cNvSpPr>
          <p:nvPr>
            <p:ph type="sldNum" sz="quarter" idx="10"/>
          </p:nvPr>
        </p:nvSpPr>
        <p:spPr/>
        <p:txBody>
          <a:bodyPr/>
          <a:lstStyle/>
          <a:p>
            <a:fld id="{88CC10A0-999A-44B2-BEBD-B002D4B31962}" type="slidenum">
              <a:rPr lang="en-NZ" smtClean="0"/>
              <a:pPr/>
              <a:t>16</a:t>
            </a:fld>
            <a:endParaRPr lang="en-NZ"/>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Another bad thing</a:t>
            </a:r>
            <a:r>
              <a:rPr lang="en-US" baseline="0" dirty="0" smtClean="0"/>
              <a:t> that can happen</a:t>
            </a:r>
          </a:p>
          <a:p>
            <a:pPr>
              <a:buFont typeface="Arial" pitchFamily="34" charset="0"/>
              <a:buChar char="•"/>
            </a:pPr>
            <a:r>
              <a:rPr lang="en-US" baseline="0" dirty="0" smtClean="0"/>
              <a:t>One transaction starts and modifies some data, then for some reason, terminates and rolls back (maybe it modifies multiple values and couldn’t get to one of the other ones.)</a:t>
            </a:r>
          </a:p>
          <a:p>
            <a:pPr>
              <a:buFont typeface="Arial" pitchFamily="34" charset="0"/>
              <a:buChar char="•"/>
            </a:pPr>
            <a:r>
              <a:rPr lang="en-US" baseline="0" dirty="0" smtClean="0"/>
              <a:t>Here’s how it should work…</a:t>
            </a:r>
          </a:p>
        </p:txBody>
      </p:sp>
      <p:sp>
        <p:nvSpPr>
          <p:cNvPr id="4" name="Slide Number Placeholder 3"/>
          <p:cNvSpPr>
            <a:spLocks noGrp="1"/>
          </p:cNvSpPr>
          <p:nvPr>
            <p:ph type="sldNum" sz="quarter" idx="10"/>
          </p:nvPr>
        </p:nvSpPr>
        <p:spPr/>
        <p:txBody>
          <a:bodyPr/>
          <a:lstStyle/>
          <a:p>
            <a:fld id="{88CC10A0-999A-44B2-BEBD-B002D4B31962}" type="slidenum">
              <a:rPr lang="en-NZ" smtClean="0"/>
              <a:pPr/>
              <a:t>17</a:t>
            </a:fld>
            <a:endParaRPr lang="en-NZ"/>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baseline="0" dirty="0" smtClean="0"/>
              <a:t>Here’s what can happen…</a:t>
            </a:r>
          </a:p>
        </p:txBody>
      </p:sp>
      <p:sp>
        <p:nvSpPr>
          <p:cNvPr id="4" name="Slide Number Placeholder 3"/>
          <p:cNvSpPr>
            <a:spLocks noGrp="1"/>
          </p:cNvSpPr>
          <p:nvPr>
            <p:ph type="sldNum" sz="quarter" idx="10"/>
          </p:nvPr>
        </p:nvSpPr>
        <p:spPr/>
        <p:txBody>
          <a:bodyPr/>
          <a:lstStyle/>
          <a:p>
            <a:fld id="{88CC10A0-999A-44B2-BEBD-B002D4B31962}" type="slidenum">
              <a:rPr lang="en-NZ" smtClean="0"/>
              <a:pPr/>
              <a:t>18</a:t>
            </a:fld>
            <a:endParaRPr lang="en-NZ"/>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When one</a:t>
            </a:r>
            <a:r>
              <a:rPr lang="en-NZ" baseline="0" dirty="0" smtClean="0"/>
              <a:t> transaction is retrieving data at the same time that another is updating it...</a:t>
            </a:r>
            <a:endParaRPr lang="en-NZ" dirty="0"/>
          </a:p>
        </p:txBody>
      </p:sp>
      <p:sp>
        <p:nvSpPr>
          <p:cNvPr id="4" name="Slide Number Placeholder 3"/>
          <p:cNvSpPr>
            <a:spLocks noGrp="1"/>
          </p:cNvSpPr>
          <p:nvPr>
            <p:ph type="sldNum" sz="quarter" idx="10"/>
          </p:nvPr>
        </p:nvSpPr>
        <p:spPr/>
        <p:txBody>
          <a:bodyPr/>
          <a:lstStyle/>
          <a:p>
            <a:fld id="{88CC10A0-999A-44B2-BEBD-B002D4B31962}" type="slidenum">
              <a:rPr lang="en-NZ" smtClean="0"/>
              <a:pPr/>
              <a:t>19</a:t>
            </a:fld>
            <a:endParaRPr lang="en-N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We have gone</a:t>
            </a:r>
            <a:r>
              <a:rPr lang="en-US" baseline="0" dirty="0" smtClean="0"/>
              <a:t> over the first one already</a:t>
            </a:r>
          </a:p>
          <a:p>
            <a:pPr>
              <a:buFont typeface="Arial" pitchFamily="34" charset="0"/>
              <a:buChar char="•"/>
            </a:pPr>
            <a:r>
              <a:rPr lang="en-US" baseline="0" dirty="0" smtClean="0"/>
              <a:t>The second topic looks at how to manage normal simultaneous data access</a:t>
            </a:r>
          </a:p>
          <a:p>
            <a:pPr>
              <a:buFont typeface="Arial" pitchFamily="34" charset="0"/>
              <a:buChar char="•"/>
            </a:pPr>
            <a:r>
              <a:rPr lang="en-US" baseline="0" dirty="0" smtClean="0"/>
              <a:t>The third looks at how to be sure that you can get your database back if something really bad happens</a:t>
            </a:r>
            <a:endParaRPr lang="en-NZ" dirty="0"/>
          </a:p>
        </p:txBody>
      </p:sp>
      <p:sp>
        <p:nvSpPr>
          <p:cNvPr id="4" name="Slide Number Placeholder 3"/>
          <p:cNvSpPr>
            <a:spLocks noGrp="1"/>
          </p:cNvSpPr>
          <p:nvPr>
            <p:ph type="sldNum" sz="quarter" idx="10"/>
          </p:nvPr>
        </p:nvSpPr>
        <p:spPr/>
        <p:txBody>
          <a:bodyPr/>
          <a:lstStyle/>
          <a:p>
            <a:fld id="{88CC10A0-999A-44B2-BEBD-B002D4B31962}" type="slidenum">
              <a:rPr lang="en-NZ" smtClean="0"/>
              <a:pPr/>
              <a:t>2</a:t>
            </a:fld>
            <a:endParaRPr lang="en-NZ"/>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A different sort of transaction diagram; you will see these more often</a:t>
            </a:r>
          </a:p>
          <a:p>
            <a:pPr>
              <a:buFont typeface="Arial" pitchFamily="34" charset="0"/>
              <a:buChar char="•"/>
            </a:pPr>
            <a:r>
              <a:rPr lang="en-US" dirty="0" smtClean="0"/>
              <a:t>Time</a:t>
            </a:r>
            <a:r>
              <a:rPr lang="en-US" baseline="0" dirty="0" smtClean="0"/>
              <a:t> moves down</a:t>
            </a:r>
          </a:p>
          <a:p>
            <a:pPr>
              <a:buFont typeface="Arial" pitchFamily="34" charset="0"/>
              <a:buChar char="•"/>
            </a:pPr>
            <a:r>
              <a:rPr lang="en-US" baseline="0" dirty="0" smtClean="0"/>
              <a:t>We’ve squashed multiple operations into single time units to fit on the screen</a:t>
            </a:r>
          </a:p>
          <a:p>
            <a:pPr>
              <a:buFont typeface="Arial" pitchFamily="34" charset="0"/>
              <a:buChar char="•"/>
            </a:pPr>
            <a:r>
              <a:rPr lang="en-US" baseline="0" dirty="0" smtClean="0"/>
              <a:t>Note that each transaction did exactly what it was supposed to</a:t>
            </a:r>
          </a:p>
          <a:p>
            <a:pPr>
              <a:buFont typeface="Arial" pitchFamily="34" charset="0"/>
              <a:buChar char="•"/>
            </a:pPr>
            <a:r>
              <a:rPr lang="en-US" baseline="0" dirty="0" smtClean="0"/>
              <a:t>The final balances are correct</a:t>
            </a:r>
          </a:p>
          <a:p>
            <a:pPr>
              <a:buFont typeface="Arial" pitchFamily="34" charset="0"/>
              <a:buChar char="•"/>
            </a:pPr>
            <a:r>
              <a:rPr lang="en-US" baseline="0" dirty="0" smtClean="0"/>
              <a:t>Unfortunately, the total is off by 10. Your total is not equal to the sum of your accounts.</a:t>
            </a:r>
            <a:endParaRPr lang="en-NZ" dirty="0" smtClean="0"/>
          </a:p>
          <a:p>
            <a:endParaRPr lang="en-NZ" dirty="0"/>
          </a:p>
        </p:txBody>
      </p:sp>
      <p:sp>
        <p:nvSpPr>
          <p:cNvPr id="4" name="Slide Number Placeholder 3"/>
          <p:cNvSpPr>
            <a:spLocks noGrp="1"/>
          </p:cNvSpPr>
          <p:nvPr>
            <p:ph type="sldNum" sz="quarter" idx="10"/>
          </p:nvPr>
        </p:nvSpPr>
        <p:spPr/>
        <p:txBody>
          <a:bodyPr/>
          <a:lstStyle/>
          <a:p>
            <a:fld id="{88CC10A0-999A-44B2-BEBD-B002D4B31962}" type="slidenum">
              <a:rPr lang="en-NZ" smtClean="0"/>
              <a:pPr/>
              <a:t>20</a:t>
            </a:fld>
            <a:endParaRPr lang="en-NZ"/>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Arial" pitchFamily="34" charset="0"/>
              <a:buChar char="•"/>
            </a:pPr>
            <a:r>
              <a:rPr lang="en-US" dirty="0" smtClean="0"/>
              <a:t>Method 1 will work, but your database</a:t>
            </a:r>
            <a:r>
              <a:rPr lang="en-US" baseline="0" dirty="0" smtClean="0"/>
              <a:t> will be slow.</a:t>
            </a:r>
          </a:p>
          <a:p>
            <a:pPr marL="228600" indent="-228600">
              <a:buFont typeface="Arial" pitchFamily="34" charset="0"/>
              <a:buChar char="•"/>
            </a:pPr>
            <a:r>
              <a:rPr lang="en-US" baseline="0" dirty="0" smtClean="0"/>
              <a:t>While a transaction is waiting for data, many CPU cycles will go by unused. This is bad.</a:t>
            </a:r>
          </a:p>
          <a:p>
            <a:pPr marL="228600" indent="-228600">
              <a:buFont typeface="Arial" pitchFamily="34" charset="0"/>
              <a:buChar char="•"/>
            </a:pPr>
            <a:r>
              <a:rPr lang="en-US" baseline="0" dirty="0" smtClean="0"/>
              <a:t>Better to implement a concurrency control protocol.</a:t>
            </a:r>
          </a:p>
          <a:p>
            <a:pPr marL="228600" indent="-228600">
              <a:buFont typeface="Arial" pitchFamily="34" charset="0"/>
              <a:buChar char="•"/>
            </a:pPr>
            <a:r>
              <a:rPr lang="en-US" baseline="0" dirty="0" smtClean="0"/>
              <a:t>The software module responsible for this is usually called the Scheduler.</a:t>
            </a:r>
          </a:p>
          <a:p>
            <a:pPr marL="228600" indent="-228600">
              <a:buFont typeface="Arial" pitchFamily="34" charset="0"/>
              <a:buChar char="•"/>
            </a:pPr>
            <a:r>
              <a:rPr lang="en-US" baseline="0" dirty="0" smtClean="0"/>
              <a:t>Different DBMS take difference approaches</a:t>
            </a:r>
          </a:p>
          <a:p>
            <a:pPr marL="228600" indent="-228600">
              <a:buFont typeface="Arial" pitchFamily="34" charset="0"/>
              <a:buChar char="•"/>
            </a:pPr>
            <a:r>
              <a:rPr lang="en-US" baseline="0" dirty="0" smtClean="0"/>
              <a:t>Note that concurrency management is an active research area. People are busy trying to work out new and better ways of handling this problem. We will look at three methods here; each has strengths and weaknesses</a:t>
            </a:r>
          </a:p>
          <a:p>
            <a:pPr marL="228600" indent="-228600">
              <a:buFont typeface="Arial" pitchFamily="34" charset="0"/>
              <a:buChar char="•"/>
            </a:pPr>
            <a:r>
              <a:rPr lang="en-US" baseline="0" dirty="0" smtClean="0"/>
              <a:t>Note that in modern databases, the problem is becoming even more complex as the DBMS itself becomes a multithreaded piece of software, introducing a whole new level of problems.</a:t>
            </a:r>
          </a:p>
          <a:p>
            <a:pPr marL="228600" indent="-228600">
              <a:buFont typeface="Arial" pitchFamily="34" charset="0"/>
              <a:buChar char="•"/>
            </a:pPr>
            <a:r>
              <a:rPr lang="en-US" baseline="0" dirty="0" smtClean="0"/>
              <a:t>You will see this in more detail in the DBA </a:t>
            </a:r>
            <a:r>
              <a:rPr lang="en-US" baseline="0" dirty="0" err="1" smtClean="0"/>
              <a:t>pracs</a:t>
            </a:r>
            <a:endParaRPr lang="en-US" baseline="0" dirty="0" smtClean="0"/>
          </a:p>
          <a:p>
            <a:pPr marL="228600" indent="-228600">
              <a:buFont typeface="Arial" pitchFamily="34" charset="0"/>
              <a:buChar char="•"/>
            </a:pPr>
            <a:endParaRPr lang="en-US" baseline="0" dirty="0" smtClean="0"/>
          </a:p>
          <a:p>
            <a:pPr marL="228600" indent="-228600">
              <a:buFont typeface="+mj-lt"/>
              <a:buAutoNum type="arabicPeriod"/>
            </a:pPr>
            <a:endParaRPr lang="en-NZ" dirty="0"/>
          </a:p>
        </p:txBody>
      </p:sp>
      <p:sp>
        <p:nvSpPr>
          <p:cNvPr id="4" name="Slide Number Placeholder 3"/>
          <p:cNvSpPr>
            <a:spLocks noGrp="1"/>
          </p:cNvSpPr>
          <p:nvPr>
            <p:ph type="sldNum" sz="quarter" idx="10"/>
          </p:nvPr>
        </p:nvSpPr>
        <p:spPr/>
        <p:txBody>
          <a:bodyPr/>
          <a:lstStyle/>
          <a:p>
            <a:fld id="{88CC10A0-999A-44B2-BEBD-B002D4B31962}" type="slidenum">
              <a:rPr lang="en-NZ" smtClean="0"/>
              <a:pPr/>
              <a:t>21</a:t>
            </a:fld>
            <a:endParaRPr lang="en-NZ"/>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The most basic</a:t>
            </a:r>
            <a:r>
              <a:rPr lang="en-US" baseline="0" dirty="0" smtClean="0"/>
              <a:t> approach</a:t>
            </a:r>
          </a:p>
          <a:p>
            <a:pPr>
              <a:buFont typeface="Arial" pitchFamily="34" charset="0"/>
              <a:buChar char="•"/>
            </a:pPr>
            <a:r>
              <a:rPr lang="en-US" baseline="0" dirty="0" smtClean="0"/>
              <a:t>The definition of “database object” is one of the parameters of the protocol: field? record? table?</a:t>
            </a:r>
          </a:p>
          <a:p>
            <a:pPr>
              <a:buFont typeface="Arial" pitchFamily="34" charset="0"/>
              <a:buChar char="•"/>
            </a:pPr>
            <a:r>
              <a:rPr lang="en-US" baseline="0" dirty="0" smtClean="0"/>
              <a:t>We discuss this more later.</a:t>
            </a:r>
            <a:endParaRPr lang="en-NZ" dirty="0"/>
          </a:p>
        </p:txBody>
      </p:sp>
      <p:sp>
        <p:nvSpPr>
          <p:cNvPr id="4" name="Slide Number Placeholder 3"/>
          <p:cNvSpPr>
            <a:spLocks noGrp="1"/>
          </p:cNvSpPr>
          <p:nvPr>
            <p:ph type="sldNum" sz="quarter" idx="10"/>
          </p:nvPr>
        </p:nvSpPr>
        <p:spPr/>
        <p:txBody>
          <a:bodyPr/>
          <a:lstStyle/>
          <a:p>
            <a:fld id="{88CC10A0-999A-44B2-BEBD-B002D4B31962}" type="slidenum">
              <a:rPr lang="en-NZ" smtClean="0"/>
              <a:pPr/>
              <a:t>22</a:t>
            </a:fld>
            <a:endParaRPr lang="en-NZ"/>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So an object can have</a:t>
            </a:r>
            <a:r>
              <a:rPr lang="en-US" baseline="0" dirty="0" smtClean="0"/>
              <a:t> multiple shared locks given to different transactions</a:t>
            </a:r>
            <a:endParaRPr lang="en-NZ" dirty="0"/>
          </a:p>
        </p:txBody>
      </p:sp>
      <p:sp>
        <p:nvSpPr>
          <p:cNvPr id="4" name="Slide Number Placeholder 3"/>
          <p:cNvSpPr>
            <a:spLocks noGrp="1"/>
          </p:cNvSpPr>
          <p:nvPr>
            <p:ph type="sldNum" sz="quarter" idx="10"/>
          </p:nvPr>
        </p:nvSpPr>
        <p:spPr/>
        <p:txBody>
          <a:bodyPr/>
          <a:lstStyle/>
          <a:p>
            <a:fld id="{88CC10A0-999A-44B2-BEBD-B002D4B31962}" type="slidenum">
              <a:rPr lang="en-NZ" smtClean="0"/>
              <a:pPr/>
              <a:t>23</a:t>
            </a:fld>
            <a:endParaRPr lang="en-NZ"/>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So an object can have</a:t>
            </a:r>
            <a:r>
              <a:rPr lang="en-US" baseline="0" dirty="0" smtClean="0"/>
              <a:t> multiple shared locks</a:t>
            </a:r>
            <a:endParaRPr lang="en-NZ" dirty="0"/>
          </a:p>
        </p:txBody>
      </p:sp>
      <p:sp>
        <p:nvSpPr>
          <p:cNvPr id="4" name="Slide Number Placeholder 3"/>
          <p:cNvSpPr>
            <a:spLocks noGrp="1"/>
          </p:cNvSpPr>
          <p:nvPr>
            <p:ph type="sldNum" sz="quarter" idx="10"/>
          </p:nvPr>
        </p:nvSpPr>
        <p:spPr/>
        <p:txBody>
          <a:bodyPr/>
          <a:lstStyle/>
          <a:p>
            <a:fld id="{88CC10A0-999A-44B2-BEBD-B002D4B31962}" type="slidenum">
              <a:rPr lang="en-NZ" smtClean="0"/>
              <a:pPr/>
              <a:t>24</a:t>
            </a:fld>
            <a:endParaRPr lang="en-NZ"/>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Assume</a:t>
            </a:r>
            <a:r>
              <a:rPr lang="en-US" baseline="0" dirty="0" smtClean="0"/>
              <a:t> </a:t>
            </a:r>
            <a:r>
              <a:rPr lang="en-US" baseline="0" dirty="0" err="1" smtClean="0"/>
              <a:t>Xact</a:t>
            </a:r>
            <a:r>
              <a:rPr lang="en-US" baseline="0" dirty="0" smtClean="0"/>
              <a:t> A and B, locking the same object</a:t>
            </a:r>
          </a:p>
          <a:p>
            <a:pPr>
              <a:buFont typeface="Arial" pitchFamily="34" charset="0"/>
              <a:buChar char="•"/>
            </a:pPr>
            <a:r>
              <a:rPr lang="en-US" baseline="0" dirty="0" smtClean="0"/>
              <a:t>This table shows what will happen to </a:t>
            </a:r>
            <a:r>
              <a:rPr lang="en-US" baseline="0" dirty="0" err="1" smtClean="0"/>
              <a:t>Xaction</a:t>
            </a:r>
            <a:r>
              <a:rPr lang="en-US" baseline="0" dirty="0" smtClean="0"/>
              <a:t> B</a:t>
            </a:r>
          </a:p>
          <a:p>
            <a:pPr>
              <a:buFont typeface="Arial" pitchFamily="34" charset="0"/>
              <a:buChar char="•"/>
            </a:pPr>
            <a:r>
              <a:rPr lang="en-US" baseline="0" dirty="0" smtClean="0"/>
              <a:t>The first row is just for symmetry.</a:t>
            </a:r>
          </a:p>
          <a:p>
            <a:pPr>
              <a:buFont typeface="Arial" pitchFamily="34" charset="0"/>
              <a:buChar char="•"/>
            </a:pPr>
            <a:r>
              <a:rPr lang="en-US" baseline="0" dirty="0" smtClean="0"/>
              <a:t>If there is no contention, there is no waiting</a:t>
            </a:r>
          </a:p>
          <a:p>
            <a:pPr>
              <a:buFont typeface="Arial" pitchFamily="34" charset="0"/>
              <a:buChar char="•"/>
            </a:pPr>
            <a:r>
              <a:rPr lang="en-US" baseline="0" dirty="0" smtClean="0"/>
              <a:t>Transaction B will wait until A gives up its lock (e.g. when it commits or </a:t>
            </a:r>
            <a:r>
              <a:rPr lang="en-US" baseline="0" dirty="0" err="1" smtClean="0"/>
              <a:t>rollsback</a:t>
            </a:r>
            <a:r>
              <a:rPr lang="en-US" baseline="0" dirty="0" smtClean="0"/>
              <a:t>)</a:t>
            </a:r>
          </a:p>
          <a:p>
            <a:pPr>
              <a:buFont typeface="Arial" pitchFamily="34" charset="0"/>
              <a:buChar char="•"/>
            </a:pPr>
            <a:r>
              <a:rPr lang="en-US" baseline="0" dirty="0" smtClean="0"/>
              <a:t>The system must insure that B won’t end up waiting forever (if, for example, A dies and doesn’t rollback). We’ll talk about this later.</a:t>
            </a:r>
          </a:p>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fld id="{88CC10A0-999A-44B2-BEBD-B002D4B31962}" type="slidenum">
              <a:rPr lang="en-NZ" smtClean="0"/>
              <a:pPr/>
              <a:t>25</a:t>
            </a:fld>
            <a:endParaRPr lang="en-NZ"/>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Let’s look at how</a:t>
            </a:r>
            <a:r>
              <a:rPr lang="en-US" baseline="0" dirty="0" smtClean="0"/>
              <a:t> locking affects the concurrency problems we discussed earlier.</a:t>
            </a:r>
          </a:p>
          <a:p>
            <a:pPr>
              <a:buFont typeface="Arial" pitchFamily="34" charset="0"/>
              <a:buChar char="•"/>
            </a:pPr>
            <a:r>
              <a:rPr lang="en-US" baseline="0" dirty="0" smtClean="0"/>
              <a:t>We will work through the first one, the others are left as an exercise</a:t>
            </a:r>
          </a:p>
          <a:p>
            <a:pPr>
              <a:buFont typeface="Arial" pitchFamily="34" charset="0"/>
              <a:buChar char="•"/>
            </a:pPr>
            <a:r>
              <a:rPr lang="en-US" baseline="0" dirty="0" smtClean="0"/>
              <a:t>Remember this?</a:t>
            </a:r>
            <a:endParaRPr lang="en-NZ" baseline="0" dirty="0" smtClean="0"/>
          </a:p>
          <a:p>
            <a:pPr>
              <a:buFont typeface="Arial" pitchFamily="34" charset="0"/>
              <a:buChar char="•"/>
            </a:pPr>
            <a:r>
              <a:rPr lang="en-US" baseline="0" dirty="0" smtClean="0"/>
              <a:t>The answer should be 150, but you recall it fails as shown above with uncontrolled concurrency</a:t>
            </a:r>
          </a:p>
          <a:p>
            <a:pPr>
              <a:buFont typeface="Arial" pitchFamily="34" charset="0"/>
              <a:buChar char="•"/>
            </a:pPr>
            <a:r>
              <a:rPr lang="en-US" baseline="0" dirty="0" smtClean="0"/>
              <a:t>Let’s look at how it goes with locks…</a:t>
            </a:r>
          </a:p>
        </p:txBody>
      </p:sp>
      <p:sp>
        <p:nvSpPr>
          <p:cNvPr id="4" name="Slide Number Placeholder 3"/>
          <p:cNvSpPr>
            <a:spLocks noGrp="1"/>
          </p:cNvSpPr>
          <p:nvPr>
            <p:ph type="sldNum" sz="quarter" idx="10"/>
          </p:nvPr>
        </p:nvSpPr>
        <p:spPr/>
        <p:txBody>
          <a:bodyPr/>
          <a:lstStyle/>
          <a:p>
            <a:fld id="{88CC10A0-999A-44B2-BEBD-B002D4B31962}" type="slidenum">
              <a:rPr lang="en-NZ" smtClean="0"/>
              <a:pPr/>
              <a:t>26</a:t>
            </a:fld>
            <a:endParaRPr lang="en-NZ"/>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Let’s look at how</a:t>
            </a:r>
            <a:r>
              <a:rPr lang="en-US" baseline="0" dirty="0" smtClean="0"/>
              <a:t> locking affects the concurrency problems we discussed earlier.</a:t>
            </a:r>
          </a:p>
          <a:p>
            <a:pPr>
              <a:buFont typeface="Arial" pitchFamily="34" charset="0"/>
              <a:buChar char="•"/>
            </a:pPr>
            <a:r>
              <a:rPr lang="en-US" baseline="0" dirty="0" smtClean="0"/>
              <a:t>We will work through the first one, the others are left as an exercise</a:t>
            </a:r>
          </a:p>
          <a:p>
            <a:pPr>
              <a:buFont typeface="Arial" pitchFamily="34" charset="0"/>
              <a:buChar char="•"/>
            </a:pPr>
            <a:r>
              <a:rPr lang="en-US" baseline="0" dirty="0" smtClean="0"/>
              <a:t>Remember this?</a:t>
            </a:r>
            <a:endParaRPr lang="en-NZ" baseline="0" dirty="0" smtClean="0"/>
          </a:p>
          <a:p>
            <a:pPr>
              <a:buFont typeface="Arial" pitchFamily="34" charset="0"/>
              <a:buChar char="•"/>
            </a:pPr>
            <a:r>
              <a:rPr lang="en-US" baseline="0" dirty="0" smtClean="0"/>
              <a:t>The answer should be 150</a:t>
            </a:r>
          </a:p>
          <a:p>
            <a:pPr>
              <a:buFont typeface="Arial" pitchFamily="34" charset="0"/>
              <a:buChar char="•"/>
            </a:pPr>
            <a:r>
              <a:rPr lang="en-US" baseline="0" dirty="0" smtClean="0"/>
              <a:t>Let’s look at how it goes with locks</a:t>
            </a:r>
          </a:p>
          <a:p>
            <a:pPr>
              <a:buFont typeface="Arial" pitchFamily="34" charset="0"/>
              <a:buChar char="•"/>
            </a:pPr>
            <a:r>
              <a:rPr lang="en-US" baseline="0" dirty="0" smtClean="0"/>
              <a:t>So, we see there is no data anomaly</a:t>
            </a:r>
          </a:p>
          <a:p>
            <a:pPr>
              <a:buFont typeface="Arial" pitchFamily="34" charset="0"/>
              <a:buChar char="•"/>
            </a:pPr>
            <a:r>
              <a:rPr lang="en-US" baseline="0" dirty="0" smtClean="0"/>
              <a:t>You can similarly see that the other two types of problems do not occur</a:t>
            </a:r>
          </a:p>
        </p:txBody>
      </p:sp>
      <p:sp>
        <p:nvSpPr>
          <p:cNvPr id="4" name="Slide Number Placeholder 3"/>
          <p:cNvSpPr>
            <a:spLocks noGrp="1"/>
          </p:cNvSpPr>
          <p:nvPr>
            <p:ph type="sldNum" sz="quarter" idx="10"/>
          </p:nvPr>
        </p:nvSpPr>
        <p:spPr/>
        <p:txBody>
          <a:bodyPr/>
          <a:lstStyle/>
          <a:p>
            <a:fld id="{88CC10A0-999A-44B2-BEBD-B002D4B31962}" type="slidenum">
              <a:rPr lang="en-NZ" smtClean="0"/>
              <a:pPr/>
              <a:t>27</a:t>
            </a:fld>
            <a:endParaRPr lang="en-NZ"/>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For example, the system must determine, for each transaction, what type of lock is required</a:t>
            </a:r>
          </a:p>
          <a:p>
            <a:pPr>
              <a:buFont typeface="Arial" pitchFamily="34" charset="0"/>
              <a:buChar char="•"/>
            </a:pPr>
            <a:r>
              <a:rPr lang="en-US" dirty="0" smtClean="0"/>
              <a:t>The system must manage the lock</a:t>
            </a:r>
            <a:r>
              <a:rPr lang="en-US" baseline="0" dirty="0" smtClean="0"/>
              <a:t> protocol</a:t>
            </a:r>
          </a:p>
          <a:p>
            <a:pPr>
              <a:buFont typeface="Arial" pitchFamily="34" charset="0"/>
              <a:buChar char="•"/>
            </a:pPr>
            <a:r>
              <a:rPr lang="en-US" baseline="0" dirty="0" smtClean="0"/>
              <a:t>The system must store the lock state for each object</a:t>
            </a:r>
          </a:p>
          <a:p>
            <a:pPr>
              <a:buFont typeface="Arial" pitchFamily="34" charset="0"/>
              <a:buChar char="•"/>
            </a:pPr>
            <a:r>
              <a:rPr lang="en-US" baseline="0" dirty="0" smtClean="0"/>
              <a:t>But here’s the worst one…</a:t>
            </a:r>
            <a:endParaRPr lang="en-NZ" dirty="0"/>
          </a:p>
        </p:txBody>
      </p:sp>
      <p:sp>
        <p:nvSpPr>
          <p:cNvPr id="4" name="Slide Number Placeholder 3"/>
          <p:cNvSpPr>
            <a:spLocks noGrp="1"/>
          </p:cNvSpPr>
          <p:nvPr>
            <p:ph type="sldNum" sz="quarter" idx="10"/>
          </p:nvPr>
        </p:nvSpPr>
        <p:spPr/>
        <p:txBody>
          <a:bodyPr/>
          <a:lstStyle/>
          <a:p>
            <a:fld id="{88CC10A0-999A-44B2-BEBD-B002D4B31962}" type="slidenum">
              <a:rPr lang="en-NZ" smtClean="0"/>
              <a:pPr/>
              <a:t>28</a:t>
            </a:fld>
            <a:endParaRPr lang="en-NZ"/>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And so on.</a:t>
            </a:r>
          </a:p>
          <a:p>
            <a:pPr>
              <a:buFont typeface="Arial" pitchFamily="34" charset="0"/>
              <a:buChar char="•"/>
            </a:pPr>
            <a:r>
              <a:rPr lang="en-US" dirty="0" smtClean="0"/>
              <a:t>This </a:t>
            </a:r>
            <a:r>
              <a:rPr lang="en-US" smtClean="0"/>
              <a:t>is deadlock</a:t>
            </a:r>
            <a:endParaRPr lang="en-NZ" dirty="0"/>
          </a:p>
        </p:txBody>
      </p:sp>
      <p:sp>
        <p:nvSpPr>
          <p:cNvPr id="4" name="Slide Number Placeholder 3"/>
          <p:cNvSpPr>
            <a:spLocks noGrp="1"/>
          </p:cNvSpPr>
          <p:nvPr>
            <p:ph type="sldNum" sz="quarter" idx="10"/>
          </p:nvPr>
        </p:nvSpPr>
        <p:spPr/>
        <p:txBody>
          <a:bodyPr/>
          <a:lstStyle/>
          <a:p>
            <a:fld id="{88CC10A0-999A-44B2-BEBD-B002D4B31962}" type="slidenum">
              <a:rPr lang="en-NZ" smtClean="0"/>
              <a:pPr/>
              <a:t>29</a:t>
            </a:fld>
            <a:endParaRPr lang="en-N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Concurrency and recovery are closely related</a:t>
            </a:r>
            <a:r>
              <a:rPr lang="en-US" baseline="0" dirty="0" smtClean="0"/>
              <a:t> in that both deal with the notion of “transaction management”</a:t>
            </a:r>
          </a:p>
          <a:p>
            <a:pPr>
              <a:buFont typeface="Arial" pitchFamily="34" charset="0"/>
              <a:buChar char="•"/>
            </a:pPr>
            <a:r>
              <a:rPr lang="en-US" baseline="0" dirty="0" err="1" smtClean="0"/>
              <a:t>Tha</a:t>
            </a:r>
            <a:r>
              <a:rPr lang="en-NZ" baseline="0" dirty="0" smtClean="0"/>
              <a:t>t is, by insuring the correctness of transactions against the database, we insure the integrity of the database as a whole</a:t>
            </a:r>
          </a:p>
          <a:p>
            <a:pPr>
              <a:buFont typeface="Arial" pitchFamily="34" charset="0"/>
              <a:buChar char="•"/>
            </a:pPr>
            <a:r>
              <a:rPr lang="en-US" baseline="0" dirty="0" smtClean="0"/>
              <a:t>So we start here with a discussion of the concept of a transaction.</a:t>
            </a:r>
          </a:p>
          <a:p>
            <a:pPr>
              <a:buFont typeface="Arial" pitchFamily="34" charset="0"/>
              <a:buChar char="•"/>
            </a:pPr>
            <a:r>
              <a:rPr lang="en-US" baseline="0" dirty="0" smtClean="0"/>
              <a:t>As we move on to the technical details of concurrency and recovery, we will see the way in which they are both </a:t>
            </a:r>
            <a:r>
              <a:rPr lang="en-US" baseline="0" dirty="0" err="1" smtClean="0"/>
              <a:t>centred</a:t>
            </a:r>
            <a:r>
              <a:rPr lang="en-US" baseline="0" dirty="0" smtClean="0"/>
              <a:t> on the transaction</a:t>
            </a:r>
          </a:p>
          <a:p>
            <a:pPr>
              <a:buFont typeface="Arial" pitchFamily="34" charset="0"/>
              <a:buChar char="•"/>
            </a:pPr>
            <a:r>
              <a:rPr lang="en-US" baseline="0" dirty="0" smtClean="0"/>
              <a:t>Transactions are logical entities. In practice, a transaction is composed of one or more database operations</a:t>
            </a:r>
          </a:p>
        </p:txBody>
      </p:sp>
      <p:sp>
        <p:nvSpPr>
          <p:cNvPr id="4" name="Slide Number Placeholder 3"/>
          <p:cNvSpPr>
            <a:spLocks noGrp="1"/>
          </p:cNvSpPr>
          <p:nvPr>
            <p:ph type="sldNum" sz="quarter" idx="10"/>
          </p:nvPr>
        </p:nvSpPr>
        <p:spPr/>
        <p:txBody>
          <a:bodyPr/>
          <a:lstStyle/>
          <a:p>
            <a:fld id="{88CC10A0-999A-44B2-BEBD-B002D4B31962}" type="slidenum">
              <a:rPr lang="en-NZ" smtClean="0"/>
              <a:pPr/>
              <a:t>3</a:t>
            </a:fld>
            <a:endParaRPr lang="en-NZ"/>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There are a number of</a:t>
            </a:r>
            <a:r>
              <a:rPr lang="en-US" baseline="0" dirty="0" smtClean="0"/>
              <a:t> approaches to dealing with deadlock.</a:t>
            </a:r>
          </a:p>
          <a:p>
            <a:pPr>
              <a:buFont typeface="Arial" pitchFamily="34" charset="0"/>
              <a:buChar char="•"/>
            </a:pPr>
            <a:r>
              <a:rPr lang="en-US" baseline="0" dirty="0" smtClean="0"/>
              <a:t>The most conservative try to prevent it by figuring out in advance who needs what</a:t>
            </a:r>
          </a:p>
          <a:p>
            <a:pPr>
              <a:buFont typeface="Arial" pitchFamily="34" charset="0"/>
              <a:buChar char="•"/>
            </a:pPr>
            <a:r>
              <a:rPr lang="en-US" baseline="0" dirty="0" smtClean="0"/>
              <a:t>This is computationally very expensive, so more commonly systems just try to detect it when it happens</a:t>
            </a:r>
          </a:p>
          <a:p>
            <a:pPr>
              <a:buFont typeface="Arial" pitchFamily="34" charset="0"/>
              <a:buChar char="•"/>
            </a:pPr>
            <a:r>
              <a:rPr lang="en-US" baseline="0" dirty="0" smtClean="0"/>
              <a:t>To detect deadlock, the system constructs a “wait-for graph”</a:t>
            </a:r>
          </a:p>
          <a:p>
            <a:pPr>
              <a:buFont typeface="Arial" pitchFamily="34" charset="0"/>
              <a:buChar char="•"/>
            </a:pPr>
            <a:r>
              <a:rPr lang="en-US" baseline="0" dirty="0" smtClean="0"/>
              <a:t>Each node in the graph represents a transaction, and there is an edge from T1 to T2 if T1 is waiting for a lock held by T2</a:t>
            </a:r>
          </a:p>
          <a:p>
            <a:pPr>
              <a:buFont typeface="Arial" pitchFamily="34" charset="0"/>
              <a:buChar char="•"/>
            </a:pPr>
            <a:r>
              <a:rPr lang="en-US" baseline="0" dirty="0" smtClean="0"/>
              <a:t>How can you tell, by looking at a wait-for graph, whether the system is in deadlock?</a:t>
            </a:r>
          </a:p>
          <a:p>
            <a:pPr>
              <a:buFont typeface="Arial" pitchFamily="34" charset="0"/>
              <a:buChar char="•"/>
            </a:pPr>
            <a:r>
              <a:rPr lang="en-US" baseline="0" dirty="0" smtClean="0"/>
              <a:t>(Answer: if there is a cycle, the system may be in deadlock)</a:t>
            </a:r>
          </a:p>
          <a:p>
            <a:pPr>
              <a:buFont typeface="Arial" pitchFamily="34" charset="0"/>
              <a:buChar char="•"/>
            </a:pPr>
            <a:r>
              <a:rPr lang="en-US" baseline="0" dirty="0" smtClean="0"/>
              <a:t>The system on the left is not in deadlock. T26 will finish, allowing T27 to finish. Then T25 will be able to go</a:t>
            </a:r>
          </a:p>
          <a:p>
            <a:pPr>
              <a:buFont typeface="Arial" pitchFamily="34" charset="0"/>
              <a:buChar char="•"/>
            </a:pPr>
            <a:r>
              <a:rPr lang="en-US" baseline="0" dirty="0" smtClean="0"/>
              <a:t>The system on the right is. T26 can’t finish now, because it waits for T28 who waits for T27, who waits for T26</a:t>
            </a:r>
          </a:p>
          <a:p>
            <a:pPr>
              <a:buFont typeface="Arial" pitchFamily="34" charset="0"/>
              <a:buChar char="•"/>
            </a:pPr>
            <a:r>
              <a:rPr lang="en-US" baseline="0" dirty="0" smtClean="0"/>
              <a:t>There are a number of deadlock resolution algorithms that decide which transaction to rollback when deadlock occurs (e.g. wait/die and wound/wait). Although they differ in their details, the basic approach is to kill newer transactions, so less work has to be redone.</a:t>
            </a:r>
          </a:p>
          <a:p>
            <a:pPr>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88CC10A0-999A-44B2-BEBD-B002D4B31962}" type="slidenum">
              <a:rPr lang="en-NZ" smtClean="0"/>
              <a:pPr/>
              <a:t>30</a:t>
            </a:fld>
            <a:endParaRPr lang="en-NZ"/>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 Often a transaction requires multiple</a:t>
            </a:r>
            <a:r>
              <a:rPr lang="en-US" baseline="0" dirty="0" smtClean="0"/>
              <a:t> fields to be read and written.</a:t>
            </a:r>
          </a:p>
          <a:p>
            <a:pPr>
              <a:buFont typeface="Arial" pitchFamily="34" charset="0"/>
              <a:buChar char="•"/>
            </a:pPr>
            <a:r>
              <a:rPr lang="en-US" baseline="0" dirty="0" smtClean="0"/>
              <a:t>You have to be careful here, or you can introduce anomalies, even with locking</a:t>
            </a:r>
          </a:p>
          <a:p>
            <a:pPr>
              <a:buFont typeface="Arial" pitchFamily="34" charset="0"/>
              <a:buChar char="•"/>
            </a:pPr>
            <a:r>
              <a:rPr lang="en-US" baseline="0" dirty="0" smtClean="0"/>
              <a:t>Recall this situation, where the total ends up wrong because T2 sneaks in and modifies balance2 after T1 has read it, but before T1 is finished with the calculation based on it.</a:t>
            </a:r>
          </a:p>
          <a:p>
            <a:pPr>
              <a:buFont typeface="Arial" pitchFamily="34" charset="0"/>
              <a:buChar char="•"/>
            </a:pPr>
            <a:r>
              <a:rPr lang="en-US" baseline="0" dirty="0" smtClean="0"/>
              <a:t>Locking doesn’t resolve this, assuming that T1 doesn’t ask for the locks until right before he reads the values, and both transactions give up the lock on each object immediately after using it. In that case, the anomaly occurs just the same.</a:t>
            </a:r>
          </a:p>
          <a:p>
            <a:pPr>
              <a:buFont typeface="Arial" pitchFamily="34" charset="0"/>
              <a:buChar char="•"/>
            </a:pPr>
            <a:r>
              <a:rPr lang="en-US" baseline="0" dirty="0" smtClean="0"/>
              <a:t>To prevent this, locks in a production database are generally allocated using a more elaborate protocol…</a:t>
            </a:r>
            <a:endParaRPr lang="en-US" dirty="0"/>
          </a:p>
        </p:txBody>
      </p:sp>
      <p:sp>
        <p:nvSpPr>
          <p:cNvPr id="4" name="Slide Number Placeholder 3"/>
          <p:cNvSpPr>
            <a:spLocks noGrp="1"/>
          </p:cNvSpPr>
          <p:nvPr>
            <p:ph type="sldNum" sz="quarter" idx="10"/>
          </p:nvPr>
        </p:nvSpPr>
        <p:spPr/>
        <p:txBody>
          <a:bodyPr/>
          <a:lstStyle/>
          <a:p>
            <a:fld id="{88CC10A0-999A-44B2-BEBD-B002D4B31962}" type="slidenum">
              <a:rPr lang="en-NZ" smtClean="0"/>
              <a:pPr/>
              <a:t>31</a:t>
            </a:fld>
            <a:endParaRPr lang="en-NZ"/>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The “two-phase</a:t>
            </a:r>
            <a:r>
              <a:rPr lang="en-US" baseline="0" dirty="0" smtClean="0"/>
              <a:t>” refers to the acquisition and release phases.</a:t>
            </a:r>
          </a:p>
          <a:p>
            <a:pPr>
              <a:buFont typeface="Arial" pitchFamily="34" charset="0"/>
              <a:buChar char="•"/>
            </a:pPr>
            <a:r>
              <a:rPr lang="en-US" baseline="0" dirty="0" smtClean="0"/>
              <a:t>Note that the transaction doesn’t have to wait until it has all its locks to start working</a:t>
            </a:r>
          </a:p>
          <a:p>
            <a:pPr>
              <a:buFont typeface="Arial" pitchFamily="34" charset="0"/>
              <a:buChar char="•"/>
            </a:pPr>
            <a:r>
              <a:rPr lang="en-US" baseline="0" dirty="0" smtClean="0"/>
              <a:t>It can get some locks, do what work it can, then get some more locks later</a:t>
            </a:r>
          </a:p>
          <a:p>
            <a:pPr>
              <a:buFont typeface="Arial" pitchFamily="34" charset="0"/>
              <a:buChar char="•"/>
            </a:pPr>
            <a:r>
              <a:rPr lang="en-US" baseline="0" dirty="0" smtClean="0"/>
              <a:t>It just never releases any locks until the complete transaction is finished.</a:t>
            </a:r>
          </a:p>
          <a:p>
            <a:pPr>
              <a:buFont typeface="Arial" pitchFamily="34" charset="0"/>
              <a:buChar char="•"/>
            </a:pPr>
            <a:r>
              <a:rPr lang="en-US" baseline="0" dirty="0" smtClean="0"/>
              <a:t>Therefore, no other transaction can ever see any of its objects in an intermediate state.</a:t>
            </a:r>
          </a:p>
          <a:p>
            <a:pPr>
              <a:buFont typeface="Arial" pitchFamily="34" charset="0"/>
              <a:buChar char="•"/>
            </a:pPr>
            <a:r>
              <a:rPr lang="en-US" baseline="0" dirty="0" smtClean="0"/>
              <a:t>Thus if transaction T1 gets a lock needed by T2, T2 will not see any of the effects of T1 until T1 is completely finished</a:t>
            </a:r>
          </a:p>
          <a:p>
            <a:pPr>
              <a:buFont typeface="Arial" pitchFamily="34" charset="0"/>
              <a:buChar char="•"/>
            </a:pPr>
            <a:r>
              <a:rPr lang="en-US" baseline="0" dirty="0" smtClean="0"/>
              <a:t>This is just as though T1 and T2 had run in serial.</a:t>
            </a:r>
          </a:p>
          <a:p>
            <a:pPr>
              <a:buFont typeface="Arial" pitchFamily="34" charset="0"/>
              <a:buChar char="•"/>
            </a:pPr>
            <a:r>
              <a:rPr lang="en-US" baseline="0" dirty="0" smtClean="0"/>
              <a:t>Thus two-phase locking guarantees serialisability. There is always some sequence of serial execution to which the interleaved executions will be equivalent.</a:t>
            </a:r>
          </a:p>
          <a:p>
            <a:pPr>
              <a:buFont typeface="Arial" pitchFamily="34" charset="0"/>
              <a:buChar char="•"/>
            </a:pPr>
            <a:r>
              <a:rPr lang="en-US" baseline="0" dirty="0" smtClean="0"/>
              <a:t>Specifically, transactions are </a:t>
            </a:r>
            <a:r>
              <a:rPr lang="en-US" baseline="0" dirty="0" err="1" smtClean="0"/>
              <a:t>serialised</a:t>
            </a:r>
            <a:r>
              <a:rPr lang="en-US" baseline="0" dirty="0" smtClean="0"/>
              <a:t> by the order in which they reach their lock points (proof available)</a:t>
            </a:r>
          </a:p>
          <a:p>
            <a:pPr>
              <a:buFont typeface="Arial" pitchFamily="34" charset="0"/>
              <a:buChar char="•"/>
            </a:pPr>
            <a:r>
              <a:rPr lang="en-US" baseline="0" dirty="0" smtClean="0"/>
              <a:t>Unfortunately, two-phase locking is still susceptible to deadlock…</a:t>
            </a:r>
            <a:endParaRPr lang="en-US" dirty="0"/>
          </a:p>
        </p:txBody>
      </p:sp>
      <p:sp>
        <p:nvSpPr>
          <p:cNvPr id="4" name="Slide Number Placeholder 3"/>
          <p:cNvSpPr>
            <a:spLocks noGrp="1"/>
          </p:cNvSpPr>
          <p:nvPr>
            <p:ph type="sldNum" sz="quarter" idx="10"/>
          </p:nvPr>
        </p:nvSpPr>
        <p:spPr/>
        <p:txBody>
          <a:bodyPr/>
          <a:lstStyle/>
          <a:p>
            <a:fld id="{88CC10A0-999A-44B2-BEBD-B002D4B31962}" type="slidenum">
              <a:rPr lang="en-NZ" smtClean="0"/>
              <a:pPr/>
              <a:t>32</a:t>
            </a:fld>
            <a:endParaRPr lang="en-NZ"/>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If we look at this transaction in a two-phase locking</a:t>
            </a:r>
            <a:r>
              <a:rPr lang="en-US" baseline="0" dirty="0" smtClean="0"/>
              <a:t> scenario, Transaction 1 holds on to the lock on balance 1 until it is finished, so Transaction 2 can cannot modify its value.</a:t>
            </a:r>
          </a:p>
          <a:p>
            <a:pPr>
              <a:buFont typeface="Arial" pitchFamily="34" charset="0"/>
              <a:buChar char="•"/>
            </a:pPr>
            <a:r>
              <a:rPr lang="en-US" baseline="0" dirty="0" smtClean="0"/>
              <a:t>Step 5 cannot occur until step 8 has.</a:t>
            </a:r>
          </a:p>
          <a:p>
            <a:pPr>
              <a:buFont typeface="Arial" pitchFamily="34" charset="0"/>
              <a:buChar char="•"/>
            </a:pPr>
            <a:r>
              <a:rPr lang="en-US" baseline="0" dirty="0" smtClean="0"/>
              <a:t>At the same time, Xact2 has balance 3 and won’t let it go, so step 8 cannot occur.</a:t>
            </a:r>
          </a:p>
          <a:p>
            <a:pPr>
              <a:buFont typeface="Arial" pitchFamily="34" charset="0"/>
              <a:buChar char="•"/>
            </a:pPr>
            <a:r>
              <a:rPr lang="en-US" baseline="0" dirty="0" smtClean="0"/>
              <a:t>Deadlock</a:t>
            </a:r>
          </a:p>
          <a:p>
            <a:pPr>
              <a:buFont typeface="Arial" pitchFamily="34" charset="0"/>
              <a:buChar char="•"/>
            </a:pPr>
            <a:r>
              <a:rPr lang="en-US" baseline="0" dirty="0" smtClean="0"/>
              <a:t>Can you think of a modification to the two-phase locking protocol that is immune to deadlock?</a:t>
            </a:r>
          </a:p>
          <a:p>
            <a:pPr>
              <a:buFont typeface="Arial" pitchFamily="34" charset="0"/>
              <a:buChar char="•"/>
            </a:pPr>
            <a:r>
              <a:rPr lang="en-US" baseline="0" dirty="0" smtClean="0"/>
              <a:t>(Answer: </a:t>
            </a:r>
          </a:p>
          <a:p>
            <a:pPr lvl="1">
              <a:buFont typeface="Arial" pitchFamily="34" charset="0"/>
              <a:buChar char="•"/>
            </a:pPr>
            <a:r>
              <a:rPr lang="en-US" baseline="0" dirty="0" smtClean="0"/>
              <a:t>Require all transactions to request locks on objects in the same order, called “</a:t>
            </a:r>
            <a:r>
              <a:rPr lang="en-US" baseline="0" dirty="0" err="1" smtClean="0"/>
              <a:t>serialising</a:t>
            </a:r>
            <a:r>
              <a:rPr lang="en-US" baseline="0" dirty="0" smtClean="0"/>
              <a:t> the resources”. </a:t>
            </a:r>
          </a:p>
          <a:p>
            <a:pPr lvl="1">
              <a:buFont typeface="Arial" pitchFamily="34" charset="0"/>
              <a:buChar char="•"/>
            </a:pPr>
            <a:r>
              <a:rPr lang="en-US" baseline="0" dirty="0" smtClean="0"/>
              <a:t>Lots of overhead, and lots of wasted time.)</a:t>
            </a:r>
          </a:p>
          <a:p>
            <a:pPr lvl="0">
              <a:buFont typeface="Arial" pitchFamily="34" charset="0"/>
              <a:buChar char="•"/>
            </a:pPr>
            <a:r>
              <a:rPr lang="en-US" baseline="0" dirty="0" smtClean="0"/>
              <a:t>Mostly we do deadlock detection, rolling back one member of a deadlock cycle to break it.</a:t>
            </a:r>
          </a:p>
          <a:p>
            <a:pPr lvl="0">
              <a:buFont typeface="Arial" pitchFamily="34" charset="0"/>
              <a:buNone/>
            </a:pPr>
            <a:endParaRPr lang="en-US" baseline="0" dirty="0" smtClean="0"/>
          </a:p>
          <a:p>
            <a:pPr lvl="0">
              <a:buFont typeface="Arial" pitchFamily="34" charset="0"/>
              <a:buChar char="•"/>
            </a:pPr>
            <a:endParaRPr lang="en-US" baseline="0" dirty="0" smtClean="0"/>
          </a:p>
          <a:p>
            <a:pPr>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88CC10A0-999A-44B2-BEBD-B002D4B31962}" type="slidenum">
              <a:rPr lang="en-NZ" smtClean="0"/>
              <a:pPr/>
              <a:t>33</a:t>
            </a:fld>
            <a:endParaRPr lang="en-NZ"/>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No locks, so no waiting, and no deadlock</a:t>
            </a:r>
          </a:p>
          <a:p>
            <a:pPr>
              <a:buFont typeface="Arial" pitchFamily="34" charset="0"/>
              <a:buChar char="•"/>
            </a:pPr>
            <a:r>
              <a:rPr lang="en-NZ" dirty="0" smtClean="0"/>
              <a:t>However, the timestamp ordering protocol relies</a:t>
            </a:r>
            <a:r>
              <a:rPr lang="en-NZ" baseline="0" dirty="0" smtClean="0"/>
              <a:t> heavily on restarting transactions that get into conflict.</a:t>
            </a:r>
          </a:p>
          <a:p>
            <a:pPr>
              <a:buFont typeface="Arial" pitchFamily="34" charset="0"/>
              <a:buChar char="•"/>
            </a:pPr>
            <a:r>
              <a:rPr lang="en-NZ" baseline="0" dirty="0" smtClean="0"/>
              <a:t>Sometimes this is more costly than waiting and deadlock management</a:t>
            </a:r>
          </a:p>
          <a:p>
            <a:pPr>
              <a:buFont typeface="Arial" pitchFamily="34" charset="0"/>
              <a:buChar char="•"/>
            </a:pPr>
            <a:r>
              <a:rPr lang="en-NZ" baseline="0" dirty="0" smtClean="0"/>
              <a:t>Date:</a:t>
            </a:r>
          </a:p>
          <a:p>
            <a:pPr lvl="1">
              <a:buFont typeface="Arial" pitchFamily="34" charset="0"/>
              <a:buChar char="•"/>
            </a:pPr>
            <a:r>
              <a:rPr lang="en-NZ" baseline="0" dirty="0" smtClean="0"/>
              <a:t>The basic idea is that if transaction A starts execution before transaction B, then the system should behave as if A actually executed in its entirety before B started (as in a genuine serial schedule). Thus A should never be allowed to see any of B’s updates; likewise, A should never be allowed to update anything that B has already seen [ </a:t>
            </a:r>
            <a:r>
              <a:rPr lang="en-NZ" i="1" baseline="0" dirty="0" smtClean="0"/>
              <a:t>because neither of these events could occur if A actually finished before B started</a:t>
            </a:r>
            <a:r>
              <a:rPr lang="en-NZ" i="0" baseline="0" dirty="0" smtClean="0"/>
              <a:t>]</a:t>
            </a:r>
          </a:p>
          <a:p>
            <a:pPr lvl="1">
              <a:buFont typeface="Arial" pitchFamily="34" charset="0"/>
              <a:buChar char="•"/>
            </a:pPr>
            <a:r>
              <a:rPr lang="en-NZ" i="0" baseline="0" dirty="0" smtClean="0"/>
              <a:t>[</a:t>
            </a:r>
            <a:r>
              <a:rPr lang="en-NZ" i="1" baseline="0" dirty="0" smtClean="0"/>
              <a:t>implemented as follows</a:t>
            </a:r>
            <a:r>
              <a:rPr lang="en-NZ" i="0" baseline="0" dirty="0" smtClean="0"/>
              <a:t>] For any given database request, compare the time stamp of the requesting transaction with the timestamp of the transaction that last retrieved or updated the requested object. If there is a conflict [</a:t>
            </a:r>
            <a:r>
              <a:rPr lang="en-NZ" i="1" baseline="0" dirty="0" smtClean="0"/>
              <a:t>i.e. one of the operations is/was a write</a:t>
            </a:r>
            <a:r>
              <a:rPr lang="en-NZ" i="0" baseline="0" dirty="0" smtClean="0"/>
              <a:t>] the requesting transaction is restarted with a new timestamp.</a:t>
            </a:r>
            <a:endParaRPr lang="en-NZ" dirty="0" smtClean="0"/>
          </a:p>
        </p:txBody>
      </p:sp>
      <p:sp>
        <p:nvSpPr>
          <p:cNvPr id="4" name="Slide Number Placeholder 3"/>
          <p:cNvSpPr>
            <a:spLocks noGrp="1"/>
          </p:cNvSpPr>
          <p:nvPr>
            <p:ph type="sldNum" sz="quarter" idx="10"/>
          </p:nvPr>
        </p:nvSpPr>
        <p:spPr/>
        <p:txBody>
          <a:bodyPr/>
          <a:lstStyle/>
          <a:p>
            <a:fld id="{88CC10A0-999A-44B2-BEBD-B002D4B31962}" type="slidenum">
              <a:rPr lang="en-NZ" smtClean="0"/>
              <a:pPr/>
              <a:t>34</a:t>
            </a:fld>
            <a:endParaRPr lang="en-NZ"/>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This means that either every action in TY will occur after every action in TO</a:t>
            </a:r>
            <a:r>
              <a:rPr lang="en-NZ" baseline="0" dirty="0" smtClean="0"/>
              <a:t> (same as if it was serial TO, TY)</a:t>
            </a:r>
          </a:p>
          <a:p>
            <a:pPr>
              <a:buFont typeface="Arial" pitchFamily="34" charset="0"/>
              <a:buChar char="•"/>
            </a:pPr>
            <a:r>
              <a:rPr lang="en-NZ" baseline="0" dirty="0" smtClean="0"/>
              <a:t>Or TO has to start over</a:t>
            </a:r>
          </a:p>
          <a:p>
            <a:pPr>
              <a:buFont typeface="Arial" pitchFamily="34" charset="0"/>
              <a:buChar char="•"/>
            </a:pPr>
            <a:r>
              <a:rPr lang="en-NZ" baseline="0" dirty="0" smtClean="0"/>
              <a:t>Thus TO never sees an intermediate state of TY.</a:t>
            </a:r>
          </a:p>
          <a:p>
            <a:pPr>
              <a:buFont typeface="Arial" pitchFamily="34" charset="0"/>
              <a:buChar char="•"/>
            </a:pPr>
            <a:r>
              <a:rPr lang="en-NZ" baseline="0" dirty="0" smtClean="0"/>
              <a:t>Again, there are a number of extensions to this basic approach that improve performance through adding complexity.</a:t>
            </a:r>
            <a:endParaRPr lang="en-NZ" dirty="0" smtClean="0"/>
          </a:p>
        </p:txBody>
      </p:sp>
      <p:sp>
        <p:nvSpPr>
          <p:cNvPr id="4" name="Slide Number Placeholder 3"/>
          <p:cNvSpPr>
            <a:spLocks noGrp="1"/>
          </p:cNvSpPr>
          <p:nvPr>
            <p:ph type="sldNum" sz="quarter" idx="10"/>
          </p:nvPr>
        </p:nvSpPr>
        <p:spPr/>
        <p:txBody>
          <a:bodyPr/>
          <a:lstStyle/>
          <a:p>
            <a:fld id="{88CC10A0-999A-44B2-BEBD-B002D4B31962}" type="slidenum">
              <a:rPr lang="en-NZ" smtClean="0"/>
              <a:pPr/>
              <a:t>35</a:t>
            </a:fld>
            <a:endParaRPr lang="en-NZ"/>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The optimistic methods are a set of protocols that assume that, really, resource conflicts</a:t>
            </a:r>
            <a:r>
              <a:rPr lang="en-NZ" baseline="0" dirty="0" smtClean="0"/>
              <a:t> (RW, WR or WW) don’t occur that often</a:t>
            </a:r>
          </a:p>
          <a:p>
            <a:pPr>
              <a:buFont typeface="Arial" pitchFamily="34" charset="0"/>
              <a:buChar char="•"/>
            </a:pPr>
            <a:r>
              <a:rPr lang="en-NZ" baseline="0" dirty="0" smtClean="0"/>
              <a:t>So the anomalies don’t occur that often</a:t>
            </a:r>
          </a:p>
          <a:p>
            <a:pPr>
              <a:buFont typeface="Arial" pitchFamily="34" charset="0"/>
              <a:buChar char="•"/>
            </a:pPr>
            <a:r>
              <a:rPr lang="en-NZ" baseline="0" dirty="0" smtClean="0"/>
              <a:t>So, why worry about it.</a:t>
            </a:r>
          </a:p>
          <a:p>
            <a:pPr>
              <a:buFont typeface="Arial" pitchFamily="34" charset="0"/>
              <a:buChar char="•"/>
            </a:pPr>
            <a:r>
              <a:rPr lang="en-NZ" baseline="0" dirty="0" smtClean="0"/>
              <a:t>The algorithms for determining if an anomaly occurred are complex and involve computing the dependencies of the set of active data objects.</a:t>
            </a:r>
          </a:p>
          <a:p>
            <a:pPr>
              <a:buFont typeface="Arial" pitchFamily="34" charset="0"/>
              <a:buChar char="•"/>
            </a:pPr>
            <a:r>
              <a:rPr lang="en-NZ" baseline="0" dirty="0" smtClean="0"/>
              <a:t>This is still often more efficient than managing a 2PL or timestamp locking system</a:t>
            </a:r>
          </a:p>
          <a:p>
            <a:pPr>
              <a:buFont typeface="Arial" pitchFamily="34" charset="0"/>
              <a:buChar char="•"/>
            </a:pPr>
            <a:r>
              <a:rPr lang="en-NZ" baseline="0" dirty="0" smtClean="0"/>
              <a:t>The optimistic approach actually works quite well in databases that are read-heavy.</a:t>
            </a:r>
            <a:endParaRPr lang="en-NZ" dirty="0"/>
          </a:p>
        </p:txBody>
      </p:sp>
      <p:sp>
        <p:nvSpPr>
          <p:cNvPr id="4" name="Slide Number Placeholder 3"/>
          <p:cNvSpPr>
            <a:spLocks noGrp="1"/>
          </p:cNvSpPr>
          <p:nvPr>
            <p:ph type="sldNum" sz="quarter" idx="10"/>
          </p:nvPr>
        </p:nvSpPr>
        <p:spPr/>
        <p:txBody>
          <a:bodyPr/>
          <a:lstStyle/>
          <a:p>
            <a:fld id="{88CC10A0-999A-44B2-BEBD-B002D4B31962}" type="slidenum">
              <a:rPr lang="en-NZ" smtClean="0"/>
              <a:pPr/>
              <a:t>36</a:t>
            </a:fld>
            <a:endParaRPr lang="en-NZ"/>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Throughout</a:t>
            </a:r>
            <a:r>
              <a:rPr lang="en-NZ" baseline="0" dirty="0" smtClean="0"/>
              <a:t> this discussion we have talked about locking “database objects”, and our examples have made it look as though locks were applied at the individual field level.</a:t>
            </a:r>
          </a:p>
          <a:p>
            <a:pPr>
              <a:buFont typeface="Arial" pitchFamily="34" charset="0"/>
              <a:buChar char="•"/>
            </a:pPr>
            <a:r>
              <a:rPr lang="en-NZ" baseline="0" dirty="0" smtClean="0"/>
              <a:t>This is not actually true.</a:t>
            </a:r>
          </a:p>
          <a:p>
            <a:pPr>
              <a:buFont typeface="Arial" pitchFamily="34" charset="0"/>
              <a:buChar char="•"/>
            </a:pPr>
            <a:r>
              <a:rPr lang="en-NZ" baseline="0" dirty="0" smtClean="0"/>
              <a:t>The overhead for that in a large database would be too much</a:t>
            </a:r>
          </a:p>
          <a:p>
            <a:pPr>
              <a:buFont typeface="Arial" pitchFamily="34" charset="0"/>
              <a:buChar char="•"/>
            </a:pPr>
            <a:r>
              <a:rPr lang="en-NZ" baseline="0" dirty="0" smtClean="0"/>
              <a:t>Thus, one of the choices we make in DBMS design is the “granularity” of lock</a:t>
            </a:r>
          </a:p>
          <a:p>
            <a:pPr>
              <a:buFont typeface="Arial" pitchFamily="34" charset="0"/>
              <a:buChar char="•"/>
            </a:pPr>
            <a:r>
              <a:rPr lang="en-NZ" baseline="0" dirty="0" smtClean="0"/>
              <a:t>Given what we know about the physical implementation of databases, we could lock at any of these levels.</a:t>
            </a:r>
          </a:p>
          <a:p>
            <a:pPr>
              <a:buFont typeface="Arial" pitchFamily="34" charset="0"/>
              <a:buChar char="•"/>
            </a:pPr>
            <a:r>
              <a:rPr lang="en-NZ" baseline="0" dirty="0" smtClean="0"/>
              <a:t>(E.G. if we lock at the table level, any requests for data from the same table – even different records – are in conflict)</a:t>
            </a:r>
          </a:p>
          <a:p>
            <a:pPr>
              <a:buFont typeface="Arial" pitchFamily="34" charset="0"/>
              <a:buChar char="•"/>
            </a:pPr>
            <a:r>
              <a:rPr lang="en-NZ" baseline="0" dirty="0" smtClean="0"/>
              <a:t>We balance the complexity of the management against the restrictiveness</a:t>
            </a:r>
          </a:p>
          <a:p>
            <a:pPr>
              <a:buFont typeface="Arial" pitchFamily="34" charset="0"/>
              <a:buChar char="•"/>
            </a:pPr>
            <a:r>
              <a:rPr lang="en-NZ" baseline="0" dirty="0" smtClean="0"/>
              <a:t>What would you predict is the most popular locking granularity? (Disk page)</a:t>
            </a:r>
          </a:p>
          <a:p>
            <a:pPr>
              <a:buFont typeface="Arial" pitchFamily="34" charset="0"/>
              <a:buChar char="•"/>
            </a:pPr>
            <a:r>
              <a:rPr lang="en-NZ" baseline="0" dirty="0" smtClean="0"/>
              <a:t>This combines the most efficient hardware protocol with an intermediate state on each of the competing criteria of efficiency and flexibility</a:t>
            </a:r>
          </a:p>
        </p:txBody>
      </p:sp>
      <p:sp>
        <p:nvSpPr>
          <p:cNvPr id="4" name="Slide Number Placeholder 3"/>
          <p:cNvSpPr>
            <a:spLocks noGrp="1"/>
          </p:cNvSpPr>
          <p:nvPr>
            <p:ph type="sldNum" sz="quarter" idx="10"/>
          </p:nvPr>
        </p:nvSpPr>
        <p:spPr/>
        <p:txBody>
          <a:bodyPr/>
          <a:lstStyle/>
          <a:p>
            <a:fld id="{88CC10A0-999A-44B2-BEBD-B002D4B31962}" type="slidenum">
              <a:rPr lang="en-NZ" smtClean="0"/>
              <a:pPr/>
              <a:t>37</a:t>
            </a:fld>
            <a:endParaRPr lang="en-NZ"/>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Even if you get your concurrency working perfectly so</a:t>
            </a:r>
            <a:r>
              <a:rPr lang="en-NZ" baseline="0" dirty="0" smtClean="0"/>
              <a:t> that transactions don’t corrupt the data, bad things can happen</a:t>
            </a:r>
          </a:p>
          <a:p>
            <a:pPr>
              <a:buFont typeface="Arial" pitchFamily="34" charset="0"/>
              <a:buChar char="•"/>
            </a:pPr>
            <a:r>
              <a:rPr lang="en-NZ" baseline="0" dirty="0" smtClean="0"/>
              <a:t>Your server can melt or get a virus; your building can burn down.</a:t>
            </a:r>
          </a:p>
          <a:p>
            <a:pPr>
              <a:buFont typeface="Arial" pitchFamily="34" charset="0"/>
              <a:buChar char="•"/>
            </a:pPr>
            <a:r>
              <a:rPr lang="en-NZ" baseline="0" dirty="0" smtClean="0"/>
              <a:t>Recall that one of the requirements of transactions is that they be Durable. That is, once committed they stay forever.</a:t>
            </a:r>
          </a:p>
          <a:p>
            <a:pPr>
              <a:buFont typeface="Arial" pitchFamily="34" charset="0"/>
              <a:buChar char="•"/>
            </a:pPr>
            <a:r>
              <a:rPr lang="en-NZ" baseline="0" dirty="0" smtClean="0"/>
              <a:t>So we must be able to get that database back if something catastrophic occurs</a:t>
            </a:r>
          </a:p>
          <a:p>
            <a:pPr>
              <a:buFont typeface="Arial" pitchFamily="34" charset="0"/>
              <a:buChar char="•"/>
            </a:pPr>
            <a:r>
              <a:rPr lang="en-NZ" baseline="0" dirty="0" smtClean="0"/>
              <a:t>To simplify, this is managed by basically backing everything up – not just the contents of the database, but also a record of what things have been done to the database.</a:t>
            </a:r>
          </a:p>
          <a:p>
            <a:pPr>
              <a:buFont typeface="Arial" pitchFamily="34" charset="0"/>
              <a:buChar char="•"/>
            </a:pPr>
            <a:r>
              <a:rPr lang="en-NZ" baseline="0" dirty="0" smtClean="0"/>
              <a:t>At the facilities level, a DBMS usually provides these four: (journaling also called journalizing)</a:t>
            </a:r>
          </a:p>
          <a:p>
            <a:pPr>
              <a:buFont typeface="Arial" pitchFamily="34" charset="0"/>
              <a:buChar char="•"/>
            </a:pPr>
            <a:r>
              <a:rPr lang="en-NZ" baseline="0" dirty="0" smtClean="0"/>
              <a:t>Backup and checkpoint are just what they sound like.</a:t>
            </a:r>
          </a:p>
          <a:p>
            <a:pPr>
              <a:buFont typeface="Arial" pitchFamily="34" charset="0"/>
              <a:buChar char="•"/>
            </a:pPr>
            <a:r>
              <a:rPr lang="en-NZ" baseline="0" dirty="0" smtClean="0"/>
              <a:t>The DBMS provides tools for scheduling them. You will cover this in the DBA </a:t>
            </a:r>
            <a:r>
              <a:rPr lang="en-NZ" baseline="0" dirty="0" err="1" smtClean="0"/>
              <a:t>practicals</a:t>
            </a:r>
            <a:r>
              <a:rPr lang="en-NZ" baseline="0" dirty="0" smtClean="0"/>
              <a:t>.</a:t>
            </a:r>
          </a:p>
          <a:p>
            <a:pPr>
              <a:buFont typeface="Arial" pitchFamily="34" charset="0"/>
              <a:buChar char="•"/>
            </a:pPr>
            <a:r>
              <a:rPr lang="en-NZ" baseline="0" dirty="0" smtClean="0"/>
              <a:t>The interesting one is Journalizing</a:t>
            </a:r>
            <a:endParaRPr lang="en-NZ" dirty="0"/>
          </a:p>
        </p:txBody>
      </p:sp>
      <p:sp>
        <p:nvSpPr>
          <p:cNvPr id="4" name="Slide Number Placeholder 3"/>
          <p:cNvSpPr>
            <a:spLocks noGrp="1"/>
          </p:cNvSpPr>
          <p:nvPr>
            <p:ph type="sldNum" sz="quarter" idx="10"/>
          </p:nvPr>
        </p:nvSpPr>
        <p:spPr/>
        <p:txBody>
          <a:bodyPr/>
          <a:lstStyle/>
          <a:p>
            <a:fld id="{88CC10A0-999A-44B2-BEBD-B002D4B31962}" type="slidenum">
              <a:rPr lang="en-NZ" smtClean="0"/>
              <a:pPr/>
              <a:t>38</a:t>
            </a:fld>
            <a:endParaRPr lang="en-NZ"/>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Whenever a user writes or edits data, SQL Server first records the change </a:t>
            </a:r>
          </a:p>
          <a:p>
            <a:pPr>
              <a:buFont typeface="Arial" pitchFamily="34" charset="0"/>
              <a:buChar char="•"/>
            </a:pPr>
            <a:r>
              <a:rPr lang="en-NZ" dirty="0" smtClean="0"/>
              <a:t>Log records either store the instructions performed,</a:t>
            </a:r>
            <a:r>
              <a:rPr lang="en-NZ" baseline="0" dirty="0" smtClean="0"/>
              <a:t> or the store before/after snapshots of the state of the data</a:t>
            </a:r>
            <a:endParaRPr lang="en-NZ" dirty="0" smtClean="0"/>
          </a:p>
          <a:p>
            <a:pPr>
              <a:buFont typeface="Arial" pitchFamily="34" charset="0"/>
              <a:buChar char="•"/>
            </a:pPr>
            <a:r>
              <a:rPr lang="en-NZ" dirty="0" smtClean="0"/>
              <a:t>Thus</a:t>
            </a:r>
            <a:r>
              <a:rPr lang="en-NZ" baseline="0" dirty="0" smtClean="0"/>
              <a:t> “rolling back” is really implemented by “not writing the changes out, and marking this as rolled back in the transaction log”</a:t>
            </a:r>
          </a:p>
          <a:p>
            <a:pPr>
              <a:buFont typeface="Arial" pitchFamily="34" charset="0"/>
              <a:buChar char="•"/>
            </a:pPr>
            <a:r>
              <a:rPr lang="en-NZ" baseline="0" dirty="0" smtClean="0"/>
              <a:t>Can you think of any disadvantages associated with maintenance of transaction logs? (Time and space)</a:t>
            </a:r>
          </a:p>
          <a:p>
            <a:pPr>
              <a:buFont typeface="Arial" pitchFamily="34" charset="0"/>
              <a:buChar char="•"/>
            </a:pPr>
            <a:r>
              <a:rPr lang="en-NZ" baseline="0" dirty="0" smtClean="0"/>
              <a:t>Can you think of any way this approach could fail? (If the logs become corrupted. So they </a:t>
            </a:r>
            <a:r>
              <a:rPr lang="en-NZ" baseline="0" smtClean="0"/>
              <a:t>need backed up too)</a:t>
            </a:r>
            <a:endParaRPr lang="en-NZ" dirty="0"/>
          </a:p>
        </p:txBody>
      </p:sp>
      <p:sp>
        <p:nvSpPr>
          <p:cNvPr id="4" name="Slide Number Placeholder 3"/>
          <p:cNvSpPr>
            <a:spLocks noGrp="1"/>
          </p:cNvSpPr>
          <p:nvPr>
            <p:ph type="sldNum" sz="quarter" idx="10"/>
          </p:nvPr>
        </p:nvSpPr>
        <p:spPr/>
        <p:txBody>
          <a:bodyPr/>
          <a:lstStyle/>
          <a:p>
            <a:fld id="{88CC10A0-999A-44B2-BEBD-B002D4B31962}" type="slidenum">
              <a:rPr lang="en-NZ" smtClean="0"/>
              <a:pPr/>
              <a:t>40</a:t>
            </a:fld>
            <a:endParaRPr lang="en-N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If</a:t>
            </a:r>
            <a:r>
              <a:rPr lang="en-US" baseline="0" dirty="0" smtClean="0"/>
              <a:t> the database is in a consistent and correct state, and if all three operations happen, the database is still in a consistent and correct state</a:t>
            </a:r>
          </a:p>
          <a:p>
            <a:pPr>
              <a:buFont typeface="Arial" pitchFamily="34" charset="0"/>
              <a:buChar char="•"/>
            </a:pPr>
            <a:r>
              <a:rPr lang="en-US" baseline="0" dirty="0" smtClean="0"/>
              <a:t>If only a subset of the operations happen, the database is not consistent. For example, if the inventory is not decremented, your database will show 25 more units of XYZ than actually exist.</a:t>
            </a:r>
          </a:p>
          <a:p>
            <a:pPr>
              <a:buFont typeface="Arial" pitchFamily="34" charset="0"/>
              <a:buChar char="•"/>
            </a:pPr>
            <a:r>
              <a:rPr lang="en-US" baseline="0" dirty="0" smtClean="0"/>
              <a:t>Thus these three operations together (or, more technically the SQL statements that implement them) form a transaction.</a:t>
            </a:r>
            <a:endParaRPr lang="en-NZ" dirty="0"/>
          </a:p>
        </p:txBody>
      </p:sp>
      <p:sp>
        <p:nvSpPr>
          <p:cNvPr id="4" name="Slide Number Placeholder 3"/>
          <p:cNvSpPr>
            <a:spLocks noGrp="1"/>
          </p:cNvSpPr>
          <p:nvPr>
            <p:ph type="sldNum" sz="quarter" idx="10"/>
          </p:nvPr>
        </p:nvSpPr>
        <p:spPr/>
        <p:txBody>
          <a:bodyPr/>
          <a:lstStyle/>
          <a:p>
            <a:fld id="{88CC10A0-999A-44B2-BEBD-B002D4B31962}" type="slidenum">
              <a:rPr lang="en-NZ" smtClean="0"/>
              <a:pPr/>
              <a:t>4</a:t>
            </a:fld>
            <a:endParaRPr lang="en-N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With</a:t>
            </a:r>
            <a:r>
              <a:rPr lang="en-US" baseline="0" dirty="0" smtClean="0"/>
              <a:t> the traditional mnemonic</a:t>
            </a:r>
          </a:p>
          <a:p>
            <a:pPr>
              <a:buFont typeface="Arial" pitchFamily="34" charset="0"/>
              <a:buChar char="•"/>
            </a:pPr>
            <a:r>
              <a:rPr lang="en-US" baseline="0" dirty="0" smtClean="0"/>
              <a:t>To guarantee database correctness, all these properties must be true for each transaction</a:t>
            </a:r>
          </a:p>
          <a:p>
            <a:pPr>
              <a:buFont typeface="Arial" pitchFamily="34" charset="0"/>
              <a:buChar char="•"/>
            </a:pPr>
            <a:r>
              <a:rPr lang="en-US" baseline="0" dirty="0" smtClean="0"/>
              <a:t>If you can’t do this, your DBMS is a fail</a:t>
            </a:r>
            <a:endParaRPr lang="en-NZ" dirty="0"/>
          </a:p>
        </p:txBody>
      </p:sp>
      <p:sp>
        <p:nvSpPr>
          <p:cNvPr id="4" name="Slide Number Placeholder 3"/>
          <p:cNvSpPr>
            <a:spLocks noGrp="1"/>
          </p:cNvSpPr>
          <p:nvPr>
            <p:ph type="sldNum" sz="quarter" idx="10"/>
          </p:nvPr>
        </p:nvSpPr>
        <p:spPr/>
        <p:txBody>
          <a:bodyPr/>
          <a:lstStyle/>
          <a:p>
            <a:fld id="{88CC10A0-999A-44B2-BEBD-B002D4B31962}" type="slidenum">
              <a:rPr lang="en-NZ" smtClean="0"/>
              <a:pPr/>
              <a:t>5</a:t>
            </a:fld>
            <a:endParaRPr lang="en-N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This is sort of the definitional property</a:t>
            </a:r>
            <a:endParaRPr lang="en-NZ" dirty="0"/>
          </a:p>
        </p:txBody>
      </p:sp>
      <p:sp>
        <p:nvSpPr>
          <p:cNvPr id="4" name="Slide Number Placeholder 3"/>
          <p:cNvSpPr>
            <a:spLocks noGrp="1"/>
          </p:cNvSpPr>
          <p:nvPr>
            <p:ph type="sldNum" sz="quarter" idx="10"/>
          </p:nvPr>
        </p:nvSpPr>
        <p:spPr/>
        <p:txBody>
          <a:bodyPr/>
          <a:lstStyle/>
          <a:p>
            <a:fld id="{88CC10A0-999A-44B2-BEBD-B002D4B31962}" type="slidenum">
              <a:rPr lang="en-NZ" smtClean="0"/>
              <a:pPr/>
              <a:t>6</a:t>
            </a:fld>
            <a:endParaRPr lang="en-N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Note that the database need not be consistent </a:t>
            </a:r>
            <a:r>
              <a:rPr lang="en-US" b="1" i="1" dirty="0" smtClean="0"/>
              <a:t>during</a:t>
            </a:r>
            <a:r>
              <a:rPr lang="en-US" b="0" i="0" baseline="0" dirty="0" smtClean="0"/>
              <a:t> the transaction</a:t>
            </a:r>
          </a:p>
          <a:p>
            <a:pPr>
              <a:buFont typeface="Arial" pitchFamily="34" charset="0"/>
              <a:buChar char="•"/>
            </a:pPr>
            <a:r>
              <a:rPr lang="en-US" b="0" i="0" baseline="0" dirty="0" smtClean="0"/>
              <a:t>For example, if you are transferring money from one bank account to another, in between the moment you decrement account 1, and the moment when you increment account 2, the database will be wrong. That’s ok.</a:t>
            </a:r>
            <a:br>
              <a:rPr lang="en-US" b="0" i="0" baseline="0" dirty="0" smtClean="0"/>
            </a:br>
            <a:endParaRPr lang="en-NZ" dirty="0"/>
          </a:p>
        </p:txBody>
      </p:sp>
      <p:sp>
        <p:nvSpPr>
          <p:cNvPr id="4" name="Slide Number Placeholder 3"/>
          <p:cNvSpPr>
            <a:spLocks noGrp="1"/>
          </p:cNvSpPr>
          <p:nvPr>
            <p:ph type="sldNum" sz="quarter" idx="10"/>
          </p:nvPr>
        </p:nvSpPr>
        <p:spPr/>
        <p:txBody>
          <a:bodyPr/>
          <a:lstStyle/>
          <a:p>
            <a:fld id="{88CC10A0-999A-44B2-BEBD-B002D4B31962}" type="slidenum">
              <a:rPr lang="en-NZ" smtClean="0"/>
              <a:pPr/>
              <a:t>7</a:t>
            </a:fld>
            <a:endParaRPr lang="en-N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If T1 is updating some data</a:t>
            </a:r>
            <a:r>
              <a:rPr lang="en-US" baseline="0" dirty="0" smtClean="0"/>
              <a:t> element, T2 can’t use it</a:t>
            </a:r>
          </a:p>
          <a:p>
            <a:pPr>
              <a:buFont typeface="Arial" pitchFamily="34" charset="0"/>
              <a:buChar char="•"/>
            </a:pPr>
            <a:r>
              <a:rPr lang="en-US" baseline="0" dirty="0" smtClean="0"/>
              <a:t>Note that isolation can be relaxed if the transactions are only reading a data element</a:t>
            </a:r>
          </a:p>
          <a:p>
            <a:pPr>
              <a:buFont typeface="Arial" pitchFamily="34" charset="0"/>
              <a:buChar char="•"/>
            </a:pPr>
            <a:r>
              <a:rPr lang="en-US" baseline="0" dirty="0" smtClean="0"/>
              <a:t>We will see how this is implemented later.</a:t>
            </a:r>
            <a:endParaRPr lang="en-NZ" dirty="0"/>
          </a:p>
        </p:txBody>
      </p:sp>
      <p:sp>
        <p:nvSpPr>
          <p:cNvPr id="4" name="Slide Number Placeholder 3"/>
          <p:cNvSpPr>
            <a:spLocks noGrp="1"/>
          </p:cNvSpPr>
          <p:nvPr>
            <p:ph type="sldNum" sz="quarter" idx="10"/>
          </p:nvPr>
        </p:nvSpPr>
        <p:spPr/>
        <p:txBody>
          <a:bodyPr/>
          <a:lstStyle/>
          <a:p>
            <a:fld id="{88CC10A0-999A-44B2-BEBD-B002D4B31962}" type="slidenum">
              <a:rPr lang="en-NZ" smtClean="0"/>
              <a:pPr/>
              <a:t>8</a:t>
            </a:fld>
            <a:endParaRPr lang="en-N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Changes persist.</a:t>
            </a:r>
          </a:p>
          <a:p>
            <a:pPr>
              <a:buFont typeface="Arial" pitchFamily="34" charset="0"/>
              <a:buChar char="•"/>
            </a:pPr>
            <a:r>
              <a:rPr lang="en-US" dirty="0" smtClean="0"/>
              <a:t>Note that transactions</a:t>
            </a:r>
            <a:r>
              <a:rPr lang="en-US" baseline="0" dirty="0" smtClean="0"/>
              <a:t> can be stopped in the middle, in which case, some modifications they might have made are undone (on rollback).</a:t>
            </a:r>
          </a:p>
          <a:p>
            <a:pPr>
              <a:buFont typeface="Arial" pitchFamily="34" charset="0"/>
              <a:buChar char="•"/>
            </a:pPr>
            <a:r>
              <a:rPr lang="en-US" baseline="0" dirty="0" smtClean="0"/>
              <a:t>But once the whole transaction is enacted (committed), the effect is forever.</a:t>
            </a:r>
            <a:endParaRPr lang="en-NZ" dirty="0"/>
          </a:p>
        </p:txBody>
      </p:sp>
      <p:sp>
        <p:nvSpPr>
          <p:cNvPr id="4" name="Slide Number Placeholder 3"/>
          <p:cNvSpPr>
            <a:spLocks noGrp="1"/>
          </p:cNvSpPr>
          <p:nvPr>
            <p:ph type="sldNum" sz="quarter" idx="10"/>
          </p:nvPr>
        </p:nvSpPr>
        <p:spPr/>
        <p:txBody>
          <a:bodyPr/>
          <a:lstStyle/>
          <a:p>
            <a:fld id="{88CC10A0-999A-44B2-BEBD-B002D4B31962}" type="slidenum">
              <a:rPr lang="en-NZ" smtClean="0"/>
              <a:pPr/>
              <a:t>9</a:t>
            </a:fld>
            <a:endParaRPr lang="en-N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8F6BCBE8-30B0-4476-8762-9236B142003A}" type="datetimeFigureOut">
              <a:rPr lang="en-US" smtClean="0"/>
              <a:pPr/>
              <a:t>9/25/2018</a:t>
            </a:fld>
            <a:endParaRPr lang="en-US" sz="1100" dirty="0">
              <a:solidFill>
                <a:schemeClr val="tx2"/>
              </a:solidFill>
            </a:endParaRPr>
          </a:p>
        </p:txBody>
      </p:sp>
      <p:sp>
        <p:nvSpPr>
          <p:cNvPr id="17" name="Footer Placeholder 16"/>
          <p:cNvSpPr>
            <a:spLocks noGrp="1"/>
          </p:cNvSpPr>
          <p:nvPr>
            <p:ph type="ftr" sz="quarter" idx="11"/>
          </p:nvPr>
        </p:nvSpPr>
        <p:spPr/>
        <p:txBody>
          <a:bodyPr/>
          <a:lstStyle/>
          <a:p>
            <a:pPr algn="r" eaLnBrk="1" latinLnBrk="0" hangingPunct="1"/>
            <a:endParaRPr kumimoji="0" lang="en-US" sz="1100" dirty="0">
              <a:solidFill>
                <a:schemeClr val="tx2"/>
              </a:solidFill>
            </a:endParaRPr>
          </a:p>
        </p:txBody>
      </p:sp>
      <p:sp>
        <p:nvSpPr>
          <p:cNvPr id="29" name="Slide Number Placeholder 28"/>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F6BCBE8-30B0-4476-8762-9236B142003A}" type="datetimeFigureOut">
              <a:rPr lang="en-US" smtClean="0"/>
              <a:pPr/>
              <a:t>9/25/2018</a:t>
            </a:fld>
            <a:endParaRPr lang="en-US" sz="1100" dirty="0">
              <a:solidFill>
                <a:schemeClr val="tx2"/>
              </a:solidFill>
            </a:endParaRPr>
          </a:p>
        </p:txBody>
      </p:sp>
      <p:sp>
        <p:nvSpPr>
          <p:cNvPr id="5" name="Footer Placeholder 4"/>
          <p:cNvSpPr>
            <a:spLocks noGrp="1"/>
          </p:cNvSpPr>
          <p:nvPr>
            <p:ph type="ftr" sz="quarter" idx="11"/>
          </p:nvPr>
        </p:nvSpPr>
        <p:spPr/>
        <p:txBody>
          <a:bodyPr/>
          <a:lstStyle/>
          <a:p>
            <a:pPr algn="r" eaLnBrk="1" latinLnBrk="0" hangingPunct="1"/>
            <a:endParaRPr kumimoji="0" lang="en-US" sz="1100" dirty="0">
              <a:solidFill>
                <a:schemeClr val="tx2"/>
              </a:solidFill>
            </a:endParaRPr>
          </a:p>
        </p:txBody>
      </p:sp>
      <p:sp>
        <p:nvSpPr>
          <p:cNvPr id="6" name="Slide Number Placeholder 5"/>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F6BCBE8-30B0-4476-8762-9236B142003A}" type="datetimeFigureOut">
              <a:rPr lang="en-US" smtClean="0"/>
              <a:pPr/>
              <a:t>9/25/2018</a:t>
            </a:fld>
            <a:endParaRPr lang="en-US" sz="1100" dirty="0">
              <a:solidFill>
                <a:schemeClr val="tx2"/>
              </a:solidFill>
            </a:endParaRPr>
          </a:p>
        </p:txBody>
      </p:sp>
      <p:sp>
        <p:nvSpPr>
          <p:cNvPr id="5" name="Footer Placeholder 4"/>
          <p:cNvSpPr>
            <a:spLocks noGrp="1"/>
          </p:cNvSpPr>
          <p:nvPr>
            <p:ph type="ftr" sz="quarter" idx="11"/>
          </p:nvPr>
        </p:nvSpPr>
        <p:spPr/>
        <p:txBody>
          <a:bodyPr/>
          <a:lstStyle/>
          <a:p>
            <a:pPr algn="r" eaLnBrk="1" latinLnBrk="0" hangingPunct="1"/>
            <a:endParaRPr kumimoji="0" lang="en-US" sz="1100" dirty="0">
              <a:solidFill>
                <a:schemeClr val="tx2"/>
              </a:solidFill>
            </a:endParaRPr>
          </a:p>
        </p:txBody>
      </p:sp>
      <p:sp>
        <p:nvSpPr>
          <p:cNvPr id="6" name="Slide Number Placeholder 5"/>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F6BCBE8-30B0-4476-8762-9236B142003A}" type="datetimeFigureOut">
              <a:rPr lang="en-US" smtClean="0"/>
              <a:pPr/>
              <a:t>9/25/2018</a:t>
            </a:fld>
            <a:endParaRPr lang="en-US" sz="1100" dirty="0">
              <a:solidFill>
                <a:schemeClr val="tx2"/>
              </a:solidFill>
            </a:endParaRPr>
          </a:p>
        </p:txBody>
      </p:sp>
      <p:sp>
        <p:nvSpPr>
          <p:cNvPr id="5" name="Footer Placeholder 4"/>
          <p:cNvSpPr>
            <a:spLocks noGrp="1"/>
          </p:cNvSpPr>
          <p:nvPr>
            <p:ph type="ftr" sz="quarter" idx="11"/>
          </p:nvPr>
        </p:nvSpPr>
        <p:spPr/>
        <p:txBody>
          <a:bodyPr/>
          <a:lstStyle/>
          <a:p>
            <a:pPr algn="r" eaLnBrk="1" latinLnBrk="0" hangingPunct="1"/>
            <a:endParaRPr kumimoji="0" lang="en-US" sz="1100" dirty="0">
              <a:solidFill>
                <a:schemeClr val="tx2"/>
              </a:solidFill>
            </a:endParaRPr>
          </a:p>
        </p:txBody>
      </p:sp>
      <p:sp>
        <p:nvSpPr>
          <p:cNvPr id="6" name="Slide Number Placeholder 5"/>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F6BCBE8-30B0-4476-8762-9236B142003A}" type="datetimeFigureOut">
              <a:rPr lang="en-US" smtClean="0"/>
              <a:pPr/>
              <a:t>9/25/2018</a:t>
            </a:fld>
            <a:endParaRPr lang="en-US" sz="1100" dirty="0">
              <a:solidFill>
                <a:schemeClr val="tx2"/>
              </a:solidFill>
            </a:endParaRPr>
          </a:p>
        </p:txBody>
      </p:sp>
      <p:sp>
        <p:nvSpPr>
          <p:cNvPr id="5" name="Footer Placeholder 4"/>
          <p:cNvSpPr>
            <a:spLocks noGrp="1"/>
          </p:cNvSpPr>
          <p:nvPr>
            <p:ph type="ftr" sz="quarter" idx="11"/>
          </p:nvPr>
        </p:nvSpPr>
        <p:spPr/>
        <p:txBody>
          <a:bodyPr/>
          <a:lstStyle/>
          <a:p>
            <a:pPr algn="r" eaLnBrk="1" latinLnBrk="0" hangingPunct="1"/>
            <a:endParaRPr kumimoji="0" lang="en-US" sz="1100" dirty="0">
              <a:solidFill>
                <a:schemeClr val="tx2"/>
              </a:solidFill>
            </a:endParaRPr>
          </a:p>
        </p:txBody>
      </p:sp>
      <p:sp>
        <p:nvSpPr>
          <p:cNvPr id="6" name="Slide Number Placeholder 5"/>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F6BCBE8-30B0-4476-8762-9236B142003A}" type="datetimeFigureOut">
              <a:rPr lang="en-US" smtClean="0"/>
              <a:pPr/>
              <a:t>9/25/2018</a:t>
            </a:fld>
            <a:endParaRPr lang="en-US" sz="1100" dirty="0">
              <a:solidFill>
                <a:schemeClr val="tx2"/>
              </a:solidFill>
            </a:endParaRPr>
          </a:p>
        </p:txBody>
      </p:sp>
      <p:sp>
        <p:nvSpPr>
          <p:cNvPr id="6" name="Footer Placeholder 5"/>
          <p:cNvSpPr>
            <a:spLocks noGrp="1"/>
          </p:cNvSpPr>
          <p:nvPr>
            <p:ph type="ftr" sz="quarter" idx="11"/>
          </p:nvPr>
        </p:nvSpPr>
        <p:spPr/>
        <p:txBody>
          <a:bodyPr/>
          <a:lstStyle/>
          <a:p>
            <a:pPr algn="r" eaLnBrk="1" latinLnBrk="0" hangingPunct="1"/>
            <a:endParaRPr kumimoji="0" lang="en-US" sz="1100" dirty="0">
              <a:solidFill>
                <a:schemeClr val="tx2"/>
              </a:solidFill>
            </a:endParaRPr>
          </a:p>
        </p:txBody>
      </p:sp>
      <p:sp>
        <p:nvSpPr>
          <p:cNvPr id="7" name="Slide Number Placeholder 6"/>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F6BCBE8-30B0-4476-8762-9236B142003A}" type="datetimeFigureOut">
              <a:rPr lang="en-US" smtClean="0"/>
              <a:pPr/>
              <a:t>9/25/2018</a:t>
            </a:fld>
            <a:endParaRPr lang="en-US" sz="1100" dirty="0">
              <a:solidFill>
                <a:schemeClr val="tx2"/>
              </a:solidFill>
            </a:endParaRPr>
          </a:p>
        </p:txBody>
      </p:sp>
      <p:sp>
        <p:nvSpPr>
          <p:cNvPr id="8" name="Footer Placeholder 7"/>
          <p:cNvSpPr>
            <a:spLocks noGrp="1"/>
          </p:cNvSpPr>
          <p:nvPr>
            <p:ph type="ftr" sz="quarter" idx="11"/>
          </p:nvPr>
        </p:nvSpPr>
        <p:spPr/>
        <p:txBody>
          <a:bodyPr/>
          <a:lstStyle/>
          <a:p>
            <a:pPr algn="r" eaLnBrk="1" latinLnBrk="0" hangingPunct="1"/>
            <a:endParaRPr kumimoji="0" lang="en-US" sz="1100" dirty="0">
              <a:solidFill>
                <a:schemeClr val="tx2"/>
              </a:solidFill>
            </a:endParaRPr>
          </a:p>
        </p:txBody>
      </p:sp>
      <p:sp>
        <p:nvSpPr>
          <p:cNvPr id="9" name="Slide Number Placeholder 8"/>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F6BCBE8-30B0-4476-8762-9236B142003A}" type="datetimeFigureOut">
              <a:rPr lang="en-US" smtClean="0"/>
              <a:pPr/>
              <a:t>9/25/2018</a:t>
            </a:fld>
            <a:endParaRPr lang="en-US" sz="1100" dirty="0">
              <a:solidFill>
                <a:schemeClr val="tx2"/>
              </a:solidFill>
            </a:endParaRPr>
          </a:p>
        </p:txBody>
      </p:sp>
      <p:sp>
        <p:nvSpPr>
          <p:cNvPr id="4" name="Footer Placeholder 3"/>
          <p:cNvSpPr>
            <a:spLocks noGrp="1"/>
          </p:cNvSpPr>
          <p:nvPr>
            <p:ph type="ftr" sz="quarter" idx="11"/>
          </p:nvPr>
        </p:nvSpPr>
        <p:spPr/>
        <p:txBody>
          <a:bodyPr/>
          <a:lstStyle/>
          <a:p>
            <a:pPr algn="r" eaLnBrk="1" latinLnBrk="0" hangingPunct="1"/>
            <a:endParaRPr kumimoji="0" lang="en-US" sz="1100" dirty="0">
              <a:solidFill>
                <a:schemeClr val="tx2"/>
              </a:solidFill>
            </a:endParaRPr>
          </a:p>
        </p:txBody>
      </p:sp>
      <p:sp>
        <p:nvSpPr>
          <p:cNvPr id="5" name="Slide Number Placeholder 4"/>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6BCBE8-30B0-4476-8762-9236B142003A}" type="datetimeFigureOut">
              <a:rPr lang="en-US" smtClean="0"/>
              <a:pPr/>
              <a:t>9/25/2018</a:t>
            </a:fld>
            <a:endParaRPr lang="en-US" sz="1100" dirty="0">
              <a:solidFill>
                <a:schemeClr val="tx2"/>
              </a:solidFill>
            </a:endParaRPr>
          </a:p>
        </p:txBody>
      </p:sp>
      <p:sp>
        <p:nvSpPr>
          <p:cNvPr id="3" name="Footer Placeholder 2"/>
          <p:cNvSpPr>
            <a:spLocks noGrp="1"/>
          </p:cNvSpPr>
          <p:nvPr>
            <p:ph type="ftr" sz="quarter" idx="11"/>
          </p:nvPr>
        </p:nvSpPr>
        <p:spPr/>
        <p:txBody>
          <a:bodyPr/>
          <a:lstStyle/>
          <a:p>
            <a:pPr algn="r" eaLnBrk="1" latinLnBrk="0" hangingPunct="1"/>
            <a:endParaRPr kumimoji="0" lang="en-US" sz="1100" dirty="0">
              <a:solidFill>
                <a:schemeClr val="tx2"/>
              </a:solidFill>
            </a:endParaRPr>
          </a:p>
        </p:txBody>
      </p:sp>
      <p:sp>
        <p:nvSpPr>
          <p:cNvPr id="4" name="Slide Number Placeholder 3"/>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F6BCBE8-30B0-4476-8762-9236B142003A}" type="datetimeFigureOut">
              <a:rPr lang="en-US" smtClean="0"/>
              <a:pPr/>
              <a:t>9/25/2018</a:t>
            </a:fld>
            <a:endParaRPr lang="en-US" sz="1100" dirty="0">
              <a:solidFill>
                <a:schemeClr val="tx2"/>
              </a:solidFill>
            </a:endParaRPr>
          </a:p>
        </p:txBody>
      </p:sp>
      <p:sp>
        <p:nvSpPr>
          <p:cNvPr id="6" name="Footer Placeholder 5"/>
          <p:cNvSpPr>
            <a:spLocks noGrp="1"/>
          </p:cNvSpPr>
          <p:nvPr>
            <p:ph type="ftr" sz="quarter" idx="11"/>
          </p:nvPr>
        </p:nvSpPr>
        <p:spPr/>
        <p:txBody>
          <a:bodyPr/>
          <a:lstStyle/>
          <a:p>
            <a:pPr algn="r" eaLnBrk="1" latinLnBrk="0" hangingPunct="1"/>
            <a:endParaRPr kumimoji="0" lang="en-US" sz="1100" dirty="0">
              <a:solidFill>
                <a:schemeClr val="tx2"/>
              </a:solidFill>
            </a:endParaRPr>
          </a:p>
        </p:txBody>
      </p:sp>
      <p:sp>
        <p:nvSpPr>
          <p:cNvPr id="7" name="Slide Number Placeholder 6"/>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fld id="{8F6BCBE8-30B0-4476-8762-9236B142003A}" type="datetimeFigureOut">
              <a:rPr lang="en-US" smtClean="0"/>
              <a:pPr/>
              <a:t>9/25/2018</a:t>
            </a:fld>
            <a:endParaRPr lang="en-US" sz="1100" dirty="0">
              <a:solidFill>
                <a:schemeClr val="tx2"/>
              </a:solidFill>
            </a:endParaRPr>
          </a:p>
        </p:txBody>
      </p:sp>
      <p:sp>
        <p:nvSpPr>
          <p:cNvPr id="6" name="Footer Placeholder 5"/>
          <p:cNvSpPr>
            <a:spLocks noGrp="1"/>
          </p:cNvSpPr>
          <p:nvPr>
            <p:ph type="ftr" sz="quarter" idx="11"/>
          </p:nvPr>
        </p:nvSpPr>
        <p:spPr>
          <a:xfrm>
            <a:off x="914400" y="55499"/>
            <a:ext cx="5562600" cy="365125"/>
          </a:xfrm>
        </p:spPr>
        <p:txBody>
          <a:bodyPr/>
          <a:lstStyle/>
          <a:p>
            <a:pPr algn="r" eaLnBrk="1" latinLnBrk="0" hangingPunct="1"/>
            <a:endParaRPr kumimoji="0" lang="en-US" sz="1100" dirty="0">
              <a:solidFill>
                <a:schemeClr val="tx2"/>
              </a:solidFill>
            </a:endParaRPr>
          </a:p>
        </p:txBody>
      </p:sp>
      <p:sp>
        <p:nvSpPr>
          <p:cNvPr id="7" name="Slide Number Placeholder 6"/>
          <p:cNvSpPr>
            <a:spLocks noGrp="1"/>
          </p:cNvSpPr>
          <p:nvPr>
            <p:ph type="sldNum" sz="quarter" idx="12"/>
          </p:nvPr>
        </p:nvSpPr>
        <p:spPr>
          <a:xfrm>
            <a:off x="8610600" y="55499"/>
            <a:ext cx="457200" cy="365125"/>
          </a:xfrm>
        </p:spPr>
        <p:txBody>
          <a:bodyPr/>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8F6BCBE8-30B0-4476-8762-9236B142003A}" type="datetimeFigureOut">
              <a:rPr lang="en-US" smtClean="0"/>
              <a:pPr/>
              <a:t>9/25/2018</a:t>
            </a:fld>
            <a:endParaRPr lang="en-US" sz="1100" dirty="0">
              <a:solidFill>
                <a:schemeClr val="tx2"/>
              </a:solidFill>
            </a:endParaRPr>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pPr algn="r" eaLnBrk="1" latinLnBrk="0" hangingPunct="1"/>
            <a:endParaRPr kumimoji="0" lang="en-US" sz="1100" dirty="0">
              <a:solidFill>
                <a:schemeClr val="tx2"/>
              </a:solidFill>
            </a:endParaRPr>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Integrity</a:t>
            </a:r>
            <a:endParaRPr lang="en-NZ" dirty="0"/>
          </a:p>
        </p:txBody>
      </p:sp>
      <p:sp>
        <p:nvSpPr>
          <p:cNvPr id="3" name="Subtitle 2"/>
          <p:cNvSpPr>
            <a:spLocks noGrp="1"/>
          </p:cNvSpPr>
          <p:nvPr>
            <p:ph type="subTitle" idx="1"/>
          </p:nvPr>
        </p:nvSpPr>
        <p:spPr/>
        <p:txBody>
          <a:bodyPr/>
          <a:lstStyle/>
          <a:p>
            <a:r>
              <a:rPr lang="en-US" dirty="0" smtClean="0"/>
              <a:t>IN705 </a:t>
            </a:r>
            <a:r>
              <a:rPr lang="en-US" dirty="0" smtClean="0"/>
              <a:t>2018 </a:t>
            </a:r>
            <a:r>
              <a:rPr lang="en-US" dirty="0" smtClean="0"/>
              <a:t>Session 10.1</a:t>
            </a:r>
            <a:endParaRPr lang="en-NZ"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512064"/>
            <a:ext cx="8686800" cy="914400"/>
          </a:xfrm>
        </p:spPr>
        <p:txBody>
          <a:bodyPr/>
          <a:lstStyle/>
          <a:p>
            <a:r>
              <a:rPr lang="en-US" sz="3600" dirty="0" smtClean="0"/>
              <a:t>Essential Transaction Properties</a:t>
            </a:r>
            <a:endParaRPr lang="en-NZ" sz="3600" dirty="0"/>
          </a:p>
        </p:txBody>
      </p:sp>
      <p:sp>
        <p:nvSpPr>
          <p:cNvPr id="3" name="Content Placeholder 2"/>
          <p:cNvSpPr>
            <a:spLocks noGrp="1"/>
          </p:cNvSpPr>
          <p:nvPr>
            <p:ph idx="1"/>
          </p:nvPr>
        </p:nvSpPr>
        <p:spPr/>
        <p:txBody>
          <a:bodyPr/>
          <a:lstStyle/>
          <a:p>
            <a:r>
              <a:rPr lang="en-US" dirty="0" smtClean="0">
                <a:solidFill>
                  <a:srgbClr val="FF0000"/>
                </a:solidFill>
              </a:rPr>
              <a:t>S</a:t>
            </a:r>
            <a:r>
              <a:rPr lang="en-US" dirty="0" smtClean="0"/>
              <a:t>erialisability</a:t>
            </a:r>
          </a:p>
          <a:p>
            <a:pPr lvl="1"/>
            <a:r>
              <a:rPr lang="en-US" dirty="0" smtClean="0"/>
              <a:t>The concurrent execution of any set of transactions {T1 ,T2,T3…</a:t>
            </a:r>
            <a:r>
              <a:rPr lang="en-US" dirty="0" err="1" smtClean="0"/>
              <a:t>Tn</a:t>
            </a:r>
            <a:r>
              <a:rPr lang="en-US" dirty="0" smtClean="0"/>
              <a:t>}, must produce the same database state as if the transactions had been run </a:t>
            </a:r>
            <a:r>
              <a:rPr lang="en-US" dirty="0" smtClean="0"/>
              <a:t>in </a:t>
            </a:r>
            <a:r>
              <a:rPr lang="en-US" dirty="0" smtClean="0"/>
              <a:t>serial.</a:t>
            </a:r>
            <a:endParaRPr lang="en-NZ"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512064"/>
            <a:ext cx="8686800" cy="914400"/>
          </a:xfrm>
        </p:spPr>
        <p:txBody>
          <a:bodyPr/>
          <a:lstStyle/>
          <a:p>
            <a:r>
              <a:rPr lang="en-US" sz="3600" dirty="0" smtClean="0"/>
              <a:t>Essential Transaction Properties</a:t>
            </a:r>
            <a:endParaRPr lang="en-NZ" sz="3600" dirty="0"/>
          </a:p>
        </p:txBody>
      </p:sp>
      <p:sp>
        <p:nvSpPr>
          <p:cNvPr id="3" name="Content Placeholder 2"/>
          <p:cNvSpPr>
            <a:spLocks noGrp="1"/>
          </p:cNvSpPr>
          <p:nvPr>
            <p:ph idx="1"/>
          </p:nvPr>
        </p:nvSpPr>
        <p:spPr/>
        <p:txBody>
          <a:bodyPr/>
          <a:lstStyle/>
          <a:p>
            <a:r>
              <a:rPr lang="en-US" dirty="0" smtClean="0">
                <a:solidFill>
                  <a:srgbClr val="FF0000"/>
                </a:solidFill>
              </a:rPr>
              <a:t>A</a:t>
            </a:r>
            <a:r>
              <a:rPr lang="en-US" dirty="0" smtClean="0"/>
              <a:t>tomicity</a:t>
            </a:r>
          </a:p>
          <a:p>
            <a:r>
              <a:rPr lang="en-US" dirty="0" smtClean="0">
                <a:solidFill>
                  <a:srgbClr val="FF0000"/>
                </a:solidFill>
              </a:rPr>
              <a:t>C</a:t>
            </a:r>
            <a:r>
              <a:rPr lang="en-US" dirty="0" smtClean="0"/>
              <a:t>onsistency</a:t>
            </a:r>
          </a:p>
          <a:p>
            <a:r>
              <a:rPr lang="en-US" dirty="0" smtClean="0">
                <a:solidFill>
                  <a:srgbClr val="FF0000"/>
                </a:solidFill>
              </a:rPr>
              <a:t>I</a:t>
            </a:r>
            <a:r>
              <a:rPr lang="en-US" dirty="0" smtClean="0"/>
              <a:t>solation</a:t>
            </a:r>
          </a:p>
          <a:p>
            <a:r>
              <a:rPr lang="en-US" dirty="0" smtClean="0">
                <a:solidFill>
                  <a:srgbClr val="FF0000"/>
                </a:solidFill>
              </a:rPr>
              <a:t>D</a:t>
            </a:r>
            <a:r>
              <a:rPr lang="en-US" dirty="0" smtClean="0"/>
              <a:t>urability</a:t>
            </a:r>
          </a:p>
          <a:p>
            <a:r>
              <a:rPr lang="en-US" dirty="0" smtClean="0">
                <a:solidFill>
                  <a:srgbClr val="FF0000"/>
                </a:solidFill>
              </a:rPr>
              <a:t>S</a:t>
            </a:r>
            <a:r>
              <a:rPr lang="en-US" dirty="0" smtClean="0"/>
              <a:t>erialisability</a:t>
            </a:r>
            <a:endParaRPr lang="en-NZ"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Transactions in SQL</a:t>
            </a:r>
            <a:endParaRPr lang="en-NZ" dirty="0"/>
          </a:p>
        </p:txBody>
      </p:sp>
      <p:sp>
        <p:nvSpPr>
          <p:cNvPr id="3" name="Content Placeholder 2"/>
          <p:cNvSpPr>
            <a:spLocks noGrp="1"/>
          </p:cNvSpPr>
          <p:nvPr>
            <p:ph idx="1"/>
          </p:nvPr>
        </p:nvSpPr>
        <p:spPr/>
        <p:txBody>
          <a:bodyPr/>
          <a:lstStyle/>
          <a:p>
            <a:r>
              <a:rPr lang="en-US" dirty="0" smtClean="0"/>
              <a:t>BEGIN  TRANSACTION</a:t>
            </a:r>
          </a:p>
          <a:p>
            <a:r>
              <a:rPr lang="en-US" dirty="0" smtClean="0"/>
              <a:t>COMMIT</a:t>
            </a:r>
          </a:p>
          <a:p>
            <a:pPr lvl="1"/>
            <a:r>
              <a:rPr lang="en-US" dirty="0" smtClean="0"/>
              <a:t>Indicates successful termination of the transaction</a:t>
            </a:r>
          </a:p>
          <a:p>
            <a:pPr lvl="1"/>
            <a:r>
              <a:rPr lang="en-US" dirty="0" smtClean="0"/>
              <a:t>Modifications can be made permanent</a:t>
            </a:r>
          </a:p>
          <a:p>
            <a:r>
              <a:rPr lang="en-US" dirty="0" smtClean="0"/>
              <a:t>ROLLBACK</a:t>
            </a:r>
          </a:p>
          <a:p>
            <a:pPr lvl="1"/>
            <a:r>
              <a:rPr lang="en-US" dirty="0" smtClean="0"/>
              <a:t>Indicates unsuccessful termination (failure) of the transaction</a:t>
            </a:r>
          </a:p>
          <a:p>
            <a:pPr lvl="1"/>
            <a:r>
              <a:rPr lang="en-US" dirty="0" smtClean="0"/>
              <a:t>Any modifications made must be undone</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NZ" dirty="0"/>
          </a:p>
        </p:txBody>
      </p:sp>
      <p:sp>
        <p:nvSpPr>
          <p:cNvPr id="3" name="Content Placeholder 2"/>
          <p:cNvSpPr>
            <a:spLocks noGrp="1"/>
          </p:cNvSpPr>
          <p:nvPr>
            <p:ph idx="1"/>
          </p:nvPr>
        </p:nvSpPr>
        <p:spPr/>
        <p:txBody>
          <a:bodyPr>
            <a:normAutofit fontScale="92500" lnSpcReduction="10000"/>
          </a:bodyPr>
          <a:lstStyle/>
          <a:p>
            <a:r>
              <a:rPr lang="en-US" dirty="0" smtClean="0"/>
              <a:t>Assume a supplier SP_001 has delivered 1000 units of product XYZ.</a:t>
            </a:r>
          </a:p>
          <a:p>
            <a:endParaRPr lang="en-US" dirty="0" smtClean="0"/>
          </a:p>
          <a:p>
            <a:pPr>
              <a:buNone/>
            </a:pPr>
            <a:r>
              <a:rPr lang="en-US" dirty="0" smtClean="0"/>
              <a:t>BEGIN TRANSACTION</a:t>
            </a:r>
          </a:p>
          <a:p>
            <a:pPr lvl="1">
              <a:buNone/>
            </a:pPr>
            <a:r>
              <a:rPr lang="en-US" dirty="0" smtClean="0"/>
              <a:t>Insert (SP_001, 1000,XYZ) into </a:t>
            </a:r>
            <a:r>
              <a:rPr lang="en-US" dirty="0" err="1" smtClean="0"/>
              <a:t>tbl</a:t>
            </a:r>
            <a:r>
              <a:rPr lang="en-US" dirty="0" smtClean="0"/>
              <a:t> Shipment</a:t>
            </a:r>
          </a:p>
          <a:p>
            <a:pPr lvl="1">
              <a:buNone/>
            </a:pPr>
            <a:r>
              <a:rPr lang="en-US" dirty="0" smtClean="0"/>
              <a:t>If error, ROLLBACK</a:t>
            </a:r>
          </a:p>
          <a:p>
            <a:pPr lvl="1">
              <a:buNone/>
            </a:pPr>
            <a:r>
              <a:rPr lang="en-US" dirty="0" smtClean="0"/>
              <a:t>Insert (XYZ, </a:t>
            </a:r>
            <a:r>
              <a:rPr lang="en-US" dirty="0" err="1" smtClean="0"/>
              <a:t>qtyXYZ</a:t>
            </a:r>
            <a:r>
              <a:rPr lang="en-US" dirty="0" smtClean="0"/>
              <a:t> + 1000) into </a:t>
            </a:r>
            <a:r>
              <a:rPr lang="en-US" dirty="0" err="1" smtClean="0"/>
              <a:t>tblInventory</a:t>
            </a:r>
            <a:endParaRPr lang="en-US" dirty="0" smtClean="0"/>
          </a:p>
          <a:p>
            <a:pPr lvl="1">
              <a:buNone/>
            </a:pPr>
            <a:r>
              <a:rPr lang="en-US" dirty="0" smtClean="0"/>
              <a:t>If error, ROLLBACK</a:t>
            </a:r>
          </a:p>
          <a:p>
            <a:pPr lvl="1">
              <a:buNone/>
            </a:pPr>
            <a:r>
              <a:rPr lang="en-US" dirty="0" smtClean="0"/>
              <a:t>COMMIT</a:t>
            </a:r>
          </a:p>
          <a:p>
            <a:pPr>
              <a:buNone/>
            </a:pPr>
            <a:r>
              <a:rPr lang="en-US" dirty="0" smtClean="0"/>
              <a:t>END TRANSACTION</a:t>
            </a:r>
          </a:p>
          <a:p>
            <a:pPr lvl="1"/>
            <a:endParaRPr lang="en-US" dirty="0" smtClean="0"/>
          </a:p>
          <a:p>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Concurrency Control</a:t>
            </a:r>
            <a:endParaRPr lang="en-NZ" dirty="0"/>
          </a:p>
        </p:txBody>
      </p:sp>
      <p:sp>
        <p:nvSpPr>
          <p:cNvPr id="3" name="Content Placeholder 2"/>
          <p:cNvSpPr>
            <a:spLocks noGrp="1"/>
          </p:cNvSpPr>
          <p:nvPr>
            <p:ph idx="1"/>
          </p:nvPr>
        </p:nvSpPr>
        <p:spPr/>
        <p:txBody>
          <a:bodyPr/>
          <a:lstStyle/>
          <a:p>
            <a:r>
              <a:rPr lang="en-US" dirty="0" smtClean="0"/>
              <a:t>When multiple transactions are executing against the database simultaneously, bad things can happen.</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Lost Update</a:t>
            </a:r>
            <a:endParaRPr lang="en-NZ" dirty="0"/>
          </a:p>
        </p:txBody>
      </p:sp>
      <p:sp>
        <p:nvSpPr>
          <p:cNvPr id="3" name="Content Placeholder 2"/>
          <p:cNvSpPr>
            <a:spLocks noGrp="1"/>
          </p:cNvSpPr>
          <p:nvPr>
            <p:ph idx="1"/>
          </p:nvPr>
        </p:nvSpPr>
        <p:spPr>
          <a:xfrm>
            <a:off x="914400" y="1285860"/>
            <a:ext cx="7772400" cy="5069700"/>
          </a:xfrm>
        </p:spPr>
        <p:txBody>
          <a:bodyPr/>
          <a:lstStyle/>
          <a:p>
            <a:pPr marL="582930" indent="-514350">
              <a:buNone/>
            </a:pPr>
            <a:r>
              <a:rPr lang="en-US" dirty="0" smtClean="0"/>
              <a:t>Assume:</a:t>
            </a:r>
          </a:p>
          <a:p>
            <a:pPr marL="912114" lvl="1" indent="-514350">
              <a:buNone/>
            </a:pPr>
            <a:r>
              <a:rPr lang="en-US" dirty="0" smtClean="0"/>
              <a:t>T1: 		</a:t>
            </a:r>
            <a:r>
              <a:rPr lang="en-US" dirty="0" err="1" smtClean="0"/>
              <a:t>qtyXYZ</a:t>
            </a:r>
            <a:r>
              <a:rPr lang="en-US" dirty="0" smtClean="0"/>
              <a:t> = </a:t>
            </a:r>
            <a:r>
              <a:rPr lang="en-US" dirty="0" err="1" smtClean="0"/>
              <a:t>qtyXYZ</a:t>
            </a:r>
            <a:r>
              <a:rPr lang="en-US" dirty="0" smtClean="0"/>
              <a:t> + 125</a:t>
            </a:r>
          </a:p>
          <a:p>
            <a:pPr marL="912114" lvl="1" indent="-514350">
              <a:buNone/>
            </a:pPr>
            <a:r>
              <a:rPr lang="en-US" dirty="0" smtClean="0"/>
              <a:t>T2:		</a:t>
            </a:r>
            <a:r>
              <a:rPr lang="en-US" dirty="0" err="1" smtClean="0"/>
              <a:t>qtyXYZ</a:t>
            </a:r>
            <a:r>
              <a:rPr lang="en-US" dirty="0" smtClean="0"/>
              <a:t> = </a:t>
            </a:r>
            <a:r>
              <a:rPr lang="en-US" dirty="0" err="1" smtClean="0"/>
              <a:t>qtyXYZ</a:t>
            </a:r>
            <a:r>
              <a:rPr lang="en-US" dirty="0" smtClean="0"/>
              <a:t>  -  15</a:t>
            </a:r>
          </a:p>
          <a:p>
            <a:pPr marL="582930" indent="-514350">
              <a:buNone/>
            </a:pPr>
            <a:endParaRPr lang="en-US" dirty="0" smtClean="0"/>
          </a:p>
          <a:p>
            <a:pPr marL="582930" indent="-514350">
              <a:buNone/>
            </a:pPr>
            <a:r>
              <a:rPr lang="en-US" dirty="0" smtClean="0"/>
              <a:t>Serial Execution</a:t>
            </a:r>
          </a:p>
          <a:p>
            <a:pPr marL="582930" indent="-514350">
              <a:buNone/>
            </a:pPr>
            <a:endParaRPr lang="en-NZ" dirty="0"/>
          </a:p>
        </p:txBody>
      </p:sp>
      <p:graphicFrame>
        <p:nvGraphicFramePr>
          <p:cNvPr id="4" name="Table 3"/>
          <p:cNvGraphicFramePr>
            <a:graphicFrameLocks noGrp="1"/>
          </p:cNvGraphicFramePr>
          <p:nvPr/>
        </p:nvGraphicFramePr>
        <p:xfrm>
          <a:off x="1524000" y="4000504"/>
          <a:ext cx="6191272" cy="2590800"/>
        </p:xfrm>
        <a:graphic>
          <a:graphicData uri="http://schemas.openxmlformats.org/drawingml/2006/table">
            <a:tbl>
              <a:tblPr firstRow="1" bandRow="1">
                <a:tableStyleId>{22838BEF-8BB2-4498-84A7-C5851F593DF1}</a:tableStyleId>
              </a:tblPr>
              <a:tblGrid>
                <a:gridCol w="911495">
                  <a:extLst>
                    <a:ext uri="{9D8B030D-6E8A-4147-A177-3AD203B41FA5}">
                      <a16:colId xmlns:a16="http://schemas.microsoft.com/office/drawing/2014/main" val="20000"/>
                    </a:ext>
                  </a:extLst>
                </a:gridCol>
                <a:gridCol w="1759926">
                  <a:extLst>
                    <a:ext uri="{9D8B030D-6E8A-4147-A177-3AD203B41FA5}">
                      <a16:colId xmlns:a16="http://schemas.microsoft.com/office/drawing/2014/main" val="20001"/>
                    </a:ext>
                  </a:extLst>
                </a:gridCol>
                <a:gridCol w="2250881">
                  <a:extLst>
                    <a:ext uri="{9D8B030D-6E8A-4147-A177-3AD203B41FA5}">
                      <a16:colId xmlns:a16="http://schemas.microsoft.com/office/drawing/2014/main" val="20002"/>
                    </a:ext>
                  </a:extLst>
                </a:gridCol>
                <a:gridCol w="1268970">
                  <a:extLst>
                    <a:ext uri="{9D8B030D-6E8A-4147-A177-3AD203B41FA5}">
                      <a16:colId xmlns:a16="http://schemas.microsoft.com/office/drawing/2014/main" val="20003"/>
                    </a:ext>
                  </a:extLst>
                </a:gridCol>
              </a:tblGrid>
              <a:tr h="316368">
                <a:tc>
                  <a:txBody>
                    <a:bodyPr/>
                    <a:lstStyle/>
                    <a:p>
                      <a:pPr algn="ctr"/>
                      <a:r>
                        <a:rPr lang="en-US" sz="2000" dirty="0" smtClean="0"/>
                        <a:t>Time</a:t>
                      </a:r>
                      <a:endParaRPr lang="en-NZ" sz="2000" dirty="0">
                        <a:solidFill>
                          <a:schemeClr val="bg1"/>
                        </a:solidFill>
                      </a:endParaRPr>
                    </a:p>
                  </a:txBody>
                  <a:tcPr/>
                </a:tc>
                <a:tc>
                  <a:txBody>
                    <a:bodyPr/>
                    <a:lstStyle/>
                    <a:p>
                      <a:pPr algn="ctr"/>
                      <a:r>
                        <a:rPr lang="en-US" sz="2000" dirty="0" err="1" smtClean="0"/>
                        <a:t>Xaction</a:t>
                      </a:r>
                      <a:endParaRPr lang="en-NZ" sz="2000" dirty="0">
                        <a:solidFill>
                          <a:schemeClr val="bg1"/>
                        </a:solidFill>
                      </a:endParaRPr>
                    </a:p>
                  </a:txBody>
                  <a:tcPr/>
                </a:tc>
                <a:tc>
                  <a:txBody>
                    <a:bodyPr/>
                    <a:lstStyle/>
                    <a:p>
                      <a:pPr algn="ctr"/>
                      <a:r>
                        <a:rPr lang="en-US" sz="2000" dirty="0" smtClean="0"/>
                        <a:t>Operation</a:t>
                      </a:r>
                      <a:endParaRPr lang="en-NZ" sz="2000" dirty="0">
                        <a:solidFill>
                          <a:schemeClr val="bg1"/>
                        </a:solidFill>
                      </a:endParaRPr>
                    </a:p>
                  </a:txBody>
                  <a:tcPr/>
                </a:tc>
                <a:tc>
                  <a:txBody>
                    <a:bodyPr/>
                    <a:lstStyle/>
                    <a:p>
                      <a:pPr algn="ctr"/>
                      <a:r>
                        <a:rPr lang="en-US" sz="2000" dirty="0" err="1" smtClean="0"/>
                        <a:t>qtyXYZ</a:t>
                      </a:r>
                      <a:endParaRPr lang="en-NZ" sz="2000" dirty="0">
                        <a:solidFill>
                          <a:schemeClr val="bg1"/>
                        </a:solidFill>
                      </a:endParaRPr>
                    </a:p>
                  </a:txBody>
                  <a:tcPr/>
                </a:tc>
                <a:extLst>
                  <a:ext uri="{0D108BD9-81ED-4DB2-BD59-A6C34878D82A}">
                    <a16:rowId xmlns:a16="http://schemas.microsoft.com/office/drawing/2014/main" val="10000"/>
                  </a:ext>
                </a:extLst>
              </a:tr>
              <a:tr h="316368">
                <a:tc>
                  <a:txBody>
                    <a:bodyPr/>
                    <a:lstStyle/>
                    <a:p>
                      <a:r>
                        <a:rPr lang="en-US" dirty="0" smtClean="0"/>
                        <a:t>1</a:t>
                      </a:r>
                      <a:endParaRPr lang="en-NZ" dirty="0">
                        <a:solidFill>
                          <a:schemeClr val="bg1"/>
                        </a:solidFill>
                      </a:endParaRPr>
                    </a:p>
                  </a:txBody>
                  <a:tcPr/>
                </a:tc>
                <a:tc>
                  <a:txBody>
                    <a:bodyPr/>
                    <a:lstStyle/>
                    <a:p>
                      <a:pPr algn="ctr"/>
                      <a:r>
                        <a:rPr lang="en-US" dirty="0" smtClean="0"/>
                        <a:t>T1</a:t>
                      </a:r>
                      <a:endParaRPr lang="en-NZ" dirty="0">
                        <a:solidFill>
                          <a:schemeClr val="bg1"/>
                        </a:solidFill>
                      </a:endParaRPr>
                    </a:p>
                  </a:txBody>
                  <a:tcPr/>
                </a:tc>
                <a:tc>
                  <a:txBody>
                    <a:bodyPr/>
                    <a:lstStyle/>
                    <a:p>
                      <a:r>
                        <a:rPr lang="en-US" dirty="0" smtClean="0"/>
                        <a:t>Read </a:t>
                      </a:r>
                      <a:r>
                        <a:rPr lang="en-US" dirty="0" err="1" smtClean="0"/>
                        <a:t>qtyXYZ</a:t>
                      </a:r>
                      <a:endParaRPr lang="en-NZ" dirty="0">
                        <a:solidFill>
                          <a:schemeClr val="bg1"/>
                        </a:solidFill>
                      </a:endParaRPr>
                    </a:p>
                  </a:txBody>
                  <a:tcPr/>
                </a:tc>
                <a:tc>
                  <a:txBody>
                    <a:bodyPr/>
                    <a:lstStyle/>
                    <a:p>
                      <a:pPr lvl="1"/>
                      <a:r>
                        <a:rPr lang="en-US" dirty="0" smtClean="0"/>
                        <a:t>40</a:t>
                      </a:r>
                      <a:endParaRPr lang="en-NZ" dirty="0">
                        <a:solidFill>
                          <a:schemeClr val="bg1"/>
                        </a:solidFill>
                      </a:endParaRPr>
                    </a:p>
                  </a:txBody>
                  <a:tcPr/>
                </a:tc>
                <a:extLst>
                  <a:ext uri="{0D108BD9-81ED-4DB2-BD59-A6C34878D82A}">
                    <a16:rowId xmlns:a16="http://schemas.microsoft.com/office/drawing/2014/main" val="10001"/>
                  </a:ext>
                </a:extLst>
              </a:tr>
              <a:tr h="316368">
                <a:tc>
                  <a:txBody>
                    <a:bodyPr/>
                    <a:lstStyle/>
                    <a:p>
                      <a:r>
                        <a:rPr lang="en-US" dirty="0" smtClean="0"/>
                        <a:t>2</a:t>
                      </a:r>
                      <a:endParaRPr lang="en-NZ" dirty="0">
                        <a:solidFill>
                          <a:schemeClr val="bg1"/>
                        </a:solidFill>
                      </a:endParaRPr>
                    </a:p>
                  </a:txBody>
                  <a:tcPr/>
                </a:tc>
                <a:tc>
                  <a:txBody>
                    <a:bodyPr/>
                    <a:lstStyle/>
                    <a:p>
                      <a:pPr algn="ctr"/>
                      <a:r>
                        <a:rPr lang="en-US" dirty="0" smtClean="0"/>
                        <a:t>T1</a:t>
                      </a:r>
                      <a:endParaRPr lang="en-NZ" dirty="0">
                        <a:solidFill>
                          <a:schemeClr val="bg1"/>
                        </a:solidFill>
                      </a:endParaRPr>
                    </a:p>
                  </a:txBody>
                  <a:tcPr/>
                </a:tc>
                <a:tc>
                  <a:txBody>
                    <a:bodyPr/>
                    <a:lstStyle/>
                    <a:p>
                      <a:r>
                        <a:rPr lang="en-US" dirty="0" err="1" smtClean="0"/>
                        <a:t>qtyXYZ</a:t>
                      </a:r>
                      <a:r>
                        <a:rPr lang="en-US" dirty="0" smtClean="0"/>
                        <a:t> +=  125</a:t>
                      </a:r>
                      <a:endParaRPr lang="en-NZ" dirty="0">
                        <a:solidFill>
                          <a:schemeClr val="bg1"/>
                        </a:solidFill>
                      </a:endParaRPr>
                    </a:p>
                  </a:txBody>
                  <a:tcPr/>
                </a:tc>
                <a:tc>
                  <a:txBody>
                    <a:bodyPr/>
                    <a:lstStyle/>
                    <a:p>
                      <a:pPr lvl="1"/>
                      <a:endParaRPr lang="en-NZ" dirty="0">
                        <a:solidFill>
                          <a:schemeClr val="bg1"/>
                        </a:solidFill>
                      </a:endParaRPr>
                    </a:p>
                  </a:txBody>
                  <a:tcPr/>
                </a:tc>
                <a:extLst>
                  <a:ext uri="{0D108BD9-81ED-4DB2-BD59-A6C34878D82A}">
                    <a16:rowId xmlns:a16="http://schemas.microsoft.com/office/drawing/2014/main" val="10002"/>
                  </a:ext>
                </a:extLst>
              </a:tr>
              <a:tr h="316368">
                <a:tc>
                  <a:txBody>
                    <a:bodyPr/>
                    <a:lstStyle/>
                    <a:p>
                      <a:r>
                        <a:rPr lang="en-US" dirty="0" smtClean="0"/>
                        <a:t>3</a:t>
                      </a:r>
                      <a:endParaRPr lang="en-NZ" dirty="0">
                        <a:solidFill>
                          <a:schemeClr val="bg1"/>
                        </a:solidFill>
                      </a:endParaRPr>
                    </a:p>
                  </a:txBody>
                  <a:tcPr/>
                </a:tc>
                <a:tc>
                  <a:txBody>
                    <a:bodyPr/>
                    <a:lstStyle/>
                    <a:p>
                      <a:pPr algn="ctr"/>
                      <a:r>
                        <a:rPr lang="en-US" dirty="0" smtClean="0"/>
                        <a:t>T1</a:t>
                      </a:r>
                      <a:endParaRPr lang="en-NZ" dirty="0">
                        <a:solidFill>
                          <a:schemeClr val="bg1"/>
                        </a:solidFill>
                      </a:endParaRPr>
                    </a:p>
                  </a:txBody>
                  <a:tcPr/>
                </a:tc>
                <a:tc>
                  <a:txBody>
                    <a:bodyPr/>
                    <a:lstStyle/>
                    <a:p>
                      <a:r>
                        <a:rPr lang="en-US" dirty="0" smtClean="0"/>
                        <a:t>Write </a:t>
                      </a:r>
                      <a:r>
                        <a:rPr lang="en-US" dirty="0" err="1" smtClean="0"/>
                        <a:t>qtyXYZ</a:t>
                      </a:r>
                      <a:endParaRPr lang="en-NZ" dirty="0">
                        <a:solidFill>
                          <a:schemeClr val="bg1"/>
                        </a:solidFill>
                      </a:endParaRPr>
                    </a:p>
                  </a:txBody>
                  <a:tcPr/>
                </a:tc>
                <a:tc>
                  <a:txBody>
                    <a:bodyPr/>
                    <a:lstStyle/>
                    <a:p>
                      <a:pPr lvl="1"/>
                      <a:r>
                        <a:rPr lang="en-US" dirty="0" smtClean="0"/>
                        <a:t>165</a:t>
                      </a:r>
                      <a:endParaRPr lang="en-NZ" dirty="0">
                        <a:solidFill>
                          <a:schemeClr val="bg1"/>
                        </a:solidFill>
                      </a:endParaRPr>
                    </a:p>
                  </a:txBody>
                  <a:tcPr/>
                </a:tc>
                <a:extLst>
                  <a:ext uri="{0D108BD9-81ED-4DB2-BD59-A6C34878D82A}">
                    <a16:rowId xmlns:a16="http://schemas.microsoft.com/office/drawing/2014/main" val="10003"/>
                  </a:ext>
                </a:extLst>
              </a:tr>
              <a:tr h="316368">
                <a:tc>
                  <a:txBody>
                    <a:bodyPr/>
                    <a:lstStyle/>
                    <a:p>
                      <a:r>
                        <a:rPr lang="en-US" dirty="0" smtClean="0"/>
                        <a:t>4</a:t>
                      </a:r>
                      <a:endParaRPr lang="en-NZ" dirty="0">
                        <a:solidFill>
                          <a:schemeClr val="bg1"/>
                        </a:solidFill>
                      </a:endParaRPr>
                    </a:p>
                  </a:txBody>
                  <a:tcPr/>
                </a:tc>
                <a:tc>
                  <a:txBody>
                    <a:bodyPr/>
                    <a:lstStyle/>
                    <a:p>
                      <a:pPr algn="ctr"/>
                      <a:r>
                        <a:rPr lang="en-US" dirty="0" smtClean="0"/>
                        <a:t>T2</a:t>
                      </a:r>
                      <a:endParaRPr lang="en-NZ" dirty="0">
                        <a:solidFill>
                          <a:schemeClr val="bg1"/>
                        </a:solidFill>
                      </a:endParaRPr>
                    </a:p>
                  </a:txBody>
                  <a:tcPr/>
                </a:tc>
                <a:tc>
                  <a:txBody>
                    <a:bodyPr/>
                    <a:lstStyle/>
                    <a:p>
                      <a:r>
                        <a:rPr lang="en-US" dirty="0" smtClean="0"/>
                        <a:t>Read </a:t>
                      </a:r>
                      <a:r>
                        <a:rPr lang="en-US" dirty="0" err="1" smtClean="0"/>
                        <a:t>qtyXYZ</a:t>
                      </a:r>
                      <a:endParaRPr lang="en-NZ" dirty="0">
                        <a:solidFill>
                          <a:schemeClr val="bg1"/>
                        </a:solidFill>
                      </a:endParaRPr>
                    </a:p>
                  </a:txBody>
                  <a:tcPr/>
                </a:tc>
                <a:tc>
                  <a:txBody>
                    <a:bodyPr/>
                    <a:lstStyle/>
                    <a:p>
                      <a:pPr lvl="1"/>
                      <a:r>
                        <a:rPr lang="en-US" dirty="0" smtClean="0"/>
                        <a:t>165</a:t>
                      </a:r>
                      <a:endParaRPr lang="en-NZ" dirty="0">
                        <a:solidFill>
                          <a:schemeClr val="bg1"/>
                        </a:solidFill>
                      </a:endParaRPr>
                    </a:p>
                  </a:txBody>
                  <a:tcPr/>
                </a:tc>
                <a:extLst>
                  <a:ext uri="{0D108BD9-81ED-4DB2-BD59-A6C34878D82A}">
                    <a16:rowId xmlns:a16="http://schemas.microsoft.com/office/drawing/2014/main" val="10004"/>
                  </a:ext>
                </a:extLst>
              </a:tr>
              <a:tr h="316368">
                <a:tc>
                  <a:txBody>
                    <a:bodyPr/>
                    <a:lstStyle/>
                    <a:p>
                      <a:r>
                        <a:rPr lang="en-US" dirty="0" smtClean="0"/>
                        <a:t>5</a:t>
                      </a:r>
                      <a:endParaRPr lang="en-NZ" dirty="0">
                        <a:solidFill>
                          <a:schemeClr val="bg1"/>
                        </a:solidFill>
                      </a:endParaRPr>
                    </a:p>
                  </a:txBody>
                  <a:tcPr/>
                </a:tc>
                <a:tc>
                  <a:txBody>
                    <a:bodyPr/>
                    <a:lstStyle/>
                    <a:p>
                      <a:pPr algn="ctr"/>
                      <a:r>
                        <a:rPr lang="en-US" dirty="0" smtClean="0"/>
                        <a:t>T2</a:t>
                      </a:r>
                      <a:endParaRPr lang="en-NZ" dirty="0">
                        <a:solidFill>
                          <a:schemeClr val="bg1"/>
                        </a:solidFill>
                      </a:endParaRPr>
                    </a:p>
                  </a:txBody>
                  <a:tcPr/>
                </a:tc>
                <a:tc>
                  <a:txBody>
                    <a:bodyPr/>
                    <a:lstStyle/>
                    <a:p>
                      <a:r>
                        <a:rPr lang="en-US" dirty="0" err="1" smtClean="0"/>
                        <a:t>qtyXYZ</a:t>
                      </a:r>
                      <a:r>
                        <a:rPr lang="en-US" dirty="0" smtClean="0"/>
                        <a:t> -=  15</a:t>
                      </a:r>
                      <a:endParaRPr lang="en-NZ" dirty="0">
                        <a:solidFill>
                          <a:schemeClr val="bg1"/>
                        </a:solidFill>
                      </a:endParaRPr>
                    </a:p>
                  </a:txBody>
                  <a:tcPr/>
                </a:tc>
                <a:tc>
                  <a:txBody>
                    <a:bodyPr/>
                    <a:lstStyle/>
                    <a:p>
                      <a:pPr lvl="1"/>
                      <a:endParaRPr lang="en-NZ" dirty="0">
                        <a:solidFill>
                          <a:schemeClr val="bg1"/>
                        </a:solidFill>
                      </a:endParaRPr>
                    </a:p>
                  </a:txBody>
                  <a:tcPr/>
                </a:tc>
                <a:extLst>
                  <a:ext uri="{0D108BD9-81ED-4DB2-BD59-A6C34878D82A}">
                    <a16:rowId xmlns:a16="http://schemas.microsoft.com/office/drawing/2014/main" val="10005"/>
                  </a:ext>
                </a:extLst>
              </a:tr>
              <a:tr h="316368">
                <a:tc>
                  <a:txBody>
                    <a:bodyPr/>
                    <a:lstStyle/>
                    <a:p>
                      <a:r>
                        <a:rPr lang="en-US" dirty="0" smtClean="0"/>
                        <a:t>6</a:t>
                      </a:r>
                      <a:endParaRPr lang="en-NZ" dirty="0">
                        <a:solidFill>
                          <a:schemeClr val="bg1"/>
                        </a:solidFill>
                      </a:endParaRPr>
                    </a:p>
                  </a:txBody>
                  <a:tcPr/>
                </a:tc>
                <a:tc>
                  <a:txBody>
                    <a:bodyPr/>
                    <a:lstStyle/>
                    <a:p>
                      <a:pPr algn="ctr"/>
                      <a:r>
                        <a:rPr lang="en-US" dirty="0" smtClean="0"/>
                        <a:t>T2</a:t>
                      </a:r>
                      <a:endParaRPr lang="en-NZ" dirty="0">
                        <a:solidFill>
                          <a:schemeClr val="bg1"/>
                        </a:solidFill>
                      </a:endParaRPr>
                    </a:p>
                  </a:txBody>
                  <a:tcPr/>
                </a:tc>
                <a:tc>
                  <a:txBody>
                    <a:bodyPr/>
                    <a:lstStyle/>
                    <a:p>
                      <a:r>
                        <a:rPr lang="en-US" dirty="0" smtClean="0"/>
                        <a:t>Write</a:t>
                      </a:r>
                      <a:r>
                        <a:rPr lang="en-US" baseline="0" dirty="0" smtClean="0"/>
                        <a:t> </a:t>
                      </a:r>
                      <a:r>
                        <a:rPr lang="en-US" baseline="0" dirty="0" err="1" smtClean="0"/>
                        <a:t>qtyXYZ</a:t>
                      </a:r>
                      <a:endParaRPr lang="en-NZ" dirty="0">
                        <a:solidFill>
                          <a:schemeClr val="bg1"/>
                        </a:solidFill>
                      </a:endParaRPr>
                    </a:p>
                  </a:txBody>
                  <a:tcPr/>
                </a:tc>
                <a:tc>
                  <a:txBody>
                    <a:bodyPr/>
                    <a:lstStyle/>
                    <a:p>
                      <a:pPr lvl="1"/>
                      <a:r>
                        <a:rPr lang="en-US" dirty="0" smtClean="0"/>
                        <a:t>150</a:t>
                      </a:r>
                      <a:endParaRPr lang="en-NZ" dirty="0">
                        <a:solidFill>
                          <a:schemeClr val="bg1"/>
                        </a:solidFill>
                      </a:endParaRPr>
                    </a:p>
                  </a:txBody>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Lost Update</a:t>
            </a:r>
            <a:endParaRPr lang="en-NZ" dirty="0"/>
          </a:p>
        </p:txBody>
      </p:sp>
      <p:sp>
        <p:nvSpPr>
          <p:cNvPr id="3" name="Content Placeholder 2"/>
          <p:cNvSpPr>
            <a:spLocks noGrp="1"/>
          </p:cNvSpPr>
          <p:nvPr>
            <p:ph idx="1"/>
          </p:nvPr>
        </p:nvSpPr>
        <p:spPr>
          <a:xfrm>
            <a:off x="914400" y="1285860"/>
            <a:ext cx="7772400" cy="5069700"/>
          </a:xfrm>
        </p:spPr>
        <p:txBody>
          <a:bodyPr/>
          <a:lstStyle/>
          <a:p>
            <a:pPr marL="582930" indent="-514350">
              <a:buNone/>
            </a:pPr>
            <a:r>
              <a:rPr lang="en-US" dirty="0" smtClean="0"/>
              <a:t>Assume:</a:t>
            </a:r>
          </a:p>
          <a:p>
            <a:pPr marL="912114" lvl="1" indent="-514350">
              <a:buNone/>
            </a:pPr>
            <a:r>
              <a:rPr lang="en-US" dirty="0" smtClean="0"/>
              <a:t>T1: 		</a:t>
            </a:r>
            <a:r>
              <a:rPr lang="en-US" dirty="0" err="1" smtClean="0"/>
              <a:t>qtyXYZ</a:t>
            </a:r>
            <a:r>
              <a:rPr lang="en-US" dirty="0" smtClean="0"/>
              <a:t> = </a:t>
            </a:r>
            <a:r>
              <a:rPr lang="en-US" dirty="0" err="1" smtClean="0"/>
              <a:t>qtyXYZ</a:t>
            </a:r>
            <a:r>
              <a:rPr lang="en-US" dirty="0" smtClean="0"/>
              <a:t> + 125</a:t>
            </a:r>
          </a:p>
          <a:p>
            <a:pPr marL="912114" lvl="1" indent="-514350">
              <a:buNone/>
            </a:pPr>
            <a:r>
              <a:rPr lang="en-US" dirty="0" smtClean="0"/>
              <a:t>T2:		</a:t>
            </a:r>
            <a:r>
              <a:rPr lang="en-US" dirty="0" err="1" smtClean="0"/>
              <a:t>qtyXYZ</a:t>
            </a:r>
            <a:r>
              <a:rPr lang="en-US" dirty="0" smtClean="0"/>
              <a:t> = </a:t>
            </a:r>
            <a:r>
              <a:rPr lang="en-US" dirty="0" err="1" smtClean="0"/>
              <a:t>qtyXYZ</a:t>
            </a:r>
            <a:r>
              <a:rPr lang="en-US" dirty="0" smtClean="0"/>
              <a:t>  -  15</a:t>
            </a:r>
          </a:p>
          <a:p>
            <a:pPr marL="582930" indent="-514350">
              <a:buNone/>
            </a:pPr>
            <a:endParaRPr lang="en-US" dirty="0" smtClean="0"/>
          </a:p>
          <a:p>
            <a:pPr marL="582930" indent="-514350">
              <a:buNone/>
            </a:pPr>
            <a:r>
              <a:rPr lang="en-US" dirty="0" smtClean="0"/>
              <a:t>Parallel Execution (possible sequence)</a:t>
            </a:r>
          </a:p>
          <a:p>
            <a:pPr marL="582930" indent="-514350">
              <a:buNone/>
            </a:pPr>
            <a:endParaRPr lang="en-NZ" dirty="0"/>
          </a:p>
        </p:txBody>
      </p:sp>
      <p:graphicFrame>
        <p:nvGraphicFramePr>
          <p:cNvPr id="4" name="Table 3"/>
          <p:cNvGraphicFramePr>
            <a:graphicFrameLocks noGrp="1"/>
          </p:cNvGraphicFramePr>
          <p:nvPr/>
        </p:nvGraphicFramePr>
        <p:xfrm>
          <a:off x="1524000" y="4000504"/>
          <a:ext cx="6191272" cy="2590800"/>
        </p:xfrm>
        <a:graphic>
          <a:graphicData uri="http://schemas.openxmlformats.org/drawingml/2006/table">
            <a:tbl>
              <a:tblPr firstRow="1" bandRow="1">
                <a:tableStyleId>{22838BEF-8BB2-4498-84A7-C5851F593DF1}</a:tableStyleId>
              </a:tblPr>
              <a:tblGrid>
                <a:gridCol w="911495">
                  <a:extLst>
                    <a:ext uri="{9D8B030D-6E8A-4147-A177-3AD203B41FA5}">
                      <a16:colId xmlns:a16="http://schemas.microsoft.com/office/drawing/2014/main" val="20000"/>
                    </a:ext>
                  </a:extLst>
                </a:gridCol>
                <a:gridCol w="1759926">
                  <a:extLst>
                    <a:ext uri="{9D8B030D-6E8A-4147-A177-3AD203B41FA5}">
                      <a16:colId xmlns:a16="http://schemas.microsoft.com/office/drawing/2014/main" val="20001"/>
                    </a:ext>
                  </a:extLst>
                </a:gridCol>
                <a:gridCol w="2250881">
                  <a:extLst>
                    <a:ext uri="{9D8B030D-6E8A-4147-A177-3AD203B41FA5}">
                      <a16:colId xmlns:a16="http://schemas.microsoft.com/office/drawing/2014/main" val="20002"/>
                    </a:ext>
                  </a:extLst>
                </a:gridCol>
                <a:gridCol w="1268970">
                  <a:extLst>
                    <a:ext uri="{9D8B030D-6E8A-4147-A177-3AD203B41FA5}">
                      <a16:colId xmlns:a16="http://schemas.microsoft.com/office/drawing/2014/main" val="20003"/>
                    </a:ext>
                  </a:extLst>
                </a:gridCol>
              </a:tblGrid>
              <a:tr h="316368">
                <a:tc>
                  <a:txBody>
                    <a:bodyPr/>
                    <a:lstStyle/>
                    <a:p>
                      <a:pPr algn="ctr"/>
                      <a:r>
                        <a:rPr lang="en-US" sz="2000" dirty="0" smtClean="0"/>
                        <a:t>Time</a:t>
                      </a:r>
                      <a:endParaRPr lang="en-NZ" sz="2000" dirty="0">
                        <a:solidFill>
                          <a:schemeClr val="bg1"/>
                        </a:solidFill>
                      </a:endParaRPr>
                    </a:p>
                  </a:txBody>
                  <a:tcPr/>
                </a:tc>
                <a:tc>
                  <a:txBody>
                    <a:bodyPr/>
                    <a:lstStyle/>
                    <a:p>
                      <a:pPr algn="ctr"/>
                      <a:r>
                        <a:rPr lang="en-US" sz="2000" dirty="0" err="1" smtClean="0"/>
                        <a:t>Xaction</a:t>
                      </a:r>
                      <a:endParaRPr lang="en-NZ" sz="2000" dirty="0">
                        <a:solidFill>
                          <a:schemeClr val="bg1"/>
                        </a:solidFill>
                      </a:endParaRPr>
                    </a:p>
                  </a:txBody>
                  <a:tcPr/>
                </a:tc>
                <a:tc>
                  <a:txBody>
                    <a:bodyPr/>
                    <a:lstStyle/>
                    <a:p>
                      <a:pPr algn="ctr"/>
                      <a:r>
                        <a:rPr lang="en-US" sz="2000" dirty="0" smtClean="0"/>
                        <a:t>Operation</a:t>
                      </a:r>
                      <a:endParaRPr lang="en-NZ" sz="2000" dirty="0">
                        <a:solidFill>
                          <a:schemeClr val="bg1"/>
                        </a:solidFill>
                      </a:endParaRPr>
                    </a:p>
                  </a:txBody>
                  <a:tcPr/>
                </a:tc>
                <a:tc>
                  <a:txBody>
                    <a:bodyPr/>
                    <a:lstStyle/>
                    <a:p>
                      <a:pPr algn="ctr"/>
                      <a:r>
                        <a:rPr lang="en-US" sz="2000" dirty="0" err="1" smtClean="0"/>
                        <a:t>qtyXYZ</a:t>
                      </a:r>
                      <a:endParaRPr lang="en-NZ" sz="2000" dirty="0">
                        <a:solidFill>
                          <a:schemeClr val="bg1"/>
                        </a:solidFill>
                      </a:endParaRPr>
                    </a:p>
                  </a:txBody>
                  <a:tcPr/>
                </a:tc>
                <a:extLst>
                  <a:ext uri="{0D108BD9-81ED-4DB2-BD59-A6C34878D82A}">
                    <a16:rowId xmlns:a16="http://schemas.microsoft.com/office/drawing/2014/main" val="10000"/>
                  </a:ext>
                </a:extLst>
              </a:tr>
              <a:tr h="316368">
                <a:tc>
                  <a:txBody>
                    <a:bodyPr/>
                    <a:lstStyle/>
                    <a:p>
                      <a:r>
                        <a:rPr lang="en-US" dirty="0" smtClean="0"/>
                        <a:t>1</a:t>
                      </a:r>
                      <a:endParaRPr lang="en-NZ" dirty="0">
                        <a:solidFill>
                          <a:schemeClr val="bg1"/>
                        </a:solidFill>
                      </a:endParaRPr>
                    </a:p>
                  </a:txBody>
                  <a:tcPr/>
                </a:tc>
                <a:tc>
                  <a:txBody>
                    <a:bodyPr/>
                    <a:lstStyle/>
                    <a:p>
                      <a:pPr algn="ctr"/>
                      <a:r>
                        <a:rPr lang="en-US" dirty="0" smtClean="0"/>
                        <a:t>T1</a:t>
                      </a:r>
                      <a:endParaRPr lang="en-NZ" dirty="0">
                        <a:solidFill>
                          <a:schemeClr val="bg1"/>
                        </a:solidFill>
                      </a:endParaRPr>
                    </a:p>
                  </a:txBody>
                  <a:tcPr/>
                </a:tc>
                <a:tc>
                  <a:txBody>
                    <a:bodyPr/>
                    <a:lstStyle/>
                    <a:p>
                      <a:r>
                        <a:rPr lang="en-US" dirty="0" smtClean="0"/>
                        <a:t>Read </a:t>
                      </a:r>
                      <a:r>
                        <a:rPr lang="en-US" dirty="0" err="1" smtClean="0"/>
                        <a:t>qtyXYZ</a:t>
                      </a:r>
                      <a:endParaRPr lang="en-NZ" dirty="0">
                        <a:solidFill>
                          <a:schemeClr val="bg1"/>
                        </a:solidFill>
                      </a:endParaRPr>
                    </a:p>
                  </a:txBody>
                  <a:tcPr/>
                </a:tc>
                <a:tc>
                  <a:txBody>
                    <a:bodyPr/>
                    <a:lstStyle/>
                    <a:p>
                      <a:pPr lvl="1"/>
                      <a:r>
                        <a:rPr lang="en-US" dirty="0" smtClean="0"/>
                        <a:t>40</a:t>
                      </a:r>
                      <a:endParaRPr lang="en-NZ" dirty="0">
                        <a:solidFill>
                          <a:schemeClr val="bg1"/>
                        </a:solidFill>
                      </a:endParaRPr>
                    </a:p>
                  </a:txBody>
                  <a:tcPr/>
                </a:tc>
                <a:extLst>
                  <a:ext uri="{0D108BD9-81ED-4DB2-BD59-A6C34878D82A}">
                    <a16:rowId xmlns:a16="http://schemas.microsoft.com/office/drawing/2014/main" val="10001"/>
                  </a:ext>
                </a:extLst>
              </a:tr>
              <a:tr h="316368">
                <a:tc>
                  <a:txBody>
                    <a:bodyPr/>
                    <a:lstStyle/>
                    <a:p>
                      <a:r>
                        <a:rPr lang="en-US" dirty="0" smtClean="0"/>
                        <a:t>2</a:t>
                      </a:r>
                      <a:endParaRPr lang="en-NZ" dirty="0">
                        <a:solidFill>
                          <a:schemeClr val="bg1"/>
                        </a:solidFill>
                      </a:endParaRPr>
                    </a:p>
                  </a:txBody>
                  <a:tcPr/>
                </a:tc>
                <a:tc>
                  <a:txBody>
                    <a:bodyPr/>
                    <a:lstStyle/>
                    <a:p>
                      <a:pPr algn="ctr"/>
                      <a:r>
                        <a:rPr lang="en-US" dirty="0" smtClean="0"/>
                        <a:t>T2</a:t>
                      </a:r>
                      <a:endParaRPr lang="en-NZ" dirty="0">
                        <a:solidFill>
                          <a:schemeClr val="bg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Read </a:t>
                      </a:r>
                      <a:r>
                        <a:rPr lang="en-US" dirty="0" err="1" smtClean="0"/>
                        <a:t>qtyXYZ</a:t>
                      </a:r>
                      <a:endParaRPr lang="en-NZ" dirty="0" smtClean="0">
                        <a:solidFill>
                          <a:schemeClr val="bg1"/>
                        </a:solidFill>
                      </a:endParaRPr>
                    </a:p>
                  </a:txBody>
                  <a:tcPr/>
                </a:tc>
                <a:tc>
                  <a:txBody>
                    <a:bodyPr/>
                    <a:lstStyle/>
                    <a:p>
                      <a:pPr lvl="1"/>
                      <a:r>
                        <a:rPr lang="en-US" dirty="0" smtClean="0">
                          <a:solidFill>
                            <a:schemeClr val="bg1"/>
                          </a:solidFill>
                        </a:rPr>
                        <a:t>40</a:t>
                      </a:r>
                      <a:endParaRPr lang="en-NZ" dirty="0">
                        <a:solidFill>
                          <a:schemeClr val="bg1"/>
                        </a:solidFill>
                      </a:endParaRPr>
                    </a:p>
                  </a:txBody>
                  <a:tcPr/>
                </a:tc>
                <a:extLst>
                  <a:ext uri="{0D108BD9-81ED-4DB2-BD59-A6C34878D82A}">
                    <a16:rowId xmlns:a16="http://schemas.microsoft.com/office/drawing/2014/main" val="10002"/>
                  </a:ext>
                </a:extLst>
              </a:tr>
              <a:tr h="316368">
                <a:tc>
                  <a:txBody>
                    <a:bodyPr/>
                    <a:lstStyle/>
                    <a:p>
                      <a:r>
                        <a:rPr lang="en-US" dirty="0" smtClean="0"/>
                        <a:t>3</a:t>
                      </a:r>
                      <a:endParaRPr lang="en-NZ" dirty="0">
                        <a:solidFill>
                          <a:schemeClr val="bg1"/>
                        </a:solidFill>
                      </a:endParaRPr>
                    </a:p>
                  </a:txBody>
                  <a:tcPr/>
                </a:tc>
                <a:tc>
                  <a:txBody>
                    <a:bodyPr/>
                    <a:lstStyle/>
                    <a:p>
                      <a:pPr algn="ctr"/>
                      <a:r>
                        <a:rPr lang="en-US" dirty="0" smtClean="0"/>
                        <a:t>T1</a:t>
                      </a:r>
                      <a:endParaRPr lang="en-NZ" dirty="0">
                        <a:solidFill>
                          <a:schemeClr val="bg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qtyXYZ</a:t>
                      </a:r>
                      <a:r>
                        <a:rPr lang="en-US" dirty="0" smtClean="0"/>
                        <a:t> +=  125    </a:t>
                      </a:r>
                      <a:r>
                        <a:rPr lang="en-US" i="1" dirty="0" smtClean="0"/>
                        <a:t>(</a:t>
                      </a:r>
                      <a:r>
                        <a:rPr lang="en-US" i="1" dirty="0" smtClean="0">
                          <a:solidFill>
                            <a:srgbClr val="7030A0"/>
                          </a:solidFill>
                        </a:rPr>
                        <a:t>165)</a:t>
                      </a:r>
                      <a:endParaRPr lang="en-NZ" i="1" dirty="0" smtClean="0">
                        <a:solidFill>
                          <a:srgbClr val="7030A0"/>
                        </a:solidFill>
                      </a:endParaRPr>
                    </a:p>
                  </a:txBody>
                  <a:tcPr/>
                </a:tc>
                <a:tc>
                  <a:txBody>
                    <a:bodyPr/>
                    <a:lstStyle/>
                    <a:p>
                      <a:pPr lvl="1"/>
                      <a:endParaRPr lang="en-NZ" dirty="0">
                        <a:solidFill>
                          <a:schemeClr val="bg1"/>
                        </a:solidFill>
                      </a:endParaRPr>
                    </a:p>
                  </a:txBody>
                  <a:tcPr/>
                </a:tc>
                <a:extLst>
                  <a:ext uri="{0D108BD9-81ED-4DB2-BD59-A6C34878D82A}">
                    <a16:rowId xmlns:a16="http://schemas.microsoft.com/office/drawing/2014/main" val="10003"/>
                  </a:ext>
                </a:extLst>
              </a:tr>
              <a:tr h="316368">
                <a:tc>
                  <a:txBody>
                    <a:bodyPr/>
                    <a:lstStyle/>
                    <a:p>
                      <a:r>
                        <a:rPr lang="en-US" dirty="0" smtClean="0"/>
                        <a:t>4</a:t>
                      </a:r>
                      <a:endParaRPr lang="en-NZ" dirty="0">
                        <a:solidFill>
                          <a:schemeClr val="bg1"/>
                        </a:solidFill>
                      </a:endParaRPr>
                    </a:p>
                  </a:txBody>
                  <a:tcPr/>
                </a:tc>
                <a:tc>
                  <a:txBody>
                    <a:bodyPr/>
                    <a:lstStyle/>
                    <a:p>
                      <a:pPr algn="ctr"/>
                      <a:r>
                        <a:rPr lang="en-US" dirty="0" smtClean="0">
                          <a:solidFill>
                            <a:schemeClr val="bg1"/>
                          </a:solidFill>
                        </a:rPr>
                        <a:t>T2</a:t>
                      </a:r>
                      <a:endParaRPr lang="en-NZ" dirty="0">
                        <a:solidFill>
                          <a:schemeClr val="bg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qtyXYZ</a:t>
                      </a:r>
                      <a:r>
                        <a:rPr lang="en-US" dirty="0" smtClean="0"/>
                        <a:t> -=  15         </a:t>
                      </a:r>
                      <a:r>
                        <a:rPr lang="en-US" i="1" dirty="0" smtClean="0">
                          <a:solidFill>
                            <a:srgbClr val="7030A0"/>
                          </a:solidFill>
                        </a:rPr>
                        <a:t>(25)</a:t>
                      </a:r>
                      <a:endParaRPr lang="en-NZ" i="1" dirty="0" smtClean="0">
                        <a:solidFill>
                          <a:srgbClr val="7030A0"/>
                        </a:solidFill>
                      </a:endParaRPr>
                    </a:p>
                  </a:txBody>
                  <a:tcPr/>
                </a:tc>
                <a:tc>
                  <a:txBody>
                    <a:bodyPr/>
                    <a:lstStyle/>
                    <a:p>
                      <a:pPr lvl="1"/>
                      <a:endParaRPr lang="en-NZ" dirty="0">
                        <a:solidFill>
                          <a:schemeClr val="bg1"/>
                        </a:solidFill>
                      </a:endParaRPr>
                    </a:p>
                  </a:txBody>
                  <a:tcPr/>
                </a:tc>
                <a:extLst>
                  <a:ext uri="{0D108BD9-81ED-4DB2-BD59-A6C34878D82A}">
                    <a16:rowId xmlns:a16="http://schemas.microsoft.com/office/drawing/2014/main" val="10004"/>
                  </a:ext>
                </a:extLst>
              </a:tr>
              <a:tr h="316368">
                <a:tc>
                  <a:txBody>
                    <a:bodyPr/>
                    <a:lstStyle/>
                    <a:p>
                      <a:r>
                        <a:rPr lang="en-US" dirty="0" smtClean="0"/>
                        <a:t>5</a:t>
                      </a:r>
                      <a:endParaRPr lang="en-NZ" dirty="0">
                        <a:solidFill>
                          <a:schemeClr val="bg1"/>
                        </a:solidFill>
                      </a:endParaRPr>
                    </a:p>
                  </a:txBody>
                  <a:tcPr/>
                </a:tc>
                <a:tc>
                  <a:txBody>
                    <a:bodyPr/>
                    <a:lstStyle/>
                    <a:p>
                      <a:pPr algn="ctr"/>
                      <a:r>
                        <a:rPr lang="en-US" dirty="0" smtClean="0"/>
                        <a:t>T1</a:t>
                      </a:r>
                      <a:endParaRPr lang="en-NZ" dirty="0">
                        <a:solidFill>
                          <a:schemeClr val="bg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Write</a:t>
                      </a:r>
                      <a:r>
                        <a:rPr lang="en-US" baseline="0" dirty="0" smtClean="0"/>
                        <a:t> </a:t>
                      </a:r>
                      <a:r>
                        <a:rPr lang="en-US" baseline="0" dirty="0" err="1" smtClean="0"/>
                        <a:t>qtyXYZ</a:t>
                      </a:r>
                      <a:endParaRPr lang="en-NZ" dirty="0" smtClean="0">
                        <a:solidFill>
                          <a:schemeClr val="bg1"/>
                        </a:solidFill>
                      </a:endParaRPr>
                    </a:p>
                  </a:txBody>
                  <a:tcPr/>
                </a:tc>
                <a:tc>
                  <a:txBody>
                    <a:bodyPr/>
                    <a:lstStyle/>
                    <a:p>
                      <a:pPr lvl="1"/>
                      <a:r>
                        <a:rPr lang="en-US" dirty="0" smtClean="0">
                          <a:solidFill>
                            <a:schemeClr val="bg1"/>
                          </a:solidFill>
                        </a:rPr>
                        <a:t>165</a:t>
                      </a:r>
                      <a:endParaRPr lang="en-NZ" dirty="0">
                        <a:solidFill>
                          <a:schemeClr val="bg1"/>
                        </a:solidFill>
                      </a:endParaRPr>
                    </a:p>
                  </a:txBody>
                  <a:tcPr/>
                </a:tc>
                <a:extLst>
                  <a:ext uri="{0D108BD9-81ED-4DB2-BD59-A6C34878D82A}">
                    <a16:rowId xmlns:a16="http://schemas.microsoft.com/office/drawing/2014/main" val="10005"/>
                  </a:ext>
                </a:extLst>
              </a:tr>
              <a:tr h="316368">
                <a:tc>
                  <a:txBody>
                    <a:bodyPr/>
                    <a:lstStyle/>
                    <a:p>
                      <a:r>
                        <a:rPr lang="en-US" dirty="0" smtClean="0"/>
                        <a:t>6</a:t>
                      </a:r>
                      <a:endParaRPr lang="en-NZ" dirty="0">
                        <a:solidFill>
                          <a:schemeClr val="bg1"/>
                        </a:solidFill>
                      </a:endParaRPr>
                    </a:p>
                  </a:txBody>
                  <a:tcPr/>
                </a:tc>
                <a:tc>
                  <a:txBody>
                    <a:bodyPr/>
                    <a:lstStyle/>
                    <a:p>
                      <a:pPr algn="ctr"/>
                      <a:r>
                        <a:rPr lang="en-US" dirty="0" smtClean="0"/>
                        <a:t>T2</a:t>
                      </a:r>
                      <a:endParaRPr lang="en-NZ" dirty="0">
                        <a:solidFill>
                          <a:schemeClr val="bg1"/>
                        </a:solidFill>
                      </a:endParaRPr>
                    </a:p>
                  </a:txBody>
                  <a:tcPr/>
                </a:tc>
                <a:tc>
                  <a:txBody>
                    <a:bodyPr/>
                    <a:lstStyle/>
                    <a:p>
                      <a:r>
                        <a:rPr lang="en-US" dirty="0" smtClean="0"/>
                        <a:t>Write</a:t>
                      </a:r>
                      <a:r>
                        <a:rPr lang="en-US" baseline="0" dirty="0" smtClean="0"/>
                        <a:t> </a:t>
                      </a:r>
                      <a:r>
                        <a:rPr lang="en-US" baseline="0" dirty="0" err="1" smtClean="0"/>
                        <a:t>qtyXYZ</a:t>
                      </a:r>
                      <a:endParaRPr lang="en-NZ" dirty="0">
                        <a:solidFill>
                          <a:schemeClr val="bg1"/>
                        </a:solidFill>
                      </a:endParaRPr>
                    </a:p>
                  </a:txBody>
                  <a:tcPr/>
                </a:tc>
                <a:tc>
                  <a:txBody>
                    <a:bodyPr/>
                    <a:lstStyle/>
                    <a:p>
                      <a:pPr lvl="1"/>
                      <a:r>
                        <a:rPr lang="en-US" dirty="0" smtClean="0"/>
                        <a:t>25</a:t>
                      </a:r>
                      <a:endParaRPr lang="en-NZ" dirty="0">
                        <a:solidFill>
                          <a:schemeClr val="bg1"/>
                        </a:solidFill>
                      </a:endParaRPr>
                    </a:p>
                  </a:txBody>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Uncommitted Data</a:t>
            </a:r>
            <a:endParaRPr lang="en-NZ" dirty="0"/>
          </a:p>
        </p:txBody>
      </p:sp>
      <p:sp>
        <p:nvSpPr>
          <p:cNvPr id="3" name="Content Placeholder 2"/>
          <p:cNvSpPr>
            <a:spLocks noGrp="1"/>
          </p:cNvSpPr>
          <p:nvPr>
            <p:ph idx="1"/>
          </p:nvPr>
        </p:nvSpPr>
        <p:spPr/>
        <p:txBody>
          <a:bodyPr/>
          <a:lstStyle/>
          <a:p>
            <a:r>
              <a:rPr lang="en-US" dirty="0" smtClean="0"/>
              <a:t>Anomaly when a transaction rolls back</a:t>
            </a:r>
          </a:p>
          <a:p>
            <a:r>
              <a:rPr lang="en-US" dirty="0" smtClean="0"/>
              <a:t>Serial Execution</a:t>
            </a:r>
            <a:endParaRPr lang="en-NZ" dirty="0"/>
          </a:p>
        </p:txBody>
      </p:sp>
      <p:graphicFrame>
        <p:nvGraphicFramePr>
          <p:cNvPr id="5" name="Table 4"/>
          <p:cNvGraphicFramePr>
            <a:graphicFrameLocks noGrp="1"/>
          </p:cNvGraphicFramePr>
          <p:nvPr/>
        </p:nvGraphicFramePr>
        <p:xfrm>
          <a:off x="1524000" y="3187084"/>
          <a:ext cx="6191272" cy="2956560"/>
        </p:xfrm>
        <a:graphic>
          <a:graphicData uri="http://schemas.openxmlformats.org/drawingml/2006/table">
            <a:tbl>
              <a:tblPr firstRow="1" bandRow="1">
                <a:tableStyleId>{22838BEF-8BB2-4498-84A7-C5851F593DF1}</a:tableStyleId>
              </a:tblPr>
              <a:tblGrid>
                <a:gridCol w="911495">
                  <a:extLst>
                    <a:ext uri="{9D8B030D-6E8A-4147-A177-3AD203B41FA5}">
                      <a16:colId xmlns:a16="http://schemas.microsoft.com/office/drawing/2014/main" val="20000"/>
                    </a:ext>
                  </a:extLst>
                </a:gridCol>
                <a:gridCol w="1759926">
                  <a:extLst>
                    <a:ext uri="{9D8B030D-6E8A-4147-A177-3AD203B41FA5}">
                      <a16:colId xmlns:a16="http://schemas.microsoft.com/office/drawing/2014/main" val="20001"/>
                    </a:ext>
                  </a:extLst>
                </a:gridCol>
                <a:gridCol w="2250881">
                  <a:extLst>
                    <a:ext uri="{9D8B030D-6E8A-4147-A177-3AD203B41FA5}">
                      <a16:colId xmlns:a16="http://schemas.microsoft.com/office/drawing/2014/main" val="20002"/>
                    </a:ext>
                  </a:extLst>
                </a:gridCol>
                <a:gridCol w="1268970">
                  <a:extLst>
                    <a:ext uri="{9D8B030D-6E8A-4147-A177-3AD203B41FA5}">
                      <a16:colId xmlns:a16="http://schemas.microsoft.com/office/drawing/2014/main" val="20003"/>
                    </a:ext>
                  </a:extLst>
                </a:gridCol>
              </a:tblGrid>
              <a:tr h="316368">
                <a:tc>
                  <a:txBody>
                    <a:bodyPr/>
                    <a:lstStyle/>
                    <a:p>
                      <a:pPr algn="ctr"/>
                      <a:r>
                        <a:rPr lang="en-US" sz="2000" dirty="0" smtClean="0"/>
                        <a:t>Time</a:t>
                      </a:r>
                      <a:endParaRPr lang="en-NZ" sz="2000" dirty="0">
                        <a:solidFill>
                          <a:schemeClr val="bg1"/>
                        </a:solidFill>
                      </a:endParaRPr>
                    </a:p>
                  </a:txBody>
                  <a:tcPr/>
                </a:tc>
                <a:tc>
                  <a:txBody>
                    <a:bodyPr/>
                    <a:lstStyle/>
                    <a:p>
                      <a:pPr algn="ctr"/>
                      <a:r>
                        <a:rPr lang="en-US" sz="2000" dirty="0" err="1" smtClean="0"/>
                        <a:t>Xaction</a:t>
                      </a:r>
                      <a:endParaRPr lang="en-NZ" sz="2000" dirty="0">
                        <a:solidFill>
                          <a:schemeClr val="bg1"/>
                        </a:solidFill>
                      </a:endParaRPr>
                    </a:p>
                  </a:txBody>
                  <a:tcPr/>
                </a:tc>
                <a:tc>
                  <a:txBody>
                    <a:bodyPr/>
                    <a:lstStyle/>
                    <a:p>
                      <a:pPr algn="ctr"/>
                      <a:r>
                        <a:rPr lang="en-US" sz="2000" dirty="0" smtClean="0"/>
                        <a:t>Operation</a:t>
                      </a:r>
                      <a:endParaRPr lang="en-NZ" sz="2000" dirty="0">
                        <a:solidFill>
                          <a:schemeClr val="bg1"/>
                        </a:solidFill>
                      </a:endParaRPr>
                    </a:p>
                  </a:txBody>
                  <a:tcPr/>
                </a:tc>
                <a:tc>
                  <a:txBody>
                    <a:bodyPr/>
                    <a:lstStyle/>
                    <a:p>
                      <a:pPr algn="ctr"/>
                      <a:r>
                        <a:rPr lang="en-US" sz="2000" dirty="0" err="1" smtClean="0"/>
                        <a:t>qtyXYZ</a:t>
                      </a:r>
                      <a:endParaRPr lang="en-NZ" sz="2000" dirty="0">
                        <a:solidFill>
                          <a:schemeClr val="bg1"/>
                        </a:solidFill>
                      </a:endParaRPr>
                    </a:p>
                  </a:txBody>
                  <a:tcPr/>
                </a:tc>
                <a:extLst>
                  <a:ext uri="{0D108BD9-81ED-4DB2-BD59-A6C34878D82A}">
                    <a16:rowId xmlns:a16="http://schemas.microsoft.com/office/drawing/2014/main" val="10000"/>
                  </a:ext>
                </a:extLst>
              </a:tr>
              <a:tr h="316368">
                <a:tc>
                  <a:txBody>
                    <a:bodyPr/>
                    <a:lstStyle/>
                    <a:p>
                      <a:r>
                        <a:rPr lang="en-US" dirty="0" smtClean="0"/>
                        <a:t>1</a:t>
                      </a:r>
                      <a:endParaRPr lang="en-NZ" dirty="0">
                        <a:solidFill>
                          <a:schemeClr val="bg1"/>
                        </a:solidFill>
                      </a:endParaRPr>
                    </a:p>
                  </a:txBody>
                  <a:tcPr/>
                </a:tc>
                <a:tc>
                  <a:txBody>
                    <a:bodyPr/>
                    <a:lstStyle/>
                    <a:p>
                      <a:pPr algn="ctr"/>
                      <a:r>
                        <a:rPr lang="en-US" dirty="0" smtClean="0"/>
                        <a:t>T1</a:t>
                      </a:r>
                      <a:endParaRPr lang="en-NZ" dirty="0">
                        <a:solidFill>
                          <a:schemeClr val="bg1"/>
                        </a:solidFill>
                      </a:endParaRPr>
                    </a:p>
                  </a:txBody>
                  <a:tcPr/>
                </a:tc>
                <a:tc>
                  <a:txBody>
                    <a:bodyPr/>
                    <a:lstStyle/>
                    <a:p>
                      <a:r>
                        <a:rPr lang="en-US" dirty="0" smtClean="0"/>
                        <a:t>Read </a:t>
                      </a:r>
                      <a:r>
                        <a:rPr lang="en-US" dirty="0" err="1" smtClean="0"/>
                        <a:t>qtyXYZ</a:t>
                      </a:r>
                      <a:endParaRPr lang="en-NZ" dirty="0">
                        <a:solidFill>
                          <a:schemeClr val="bg1"/>
                        </a:solidFill>
                      </a:endParaRPr>
                    </a:p>
                  </a:txBody>
                  <a:tcPr/>
                </a:tc>
                <a:tc>
                  <a:txBody>
                    <a:bodyPr/>
                    <a:lstStyle/>
                    <a:p>
                      <a:pPr lvl="1"/>
                      <a:r>
                        <a:rPr lang="en-US" dirty="0" smtClean="0"/>
                        <a:t>40</a:t>
                      </a:r>
                      <a:endParaRPr lang="en-NZ" dirty="0">
                        <a:solidFill>
                          <a:schemeClr val="bg1"/>
                        </a:solidFill>
                      </a:endParaRPr>
                    </a:p>
                  </a:txBody>
                  <a:tcPr/>
                </a:tc>
                <a:extLst>
                  <a:ext uri="{0D108BD9-81ED-4DB2-BD59-A6C34878D82A}">
                    <a16:rowId xmlns:a16="http://schemas.microsoft.com/office/drawing/2014/main" val="10001"/>
                  </a:ext>
                </a:extLst>
              </a:tr>
              <a:tr h="316368">
                <a:tc>
                  <a:txBody>
                    <a:bodyPr/>
                    <a:lstStyle/>
                    <a:p>
                      <a:r>
                        <a:rPr lang="en-US" dirty="0" smtClean="0"/>
                        <a:t>2</a:t>
                      </a:r>
                      <a:endParaRPr lang="en-NZ" dirty="0">
                        <a:solidFill>
                          <a:schemeClr val="bg1"/>
                        </a:solidFill>
                      </a:endParaRPr>
                    </a:p>
                  </a:txBody>
                  <a:tcPr/>
                </a:tc>
                <a:tc>
                  <a:txBody>
                    <a:bodyPr/>
                    <a:lstStyle/>
                    <a:p>
                      <a:pPr algn="ctr"/>
                      <a:r>
                        <a:rPr lang="en-US" dirty="0" smtClean="0"/>
                        <a:t>T1</a:t>
                      </a:r>
                      <a:endParaRPr lang="en-NZ" dirty="0">
                        <a:solidFill>
                          <a:schemeClr val="bg1"/>
                        </a:solidFill>
                      </a:endParaRPr>
                    </a:p>
                  </a:txBody>
                  <a:tcPr/>
                </a:tc>
                <a:tc>
                  <a:txBody>
                    <a:bodyPr/>
                    <a:lstStyle/>
                    <a:p>
                      <a:r>
                        <a:rPr lang="en-US" dirty="0" err="1" smtClean="0"/>
                        <a:t>qtyXYZ</a:t>
                      </a:r>
                      <a:r>
                        <a:rPr lang="en-US" dirty="0" smtClean="0"/>
                        <a:t> +=  125</a:t>
                      </a:r>
                      <a:endParaRPr lang="en-NZ" dirty="0">
                        <a:solidFill>
                          <a:schemeClr val="bg1"/>
                        </a:solidFill>
                      </a:endParaRPr>
                    </a:p>
                  </a:txBody>
                  <a:tcPr/>
                </a:tc>
                <a:tc>
                  <a:txBody>
                    <a:bodyPr/>
                    <a:lstStyle/>
                    <a:p>
                      <a:pPr lvl="1"/>
                      <a:endParaRPr lang="en-NZ" dirty="0">
                        <a:solidFill>
                          <a:schemeClr val="bg1"/>
                        </a:solidFill>
                      </a:endParaRPr>
                    </a:p>
                  </a:txBody>
                  <a:tcPr/>
                </a:tc>
                <a:extLst>
                  <a:ext uri="{0D108BD9-81ED-4DB2-BD59-A6C34878D82A}">
                    <a16:rowId xmlns:a16="http://schemas.microsoft.com/office/drawing/2014/main" val="10002"/>
                  </a:ext>
                </a:extLst>
              </a:tr>
              <a:tr h="316368">
                <a:tc>
                  <a:txBody>
                    <a:bodyPr/>
                    <a:lstStyle/>
                    <a:p>
                      <a:r>
                        <a:rPr lang="en-US" dirty="0" smtClean="0"/>
                        <a:t>3</a:t>
                      </a:r>
                      <a:endParaRPr lang="en-NZ" dirty="0">
                        <a:solidFill>
                          <a:schemeClr val="bg1"/>
                        </a:solidFill>
                      </a:endParaRPr>
                    </a:p>
                  </a:txBody>
                  <a:tcPr/>
                </a:tc>
                <a:tc>
                  <a:txBody>
                    <a:bodyPr/>
                    <a:lstStyle/>
                    <a:p>
                      <a:pPr algn="ctr"/>
                      <a:r>
                        <a:rPr lang="en-US" dirty="0" smtClean="0"/>
                        <a:t>T1</a:t>
                      </a:r>
                      <a:endParaRPr lang="en-NZ" dirty="0">
                        <a:solidFill>
                          <a:schemeClr val="bg1"/>
                        </a:solidFill>
                      </a:endParaRPr>
                    </a:p>
                  </a:txBody>
                  <a:tcPr/>
                </a:tc>
                <a:tc>
                  <a:txBody>
                    <a:bodyPr/>
                    <a:lstStyle/>
                    <a:p>
                      <a:r>
                        <a:rPr lang="en-US" dirty="0" smtClean="0"/>
                        <a:t>Write </a:t>
                      </a:r>
                      <a:r>
                        <a:rPr lang="en-US" dirty="0" err="1" smtClean="0"/>
                        <a:t>qtyXYZ</a:t>
                      </a:r>
                      <a:endParaRPr lang="en-NZ" dirty="0">
                        <a:solidFill>
                          <a:schemeClr val="bg1"/>
                        </a:solidFill>
                      </a:endParaRPr>
                    </a:p>
                  </a:txBody>
                  <a:tcPr/>
                </a:tc>
                <a:tc>
                  <a:txBody>
                    <a:bodyPr/>
                    <a:lstStyle/>
                    <a:p>
                      <a:pPr lvl="1"/>
                      <a:r>
                        <a:rPr lang="en-US" dirty="0" smtClean="0"/>
                        <a:t>165</a:t>
                      </a:r>
                      <a:endParaRPr lang="en-NZ" dirty="0">
                        <a:solidFill>
                          <a:schemeClr val="bg1"/>
                        </a:solidFill>
                      </a:endParaRPr>
                    </a:p>
                  </a:txBody>
                  <a:tcPr/>
                </a:tc>
                <a:extLst>
                  <a:ext uri="{0D108BD9-81ED-4DB2-BD59-A6C34878D82A}">
                    <a16:rowId xmlns:a16="http://schemas.microsoft.com/office/drawing/2014/main" val="10003"/>
                  </a:ext>
                </a:extLst>
              </a:tr>
              <a:tr h="316368">
                <a:tc>
                  <a:txBody>
                    <a:bodyPr/>
                    <a:lstStyle/>
                    <a:p>
                      <a:r>
                        <a:rPr lang="en-US" dirty="0" smtClean="0"/>
                        <a:t>4</a:t>
                      </a:r>
                      <a:endParaRPr lang="en-NZ" dirty="0">
                        <a:solidFill>
                          <a:schemeClr val="bg1"/>
                        </a:solidFill>
                      </a:endParaRPr>
                    </a:p>
                  </a:txBody>
                  <a:tcPr/>
                </a:tc>
                <a:tc>
                  <a:txBody>
                    <a:bodyPr/>
                    <a:lstStyle/>
                    <a:p>
                      <a:pPr algn="ctr"/>
                      <a:r>
                        <a:rPr lang="en-US" dirty="0" smtClean="0"/>
                        <a:t>T1</a:t>
                      </a:r>
                      <a:endParaRPr lang="en-NZ" dirty="0"/>
                    </a:p>
                  </a:txBody>
                  <a:tcPr/>
                </a:tc>
                <a:tc>
                  <a:txBody>
                    <a:bodyPr/>
                    <a:lstStyle/>
                    <a:p>
                      <a:r>
                        <a:rPr lang="en-US" dirty="0" smtClean="0"/>
                        <a:t>ROLLBACK</a:t>
                      </a:r>
                      <a:endParaRPr lang="en-NZ" dirty="0"/>
                    </a:p>
                  </a:txBody>
                  <a:tcPr/>
                </a:tc>
                <a:tc>
                  <a:txBody>
                    <a:bodyPr/>
                    <a:lstStyle/>
                    <a:p>
                      <a:pPr algn="ctr"/>
                      <a:r>
                        <a:rPr lang="en-US" dirty="0" smtClean="0"/>
                        <a:t>40</a:t>
                      </a:r>
                      <a:endParaRPr lang="en-NZ" dirty="0"/>
                    </a:p>
                  </a:txBody>
                  <a:tcPr/>
                </a:tc>
                <a:extLst>
                  <a:ext uri="{0D108BD9-81ED-4DB2-BD59-A6C34878D82A}">
                    <a16:rowId xmlns:a16="http://schemas.microsoft.com/office/drawing/2014/main" val="10004"/>
                  </a:ext>
                </a:extLst>
              </a:tr>
              <a:tr h="316368">
                <a:tc>
                  <a:txBody>
                    <a:bodyPr/>
                    <a:lstStyle/>
                    <a:p>
                      <a:r>
                        <a:rPr lang="en-US" dirty="0" smtClean="0"/>
                        <a:t>5</a:t>
                      </a:r>
                      <a:endParaRPr lang="en-NZ" dirty="0">
                        <a:solidFill>
                          <a:schemeClr val="bg1"/>
                        </a:solidFill>
                      </a:endParaRPr>
                    </a:p>
                  </a:txBody>
                  <a:tcPr/>
                </a:tc>
                <a:tc>
                  <a:txBody>
                    <a:bodyPr/>
                    <a:lstStyle/>
                    <a:p>
                      <a:pPr algn="ctr"/>
                      <a:r>
                        <a:rPr lang="en-US" dirty="0" smtClean="0"/>
                        <a:t>T2</a:t>
                      </a:r>
                      <a:endParaRPr lang="en-NZ" dirty="0">
                        <a:solidFill>
                          <a:schemeClr val="bg1"/>
                        </a:solidFill>
                      </a:endParaRPr>
                    </a:p>
                  </a:txBody>
                  <a:tcPr/>
                </a:tc>
                <a:tc>
                  <a:txBody>
                    <a:bodyPr/>
                    <a:lstStyle/>
                    <a:p>
                      <a:r>
                        <a:rPr lang="en-US" dirty="0" smtClean="0"/>
                        <a:t>Read </a:t>
                      </a:r>
                      <a:r>
                        <a:rPr lang="en-US" dirty="0" err="1" smtClean="0"/>
                        <a:t>qtyXYZ</a:t>
                      </a:r>
                      <a:endParaRPr lang="en-NZ" dirty="0">
                        <a:solidFill>
                          <a:schemeClr val="bg1"/>
                        </a:solidFill>
                      </a:endParaRPr>
                    </a:p>
                  </a:txBody>
                  <a:tcPr/>
                </a:tc>
                <a:tc>
                  <a:txBody>
                    <a:bodyPr/>
                    <a:lstStyle/>
                    <a:p>
                      <a:pPr lvl="1"/>
                      <a:r>
                        <a:rPr lang="en-US" dirty="0" smtClean="0"/>
                        <a:t>40</a:t>
                      </a:r>
                      <a:endParaRPr lang="en-NZ" dirty="0">
                        <a:solidFill>
                          <a:schemeClr val="bg1"/>
                        </a:solidFill>
                      </a:endParaRPr>
                    </a:p>
                  </a:txBody>
                  <a:tcPr/>
                </a:tc>
                <a:extLst>
                  <a:ext uri="{0D108BD9-81ED-4DB2-BD59-A6C34878D82A}">
                    <a16:rowId xmlns:a16="http://schemas.microsoft.com/office/drawing/2014/main" val="10005"/>
                  </a:ext>
                </a:extLst>
              </a:tr>
              <a:tr h="316368">
                <a:tc>
                  <a:txBody>
                    <a:bodyPr/>
                    <a:lstStyle/>
                    <a:p>
                      <a:r>
                        <a:rPr lang="en-US" dirty="0" smtClean="0"/>
                        <a:t>6</a:t>
                      </a:r>
                      <a:endParaRPr lang="en-NZ" dirty="0">
                        <a:solidFill>
                          <a:schemeClr val="bg1"/>
                        </a:solidFill>
                      </a:endParaRPr>
                    </a:p>
                  </a:txBody>
                  <a:tcPr/>
                </a:tc>
                <a:tc>
                  <a:txBody>
                    <a:bodyPr/>
                    <a:lstStyle/>
                    <a:p>
                      <a:pPr algn="ctr"/>
                      <a:r>
                        <a:rPr lang="en-US" dirty="0" smtClean="0"/>
                        <a:t>T2</a:t>
                      </a:r>
                      <a:endParaRPr lang="en-NZ" dirty="0">
                        <a:solidFill>
                          <a:schemeClr val="bg1"/>
                        </a:solidFill>
                      </a:endParaRPr>
                    </a:p>
                  </a:txBody>
                  <a:tcPr/>
                </a:tc>
                <a:tc>
                  <a:txBody>
                    <a:bodyPr/>
                    <a:lstStyle/>
                    <a:p>
                      <a:r>
                        <a:rPr lang="en-US" dirty="0" err="1" smtClean="0"/>
                        <a:t>qtyXYZ</a:t>
                      </a:r>
                      <a:r>
                        <a:rPr lang="en-US" dirty="0" smtClean="0"/>
                        <a:t> -=  15</a:t>
                      </a:r>
                      <a:endParaRPr lang="en-NZ" dirty="0">
                        <a:solidFill>
                          <a:schemeClr val="bg1"/>
                        </a:solidFill>
                      </a:endParaRPr>
                    </a:p>
                  </a:txBody>
                  <a:tcPr/>
                </a:tc>
                <a:tc>
                  <a:txBody>
                    <a:bodyPr/>
                    <a:lstStyle/>
                    <a:p>
                      <a:pPr lvl="1"/>
                      <a:endParaRPr lang="en-NZ" dirty="0">
                        <a:solidFill>
                          <a:schemeClr val="bg1"/>
                        </a:solidFill>
                      </a:endParaRPr>
                    </a:p>
                  </a:txBody>
                  <a:tcPr/>
                </a:tc>
                <a:extLst>
                  <a:ext uri="{0D108BD9-81ED-4DB2-BD59-A6C34878D82A}">
                    <a16:rowId xmlns:a16="http://schemas.microsoft.com/office/drawing/2014/main" val="10006"/>
                  </a:ext>
                </a:extLst>
              </a:tr>
              <a:tr h="316368">
                <a:tc>
                  <a:txBody>
                    <a:bodyPr/>
                    <a:lstStyle/>
                    <a:p>
                      <a:r>
                        <a:rPr lang="en-US" dirty="0" smtClean="0">
                          <a:solidFill>
                            <a:schemeClr val="bg1"/>
                          </a:solidFill>
                        </a:rPr>
                        <a:t>7</a:t>
                      </a:r>
                      <a:endParaRPr lang="en-NZ" dirty="0">
                        <a:solidFill>
                          <a:schemeClr val="bg1"/>
                        </a:solidFill>
                      </a:endParaRPr>
                    </a:p>
                  </a:txBody>
                  <a:tcPr/>
                </a:tc>
                <a:tc>
                  <a:txBody>
                    <a:bodyPr/>
                    <a:lstStyle/>
                    <a:p>
                      <a:pPr algn="ctr"/>
                      <a:r>
                        <a:rPr lang="en-US" dirty="0" smtClean="0"/>
                        <a:t>T2</a:t>
                      </a:r>
                      <a:endParaRPr lang="en-NZ" dirty="0">
                        <a:solidFill>
                          <a:schemeClr val="bg1"/>
                        </a:solidFill>
                      </a:endParaRPr>
                    </a:p>
                  </a:txBody>
                  <a:tcPr/>
                </a:tc>
                <a:tc>
                  <a:txBody>
                    <a:bodyPr/>
                    <a:lstStyle/>
                    <a:p>
                      <a:r>
                        <a:rPr lang="en-US" dirty="0" smtClean="0"/>
                        <a:t>Write</a:t>
                      </a:r>
                      <a:r>
                        <a:rPr lang="en-US" baseline="0" dirty="0" smtClean="0"/>
                        <a:t> </a:t>
                      </a:r>
                      <a:r>
                        <a:rPr lang="en-US" baseline="0" dirty="0" err="1" smtClean="0"/>
                        <a:t>qtyXYZ</a:t>
                      </a:r>
                      <a:endParaRPr lang="en-NZ" dirty="0">
                        <a:solidFill>
                          <a:schemeClr val="bg1"/>
                        </a:solidFill>
                      </a:endParaRPr>
                    </a:p>
                  </a:txBody>
                  <a:tcPr/>
                </a:tc>
                <a:tc>
                  <a:txBody>
                    <a:bodyPr/>
                    <a:lstStyle/>
                    <a:p>
                      <a:pPr lvl="1"/>
                      <a:r>
                        <a:rPr lang="en-US" dirty="0" smtClean="0"/>
                        <a:t>25</a:t>
                      </a:r>
                      <a:endParaRPr lang="en-NZ" dirty="0">
                        <a:solidFill>
                          <a:schemeClr val="bg1"/>
                        </a:solidFill>
                      </a:endParaRPr>
                    </a:p>
                  </a:txBody>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Uncommitted Data</a:t>
            </a:r>
            <a:endParaRPr lang="en-NZ" dirty="0"/>
          </a:p>
        </p:txBody>
      </p:sp>
      <p:sp>
        <p:nvSpPr>
          <p:cNvPr id="3" name="Content Placeholder 2"/>
          <p:cNvSpPr>
            <a:spLocks noGrp="1"/>
          </p:cNvSpPr>
          <p:nvPr>
            <p:ph idx="1"/>
          </p:nvPr>
        </p:nvSpPr>
        <p:spPr/>
        <p:txBody>
          <a:bodyPr/>
          <a:lstStyle/>
          <a:p>
            <a:r>
              <a:rPr lang="en-US" dirty="0" smtClean="0"/>
              <a:t>Parallel Execution (possible sequence)</a:t>
            </a:r>
            <a:endParaRPr lang="en-NZ" dirty="0"/>
          </a:p>
        </p:txBody>
      </p:sp>
      <p:graphicFrame>
        <p:nvGraphicFramePr>
          <p:cNvPr id="5" name="Table 4"/>
          <p:cNvGraphicFramePr>
            <a:graphicFrameLocks noGrp="1"/>
          </p:cNvGraphicFramePr>
          <p:nvPr/>
        </p:nvGraphicFramePr>
        <p:xfrm>
          <a:off x="714348" y="3187084"/>
          <a:ext cx="7929618" cy="2956560"/>
        </p:xfrm>
        <a:graphic>
          <a:graphicData uri="http://schemas.openxmlformats.org/drawingml/2006/table">
            <a:tbl>
              <a:tblPr firstRow="1" bandRow="1">
                <a:tableStyleId>{22838BEF-8BB2-4498-84A7-C5851F593DF1}</a:tableStyleId>
              </a:tblPr>
              <a:tblGrid>
                <a:gridCol w="1167419">
                  <a:extLst>
                    <a:ext uri="{9D8B030D-6E8A-4147-A177-3AD203B41FA5}">
                      <a16:colId xmlns:a16="http://schemas.microsoft.com/office/drawing/2014/main" val="20000"/>
                    </a:ext>
                  </a:extLst>
                </a:gridCol>
                <a:gridCol w="2254067">
                  <a:extLst>
                    <a:ext uri="{9D8B030D-6E8A-4147-A177-3AD203B41FA5}">
                      <a16:colId xmlns:a16="http://schemas.microsoft.com/office/drawing/2014/main" val="20001"/>
                    </a:ext>
                  </a:extLst>
                </a:gridCol>
                <a:gridCol w="2882869">
                  <a:extLst>
                    <a:ext uri="{9D8B030D-6E8A-4147-A177-3AD203B41FA5}">
                      <a16:colId xmlns:a16="http://schemas.microsoft.com/office/drawing/2014/main" val="20002"/>
                    </a:ext>
                  </a:extLst>
                </a:gridCol>
                <a:gridCol w="1625263">
                  <a:extLst>
                    <a:ext uri="{9D8B030D-6E8A-4147-A177-3AD203B41FA5}">
                      <a16:colId xmlns:a16="http://schemas.microsoft.com/office/drawing/2014/main" val="20003"/>
                    </a:ext>
                  </a:extLst>
                </a:gridCol>
              </a:tblGrid>
              <a:tr h="316368">
                <a:tc>
                  <a:txBody>
                    <a:bodyPr/>
                    <a:lstStyle/>
                    <a:p>
                      <a:pPr algn="ctr"/>
                      <a:r>
                        <a:rPr lang="en-US" sz="2000" dirty="0" smtClean="0"/>
                        <a:t>Time</a:t>
                      </a:r>
                      <a:endParaRPr lang="en-NZ" sz="2000" dirty="0">
                        <a:solidFill>
                          <a:schemeClr val="bg1"/>
                        </a:solidFill>
                      </a:endParaRPr>
                    </a:p>
                  </a:txBody>
                  <a:tcPr/>
                </a:tc>
                <a:tc>
                  <a:txBody>
                    <a:bodyPr/>
                    <a:lstStyle/>
                    <a:p>
                      <a:pPr algn="ctr"/>
                      <a:r>
                        <a:rPr lang="en-US" sz="2000" dirty="0" err="1" smtClean="0"/>
                        <a:t>Xaction</a:t>
                      </a:r>
                      <a:endParaRPr lang="en-NZ" sz="2000" dirty="0">
                        <a:solidFill>
                          <a:schemeClr val="bg1"/>
                        </a:solidFill>
                      </a:endParaRPr>
                    </a:p>
                  </a:txBody>
                  <a:tcPr/>
                </a:tc>
                <a:tc>
                  <a:txBody>
                    <a:bodyPr/>
                    <a:lstStyle/>
                    <a:p>
                      <a:pPr algn="ctr"/>
                      <a:r>
                        <a:rPr lang="en-US" sz="2000" dirty="0" smtClean="0"/>
                        <a:t>Operation</a:t>
                      </a:r>
                      <a:endParaRPr lang="en-NZ" sz="2000" dirty="0">
                        <a:solidFill>
                          <a:schemeClr val="bg1"/>
                        </a:solidFill>
                      </a:endParaRPr>
                    </a:p>
                  </a:txBody>
                  <a:tcPr/>
                </a:tc>
                <a:tc>
                  <a:txBody>
                    <a:bodyPr/>
                    <a:lstStyle/>
                    <a:p>
                      <a:pPr algn="ctr"/>
                      <a:r>
                        <a:rPr lang="en-US" sz="2000" dirty="0" err="1" smtClean="0"/>
                        <a:t>qtyXYZ</a:t>
                      </a:r>
                      <a:endParaRPr lang="en-NZ" sz="2000" dirty="0">
                        <a:solidFill>
                          <a:schemeClr val="bg1"/>
                        </a:solidFill>
                      </a:endParaRPr>
                    </a:p>
                  </a:txBody>
                  <a:tcPr/>
                </a:tc>
                <a:extLst>
                  <a:ext uri="{0D108BD9-81ED-4DB2-BD59-A6C34878D82A}">
                    <a16:rowId xmlns:a16="http://schemas.microsoft.com/office/drawing/2014/main" val="10000"/>
                  </a:ext>
                </a:extLst>
              </a:tr>
              <a:tr h="316368">
                <a:tc>
                  <a:txBody>
                    <a:bodyPr/>
                    <a:lstStyle/>
                    <a:p>
                      <a:r>
                        <a:rPr lang="en-US" dirty="0" smtClean="0"/>
                        <a:t>1</a:t>
                      </a:r>
                      <a:endParaRPr lang="en-NZ" dirty="0">
                        <a:solidFill>
                          <a:schemeClr val="bg1"/>
                        </a:solidFill>
                      </a:endParaRPr>
                    </a:p>
                  </a:txBody>
                  <a:tcPr/>
                </a:tc>
                <a:tc>
                  <a:txBody>
                    <a:bodyPr/>
                    <a:lstStyle/>
                    <a:p>
                      <a:pPr algn="ctr"/>
                      <a:r>
                        <a:rPr lang="en-US" dirty="0" smtClean="0"/>
                        <a:t>T1</a:t>
                      </a:r>
                      <a:endParaRPr lang="en-NZ" dirty="0">
                        <a:solidFill>
                          <a:schemeClr val="bg1"/>
                        </a:solidFill>
                      </a:endParaRPr>
                    </a:p>
                  </a:txBody>
                  <a:tcPr/>
                </a:tc>
                <a:tc>
                  <a:txBody>
                    <a:bodyPr/>
                    <a:lstStyle/>
                    <a:p>
                      <a:r>
                        <a:rPr lang="en-US" dirty="0" smtClean="0"/>
                        <a:t>Read </a:t>
                      </a:r>
                      <a:r>
                        <a:rPr lang="en-US" dirty="0" err="1" smtClean="0"/>
                        <a:t>qtyXYZ</a:t>
                      </a:r>
                      <a:endParaRPr lang="en-NZ" dirty="0">
                        <a:solidFill>
                          <a:schemeClr val="bg1"/>
                        </a:solidFill>
                      </a:endParaRPr>
                    </a:p>
                  </a:txBody>
                  <a:tcPr/>
                </a:tc>
                <a:tc>
                  <a:txBody>
                    <a:bodyPr/>
                    <a:lstStyle/>
                    <a:p>
                      <a:pPr lvl="1"/>
                      <a:r>
                        <a:rPr lang="en-US" dirty="0" smtClean="0"/>
                        <a:t>40</a:t>
                      </a:r>
                      <a:endParaRPr lang="en-NZ" dirty="0">
                        <a:solidFill>
                          <a:schemeClr val="bg1"/>
                        </a:solidFill>
                      </a:endParaRPr>
                    </a:p>
                  </a:txBody>
                  <a:tcPr/>
                </a:tc>
                <a:extLst>
                  <a:ext uri="{0D108BD9-81ED-4DB2-BD59-A6C34878D82A}">
                    <a16:rowId xmlns:a16="http://schemas.microsoft.com/office/drawing/2014/main" val="10001"/>
                  </a:ext>
                </a:extLst>
              </a:tr>
              <a:tr h="316368">
                <a:tc>
                  <a:txBody>
                    <a:bodyPr/>
                    <a:lstStyle/>
                    <a:p>
                      <a:r>
                        <a:rPr lang="en-US" dirty="0" smtClean="0"/>
                        <a:t>2</a:t>
                      </a:r>
                      <a:endParaRPr lang="en-NZ" dirty="0">
                        <a:solidFill>
                          <a:schemeClr val="bg1"/>
                        </a:solidFill>
                      </a:endParaRPr>
                    </a:p>
                  </a:txBody>
                  <a:tcPr/>
                </a:tc>
                <a:tc>
                  <a:txBody>
                    <a:bodyPr/>
                    <a:lstStyle/>
                    <a:p>
                      <a:pPr algn="ctr"/>
                      <a:r>
                        <a:rPr lang="en-US" dirty="0" smtClean="0"/>
                        <a:t>T1</a:t>
                      </a:r>
                      <a:endParaRPr lang="en-NZ" dirty="0">
                        <a:solidFill>
                          <a:schemeClr val="bg1"/>
                        </a:solidFill>
                      </a:endParaRPr>
                    </a:p>
                  </a:txBody>
                  <a:tcPr/>
                </a:tc>
                <a:tc>
                  <a:txBody>
                    <a:bodyPr/>
                    <a:lstStyle/>
                    <a:p>
                      <a:r>
                        <a:rPr lang="en-US" dirty="0" err="1" smtClean="0"/>
                        <a:t>qtyXYZ</a:t>
                      </a:r>
                      <a:r>
                        <a:rPr lang="en-US" dirty="0" smtClean="0"/>
                        <a:t> +=  125     </a:t>
                      </a:r>
                      <a:r>
                        <a:rPr lang="en-US" i="1" dirty="0" smtClean="0">
                          <a:solidFill>
                            <a:srgbClr val="7030A0"/>
                          </a:solidFill>
                        </a:rPr>
                        <a:t>(165)</a:t>
                      </a:r>
                      <a:endParaRPr lang="en-NZ" dirty="0">
                        <a:solidFill>
                          <a:schemeClr val="bg1"/>
                        </a:solidFill>
                      </a:endParaRPr>
                    </a:p>
                  </a:txBody>
                  <a:tcPr/>
                </a:tc>
                <a:tc>
                  <a:txBody>
                    <a:bodyPr/>
                    <a:lstStyle/>
                    <a:p>
                      <a:pPr lvl="1"/>
                      <a:endParaRPr lang="en-NZ" dirty="0">
                        <a:solidFill>
                          <a:schemeClr val="bg1"/>
                        </a:solidFill>
                      </a:endParaRPr>
                    </a:p>
                  </a:txBody>
                  <a:tcPr/>
                </a:tc>
                <a:extLst>
                  <a:ext uri="{0D108BD9-81ED-4DB2-BD59-A6C34878D82A}">
                    <a16:rowId xmlns:a16="http://schemas.microsoft.com/office/drawing/2014/main" val="10002"/>
                  </a:ext>
                </a:extLst>
              </a:tr>
              <a:tr h="316368">
                <a:tc>
                  <a:txBody>
                    <a:bodyPr/>
                    <a:lstStyle/>
                    <a:p>
                      <a:r>
                        <a:rPr lang="en-US" dirty="0" smtClean="0"/>
                        <a:t>3</a:t>
                      </a:r>
                      <a:endParaRPr lang="en-NZ" dirty="0">
                        <a:solidFill>
                          <a:schemeClr val="bg1"/>
                        </a:solidFill>
                      </a:endParaRPr>
                    </a:p>
                  </a:txBody>
                  <a:tcPr/>
                </a:tc>
                <a:tc>
                  <a:txBody>
                    <a:bodyPr/>
                    <a:lstStyle/>
                    <a:p>
                      <a:pPr algn="ctr"/>
                      <a:r>
                        <a:rPr lang="en-US" dirty="0" smtClean="0"/>
                        <a:t>T1</a:t>
                      </a:r>
                      <a:endParaRPr lang="en-NZ" dirty="0">
                        <a:solidFill>
                          <a:schemeClr val="bg1"/>
                        </a:solidFill>
                      </a:endParaRPr>
                    </a:p>
                  </a:txBody>
                  <a:tcPr/>
                </a:tc>
                <a:tc>
                  <a:txBody>
                    <a:bodyPr/>
                    <a:lstStyle/>
                    <a:p>
                      <a:r>
                        <a:rPr lang="en-US" dirty="0" smtClean="0"/>
                        <a:t>Write </a:t>
                      </a:r>
                      <a:r>
                        <a:rPr lang="en-US" dirty="0" err="1" smtClean="0"/>
                        <a:t>qtyXYZ</a:t>
                      </a:r>
                      <a:endParaRPr lang="en-NZ" dirty="0">
                        <a:solidFill>
                          <a:schemeClr val="bg1"/>
                        </a:solidFill>
                      </a:endParaRPr>
                    </a:p>
                  </a:txBody>
                  <a:tcPr/>
                </a:tc>
                <a:tc>
                  <a:txBody>
                    <a:bodyPr/>
                    <a:lstStyle/>
                    <a:p>
                      <a:pPr lvl="1"/>
                      <a:r>
                        <a:rPr lang="en-US" dirty="0" smtClean="0"/>
                        <a:t>165</a:t>
                      </a:r>
                      <a:endParaRPr lang="en-NZ" dirty="0">
                        <a:solidFill>
                          <a:schemeClr val="bg1"/>
                        </a:solidFill>
                      </a:endParaRPr>
                    </a:p>
                  </a:txBody>
                  <a:tcPr/>
                </a:tc>
                <a:extLst>
                  <a:ext uri="{0D108BD9-81ED-4DB2-BD59-A6C34878D82A}">
                    <a16:rowId xmlns:a16="http://schemas.microsoft.com/office/drawing/2014/main" val="10003"/>
                  </a:ext>
                </a:extLst>
              </a:tr>
              <a:tr h="316368">
                <a:tc>
                  <a:txBody>
                    <a:bodyPr/>
                    <a:lstStyle/>
                    <a:p>
                      <a:r>
                        <a:rPr lang="en-US" dirty="0" smtClean="0"/>
                        <a:t>4</a:t>
                      </a:r>
                      <a:endParaRPr lang="en-NZ" dirty="0">
                        <a:solidFill>
                          <a:schemeClr val="bg1"/>
                        </a:solidFill>
                      </a:endParaRPr>
                    </a:p>
                  </a:txBody>
                  <a:tcPr/>
                </a:tc>
                <a:tc>
                  <a:txBody>
                    <a:bodyPr/>
                    <a:lstStyle/>
                    <a:p>
                      <a:pPr algn="ctr"/>
                      <a:r>
                        <a:rPr lang="en-US" dirty="0" smtClean="0"/>
                        <a:t>T2</a:t>
                      </a:r>
                      <a:endParaRPr lang="en-NZ" dirty="0">
                        <a:solidFill>
                          <a:schemeClr val="bg1"/>
                        </a:solidFill>
                      </a:endParaRPr>
                    </a:p>
                  </a:txBody>
                  <a:tcPr/>
                </a:tc>
                <a:tc>
                  <a:txBody>
                    <a:bodyPr/>
                    <a:lstStyle/>
                    <a:p>
                      <a:r>
                        <a:rPr lang="en-US" dirty="0" smtClean="0"/>
                        <a:t>Read </a:t>
                      </a:r>
                      <a:r>
                        <a:rPr lang="en-US" dirty="0" err="1" smtClean="0"/>
                        <a:t>qtyXYZ</a:t>
                      </a:r>
                      <a:endParaRPr lang="en-NZ" dirty="0">
                        <a:solidFill>
                          <a:schemeClr val="bg1"/>
                        </a:solidFill>
                      </a:endParaRPr>
                    </a:p>
                  </a:txBody>
                  <a:tcPr/>
                </a:tc>
                <a:tc>
                  <a:txBody>
                    <a:bodyPr/>
                    <a:lstStyle/>
                    <a:p>
                      <a:pPr lvl="1"/>
                      <a:r>
                        <a:rPr lang="en-US" dirty="0" smtClean="0"/>
                        <a:t>165</a:t>
                      </a:r>
                      <a:endParaRPr lang="en-NZ" dirty="0">
                        <a:solidFill>
                          <a:schemeClr val="bg1"/>
                        </a:solidFill>
                      </a:endParaRPr>
                    </a:p>
                  </a:txBody>
                  <a:tcPr/>
                </a:tc>
                <a:extLst>
                  <a:ext uri="{0D108BD9-81ED-4DB2-BD59-A6C34878D82A}">
                    <a16:rowId xmlns:a16="http://schemas.microsoft.com/office/drawing/2014/main" val="10004"/>
                  </a:ext>
                </a:extLst>
              </a:tr>
              <a:tr h="316368">
                <a:tc>
                  <a:txBody>
                    <a:bodyPr/>
                    <a:lstStyle/>
                    <a:p>
                      <a:r>
                        <a:rPr lang="en-US" dirty="0" smtClean="0"/>
                        <a:t>5</a:t>
                      </a:r>
                      <a:endParaRPr lang="en-NZ" dirty="0">
                        <a:solidFill>
                          <a:schemeClr val="bg1"/>
                        </a:solidFill>
                      </a:endParaRPr>
                    </a:p>
                  </a:txBody>
                  <a:tcPr/>
                </a:tc>
                <a:tc>
                  <a:txBody>
                    <a:bodyPr/>
                    <a:lstStyle/>
                    <a:p>
                      <a:pPr algn="ctr"/>
                      <a:r>
                        <a:rPr lang="en-US" dirty="0" smtClean="0"/>
                        <a:t>T2</a:t>
                      </a:r>
                      <a:endParaRPr lang="en-NZ" dirty="0">
                        <a:solidFill>
                          <a:schemeClr val="bg1"/>
                        </a:solidFill>
                      </a:endParaRPr>
                    </a:p>
                  </a:txBody>
                  <a:tcPr/>
                </a:tc>
                <a:tc>
                  <a:txBody>
                    <a:bodyPr/>
                    <a:lstStyle/>
                    <a:p>
                      <a:r>
                        <a:rPr lang="en-US" dirty="0" err="1" smtClean="0"/>
                        <a:t>qtyXYZ</a:t>
                      </a:r>
                      <a:r>
                        <a:rPr lang="en-US" dirty="0" smtClean="0"/>
                        <a:t> -=  15        </a:t>
                      </a:r>
                      <a:r>
                        <a:rPr lang="en-US" i="1" dirty="0" smtClean="0">
                          <a:solidFill>
                            <a:srgbClr val="7030A0"/>
                          </a:solidFill>
                        </a:rPr>
                        <a:t>(150)</a:t>
                      </a:r>
                      <a:endParaRPr lang="en-NZ" dirty="0">
                        <a:solidFill>
                          <a:schemeClr val="bg1"/>
                        </a:solidFill>
                      </a:endParaRPr>
                    </a:p>
                  </a:txBody>
                  <a:tcPr/>
                </a:tc>
                <a:tc>
                  <a:txBody>
                    <a:bodyPr/>
                    <a:lstStyle/>
                    <a:p>
                      <a:pPr lvl="1"/>
                      <a:endParaRPr lang="en-NZ" dirty="0">
                        <a:solidFill>
                          <a:schemeClr val="bg1"/>
                        </a:solidFill>
                      </a:endParaRPr>
                    </a:p>
                  </a:txBody>
                  <a:tcPr/>
                </a:tc>
                <a:extLst>
                  <a:ext uri="{0D108BD9-81ED-4DB2-BD59-A6C34878D82A}">
                    <a16:rowId xmlns:a16="http://schemas.microsoft.com/office/drawing/2014/main" val="10005"/>
                  </a:ext>
                </a:extLst>
              </a:tr>
              <a:tr h="316368">
                <a:tc>
                  <a:txBody>
                    <a:bodyPr/>
                    <a:lstStyle/>
                    <a:p>
                      <a:r>
                        <a:rPr lang="en-US" dirty="0" smtClean="0"/>
                        <a:t>6</a:t>
                      </a:r>
                      <a:endParaRPr lang="en-NZ" dirty="0">
                        <a:solidFill>
                          <a:schemeClr val="bg1"/>
                        </a:solidFill>
                      </a:endParaRPr>
                    </a:p>
                  </a:txBody>
                  <a:tcPr/>
                </a:tc>
                <a:tc>
                  <a:txBody>
                    <a:bodyPr/>
                    <a:lstStyle/>
                    <a:p>
                      <a:pPr algn="ctr"/>
                      <a:r>
                        <a:rPr lang="en-US" dirty="0" smtClean="0"/>
                        <a:t>T1</a:t>
                      </a:r>
                      <a:endParaRPr lang="en-NZ" dirty="0"/>
                    </a:p>
                  </a:txBody>
                  <a:tcPr/>
                </a:tc>
                <a:tc>
                  <a:txBody>
                    <a:bodyPr/>
                    <a:lstStyle/>
                    <a:p>
                      <a:r>
                        <a:rPr lang="en-US" dirty="0" smtClean="0"/>
                        <a:t>ROLLBACK</a:t>
                      </a:r>
                      <a:endParaRPr lang="en-NZ" dirty="0"/>
                    </a:p>
                  </a:txBody>
                  <a:tcPr/>
                </a:tc>
                <a:tc>
                  <a:txBody>
                    <a:bodyPr/>
                    <a:lstStyle/>
                    <a:p>
                      <a:endParaRPr lang="en-NZ" dirty="0"/>
                    </a:p>
                  </a:txBody>
                  <a:tcPr/>
                </a:tc>
                <a:extLst>
                  <a:ext uri="{0D108BD9-81ED-4DB2-BD59-A6C34878D82A}">
                    <a16:rowId xmlns:a16="http://schemas.microsoft.com/office/drawing/2014/main" val="10006"/>
                  </a:ext>
                </a:extLst>
              </a:tr>
              <a:tr h="316368">
                <a:tc>
                  <a:txBody>
                    <a:bodyPr/>
                    <a:lstStyle/>
                    <a:p>
                      <a:r>
                        <a:rPr lang="en-US" dirty="0" smtClean="0">
                          <a:solidFill>
                            <a:schemeClr val="bg1"/>
                          </a:solidFill>
                        </a:rPr>
                        <a:t>7</a:t>
                      </a:r>
                      <a:endParaRPr lang="en-NZ" dirty="0">
                        <a:solidFill>
                          <a:schemeClr val="bg1"/>
                        </a:solidFill>
                      </a:endParaRPr>
                    </a:p>
                  </a:txBody>
                  <a:tcPr/>
                </a:tc>
                <a:tc>
                  <a:txBody>
                    <a:bodyPr/>
                    <a:lstStyle/>
                    <a:p>
                      <a:pPr algn="ctr"/>
                      <a:r>
                        <a:rPr lang="en-US" dirty="0" smtClean="0"/>
                        <a:t>T2</a:t>
                      </a:r>
                      <a:endParaRPr lang="en-NZ" dirty="0">
                        <a:solidFill>
                          <a:schemeClr val="bg1"/>
                        </a:solidFill>
                      </a:endParaRPr>
                    </a:p>
                  </a:txBody>
                  <a:tcPr/>
                </a:tc>
                <a:tc>
                  <a:txBody>
                    <a:bodyPr/>
                    <a:lstStyle/>
                    <a:p>
                      <a:r>
                        <a:rPr lang="en-US" dirty="0" smtClean="0"/>
                        <a:t>Write</a:t>
                      </a:r>
                      <a:r>
                        <a:rPr lang="en-US" baseline="0" dirty="0" smtClean="0"/>
                        <a:t> </a:t>
                      </a:r>
                      <a:r>
                        <a:rPr lang="en-US" baseline="0" dirty="0" err="1" smtClean="0"/>
                        <a:t>qtyXYZ</a:t>
                      </a:r>
                      <a:endParaRPr lang="en-NZ" dirty="0">
                        <a:solidFill>
                          <a:schemeClr val="bg1"/>
                        </a:solidFill>
                      </a:endParaRPr>
                    </a:p>
                  </a:txBody>
                  <a:tcPr/>
                </a:tc>
                <a:tc>
                  <a:txBody>
                    <a:bodyPr/>
                    <a:lstStyle/>
                    <a:p>
                      <a:pPr lvl="1"/>
                      <a:r>
                        <a:rPr lang="en-US" dirty="0" smtClean="0"/>
                        <a:t>150</a:t>
                      </a:r>
                      <a:endParaRPr lang="en-NZ" dirty="0">
                        <a:solidFill>
                          <a:schemeClr val="bg1"/>
                        </a:solidFill>
                      </a:endParaRPr>
                    </a:p>
                  </a:txBody>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Inconsistent Retrieval</a:t>
            </a:r>
            <a:endParaRPr lang="en-NZ" dirty="0"/>
          </a:p>
        </p:txBody>
      </p:sp>
      <p:sp>
        <p:nvSpPr>
          <p:cNvPr id="6" name="Content Placeholder 5"/>
          <p:cNvSpPr>
            <a:spLocks noGrp="1"/>
          </p:cNvSpPr>
          <p:nvPr>
            <p:ph idx="1"/>
          </p:nvPr>
        </p:nvSpPr>
        <p:spPr/>
        <p:txBody>
          <a:bodyPr/>
          <a:lstStyle/>
          <a:p>
            <a:r>
              <a:rPr lang="en-US" dirty="0" smtClean="0"/>
              <a:t>Let</a:t>
            </a:r>
          </a:p>
          <a:p>
            <a:pPr lvl="1"/>
            <a:r>
              <a:rPr lang="en-US" dirty="0" smtClean="0"/>
              <a:t>Balance1 = 40</a:t>
            </a:r>
          </a:p>
          <a:p>
            <a:pPr lvl="1"/>
            <a:r>
              <a:rPr lang="en-US" dirty="0" smtClean="0"/>
              <a:t>Balance2 = 50</a:t>
            </a:r>
          </a:p>
          <a:p>
            <a:pPr lvl="1"/>
            <a:r>
              <a:rPr lang="en-US" dirty="0" smtClean="0"/>
              <a:t>Balance3 = 30</a:t>
            </a:r>
          </a:p>
          <a:p>
            <a:r>
              <a:rPr lang="en-US" dirty="0" smtClean="0"/>
              <a:t>Transaction 1 is calculating the sum of all balances (should be 120)</a:t>
            </a:r>
          </a:p>
          <a:p>
            <a:r>
              <a:rPr lang="en-US" dirty="0" smtClean="0"/>
              <a:t>Transaction 2 is moving $10 from account 3 to account 1 (so the three balances will end up at 50, 50, and 20 respectively)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5"/>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Maintaining Data Integrity</a:t>
            </a:r>
            <a:endParaRPr lang="en-NZ" dirty="0"/>
          </a:p>
        </p:txBody>
      </p:sp>
      <p:sp>
        <p:nvSpPr>
          <p:cNvPr id="3" name="Content Placeholder 2"/>
          <p:cNvSpPr>
            <a:spLocks noGrp="1"/>
          </p:cNvSpPr>
          <p:nvPr>
            <p:ph idx="1"/>
          </p:nvPr>
        </p:nvSpPr>
        <p:spPr/>
        <p:txBody>
          <a:bodyPr>
            <a:normAutofit lnSpcReduction="10000"/>
          </a:bodyPr>
          <a:lstStyle/>
          <a:p>
            <a:r>
              <a:rPr lang="en-US" dirty="0" smtClean="0"/>
              <a:t>Design</a:t>
            </a:r>
          </a:p>
          <a:p>
            <a:pPr lvl="1"/>
            <a:r>
              <a:rPr lang="en-US" dirty="0" smtClean="0"/>
              <a:t>Checks and constraints</a:t>
            </a:r>
          </a:p>
          <a:p>
            <a:pPr lvl="1"/>
            <a:r>
              <a:rPr lang="en-US" dirty="0" smtClean="0"/>
              <a:t>Referential integrity control</a:t>
            </a:r>
          </a:p>
          <a:p>
            <a:pPr lvl="1"/>
            <a:r>
              <a:rPr lang="en-US" dirty="0" err="1" smtClean="0"/>
              <a:t>Normalisation</a:t>
            </a:r>
            <a:endParaRPr lang="en-US" dirty="0" smtClean="0"/>
          </a:p>
          <a:p>
            <a:r>
              <a:rPr lang="en-US" dirty="0" smtClean="0"/>
              <a:t>Concurrency control</a:t>
            </a:r>
          </a:p>
          <a:p>
            <a:pPr lvl="1"/>
            <a:r>
              <a:rPr lang="en-US" dirty="0" smtClean="0"/>
              <a:t>Insures that multiple user access does not lead to data anomalies</a:t>
            </a:r>
          </a:p>
          <a:p>
            <a:r>
              <a:rPr lang="en-US" dirty="0" smtClean="0"/>
              <a:t>Disaster Recovery</a:t>
            </a:r>
          </a:p>
          <a:p>
            <a:pPr lvl="1"/>
            <a:r>
              <a:rPr lang="en-US" dirty="0" smtClean="0"/>
              <a:t>Restores the database contents in the event of catastrophic hardware or software failure</a:t>
            </a:r>
          </a:p>
          <a:p>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Inconsistent Retrieval</a:t>
            </a:r>
            <a:endParaRPr lang="en-NZ" dirty="0"/>
          </a:p>
        </p:txBody>
      </p:sp>
      <p:graphicFrame>
        <p:nvGraphicFramePr>
          <p:cNvPr id="5" name="Content Placeholder 4"/>
          <p:cNvGraphicFramePr>
            <a:graphicFrameLocks noGrp="1"/>
          </p:cNvGraphicFramePr>
          <p:nvPr>
            <p:ph idx="1"/>
          </p:nvPr>
        </p:nvGraphicFramePr>
        <p:xfrm>
          <a:off x="714348" y="2498430"/>
          <a:ext cx="7872442" cy="3876040"/>
        </p:xfrm>
        <a:graphic>
          <a:graphicData uri="http://schemas.openxmlformats.org/drawingml/2006/table">
            <a:tbl>
              <a:tblPr firstRow="1" bandRow="1">
                <a:tableStyleId>{5C22544A-7EE6-4342-B048-85BDC9FD1C3A}</a:tableStyleId>
              </a:tblPr>
              <a:tblGrid>
                <a:gridCol w="3449821">
                  <a:extLst>
                    <a:ext uri="{9D8B030D-6E8A-4147-A177-3AD203B41FA5}">
                      <a16:colId xmlns:a16="http://schemas.microsoft.com/office/drawing/2014/main" val="20000"/>
                    </a:ext>
                  </a:extLst>
                </a:gridCol>
                <a:gridCol w="972800">
                  <a:extLst>
                    <a:ext uri="{9D8B030D-6E8A-4147-A177-3AD203B41FA5}">
                      <a16:colId xmlns:a16="http://schemas.microsoft.com/office/drawing/2014/main" val="20001"/>
                    </a:ext>
                  </a:extLst>
                </a:gridCol>
                <a:gridCol w="3449821">
                  <a:extLst>
                    <a:ext uri="{9D8B030D-6E8A-4147-A177-3AD203B41FA5}">
                      <a16:colId xmlns:a16="http://schemas.microsoft.com/office/drawing/2014/main" val="20002"/>
                    </a:ext>
                  </a:extLst>
                </a:gridCol>
              </a:tblGrid>
              <a:tr h="370840">
                <a:tc>
                  <a:txBody>
                    <a:bodyPr/>
                    <a:lstStyle/>
                    <a:p>
                      <a:pPr algn="ctr"/>
                      <a:r>
                        <a:rPr lang="en-US" dirty="0" err="1" smtClean="0">
                          <a:solidFill>
                            <a:schemeClr val="bg1"/>
                          </a:solidFill>
                        </a:rPr>
                        <a:t>Xact</a:t>
                      </a:r>
                      <a:r>
                        <a:rPr lang="en-US" baseline="0" dirty="0" smtClean="0">
                          <a:solidFill>
                            <a:schemeClr val="bg1"/>
                          </a:solidFill>
                        </a:rPr>
                        <a:t> 1</a:t>
                      </a:r>
                      <a:endParaRPr lang="en-NZ" dirty="0">
                        <a:solidFill>
                          <a:schemeClr val="bg1"/>
                        </a:solidFill>
                      </a:endParaRPr>
                    </a:p>
                  </a:txBody>
                  <a:tcPr/>
                </a:tc>
                <a:tc>
                  <a:txBody>
                    <a:bodyPr/>
                    <a:lstStyle/>
                    <a:p>
                      <a:pPr algn="ctr"/>
                      <a:r>
                        <a:rPr lang="en-US" dirty="0" smtClean="0">
                          <a:solidFill>
                            <a:schemeClr val="bg1"/>
                          </a:solidFill>
                        </a:rPr>
                        <a:t>Time</a:t>
                      </a:r>
                      <a:endParaRPr lang="en-NZ" dirty="0">
                        <a:solidFill>
                          <a:schemeClr val="bg1"/>
                        </a:solidFill>
                      </a:endParaRPr>
                    </a:p>
                  </a:txBody>
                  <a:tcPr/>
                </a:tc>
                <a:tc>
                  <a:txBody>
                    <a:bodyPr/>
                    <a:lstStyle/>
                    <a:p>
                      <a:pPr algn="ctr"/>
                      <a:r>
                        <a:rPr lang="en-US" dirty="0" smtClean="0">
                          <a:solidFill>
                            <a:schemeClr val="bg1"/>
                          </a:solidFill>
                        </a:rPr>
                        <a:t>Xact2</a:t>
                      </a:r>
                      <a:endParaRPr lang="en-NZ" dirty="0">
                        <a:solidFill>
                          <a:schemeClr val="bg1"/>
                        </a:solidFill>
                      </a:endParaRPr>
                    </a:p>
                  </a:txBody>
                  <a:tcPr/>
                </a:tc>
                <a:extLst>
                  <a:ext uri="{0D108BD9-81ED-4DB2-BD59-A6C34878D82A}">
                    <a16:rowId xmlns:a16="http://schemas.microsoft.com/office/drawing/2014/main" val="10000"/>
                  </a:ext>
                </a:extLst>
              </a:tr>
              <a:tr h="370840">
                <a:tc>
                  <a:txBody>
                    <a:bodyPr/>
                    <a:lstStyle/>
                    <a:p>
                      <a:r>
                        <a:rPr lang="en-US" dirty="0" smtClean="0">
                          <a:solidFill>
                            <a:schemeClr val="bg1"/>
                          </a:solidFill>
                        </a:rPr>
                        <a:t>Read balance 1; sum = 40</a:t>
                      </a:r>
                      <a:endParaRPr lang="en-NZ" dirty="0">
                        <a:solidFill>
                          <a:schemeClr val="bg1"/>
                        </a:solidFill>
                      </a:endParaRPr>
                    </a:p>
                  </a:txBody>
                  <a:tcPr/>
                </a:tc>
                <a:tc>
                  <a:txBody>
                    <a:bodyPr/>
                    <a:lstStyle/>
                    <a:p>
                      <a:pPr algn="ctr"/>
                      <a:r>
                        <a:rPr lang="en-US" dirty="0" smtClean="0">
                          <a:solidFill>
                            <a:schemeClr val="bg1"/>
                          </a:solidFill>
                        </a:rPr>
                        <a:t>1</a:t>
                      </a:r>
                      <a:endParaRPr lang="en-NZ" dirty="0">
                        <a:solidFill>
                          <a:schemeClr val="bg1"/>
                        </a:solidFill>
                      </a:endParaRPr>
                    </a:p>
                  </a:txBody>
                  <a:tcPr/>
                </a:tc>
                <a:tc>
                  <a:txBody>
                    <a:bodyPr/>
                    <a:lstStyle/>
                    <a:p>
                      <a:endParaRPr lang="en-NZ" dirty="0">
                        <a:solidFill>
                          <a:schemeClr val="bg1"/>
                        </a:solidFill>
                      </a:endParaRPr>
                    </a:p>
                  </a:txBody>
                  <a:tcPr/>
                </a:tc>
                <a:extLst>
                  <a:ext uri="{0D108BD9-81ED-4DB2-BD59-A6C34878D82A}">
                    <a16:rowId xmlns:a16="http://schemas.microsoft.com/office/drawing/2014/main" val="10001"/>
                  </a:ext>
                </a:extLst>
              </a:tr>
              <a:tr h="370840">
                <a:tc>
                  <a:txBody>
                    <a:bodyPr/>
                    <a:lstStyle/>
                    <a:p>
                      <a:r>
                        <a:rPr lang="en-US" dirty="0" smtClean="0">
                          <a:solidFill>
                            <a:schemeClr val="bg1"/>
                          </a:solidFill>
                        </a:rPr>
                        <a:t>Read balance2; sum = 90</a:t>
                      </a:r>
                      <a:endParaRPr lang="en-NZ" dirty="0">
                        <a:solidFill>
                          <a:schemeClr val="bg1"/>
                        </a:solidFill>
                      </a:endParaRPr>
                    </a:p>
                  </a:txBody>
                  <a:tcPr/>
                </a:tc>
                <a:tc>
                  <a:txBody>
                    <a:bodyPr/>
                    <a:lstStyle/>
                    <a:p>
                      <a:pPr algn="ctr"/>
                      <a:r>
                        <a:rPr lang="en-US" dirty="0" smtClean="0">
                          <a:solidFill>
                            <a:schemeClr val="bg1"/>
                          </a:solidFill>
                        </a:rPr>
                        <a:t>2</a:t>
                      </a:r>
                      <a:endParaRPr lang="en-NZ" dirty="0">
                        <a:solidFill>
                          <a:schemeClr val="bg1"/>
                        </a:solidFill>
                      </a:endParaRPr>
                    </a:p>
                  </a:txBody>
                  <a:tcPr/>
                </a:tc>
                <a:tc>
                  <a:txBody>
                    <a:bodyPr/>
                    <a:lstStyle/>
                    <a:p>
                      <a:endParaRPr lang="en-NZ" dirty="0">
                        <a:solidFill>
                          <a:schemeClr val="bg1"/>
                        </a:solidFill>
                      </a:endParaRPr>
                    </a:p>
                  </a:txBody>
                  <a:tcPr/>
                </a:tc>
                <a:extLst>
                  <a:ext uri="{0D108BD9-81ED-4DB2-BD59-A6C34878D82A}">
                    <a16:rowId xmlns:a16="http://schemas.microsoft.com/office/drawing/2014/main" val="10002"/>
                  </a:ext>
                </a:extLst>
              </a:tr>
              <a:tr h="370840">
                <a:tc>
                  <a:txBody>
                    <a:bodyPr/>
                    <a:lstStyle/>
                    <a:p>
                      <a:endParaRPr lang="en-NZ" dirty="0">
                        <a:solidFill>
                          <a:schemeClr val="bg1"/>
                        </a:solidFill>
                      </a:endParaRPr>
                    </a:p>
                  </a:txBody>
                  <a:tcPr/>
                </a:tc>
                <a:tc>
                  <a:txBody>
                    <a:bodyPr/>
                    <a:lstStyle/>
                    <a:p>
                      <a:pPr algn="ctr"/>
                      <a:r>
                        <a:rPr lang="en-US" dirty="0" smtClean="0">
                          <a:solidFill>
                            <a:schemeClr val="bg1"/>
                          </a:solidFill>
                        </a:rPr>
                        <a:t>3</a:t>
                      </a:r>
                      <a:endParaRPr lang="en-NZ" dirty="0">
                        <a:solidFill>
                          <a:schemeClr val="bg1"/>
                        </a:solidFill>
                      </a:endParaRPr>
                    </a:p>
                  </a:txBody>
                  <a:tcPr/>
                </a:tc>
                <a:tc>
                  <a:txBody>
                    <a:bodyPr/>
                    <a:lstStyle/>
                    <a:p>
                      <a:r>
                        <a:rPr lang="en-US" dirty="0" smtClean="0">
                          <a:solidFill>
                            <a:schemeClr val="bg1"/>
                          </a:solidFill>
                        </a:rPr>
                        <a:t>Read balance 3 </a:t>
                      </a:r>
                      <a:r>
                        <a:rPr lang="en-US" baseline="0" dirty="0" smtClean="0">
                          <a:solidFill>
                            <a:schemeClr val="bg1"/>
                          </a:solidFill>
                        </a:rPr>
                        <a:t> = 30</a:t>
                      </a:r>
                      <a:endParaRPr lang="en-NZ" dirty="0">
                        <a:solidFill>
                          <a:schemeClr val="bg1"/>
                        </a:solidFill>
                      </a:endParaRPr>
                    </a:p>
                  </a:txBody>
                  <a:tcPr/>
                </a:tc>
                <a:extLst>
                  <a:ext uri="{0D108BD9-81ED-4DB2-BD59-A6C34878D82A}">
                    <a16:rowId xmlns:a16="http://schemas.microsoft.com/office/drawing/2014/main" val="10003"/>
                  </a:ext>
                </a:extLst>
              </a:tr>
              <a:tr h="370840">
                <a:tc>
                  <a:txBody>
                    <a:bodyPr/>
                    <a:lstStyle/>
                    <a:p>
                      <a:endParaRPr lang="en-NZ" dirty="0">
                        <a:solidFill>
                          <a:schemeClr val="bg1"/>
                        </a:solidFill>
                      </a:endParaRPr>
                    </a:p>
                  </a:txBody>
                  <a:tcPr/>
                </a:tc>
                <a:tc>
                  <a:txBody>
                    <a:bodyPr/>
                    <a:lstStyle/>
                    <a:p>
                      <a:pPr algn="ctr"/>
                      <a:r>
                        <a:rPr lang="en-US" dirty="0" smtClean="0">
                          <a:solidFill>
                            <a:schemeClr val="bg1"/>
                          </a:solidFill>
                        </a:rPr>
                        <a:t>4</a:t>
                      </a:r>
                      <a:endParaRPr lang="en-NZ" dirty="0">
                        <a:solidFill>
                          <a:schemeClr val="bg1"/>
                        </a:solidFill>
                      </a:endParaRPr>
                    </a:p>
                  </a:txBody>
                  <a:tcPr/>
                </a:tc>
                <a:tc>
                  <a:txBody>
                    <a:bodyPr/>
                    <a:lstStyle/>
                    <a:p>
                      <a:r>
                        <a:rPr lang="en-US" dirty="0" smtClean="0">
                          <a:solidFill>
                            <a:schemeClr val="bg1"/>
                          </a:solidFill>
                        </a:rPr>
                        <a:t>Decrement and write balance 3 -&gt;</a:t>
                      </a:r>
                      <a:r>
                        <a:rPr lang="en-US" baseline="0" dirty="0" smtClean="0">
                          <a:solidFill>
                            <a:schemeClr val="bg1"/>
                          </a:solidFill>
                        </a:rPr>
                        <a:t> 20</a:t>
                      </a:r>
                      <a:endParaRPr lang="en-NZ" dirty="0">
                        <a:solidFill>
                          <a:schemeClr val="bg1"/>
                        </a:solidFill>
                      </a:endParaRPr>
                    </a:p>
                  </a:txBody>
                  <a:tcPr/>
                </a:tc>
                <a:extLst>
                  <a:ext uri="{0D108BD9-81ED-4DB2-BD59-A6C34878D82A}">
                    <a16:rowId xmlns:a16="http://schemas.microsoft.com/office/drawing/2014/main" val="10004"/>
                  </a:ext>
                </a:extLst>
              </a:tr>
              <a:tr h="370840">
                <a:tc>
                  <a:txBody>
                    <a:bodyPr/>
                    <a:lstStyle/>
                    <a:p>
                      <a:endParaRPr lang="en-NZ" dirty="0">
                        <a:solidFill>
                          <a:schemeClr val="bg1"/>
                        </a:solidFill>
                      </a:endParaRPr>
                    </a:p>
                  </a:txBody>
                  <a:tcPr/>
                </a:tc>
                <a:tc>
                  <a:txBody>
                    <a:bodyPr/>
                    <a:lstStyle/>
                    <a:p>
                      <a:pPr algn="ctr"/>
                      <a:r>
                        <a:rPr lang="en-US" dirty="0" smtClean="0">
                          <a:solidFill>
                            <a:schemeClr val="bg1"/>
                          </a:solidFill>
                        </a:rPr>
                        <a:t>5</a:t>
                      </a:r>
                      <a:endParaRPr lang="en-NZ" dirty="0">
                        <a:solidFill>
                          <a:schemeClr val="bg1"/>
                        </a:solidFill>
                      </a:endParaRPr>
                    </a:p>
                  </a:txBody>
                  <a:tcPr/>
                </a:tc>
                <a:tc>
                  <a:txBody>
                    <a:bodyPr/>
                    <a:lstStyle/>
                    <a:p>
                      <a:r>
                        <a:rPr lang="en-US" dirty="0" smtClean="0">
                          <a:solidFill>
                            <a:schemeClr val="bg1"/>
                          </a:solidFill>
                        </a:rPr>
                        <a:t>Read balance 1 = 40</a:t>
                      </a:r>
                      <a:endParaRPr lang="en-NZ" dirty="0">
                        <a:solidFill>
                          <a:schemeClr val="bg1"/>
                        </a:solidFill>
                      </a:endParaRPr>
                    </a:p>
                  </a:txBody>
                  <a:tcPr/>
                </a:tc>
                <a:extLst>
                  <a:ext uri="{0D108BD9-81ED-4DB2-BD59-A6C34878D82A}">
                    <a16:rowId xmlns:a16="http://schemas.microsoft.com/office/drawing/2014/main" val="10005"/>
                  </a:ext>
                </a:extLst>
              </a:tr>
              <a:tr h="370840">
                <a:tc>
                  <a:txBody>
                    <a:bodyPr/>
                    <a:lstStyle/>
                    <a:p>
                      <a:endParaRPr lang="en-NZ">
                        <a:solidFill>
                          <a:schemeClr val="bg1"/>
                        </a:solidFill>
                      </a:endParaRPr>
                    </a:p>
                  </a:txBody>
                  <a:tcPr/>
                </a:tc>
                <a:tc>
                  <a:txBody>
                    <a:bodyPr/>
                    <a:lstStyle/>
                    <a:p>
                      <a:pPr algn="ctr"/>
                      <a:r>
                        <a:rPr lang="en-US" dirty="0" smtClean="0">
                          <a:solidFill>
                            <a:schemeClr val="bg1"/>
                          </a:solidFill>
                        </a:rPr>
                        <a:t>6</a:t>
                      </a:r>
                      <a:endParaRPr lang="en-NZ" dirty="0">
                        <a:solidFill>
                          <a:schemeClr val="bg1"/>
                        </a:solidFill>
                      </a:endParaRPr>
                    </a:p>
                  </a:txBody>
                  <a:tcPr/>
                </a:tc>
                <a:tc>
                  <a:txBody>
                    <a:bodyPr/>
                    <a:lstStyle/>
                    <a:p>
                      <a:r>
                        <a:rPr lang="en-US" dirty="0" smtClean="0">
                          <a:solidFill>
                            <a:schemeClr val="bg1"/>
                          </a:solidFill>
                        </a:rPr>
                        <a:t>Increment and write balance 1</a:t>
                      </a:r>
                      <a:r>
                        <a:rPr lang="en-US" baseline="0" dirty="0" smtClean="0">
                          <a:solidFill>
                            <a:schemeClr val="bg1"/>
                          </a:solidFill>
                        </a:rPr>
                        <a:t> -&gt; 50</a:t>
                      </a:r>
                      <a:endParaRPr lang="en-NZ" dirty="0">
                        <a:solidFill>
                          <a:schemeClr val="bg1"/>
                        </a:solidFill>
                      </a:endParaRPr>
                    </a:p>
                  </a:txBody>
                  <a:tcPr/>
                </a:tc>
                <a:extLst>
                  <a:ext uri="{0D108BD9-81ED-4DB2-BD59-A6C34878D82A}">
                    <a16:rowId xmlns:a16="http://schemas.microsoft.com/office/drawing/2014/main" val="10006"/>
                  </a:ext>
                </a:extLst>
              </a:tr>
              <a:tr h="370840">
                <a:tc>
                  <a:txBody>
                    <a:bodyPr/>
                    <a:lstStyle/>
                    <a:p>
                      <a:endParaRPr lang="en-NZ" dirty="0">
                        <a:solidFill>
                          <a:schemeClr val="bg1"/>
                        </a:solidFill>
                      </a:endParaRPr>
                    </a:p>
                  </a:txBody>
                  <a:tcPr/>
                </a:tc>
                <a:tc>
                  <a:txBody>
                    <a:bodyPr/>
                    <a:lstStyle/>
                    <a:p>
                      <a:pPr algn="ctr"/>
                      <a:r>
                        <a:rPr lang="en-US" dirty="0" smtClean="0">
                          <a:solidFill>
                            <a:schemeClr val="bg1"/>
                          </a:solidFill>
                        </a:rPr>
                        <a:t>7</a:t>
                      </a:r>
                      <a:endParaRPr lang="en-NZ" dirty="0">
                        <a:solidFill>
                          <a:schemeClr val="bg1"/>
                        </a:solidFill>
                      </a:endParaRPr>
                    </a:p>
                  </a:txBody>
                  <a:tcPr/>
                </a:tc>
                <a:tc>
                  <a:txBody>
                    <a:bodyPr/>
                    <a:lstStyle/>
                    <a:p>
                      <a:r>
                        <a:rPr lang="en-US" dirty="0" smtClean="0">
                          <a:solidFill>
                            <a:schemeClr val="bg1"/>
                          </a:solidFill>
                        </a:rPr>
                        <a:t>COMMIT</a:t>
                      </a:r>
                      <a:endParaRPr lang="en-NZ" dirty="0">
                        <a:solidFill>
                          <a:schemeClr val="bg1"/>
                        </a:solidFill>
                      </a:endParaRPr>
                    </a:p>
                  </a:txBody>
                  <a:tcPr/>
                </a:tc>
                <a:extLst>
                  <a:ext uri="{0D108BD9-81ED-4DB2-BD59-A6C34878D82A}">
                    <a16:rowId xmlns:a16="http://schemas.microsoft.com/office/drawing/2014/main" val="10007"/>
                  </a:ext>
                </a:extLst>
              </a:tr>
              <a:tr h="370840">
                <a:tc>
                  <a:txBody>
                    <a:bodyPr/>
                    <a:lstStyle/>
                    <a:p>
                      <a:r>
                        <a:rPr lang="en-US" dirty="0" smtClean="0">
                          <a:solidFill>
                            <a:schemeClr val="bg1"/>
                          </a:solidFill>
                        </a:rPr>
                        <a:t>Read balance 3; sum = 110</a:t>
                      </a:r>
                      <a:endParaRPr lang="en-NZ" dirty="0">
                        <a:solidFill>
                          <a:schemeClr val="bg1"/>
                        </a:solidFill>
                      </a:endParaRPr>
                    </a:p>
                  </a:txBody>
                  <a:tcPr/>
                </a:tc>
                <a:tc>
                  <a:txBody>
                    <a:bodyPr/>
                    <a:lstStyle/>
                    <a:p>
                      <a:pPr algn="ctr"/>
                      <a:r>
                        <a:rPr lang="en-US" dirty="0" smtClean="0">
                          <a:solidFill>
                            <a:schemeClr val="bg1"/>
                          </a:solidFill>
                        </a:rPr>
                        <a:t>8</a:t>
                      </a:r>
                      <a:endParaRPr lang="en-NZ" dirty="0">
                        <a:solidFill>
                          <a:schemeClr val="bg1"/>
                        </a:solidFill>
                      </a:endParaRPr>
                    </a:p>
                  </a:txBody>
                  <a:tcPr/>
                </a:tc>
                <a:tc>
                  <a:txBody>
                    <a:bodyPr/>
                    <a:lstStyle/>
                    <a:p>
                      <a:endParaRPr lang="en-NZ" dirty="0">
                        <a:solidFill>
                          <a:schemeClr val="bg1"/>
                        </a:solidFill>
                      </a:endParaRPr>
                    </a:p>
                  </a:txBody>
                  <a:tcPr/>
                </a:tc>
                <a:extLst>
                  <a:ext uri="{0D108BD9-81ED-4DB2-BD59-A6C34878D82A}">
                    <a16:rowId xmlns:a16="http://schemas.microsoft.com/office/drawing/2014/main" val="10008"/>
                  </a:ext>
                </a:extLst>
              </a:tr>
            </a:tbl>
          </a:graphicData>
        </a:graphic>
      </p:graphicFrame>
      <p:sp>
        <p:nvSpPr>
          <p:cNvPr id="6" name="TextBox 5"/>
          <p:cNvSpPr txBox="1"/>
          <p:nvPr/>
        </p:nvSpPr>
        <p:spPr>
          <a:xfrm>
            <a:off x="785786" y="1571612"/>
            <a:ext cx="7643866" cy="369332"/>
          </a:xfrm>
          <a:prstGeom prst="rect">
            <a:avLst/>
          </a:prstGeom>
          <a:noFill/>
        </p:spPr>
        <p:txBody>
          <a:bodyPr wrap="square" rtlCol="0">
            <a:spAutoFit/>
          </a:bodyPr>
          <a:lstStyle/>
          <a:p>
            <a:r>
              <a:rPr lang="en-US" dirty="0" smtClean="0"/>
              <a:t>Balance 1 = 40	Balance2 = 50	 Balance3 = 30</a:t>
            </a:r>
            <a:endParaRPr lang="en-NZ"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512064"/>
            <a:ext cx="8572560" cy="914400"/>
          </a:xfrm>
        </p:spPr>
        <p:txBody>
          <a:bodyPr/>
          <a:lstStyle/>
          <a:p>
            <a:r>
              <a:rPr lang="en-US" dirty="0" smtClean="0"/>
              <a:t>Preventing Concurrency Failures</a:t>
            </a:r>
            <a:endParaRPr lang="en-NZ" dirty="0"/>
          </a:p>
        </p:txBody>
      </p:sp>
      <p:sp>
        <p:nvSpPr>
          <p:cNvPr id="3" name="Content Placeholder 2"/>
          <p:cNvSpPr>
            <a:spLocks noGrp="1"/>
          </p:cNvSpPr>
          <p:nvPr>
            <p:ph idx="1"/>
          </p:nvPr>
        </p:nvSpPr>
        <p:spPr/>
        <p:txBody>
          <a:bodyPr/>
          <a:lstStyle/>
          <a:p>
            <a:pPr marL="582930" indent="-514350">
              <a:buFont typeface="+mj-lt"/>
              <a:buAutoNum type="arabicPeriod"/>
            </a:pPr>
            <a:r>
              <a:rPr lang="en-US" dirty="0" smtClean="0"/>
              <a:t>Don’t allow concurrent transactions</a:t>
            </a:r>
          </a:p>
          <a:p>
            <a:pPr marL="582930" indent="-514350">
              <a:buFont typeface="+mj-lt"/>
              <a:buAutoNum type="arabicPeriod"/>
            </a:pPr>
            <a:r>
              <a:rPr lang="en-US" dirty="0" smtClean="0"/>
              <a:t>Implement a concurrency control protocol</a:t>
            </a:r>
          </a:p>
          <a:p>
            <a:pPr marL="912114" lvl="1" indent="-514350">
              <a:buFont typeface="+mj-lt"/>
              <a:buAutoNum type="arabicPeriod"/>
            </a:pPr>
            <a:r>
              <a:rPr lang="en-US" dirty="0" smtClean="0"/>
              <a:t>Locking</a:t>
            </a:r>
          </a:p>
          <a:p>
            <a:pPr marL="912114" lvl="1" indent="-514350">
              <a:buFont typeface="+mj-lt"/>
              <a:buAutoNum type="arabicPeriod"/>
            </a:pPr>
            <a:r>
              <a:rPr lang="en-US" dirty="0" smtClean="0"/>
              <a:t>Timestamp Ordering</a:t>
            </a:r>
          </a:p>
          <a:p>
            <a:pPr marL="912114" lvl="1" indent="-514350">
              <a:buFont typeface="+mj-lt"/>
              <a:buAutoNum type="arabicPeriod"/>
            </a:pPr>
            <a:r>
              <a:rPr lang="en-US" dirty="0" smtClean="0"/>
              <a:t>Optimistic</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222" y="512064"/>
            <a:ext cx="8572496" cy="914400"/>
          </a:xfrm>
        </p:spPr>
        <p:txBody>
          <a:bodyPr/>
          <a:lstStyle/>
          <a:p>
            <a:r>
              <a:rPr lang="en-US" dirty="0" smtClean="0"/>
              <a:t>Concurrency Protocol 1: Locking</a:t>
            </a:r>
            <a:endParaRPr lang="en-NZ" dirty="0"/>
          </a:p>
        </p:txBody>
      </p:sp>
      <p:sp>
        <p:nvSpPr>
          <p:cNvPr id="3" name="Content Placeholder 2"/>
          <p:cNvSpPr>
            <a:spLocks noGrp="1"/>
          </p:cNvSpPr>
          <p:nvPr>
            <p:ph idx="1"/>
          </p:nvPr>
        </p:nvSpPr>
        <p:spPr>
          <a:xfrm>
            <a:off x="928662" y="1714488"/>
            <a:ext cx="7772400" cy="4071966"/>
          </a:xfrm>
        </p:spPr>
        <p:txBody>
          <a:bodyPr/>
          <a:lstStyle/>
          <a:p>
            <a:r>
              <a:rPr lang="en-US" dirty="0" smtClean="0"/>
              <a:t>A transaction acquires a lock on a database object it needs to use.</a:t>
            </a:r>
          </a:p>
          <a:p>
            <a:endParaRPr lang="en-US" dirty="0" smtClean="0"/>
          </a:p>
          <a:p>
            <a:r>
              <a:rPr lang="en-US" dirty="0" smtClean="0"/>
              <a:t>While the object is locked, other transactions have only restricted access to it</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Locking	</a:t>
            </a:r>
            <a:endParaRPr lang="en-NZ" dirty="0"/>
          </a:p>
        </p:txBody>
      </p:sp>
      <p:sp>
        <p:nvSpPr>
          <p:cNvPr id="3" name="Content Placeholder 2"/>
          <p:cNvSpPr>
            <a:spLocks noGrp="1"/>
          </p:cNvSpPr>
          <p:nvPr>
            <p:ph idx="1"/>
          </p:nvPr>
        </p:nvSpPr>
        <p:spPr/>
        <p:txBody>
          <a:bodyPr>
            <a:normAutofit/>
          </a:bodyPr>
          <a:lstStyle/>
          <a:p>
            <a:r>
              <a:rPr lang="en-US" sz="3200" dirty="0" smtClean="0"/>
              <a:t>Types of locks:</a:t>
            </a:r>
          </a:p>
          <a:p>
            <a:pPr lvl="1"/>
            <a:r>
              <a:rPr lang="en-US" sz="2800" dirty="0" smtClean="0"/>
              <a:t>Shared:</a:t>
            </a:r>
          </a:p>
          <a:p>
            <a:pPr lvl="2"/>
            <a:r>
              <a:rPr lang="en-US" sz="2800" dirty="0" smtClean="0"/>
              <a:t>Requested when the object is to be read</a:t>
            </a:r>
          </a:p>
          <a:p>
            <a:pPr lvl="1"/>
            <a:r>
              <a:rPr lang="en-US" sz="2800" dirty="0" smtClean="0"/>
              <a:t>Exclusive</a:t>
            </a:r>
          </a:p>
          <a:p>
            <a:pPr lvl="2"/>
            <a:r>
              <a:rPr lang="en-US" sz="2800" dirty="0" smtClean="0"/>
              <a:t>Requested when the object is to be modified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Locking	</a:t>
            </a:r>
            <a:endParaRPr lang="en-NZ" dirty="0"/>
          </a:p>
        </p:txBody>
      </p:sp>
      <p:sp>
        <p:nvSpPr>
          <p:cNvPr id="3" name="Content Placeholder 2"/>
          <p:cNvSpPr>
            <a:spLocks noGrp="1"/>
          </p:cNvSpPr>
          <p:nvPr>
            <p:ph idx="1"/>
          </p:nvPr>
        </p:nvSpPr>
        <p:spPr/>
        <p:txBody>
          <a:bodyPr>
            <a:normAutofit/>
          </a:bodyPr>
          <a:lstStyle/>
          <a:p>
            <a:r>
              <a:rPr lang="en-US" sz="3200" dirty="0" smtClean="0"/>
              <a:t>Rules:</a:t>
            </a:r>
          </a:p>
          <a:p>
            <a:pPr lvl="1"/>
            <a:r>
              <a:rPr lang="en-US" sz="2800" dirty="0" smtClean="0"/>
              <a:t>A shared lock will be granted on an object if there are either no locks on it, or there are only shared locks on it.</a:t>
            </a:r>
          </a:p>
          <a:p>
            <a:pPr lvl="1"/>
            <a:r>
              <a:rPr lang="en-US" sz="2800" dirty="0" smtClean="0"/>
              <a:t>An exclusive lock will not be granted if there are any locks (shared or exclusive) on the object</a:t>
            </a:r>
          </a:p>
          <a:p>
            <a:pPr lvl="1"/>
            <a:r>
              <a:rPr lang="en-US" sz="2800" dirty="0" smtClean="0"/>
              <a:t>An object that requests a lock that cannot be granted must wait.</a:t>
            </a:r>
            <a:endParaRPr lang="en-NZ"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Locking</a:t>
            </a:r>
            <a:endParaRPr lang="en-NZ" dirty="0"/>
          </a:p>
        </p:txBody>
      </p:sp>
      <p:graphicFrame>
        <p:nvGraphicFramePr>
          <p:cNvPr id="4" name="Content Placeholder 3"/>
          <p:cNvGraphicFramePr>
            <a:graphicFrameLocks noGrp="1"/>
          </p:cNvGraphicFramePr>
          <p:nvPr>
            <p:ph idx="1"/>
          </p:nvPr>
        </p:nvGraphicFramePr>
        <p:xfrm>
          <a:off x="2643175" y="2427289"/>
          <a:ext cx="5643600" cy="3787792"/>
        </p:xfrm>
        <a:graphic>
          <a:graphicData uri="http://schemas.openxmlformats.org/drawingml/2006/table">
            <a:tbl>
              <a:tblPr firstRow="1" bandRow="1">
                <a:tableStyleId>{5C22544A-7EE6-4342-B048-85BDC9FD1C3A}</a:tableStyleId>
              </a:tblPr>
              <a:tblGrid>
                <a:gridCol w="1410900">
                  <a:extLst>
                    <a:ext uri="{9D8B030D-6E8A-4147-A177-3AD203B41FA5}">
                      <a16:colId xmlns:a16="http://schemas.microsoft.com/office/drawing/2014/main" val="20000"/>
                    </a:ext>
                  </a:extLst>
                </a:gridCol>
                <a:gridCol w="1410900">
                  <a:extLst>
                    <a:ext uri="{9D8B030D-6E8A-4147-A177-3AD203B41FA5}">
                      <a16:colId xmlns:a16="http://schemas.microsoft.com/office/drawing/2014/main" val="20001"/>
                    </a:ext>
                  </a:extLst>
                </a:gridCol>
                <a:gridCol w="1410900">
                  <a:extLst>
                    <a:ext uri="{9D8B030D-6E8A-4147-A177-3AD203B41FA5}">
                      <a16:colId xmlns:a16="http://schemas.microsoft.com/office/drawing/2014/main" val="20002"/>
                    </a:ext>
                  </a:extLst>
                </a:gridCol>
                <a:gridCol w="1410900">
                  <a:extLst>
                    <a:ext uri="{9D8B030D-6E8A-4147-A177-3AD203B41FA5}">
                      <a16:colId xmlns:a16="http://schemas.microsoft.com/office/drawing/2014/main" val="20003"/>
                    </a:ext>
                  </a:extLst>
                </a:gridCol>
              </a:tblGrid>
              <a:tr h="946948">
                <a:tc>
                  <a:txBody>
                    <a:bodyPr/>
                    <a:lstStyle/>
                    <a:p>
                      <a:pPr algn="ctr"/>
                      <a:endParaRPr lang="en-NZ" dirty="0"/>
                    </a:p>
                  </a:txBody>
                  <a:tcPr anchor="ctr"/>
                </a:tc>
                <a:tc>
                  <a:txBody>
                    <a:bodyPr/>
                    <a:lstStyle/>
                    <a:p>
                      <a:pPr algn="ctr"/>
                      <a:r>
                        <a:rPr lang="en-US" sz="2000" dirty="0" smtClean="0">
                          <a:solidFill>
                            <a:schemeClr val="bg1"/>
                          </a:solidFill>
                        </a:rPr>
                        <a:t>None</a:t>
                      </a:r>
                      <a:endParaRPr lang="en-NZ" sz="2000" dirty="0">
                        <a:solidFill>
                          <a:schemeClr val="bg1"/>
                        </a:solidFill>
                      </a:endParaRPr>
                    </a:p>
                  </a:txBody>
                  <a:tcPr anchor="ctr"/>
                </a:tc>
                <a:tc>
                  <a:txBody>
                    <a:bodyPr/>
                    <a:lstStyle/>
                    <a:p>
                      <a:pPr algn="ctr"/>
                      <a:r>
                        <a:rPr lang="en-US" sz="2000" dirty="0" smtClean="0">
                          <a:solidFill>
                            <a:schemeClr val="bg1"/>
                          </a:solidFill>
                        </a:rPr>
                        <a:t>Shared</a:t>
                      </a:r>
                      <a:endParaRPr lang="en-NZ" sz="2000" dirty="0">
                        <a:solidFill>
                          <a:schemeClr val="bg1"/>
                        </a:solidFill>
                      </a:endParaRPr>
                    </a:p>
                  </a:txBody>
                  <a:tcPr anchor="ctr"/>
                </a:tc>
                <a:tc>
                  <a:txBody>
                    <a:bodyPr/>
                    <a:lstStyle/>
                    <a:p>
                      <a:pPr algn="ctr"/>
                      <a:r>
                        <a:rPr lang="en-US" sz="2000" dirty="0" smtClean="0">
                          <a:solidFill>
                            <a:schemeClr val="bg1"/>
                          </a:solidFill>
                        </a:rPr>
                        <a:t>Exclusive</a:t>
                      </a:r>
                      <a:endParaRPr lang="en-NZ" sz="2000" dirty="0">
                        <a:solidFill>
                          <a:schemeClr val="bg1"/>
                        </a:solidFill>
                      </a:endParaRPr>
                    </a:p>
                  </a:txBody>
                  <a:tcPr anchor="ctr"/>
                </a:tc>
                <a:extLst>
                  <a:ext uri="{0D108BD9-81ED-4DB2-BD59-A6C34878D82A}">
                    <a16:rowId xmlns:a16="http://schemas.microsoft.com/office/drawing/2014/main" val="10000"/>
                  </a:ext>
                </a:extLst>
              </a:tr>
              <a:tr h="946948">
                <a:tc>
                  <a:txBody>
                    <a:bodyPr/>
                    <a:lstStyle/>
                    <a:p>
                      <a:pPr algn="ctr"/>
                      <a:r>
                        <a:rPr lang="en-US" sz="2000" dirty="0" smtClean="0"/>
                        <a:t>None</a:t>
                      </a:r>
                      <a:endParaRPr lang="en-NZ" sz="2000" dirty="0"/>
                    </a:p>
                  </a:txBody>
                  <a:tcPr anchor="ctr"/>
                </a:tc>
                <a:tc>
                  <a:txBody>
                    <a:bodyPr/>
                    <a:lstStyle/>
                    <a:p>
                      <a:pPr algn="ctr"/>
                      <a:r>
                        <a:rPr lang="en-US" sz="2000" i="1" dirty="0" smtClean="0">
                          <a:solidFill>
                            <a:schemeClr val="tx1">
                              <a:lumMod val="50000"/>
                            </a:schemeClr>
                          </a:solidFill>
                        </a:rPr>
                        <a:t>Ok</a:t>
                      </a:r>
                      <a:endParaRPr lang="en-NZ" sz="2000" i="1" dirty="0">
                        <a:solidFill>
                          <a:schemeClr val="tx1">
                            <a:lumMod val="50000"/>
                          </a:schemeClr>
                        </a:solidFill>
                      </a:endParaRPr>
                    </a:p>
                  </a:txBody>
                  <a:tcPr anchor="ctr"/>
                </a:tc>
                <a:tc>
                  <a:txBody>
                    <a:bodyPr/>
                    <a:lstStyle/>
                    <a:p>
                      <a:pPr algn="ctr"/>
                      <a:r>
                        <a:rPr lang="en-US" sz="2000" i="1" dirty="0" smtClean="0">
                          <a:solidFill>
                            <a:schemeClr val="tx1">
                              <a:lumMod val="50000"/>
                            </a:schemeClr>
                          </a:solidFill>
                        </a:rPr>
                        <a:t>Ok</a:t>
                      </a:r>
                      <a:endParaRPr lang="en-NZ" sz="2000" i="1" dirty="0">
                        <a:solidFill>
                          <a:schemeClr val="tx1">
                            <a:lumMod val="50000"/>
                          </a:schemeClr>
                        </a:solidFill>
                      </a:endParaRPr>
                    </a:p>
                  </a:txBody>
                  <a:tcPr anchor="ctr"/>
                </a:tc>
                <a:tc>
                  <a:txBody>
                    <a:bodyPr/>
                    <a:lstStyle/>
                    <a:p>
                      <a:pPr algn="ctr"/>
                      <a:r>
                        <a:rPr lang="en-US" sz="2000" i="1" dirty="0" smtClean="0">
                          <a:solidFill>
                            <a:schemeClr val="tx1">
                              <a:lumMod val="50000"/>
                            </a:schemeClr>
                          </a:solidFill>
                        </a:rPr>
                        <a:t>Ok</a:t>
                      </a:r>
                      <a:endParaRPr lang="en-NZ" sz="2000" i="1" dirty="0">
                        <a:solidFill>
                          <a:schemeClr val="tx1">
                            <a:lumMod val="50000"/>
                          </a:schemeClr>
                        </a:solidFill>
                      </a:endParaRPr>
                    </a:p>
                  </a:txBody>
                  <a:tcPr anchor="ctr"/>
                </a:tc>
                <a:extLst>
                  <a:ext uri="{0D108BD9-81ED-4DB2-BD59-A6C34878D82A}">
                    <a16:rowId xmlns:a16="http://schemas.microsoft.com/office/drawing/2014/main" val="10001"/>
                  </a:ext>
                </a:extLst>
              </a:tr>
              <a:tr h="946948">
                <a:tc>
                  <a:txBody>
                    <a:bodyPr/>
                    <a:lstStyle/>
                    <a:p>
                      <a:pPr algn="ctr"/>
                      <a:r>
                        <a:rPr lang="en-US" sz="2000" dirty="0" smtClean="0"/>
                        <a:t>Shared</a:t>
                      </a:r>
                      <a:endParaRPr lang="en-NZ" sz="2000" dirty="0"/>
                    </a:p>
                  </a:txBody>
                  <a:tcPr anchor="ctr"/>
                </a:tc>
                <a:tc>
                  <a:txBody>
                    <a:bodyPr/>
                    <a:lstStyle/>
                    <a:p>
                      <a:pPr algn="ctr"/>
                      <a:r>
                        <a:rPr lang="en-US" sz="2000" dirty="0" smtClean="0"/>
                        <a:t>Ok</a:t>
                      </a:r>
                      <a:endParaRPr lang="en-NZ" sz="2000" dirty="0"/>
                    </a:p>
                  </a:txBody>
                  <a:tcPr anchor="ctr"/>
                </a:tc>
                <a:tc>
                  <a:txBody>
                    <a:bodyPr/>
                    <a:lstStyle/>
                    <a:p>
                      <a:pPr algn="ctr"/>
                      <a:r>
                        <a:rPr lang="en-US" sz="2000" dirty="0" smtClean="0"/>
                        <a:t>Ok</a:t>
                      </a:r>
                      <a:endParaRPr lang="en-NZ" sz="2000" dirty="0"/>
                    </a:p>
                  </a:txBody>
                  <a:tcPr anchor="ctr"/>
                </a:tc>
                <a:tc>
                  <a:txBody>
                    <a:bodyPr/>
                    <a:lstStyle/>
                    <a:p>
                      <a:pPr algn="ctr"/>
                      <a:r>
                        <a:rPr lang="en-US" sz="2000" dirty="0" smtClean="0"/>
                        <a:t>Wait</a:t>
                      </a:r>
                      <a:endParaRPr lang="en-NZ" sz="2000" dirty="0"/>
                    </a:p>
                  </a:txBody>
                  <a:tcPr anchor="ctr"/>
                </a:tc>
                <a:extLst>
                  <a:ext uri="{0D108BD9-81ED-4DB2-BD59-A6C34878D82A}">
                    <a16:rowId xmlns:a16="http://schemas.microsoft.com/office/drawing/2014/main" val="10002"/>
                  </a:ext>
                </a:extLst>
              </a:tr>
              <a:tr h="946948">
                <a:tc>
                  <a:txBody>
                    <a:bodyPr/>
                    <a:lstStyle/>
                    <a:p>
                      <a:pPr algn="ctr"/>
                      <a:r>
                        <a:rPr lang="en-US" sz="2000" dirty="0" smtClean="0"/>
                        <a:t>Exclusive</a:t>
                      </a:r>
                      <a:endParaRPr lang="en-NZ" sz="2000" dirty="0"/>
                    </a:p>
                  </a:txBody>
                  <a:tcPr anchor="ctr"/>
                </a:tc>
                <a:tc>
                  <a:txBody>
                    <a:bodyPr/>
                    <a:lstStyle/>
                    <a:p>
                      <a:pPr algn="ctr"/>
                      <a:r>
                        <a:rPr lang="en-US" sz="2000" dirty="0" smtClean="0"/>
                        <a:t>Ok</a:t>
                      </a:r>
                      <a:endParaRPr lang="en-NZ" sz="2000" dirty="0"/>
                    </a:p>
                  </a:txBody>
                  <a:tcPr anchor="ctr"/>
                </a:tc>
                <a:tc>
                  <a:txBody>
                    <a:bodyPr/>
                    <a:lstStyle/>
                    <a:p>
                      <a:pPr algn="ctr"/>
                      <a:r>
                        <a:rPr lang="en-US" sz="2000" dirty="0" smtClean="0"/>
                        <a:t>Wait</a:t>
                      </a:r>
                      <a:endParaRPr lang="en-NZ" sz="2000" dirty="0"/>
                    </a:p>
                  </a:txBody>
                  <a:tcPr anchor="ctr"/>
                </a:tc>
                <a:tc>
                  <a:txBody>
                    <a:bodyPr/>
                    <a:lstStyle/>
                    <a:p>
                      <a:pPr algn="ctr"/>
                      <a:r>
                        <a:rPr lang="en-US" sz="2000" dirty="0" smtClean="0"/>
                        <a:t>Wait</a:t>
                      </a:r>
                      <a:endParaRPr lang="en-NZ" sz="2000" dirty="0"/>
                    </a:p>
                  </a:txBody>
                  <a:tcPr anchor="ctr"/>
                </a:tc>
                <a:extLst>
                  <a:ext uri="{0D108BD9-81ED-4DB2-BD59-A6C34878D82A}">
                    <a16:rowId xmlns:a16="http://schemas.microsoft.com/office/drawing/2014/main" val="10003"/>
                  </a:ext>
                </a:extLst>
              </a:tr>
            </a:tbl>
          </a:graphicData>
        </a:graphic>
      </p:graphicFrame>
      <p:sp>
        <p:nvSpPr>
          <p:cNvPr id="5" name="TextBox 4"/>
          <p:cNvSpPr txBox="1"/>
          <p:nvPr/>
        </p:nvSpPr>
        <p:spPr>
          <a:xfrm>
            <a:off x="3563888" y="1857364"/>
            <a:ext cx="4030847" cy="461665"/>
          </a:xfrm>
          <a:prstGeom prst="rect">
            <a:avLst/>
          </a:prstGeom>
          <a:noFill/>
        </p:spPr>
        <p:txBody>
          <a:bodyPr wrap="none" rtlCol="0">
            <a:spAutoFit/>
          </a:bodyPr>
          <a:lstStyle/>
          <a:p>
            <a:r>
              <a:rPr lang="en-US" sz="2400" dirty="0" smtClean="0"/>
              <a:t>Transaction A already Holds….</a:t>
            </a:r>
            <a:endParaRPr lang="en-NZ" sz="2400" dirty="0"/>
          </a:p>
        </p:txBody>
      </p:sp>
      <p:sp>
        <p:nvSpPr>
          <p:cNvPr id="6" name="TextBox 5"/>
          <p:cNvSpPr txBox="1"/>
          <p:nvPr/>
        </p:nvSpPr>
        <p:spPr>
          <a:xfrm>
            <a:off x="395536" y="3997115"/>
            <a:ext cx="1911726" cy="830997"/>
          </a:xfrm>
          <a:prstGeom prst="rect">
            <a:avLst/>
          </a:prstGeom>
          <a:noFill/>
        </p:spPr>
        <p:txBody>
          <a:bodyPr wrap="square" rtlCol="0">
            <a:spAutoFit/>
          </a:bodyPr>
          <a:lstStyle/>
          <a:p>
            <a:r>
              <a:rPr lang="en-US" sz="2400" dirty="0" smtClean="0"/>
              <a:t>Transaction B requests….</a:t>
            </a:r>
            <a:endParaRPr lang="en-NZ" sz="24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Locking and Conflicts</a:t>
            </a:r>
            <a:endParaRPr lang="en-NZ" dirty="0"/>
          </a:p>
        </p:txBody>
      </p:sp>
      <p:sp>
        <p:nvSpPr>
          <p:cNvPr id="3" name="Content Placeholder 2"/>
          <p:cNvSpPr>
            <a:spLocks noGrp="1"/>
          </p:cNvSpPr>
          <p:nvPr>
            <p:ph idx="1"/>
          </p:nvPr>
        </p:nvSpPr>
        <p:spPr>
          <a:xfrm>
            <a:off x="914400" y="1384206"/>
            <a:ext cx="7772400" cy="5141138"/>
          </a:xfrm>
        </p:spPr>
        <p:txBody>
          <a:bodyPr/>
          <a:lstStyle/>
          <a:p>
            <a:pPr marL="582930" indent="-514350">
              <a:buNone/>
            </a:pPr>
            <a:r>
              <a:rPr lang="en-US" dirty="0" smtClean="0"/>
              <a:t>Assume:</a:t>
            </a:r>
          </a:p>
          <a:p>
            <a:pPr marL="912114" lvl="1" indent="-514350">
              <a:buNone/>
            </a:pPr>
            <a:r>
              <a:rPr lang="en-US" dirty="0" smtClean="0"/>
              <a:t>T1: 		</a:t>
            </a:r>
            <a:r>
              <a:rPr lang="en-US" dirty="0" err="1" smtClean="0"/>
              <a:t>qtyXYZ</a:t>
            </a:r>
            <a:r>
              <a:rPr lang="en-US" dirty="0" smtClean="0"/>
              <a:t> = </a:t>
            </a:r>
            <a:r>
              <a:rPr lang="en-US" dirty="0" err="1" smtClean="0"/>
              <a:t>qtyXYZ</a:t>
            </a:r>
            <a:r>
              <a:rPr lang="en-US" dirty="0" smtClean="0"/>
              <a:t> + 125</a:t>
            </a:r>
          </a:p>
          <a:p>
            <a:pPr marL="912114" lvl="1" indent="-514350">
              <a:buNone/>
            </a:pPr>
            <a:r>
              <a:rPr lang="en-US" dirty="0" smtClean="0"/>
              <a:t>T2:		</a:t>
            </a:r>
            <a:r>
              <a:rPr lang="en-US" dirty="0" err="1" smtClean="0"/>
              <a:t>qtyXYZ</a:t>
            </a:r>
            <a:r>
              <a:rPr lang="en-US" dirty="0" smtClean="0"/>
              <a:t> = </a:t>
            </a:r>
            <a:r>
              <a:rPr lang="en-US" dirty="0" err="1" smtClean="0"/>
              <a:t>qtyXYZ</a:t>
            </a:r>
            <a:r>
              <a:rPr lang="en-US" dirty="0" smtClean="0"/>
              <a:t>  -  15</a:t>
            </a:r>
          </a:p>
          <a:p>
            <a:pPr marL="582930" indent="-514350">
              <a:buNone/>
            </a:pPr>
            <a:endParaRPr lang="en-NZ" dirty="0" smtClean="0"/>
          </a:p>
          <a:p>
            <a:endParaRPr lang="en-NZ" dirty="0"/>
          </a:p>
        </p:txBody>
      </p:sp>
      <p:graphicFrame>
        <p:nvGraphicFramePr>
          <p:cNvPr id="5" name="Table 4"/>
          <p:cNvGraphicFramePr>
            <a:graphicFrameLocks noGrp="1"/>
          </p:cNvGraphicFramePr>
          <p:nvPr/>
        </p:nvGraphicFramePr>
        <p:xfrm>
          <a:off x="1524000" y="3695720"/>
          <a:ext cx="6191272" cy="2590800"/>
        </p:xfrm>
        <a:graphic>
          <a:graphicData uri="http://schemas.openxmlformats.org/drawingml/2006/table">
            <a:tbl>
              <a:tblPr firstRow="1" bandRow="1">
                <a:tableStyleId>{22838BEF-8BB2-4498-84A7-C5851F593DF1}</a:tableStyleId>
              </a:tblPr>
              <a:tblGrid>
                <a:gridCol w="911495">
                  <a:extLst>
                    <a:ext uri="{9D8B030D-6E8A-4147-A177-3AD203B41FA5}">
                      <a16:colId xmlns:a16="http://schemas.microsoft.com/office/drawing/2014/main" val="20000"/>
                    </a:ext>
                  </a:extLst>
                </a:gridCol>
                <a:gridCol w="1759926">
                  <a:extLst>
                    <a:ext uri="{9D8B030D-6E8A-4147-A177-3AD203B41FA5}">
                      <a16:colId xmlns:a16="http://schemas.microsoft.com/office/drawing/2014/main" val="20001"/>
                    </a:ext>
                  </a:extLst>
                </a:gridCol>
                <a:gridCol w="2250881">
                  <a:extLst>
                    <a:ext uri="{9D8B030D-6E8A-4147-A177-3AD203B41FA5}">
                      <a16:colId xmlns:a16="http://schemas.microsoft.com/office/drawing/2014/main" val="20002"/>
                    </a:ext>
                  </a:extLst>
                </a:gridCol>
                <a:gridCol w="1268970">
                  <a:extLst>
                    <a:ext uri="{9D8B030D-6E8A-4147-A177-3AD203B41FA5}">
                      <a16:colId xmlns:a16="http://schemas.microsoft.com/office/drawing/2014/main" val="20003"/>
                    </a:ext>
                  </a:extLst>
                </a:gridCol>
              </a:tblGrid>
              <a:tr h="327774">
                <a:tc>
                  <a:txBody>
                    <a:bodyPr/>
                    <a:lstStyle/>
                    <a:p>
                      <a:pPr algn="ctr"/>
                      <a:r>
                        <a:rPr lang="en-US" sz="2000" dirty="0" smtClean="0"/>
                        <a:t>Time</a:t>
                      </a:r>
                      <a:endParaRPr lang="en-NZ" sz="2000" dirty="0">
                        <a:solidFill>
                          <a:schemeClr val="bg1"/>
                        </a:solidFill>
                      </a:endParaRPr>
                    </a:p>
                  </a:txBody>
                  <a:tcPr/>
                </a:tc>
                <a:tc>
                  <a:txBody>
                    <a:bodyPr/>
                    <a:lstStyle/>
                    <a:p>
                      <a:pPr algn="ctr"/>
                      <a:r>
                        <a:rPr lang="en-US" sz="2000" dirty="0" err="1" smtClean="0"/>
                        <a:t>Xaction</a:t>
                      </a:r>
                      <a:endParaRPr lang="en-NZ" sz="2000" dirty="0">
                        <a:solidFill>
                          <a:schemeClr val="bg1"/>
                        </a:solidFill>
                      </a:endParaRPr>
                    </a:p>
                  </a:txBody>
                  <a:tcPr/>
                </a:tc>
                <a:tc>
                  <a:txBody>
                    <a:bodyPr/>
                    <a:lstStyle/>
                    <a:p>
                      <a:pPr algn="ctr"/>
                      <a:r>
                        <a:rPr lang="en-US" sz="2000" dirty="0" smtClean="0"/>
                        <a:t>Operation</a:t>
                      </a:r>
                      <a:endParaRPr lang="en-NZ" sz="2000" dirty="0">
                        <a:solidFill>
                          <a:schemeClr val="bg1"/>
                        </a:solidFill>
                      </a:endParaRPr>
                    </a:p>
                  </a:txBody>
                  <a:tcPr/>
                </a:tc>
                <a:tc>
                  <a:txBody>
                    <a:bodyPr/>
                    <a:lstStyle/>
                    <a:p>
                      <a:pPr algn="ctr"/>
                      <a:r>
                        <a:rPr lang="en-US" sz="2000" dirty="0" err="1" smtClean="0"/>
                        <a:t>qtyXYZ</a:t>
                      </a:r>
                      <a:endParaRPr lang="en-NZ" sz="2000" dirty="0">
                        <a:solidFill>
                          <a:schemeClr val="bg1"/>
                        </a:solidFill>
                      </a:endParaRPr>
                    </a:p>
                  </a:txBody>
                  <a:tcPr/>
                </a:tc>
                <a:extLst>
                  <a:ext uri="{0D108BD9-81ED-4DB2-BD59-A6C34878D82A}">
                    <a16:rowId xmlns:a16="http://schemas.microsoft.com/office/drawing/2014/main" val="10000"/>
                  </a:ext>
                </a:extLst>
              </a:tr>
              <a:tr h="302561">
                <a:tc>
                  <a:txBody>
                    <a:bodyPr/>
                    <a:lstStyle/>
                    <a:p>
                      <a:r>
                        <a:rPr lang="en-US" dirty="0" smtClean="0"/>
                        <a:t>1</a:t>
                      </a:r>
                      <a:endParaRPr lang="en-NZ" dirty="0">
                        <a:solidFill>
                          <a:schemeClr val="bg1"/>
                        </a:solidFill>
                      </a:endParaRPr>
                    </a:p>
                  </a:txBody>
                  <a:tcPr/>
                </a:tc>
                <a:tc>
                  <a:txBody>
                    <a:bodyPr/>
                    <a:lstStyle/>
                    <a:p>
                      <a:pPr algn="ctr"/>
                      <a:r>
                        <a:rPr lang="en-US" dirty="0" smtClean="0"/>
                        <a:t>T1</a:t>
                      </a:r>
                      <a:endParaRPr lang="en-NZ" dirty="0">
                        <a:solidFill>
                          <a:schemeClr val="bg1"/>
                        </a:solidFill>
                      </a:endParaRPr>
                    </a:p>
                  </a:txBody>
                  <a:tcPr/>
                </a:tc>
                <a:tc>
                  <a:txBody>
                    <a:bodyPr/>
                    <a:lstStyle/>
                    <a:p>
                      <a:r>
                        <a:rPr lang="en-US" dirty="0" smtClean="0"/>
                        <a:t>Read </a:t>
                      </a:r>
                      <a:r>
                        <a:rPr lang="en-US" dirty="0" err="1" smtClean="0"/>
                        <a:t>qtyXYZ</a:t>
                      </a:r>
                      <a:endParaRPr lang="en-NZ" dirty="0">
                        <a:solidFill>
                          <a:schemeClr val="bg1"/>
                        </a:solidFill>
                      </a:endParaRPr>
                    </a:p>
                  </a:txBody>
                  <a:tcPr/>
                </a:tc>
                <a:tc>
                  <a:txBody>
                    <a:bodyPr/>
                    <a:lstStyle/>
                    <a:p>
                      <a:pPr lvl="1"/>
                      <a:r>
                        <a:rPr lang="en-US" dirty="0" smtClean="0"/>
                        <a:t>40</a:t>
                      </a:r>
                      <a:endParaRPr lang="en-NZ" dirty="0">
                        <a:solidFill>
                          <a:schemeClr val="bg1"/>
                        </a:solidFill>
                      </a:endParaRPr>
                    </a:p>
                  </a:txBody>
                  <a:tcPr/>
                </a:tc>
                <a:extLst>
                  <a:ext uri="{0D108BD9-81ED-4DB2-BD59-A6C34878D82A}">
                    <a16:rowId xmlns:a16="http://schemas.microsoft.com/office/drawing/2014/main" val="10001"/>
                  </a:ext>
                </a:extLst>
              </a:tr>
              <a:tr h="302561">
                <a:tc>
                  <a:txBody>
                    <a:bodyPr/>
                    <a:lstStyle/>
                    <a:p>
                      <a:r>
                        <a:rPr lang="en-US" dirty="0" smtClean="0"/>
                        <a:t>2</a:t>
                      </a:r>
                      <a:endParaRPr lang="en-NZ" dirty="0">
                        <a:solidFill>
                          <a:schemeClr val="bg1"/>
                        </a:solidFill>
                      </a:endParaRPr>
                    </a:p>
                  </a:txBody>
                  <a:tcPr/>
                </a:tc>
                <a:tc>
                  <a:txBody>
                    <a:bodyPr/>
                    <a:lstStyle/>
                    <a:p>
                      <a:pPr algn="ctr"/>
                      <a:r>
                        <a:rPr lang="en-US" dirty="0" smtClean="0"/>
                        <a:t>T2</a:t>
                      </a:r>
                      <a:endParaRPr lang="en-NZ" dirty="0">
                        <a:solidFill>
                          <a:schemeClr val="bg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Read </a:t>
                      </a:r>
                      <a:r>
                        <a:rPr lang="en-US" dirty="0" err="1" smtClean="0"/>
                        <a:t>qtyXYZ</a:t>
                      </a:r>
                      <a:endParaRPr lang="en-NZ" dirty="0" smtClean="0">
                        <a:solidFill>
                          <a:schemeClr val="bg1"/>
                        </a:solidFill>
                      </a:endParaRPr>
                    </a:p>
                  </a:txBody>
                  <a:tcPr/>
                </a:tc>
                <a:tc>
                  <a:txBody>
                    <a:bodyPr/>
                    <a:lstStyle/>
                    <a:p>
                      <a:pPr lvl="1"/>
                      <a:r>
                        <a:rPr lang="en-US" dirty="0" smtClean="0">
                          <a:solidFill>
                            <a:schemeClr val="bg1"/>
                          </a:solidFill>
                        </a:rPr>
                        <a:t>40</a:t>
                      </a:r>
                      <a:endParaRPr lang="en-NZ" dirty="0">
                        <a:solidFill>
                          <a:schemeClr val="bg1"/>
                        </a:solidFill>
                      </a:endParaRPr>
                    </a:p>
                  </a:txBody>
                  <a:tcPr/>
                </a:tc>
                <a:extLst>
                  <a:ext uri="{0D108BD9-81ED-4DB2-BD59-A6C34878D82A}">
                    <a16:rowId xmlns:a16="http://schemas.microsoft.com/office/drawing/2014/main" val="10002"/>
                  </a:ext>
                </a:extLst>
              </a:tr>
              <a:tr h="302561">
                <a:tc>
                  <a:txBody>
                    <a:bodyPr/>
                    <a:lstStyle/>
                    <a:p>
                      <a:r>
                        <a:rPr lang="en-US" dirty="0" smtClean="0"/>
                        <a:t>3</a:t>
                      </a:r>
                      <a:endParaRPr lang="en-NZ" dirty="0">
                        <a:solidFill>
                          <a:schemeClr val="bg1"/>
                        </a:solidFill>
                      </a:endParaRPr>
                    </a:p>
                  </a:txBody>
                  <a:tcPr/>
                </a:tc>
                <a:tc>
                  <a:txBody>
                    <a:bodyPr/>
                    <a:lstStyle/>
                    <a:p>
                      <a:pPr algn="ctr"/>
                      <a:r>
                        <a:rPr lang="en-US" dirty="0" smtClean="0"/>
                        <a:t>T1</a:t>
                      </a:r>
                      <a:endParaRPr lang="en-NZ" dirty="0">
                        <a:solidFill>
                          <a:schemeClr val="bg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qtyXYZ</a:t>
                      </a:r>
                      <a:r>
                        <a:rPr lang="en-US" dirty="0" smtClean="0"/>
                        <a:t> +=  125    </a:t>
                      </a:r>
                      <a:r>
                        <a:rPr lang="en-US" i="1" dirty="0" smtClean="0"/>
                        <a:t>(</a:t>
                      </a:r>
                      <a:r>
                        <a:rPr lang="en-US" i="1" dirty="0" smtClean="0">
                          <a:solidFill>
                            <a:srgbClr val="7030A0"/>
                          </a:solidFill>
                        </a:rPr>
                        <a:t>165)</a:t>
                      </a:r>
                      <a:endParaRPr lang="en-NZ" i="1" dirty="0" smtClean="0">
                        <a:solidFill>
                          <a:srgbClr val="7030A0"/>
                        </a:solidFill>
                      </a:endParaRPr>
                    </a:p>
                  </a:txBody>
                  <a:tcPr/>
                </a:tc>
                <a:tc>
                  <a:txBody>
                    <a:bodyPr/>
                    <a:lstStyle/>
                    <a:p>
                      <a:pPr lvl="1"/>
                      <a:endParaRPr lang="en-NZ" dirty="0">
                        <a:solidFill>
                          <a:schemeClr val="bg1"/>
                        </a:solidFill>
                      </a:endParaRPr>
                    </a:p>
                  </a:txBody>
                  <a:tcPr/>
                </a:tc>
                <a:extLst>
                  <a:ext uri="{0D108BD9-81ED-4DB2-BD59-A6C34878D82A}">
                    <a16:rowId xmlns:a16="http://schemas.microsoft.com/office/drawing/2014/main" val="10003"/>
                  </a:ext>
                </a:extLst>
              </a:tr>
              <a:tr h="302561">
                <a:tc>
                  <a:txBody>
                    <a:bodyPr/>
                    <a:lstStyle/>
                    <a:p>
                      <a:r>
                        <a:rPr lang="en-US" dirty="0" smtClean="0"/>
                        <a:t>4</a:t>
                      </a:r>
                      <a:endParaRPr lang="en-NZ" dirty="0">
                        <a:solidFill>
                          <a:schemeClr val="bg1"/>
                        </a:solidFill>
                      </a:endParaRPr>
                    </a:p>
                  </a:txBody>
                  <a:tcPr/>
                </a:tc>
                <a:tc>
                  <a:txBody>
                    <a:bodyPr/>
                    <a:lstStyle/>
                    <a:p>
                      <a:pPr algn="ctr"/>
                      <a:r>
                        <a:rPr lang="en-US" dirty="0" smtClean="0">
                          <a:solidFill>
                            <a:schemeClr val="bg1"/>
                          </a:solidFill>
                        </a:rPr>
                        <a:t>T2</a:t>
                      </a:r>
                      <a:endParaRPr lang="en-NZ" dirty="0">
                        <a:solidFill>
                          <a:schemeClr val="bg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qtyXYZ</a:t>
                      </a:r>
                      <a:r>
                        <a:rPr lang="en-US" dirty="0" smtClean="0"/>
                        <a:t> -=  15         </a:t>
                      </a:r>
                      <a:r>
                        <a:rPr lang="en-US" i="1" dirty="0" smtClean="0">
                          <a:solidFill>
                            <a:srgbClr val="7030A0"/>
                          </a:solidFill>
                        </a:rPr>
                        <a:t>(25)</a:t>
                      </a:r>
                      <a:endParaRPr lang="en-NZ" i="1" dirty="0" smtClean="0">
                        <a:solidFill>
                          <a:srgbClr val="7030A0"/>
                        </a:solidFill>
                      </a:endParaRPr>
                    </a:p>
                  </a:txBody>
                  <a:tcPr/>
                </a:tc>
                <a:tc>
                  <a:txBody>
                    <a:bodyPr/>
                    <a:lstStyle/>
                    <a:p>
                      <a:pPr lvl="1"/>
                      <a:endParaRPr lang="en-NZ" dirty="0">
                        <a:solidFill>
                          <a:schemeClr val="bg1"/>
                        </a:solidFill>
                      </a:endParaRPr>
                    </a:p>
                  </a:txBody>
                  <a:tcPr/>
                </a:tc>
                <a:extLst>
                  <a:ext uri="{0D108BD9-81ED-4DB2-BD59-A6C34878D82A}">
                    <a16:rowId xmlns:a16="http://schemas.microsoft.com/office/drawing/2014/main" val="10004"/>
                  </a:ext>
                </a:extLst>
              </a:tr>
              <a:tr h="302561">
                <a:tc>
                  <a:txBody>
                    <a:bodyPr/>
                    <a:lstStyle/>
                    <a:p>
                      <a:r>
                        <a:rPr lang="en-US" dirty="0" smtClean="0"/>
                        <a:t>5</a:t>
                      </a:r>
                      <a:endParaRPr lang="en-NZ" dirty="0">
                        <a:solidFill>
                          <a:schemeClr val="bg1"/>
                        </a:solidFill>
                      </a:endParaRPr>
                    </a:p>
                  </a:txBody>
                  <a:tcPr/>
                </a:tc>
                <a:tc>
                  <a:txBody>
                    <a:bodyPr/>
                    <a:lstStyle/>
                    <a:p>
                      <a:pPr algn="ctr"/>
                      <a:r>
                        <a:rPr lang="en-US" dirty="0" smtClean="0"/>
                        <a:t>T1</a:t>
                      </a:r>
                      <a:endParaRPr lang="en-NZ" dirty="0">
                        <a:solidFill>
                          <a:schemeClr val="bg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Write</a:t>
                      </a:r>
                      <a:r>
                        <a:rPr lang="en-US" baseline="0" dirty="0" smtClean="0"/>
                        <a:t> </a:t>
                      </a:r>
                      <a:r>
                        <a:rPr lang="en-US" baseline="0" dirty="0" err="1" smtClean="0"/>
                        <a:t>qtyXYZ</a:t>
                      </a:r>
                      <a:endParaRPr lang="en-NZ" dirty="0" smtClean="0">
                        <a:solidFill>
                          <a:schemeClr val="bg1"/>
                        </a:solidFill>
                      </a:endParaRPr>
                    </a:p>
                  </a:txBody>
                  <a:tcPr/>
                </a:tc>
                <a:tc>
                  <a:txBody>
                    <a:bodyPr/>
                    <a:lstStyle/>
                    <a:p>
                      <a:pPr lvl="1"/>
                      <a:r>
                        <a:rPr lang="en-US" dirty="0" smtClean="0">
                          <a:solidFill>
                            <a:schemeClr val="bg1"/>
                          </a:solidFill>
                        </a:rPr>
                        <a:t>165</a:t>
                      </a:r>
                      <a:endParaRPr lang="en-NZ" dirty="0">
                        <a:solidFill>
                          <a:schemeClr val="bg1"/>
                        </a:solidFill>
                      </a:endParaRPr>
                    </a:p>
                  </a:txBody>
                  <a:tcPr/>
                </a:tc>
                <a:extLst>
                  <a:ext uri="{0D108BD9-81ED-4DB2-BD59-A6C34878D82A}">
                    <a16:rowId xmlns:a16="http://schemas.microsoft.com/office/drawing/2014/main" val="10005"/>
                  </a:ext>
                </a:extLst>
              </a:tr>
              <a:tr h="302561">
                <a:tc>
                  <a:txBody>
                    <a:bodyPr/>
                    <a:lstStyle/>
                    <a:p>
                      <a:r>
                        <a:rPr lang="en-US" dirty="0" smtClean="0"/>
                        <a:t>6</a:t>
                      </a:r>
                      <a:endParaRPr lang="en-NZ" dirty="0">
                        <a:solidFill>
                          <a:schemeClr val="bg1"/>
                        </a:solidFill>
                      </a:endParaRPr>
                    </a:p>
                  </a:txBody>
                  <a:tcPr/>
                </a:tc>
                <a:tc>
                  <a:txBody>
                    <a:bodyPr/>
                    <a:lstStyle/>
                    <a:p>
                      <a:pPr algn="ctr"/>
                      <a:r>
                        <a:rPr lang="en-US" dirty="0" smtClean="0"/>
                        <a:t>T2</a:t>
                      </a:r>
                      <a:endParaRPr lang="en-NZ" dirty="0">
                        <a:solidFill>
                          <a:schemeClr val="bg1"/>
                        </a:solidFill>
                      </a:endParaRPr>
                    </a:p>
                  </a:txBody>
                  <a:tcPr/>
                </a:tc>
                <a:tc>
                  <a:txBody>
                    <a:bodyPr/>
                    <a:lstStyle/>
                    <a:p>
                      <a:r>
                        <a:rPr lang="en-US" dirty="0" smtClean="0"/>
                        <a:t>Write</a:t>
                      </a:r>
                      <a:r>
                        <a:rPr lang="en-US" baseline="0" dirty="0" smtClean="0"/>
                        <a:t> </a:t>
                      </a:r>
                      <a:r>
                        <a:rPr lang="en-US" baseline="0" dirty="0" err="1" smtClean="0"/>
                        <a:t>qtyXYZ</a:t>
                      </a:r>
                      <a:endParaRPr lang="en-NZ" dirty="0">
                        <a:solidFill>
                          <a:schemeClr val="bg1"/>
                        </a:solidFill>
                      </a:endParaRPr>
                    </a:p>
                  </a:txBody>
                  <a:tcPr/>
                </a:tc>
                <a:tc>
                  <a:txBody>
                    <a:bodyPr/>
                    <a:lstStyle/>
                    <a:p>
                      <a:pPr lvl="1"/>
                      <a:r>
                        <a:rPr lang="en-US" dirty="0" smtClean="0">
                          <a:solidFill>
                            <a:srgbClr val="FF0000"/>
                          </a:solidFill>
                        </a:rPr>
                        <a:t>25!!</a:t>
                      </a:r>
                      <a:endParaRPr lang="en-NZ" dirty="0">
                        <a:solidFill>
                          <a:srgbClr val="FF0000"/>
                        </a:solidFill>
                      </a:endParaRPr>
                    </a:p>
                  </a:txBody>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Locking and Conflicts</a:t>
            </a:r>
            <a:endParaRPr lang="en-NZ" dirty="0"/>
          </a:p>
        </p:txBody>
      </p:sp>
      <p:sp>
        <p:nvSpPr>
          <p:cNvPr id="3" name="Content Placeholder 2"/>
          <p:cNvSpPr>
            <a:spLocks noGrp="1"/>
          </p:cNvSpPr>
          <p:nvPr>
            <p:ph idx="1"/>
          </p:nvPr>
        </p:nvSpPr>
        <p:spPr>
          <a:xfrm>
            <a:off x="4857752" y="1214422"/>
            <a:ext cx="3571900" cy="857256"/>
          </a:xfrm>
        </p:spPr>
        <p:txBody>
          <a:bodyPr/>
          <a:lstStyle/>
          <a:p>
            <a:pPr marL="912114" lvl="1" indent="-514350">
              <a:buNone/>
            </a:pPr>
            <a:r>
              <a:rPr lang="en-US" sz="2000" dirty="0" smtClean="0"/>
              <a:t>T1: 		</a:t>
            </a:r>
            <a:r>
              <a:rPr lang="en-US" sz="2000" dirty="0" err="1" smtClean="0"/>
              <a:t>qtyXYZ</a:t>
            </a:r>
            <a:r>
              <a:rPr lang="en-US" sz="2000" dirty="0" smtClean="0"/>
              <a:t> = </a:t>
            </a:r>
            <a:r>
              <a:rPr lang="en-US" sz="2000" dirty="0" err="1" smtClean="0"/>
              <a:t>qtyXYZ</a:t>
            </a:r>
            <a:r>
              <a:rPr lang="en-US" sz="2000" dirty="0" smtClean="0"/>
              <a:t> + 125</a:t>
            </a:r>
          </a:p>
          <a:p>
            <a:pPr marL="912114" lvl="1" indent="-514350">
              <a:buNone/>
            </a:pPr>
            <a:r>
              <a:rPr lang="en-US" sz="2000" dirty="0" smtClean="0"/>
              <a:t>T2:		</a:t>
            </a:r>
            <a:r>
              <a:rPr lang="en-US" sz="2000" dirty="0" err="1" smtClean="0"/>
              <a:t>qtyXYZ</a:t>
            </a:r>
            <a:r>
              <a:rPr lang="en-US" sz="2000" dirty="0" smtClean="0"/>
              <a:t> = </a:t>
            </a:r>
            <a:r>
              <a:rPr lang="en-US" sz="2000" dirty="0" err="1" smtClean="0"/>
              <a:t>qtyXYZ</a:t>
            </a:r>
            <a:r>
              <a:rPr lang="en-US" sz="2000" dirty="0" smtClean="0"/>
              <a:t>  -  15</a:t>
            </a:r>
          </a:p>
          <a:p>
            <a:pPr marL="582930" indent="-514350">
              <a:buNone/>
            </a:pPr>
            <a:endParaRPr lang="en-NZ" dirty="0" smtClean="0"/>
          </a:p>
          <a:p>
            <a:endParaRPr lang="en-NZ" dirty="0"/>
          </a:p>
        </p:txBody>
      </p:sp>
      <p:graphicFrame>
        <p:nvGraphicFramePr>
          <p:cNvPr id="5" name="Table 4"/>
          <p:cNvGraphicFramePr>
            <a:graphicFrameLocks noGrp="1"/>
          </p:cNvGraphicFramePr>
          <p:nvPr/>
        </p:nvGraphicFramePr>
        <p:xfrm>
          <a:off x="428596" y="2285992"/>
          <a:ext cx="8286808" cy="4328160"/>
        </p:xfrm>
        <a:graphic>
          <a:graphicData uri="http://schemas.openxmlformats.org/drawingml/2006/table">
            <a:tbl>
              <a:tblPr firstRow="1" bandRow="1">
                <a:tableStyleId>{22838BEF-8BB2-4498-84A7-C5851F593DF1}</a:tableStyleId>
              </a:tblPr>
              <a:tblGrid>
                <a:gridCol w="1220005">
                  <a:extLst>
                    <a:ext uri="{9D8B030D-6E8A-4147-A177-3AD203B41FA5}">
                      <a16:colId xmlns:a16="http://schemas.microsoft.com/office/drawing/2014/main" val="20000"/>
                    </a:ext>
                  </a:extLst>
                </a:gridCol>
                <a:gridCol w="2355602">
                  <a:extLst>
                    <a:ext uri="{9D8B030D-6E8A-4147-A177-3AD203B41FA5}">
                      <a16:colId xmlns:a16="http://schemas.microsoft.com/office/drawing/2014/main" val="20001"/>
                    </a:ext>
                  </a:extLst>
                </a:gridCol>
                <a:gridCol w="3012728">
                  <a:extLst>
                    <a:ext uri="{9D8B030D-6E8A-4147-A177-3AD203B41FA5}">
                      <a16:colId xmlns:a16="http://schemas.microsoft.com/office/drawing/2014/main" val="20002"/>
                    </a:ext>
                  </a:extLst>
                </a:gridCol>
                <a:gridCol w="1698473">
                  <a:extLst>
                    <a:ext uri="{9D8B030D-6E8A-4147-A177-3AD203B41FA5}">
                      <a16:colId xmlns:a16="http://schemas.microsoft.com/office/drawing/2014/main" val="20003"/>
                    </a:ext>
                  </a:extLst>
                </a:gridCol>
              </a:tblGrid>
              <a:tr h="327774">
                <a:tc>
                  <a:txBody>
                    <a:bodyPr/>
                    <a:lstStyle/>
                    <a:p>
                      <a:pPr algn="ctr"/>
                      <a:r>
                        <a:rPr lang="en-US" sz="2000" dirty="0" smtClean="0"/>
                        <a:t>Time</a:t>
                      </a:r>
                      <a:endParaRPr lang="en-NZ" sz="2000" dirty="0">
                        <a:solidFill>
                          <a:schemeClr val="bg1"/>
                        </a:solidFill>
                      </a:endParaRPr>
                    </a:p>
                  </a:txBody>
                  <a:tcPr/>
                </a:tc>
                <a:tc>
                  <a:txBody>
                    <a:bodyPr/>
                    <a:lstStyle/>
                    <a:p>
                      <a:pPr algn="ctr"/>
                      <a:r>
                        <a:rPr lang="en-US" sz="2000" dirty="0" err="1" smtClean="0"/>
                        <a:t>Xaction</a:t>
                      </a:r>
                      <a:endParaRPr lang="en-NZ" sz="2000" dirty="0">
                        <a:solidFill>
                          <a:schemeClr val="bg1"/>
                        </a:solidFill>
                      </a:endParaRPr>
                    </a:p>
                  </a:txBody>
                  <a:tcPr/>
                </a:tc>
                <a:tc>
                  <a:txBody>
                    <a:bodyPr/>
                    <a:lstStyle/>
                    <a:p>
                      <a:pPr algn="ctr"/>
                      <a:r>
                        <a:rPr lang="en-US" sz="2000" dirty="0" smtClean="0"/>
                        <a:t>Operation</a:t>
                      </a:r>
                      <a:endParaRPr lang="en-NZ" sz="2000" dirty="0">
                        <a:solidFill>
                          <a:schemeClr val="bg1"/>
                        </a:solidFill>
                      </a:endParaRPr>
                    </a:p>
                  </a:txBody>
                  <a:tcPr/>
                </a:tc>
                <a:tc>
                  <a:txBody>
                    <a:bodyPr/>
                    <a:lstStyle/>
                    <a:p>
                      <a:pPr algn="ctr"/>
                      <a:r>
                        <a:rPr lang="en-US" sz="2000" dirty="0" err="1" smtClean="0"/>
                        <a:t>qtyXYZ</a:t>
                      </a:r>
                      <a:endParaRPr lang="en-NZ" sz="2000" dirty="0">
                        <a:solidFill>
                          <a:schemeClr val="bg1"/>
                        </a:solidFill>
                      </a:endParaRPr>
                    </a:p>
                  </a:txBody>
                  <a:tcPr/>
                </a:tc>
                <a:extLst>
                  <a:ext uri="{0D108BD9-81ED-4DB2-BD59-A6C34878D82A}">
                    <a16:rowId xmlns:a16="http://schemas.microsoft.com/office/drawing/2014/main" val="10000"/>
                  </a:ext>
                </a:extLst>
              </a:tr>
              <a:tr h="302561">
                <a:tc>
                  <a:txBody>
                    <a:bodyPr/>
                    <a:lstStyle/>
                    <a:p>
                      <a:r>
                        <a:rPr lang="en-US" dirty="0" smtClean="0"/>
                        <a:t>1</a:t>
                      </a:r>
                      <a:endParaRPr lang="en-NZ" dirty="0">
                        <a:solidFill>
                          <a:schemeClr val="bg1"/>
                        </a:solidFill>
                      </a:endParaRPr>
                    </a:p>
                  </a:txBody>
                  <a:tcPr/>
                </a:tc>
                <a:tc>
                  <a:txBody>
                    <a:bodyPr/>
                    <a:lstStyle/>
                    <a:p>
                      <a:pPr algn="ctr"/>
                      <a:r>
                        <a:rPr lang="en-US" dirty="0" smtClean="0"/>
                        <a:t>T1</a:t>
                      </a:r>
                      <a:endParaRPr lang="en-NZ" dirty="0">
                        <a:solidFill>
                          <a:schemeClr val="bg1"/>
                        </a:solidFill>
                      </a:endParaRPr>
                    </a:p>
                  </a:txBody>
                  <a:tcPr/>
                </a:tc>
                <a:tc>
                  <a:txBody>
                    <a:bodyPr/>
                    <a:lstStyle/>
                    <a:p>
                      <a:r>
                        <a:rPr lang="en-US" dirty="0" smtClean="0">
                          <a:solidFill>
                            <a:schemeClr val="bg1"/>
                          </a:solidFill>
                        </a:rPr>
                        <a:t>LOCK</a:t>
                      </a:r>
                      <a:r>
                        <a:rPr lang="en-US" baseline="0" dirty="0" smtClean="0">
                          <a:solidFill>
                            <a:schemeClr val="bg1"/>
                          </a:solidFill>
                        </a:rPr>
                        <a:t> </a:t>
                      </a:r>
                      <a:r>
                        <a:rPr lang="en-US" baseline="0" dirty="0" err="1" smtClean="0">
                          <a:solidFill>
                            <a:schemeClr val="bg1"/>
                          </a:solidFill>
                        </a:rPr>
                        <a:t>qtyXYZ</a:t>
                      </a:r>
                      <a:endParaRPr lang="en-NZ" dirty="0">
                        <a:solidFill>
                          <a:schemeClr val="bg1"/>
                        </a:solidFill>
                      </a:endParaRPr>
                    </a:p>
                  </a:txBody>
                  <a:tcPr/>
                </a:tc>
                <a:tc>
                  <a:txBody>
                    <a:bodyPr/>
                    <a:lstStyle/>
                    <a:p>
                      <a:pPr lvl="1"/>
                      <a:endParaRPr lang="en-NZ" dirty="0">
                        <a:solidFill>
                          <a:schemeClr val="bg1"/>
                        </a:solidFill>
                      </a:endParaRPr>
                    </a:p>
                  </a:txBody>
                  <a:tcPr/>
                </a:tc>
                <a:extLst>
                  <a:ext uri="{0D108BD9-81ED-4DB2-BD59-A6C34878D82A}">
                    <a16:rowId xmlns:a16="http://schemas.microsoft.com/office/drawing/2014/main" val="10001"/>
                  </a:ext>
                </a:extLst>
              </a:tr>
              <a:tr h="302561">
                <a:tc>
                  <a:txBody>
                    <a:bodyPr/>
                    <a:lstStyle/>
                    <a:p>
                      <a:r>
                        <a:rPr lang="en-US" dirty="0" smtClean="0"/>
                        <a:t>2</a:t>
                      </a:r>
                      <a:endParaRPr lang="en-NZ" dirty="0">
                        <a:solidFill>
                          <a:schemeClr val="bg1"/>
                        </a:solidFill>
                      </a:endParaRPr>
                    </a:p>
                  </a:txBody>
                  <a:tcPr/>
                </a:tc>
                <a:tc>
                  <a:txBody>
                    <a:bodyPr/>
                    <a:lstStyle/>
                    <a:p>
                      <a:pPr algn="ctr"/>
                      <a:r>
                        <a:rPr lang="en-US" dirty="0" smtClean="0">
                          <a:solidFill>
                            <a:schemeClr val="dk1"/>
                          </a:solidFill>
                        </a:rPr>
                        <a:t>T1</a:t>
                      </a:r>
                      <a:endParaRPr lang="en-NZ" dirty="0">
                        <a:solidFill>
                          <a:schemeClr val="bg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1"/>
                          </a:solidFill>
                        </a:rPr>
                        <a:t>Read </a:t>
                      </a:r>
                      <a:r>
                        <a:rPr lang="en-US" dirty="0" err="1" smtClean="0">
                          <a:solidFill>
                            <a:schemeClr val="bg1"/>
                          </a:solidFill>
                        </a:rPr>
                        <a:t>qtyXYZ</a:t>
                      </a:r>
                      <a:endParaRPr lang="en-NZ" dirty="0" smtClean="0">
                        <a:solidFill>
                          <a:schemeClr val="bg1"/>
                        </a:solidFill>
                      </a:endParaRPr>
                    </a:p>
                  </a:txBody>
                  <a:tcPr/>
                </a:tc>
                <a:tc>
                  <a:txBody>
                    <a:bodyPr/>
                    <a:lstStyle/>
                    <a:p>
                      <a:pPr lvl="1"/>
                      <a:r>
                        <a:rPr lang="en-US" dirty="0" smtClean="0">
                          <a:solidFill>
                            <a:schemeClr val="bg1"/>
                          </a:solidFill>
                        </a:rPr>
                        <a:t>40</a:t>
                      </a:r>
                      <a:endParaRPr lang="en-NZ" dirty="0">
                        <a:solidFill>
                          <a:schemeClr val="bg1"/>
                        </a:solidFill>
                      </a:endParaRPr>
                    </a:p>
                  </a:txBody>
                  <a:tcPr/>
                </a:tc>
                <a:extLst>
                  <a:ext uri="{0D108BD9-81ED-4DB2-BD59-A6C34878D82A}">
                    <a16:rowId xmlns:a16="http://schemas.microsoft.com/office/drawing/2014/main" val="10002"/>
                  </a:ext>
                </a:extLst>
              </a:tr>
              <a:tr h="302561">
                <a:tc>
                  <a:txBody>
                    <a:bodyPr/>
                    <a:lstStyle/>
                    <a:p>
                      <a:r>
                        <a:rPr lang="en-US" dirty="0" smtClean="0"/>
                        <a:t>3</a:t>
                      </a:r>
                      <a:endParaRPr lang="en-NZ" dirty="0">
                        <a:solidFill>
                          <a:schemeClr val="bg1"/>
                        </a:solidFill>
                      </a:endParaRPr>
                    </a:p>
                  </a:txBody>
                  <a:tcPr/>
                </a:tc>
                <a:tc>
                  <a:txBody>
                    <a:bodyPr/>
                    <a:lstStyle/>
                    <a:p>
                      <a:pPr algn="ctr"/>
                      <a:r>
                        <a:rPr lang="en-US" dirty="0" smtClean="0"/>
                        <a:t>T2</a:t>
                      </a:r>
                      <a:endParaRPr lang="en-NZ" dirty="0">
                        <a:solidFill>
                          <a:schemeClr val="bg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solidFill>
                            <a:srgbClr val="7030A0"/>
                          </a:solidFill>
                        </a:rPr>
                        <a:t>Requests</a:t>
                      </a:r>
                      <a:r>
                        <a:rPr lang="en-US" i="1" baseline="0" dirty="0" smtClean="0">
                          <a:solidFill>
                            <a:srgbClr val="7030A0"/>
                          </a:solidFill>
                        </a:rPr>
                        <a:t> exclusive lock on </a:t>
                      </a:r>
                      <a:r>
                        <a:rPr lang="en-US" i="1" baseline="0" dirty="0" err="1" smtClean="0">
                          <a:solidFill>
                            <a:srgbClr val="7030A0"/>
                          </a:solidFill>
                        </a:rPr>
                        <a:t>qtyXYZ</a:t>
                      </a:r>
                      <a:r>
                        <a:rPr lang="en-US" i="1" baseline="0" dirty="0" smtClean="0">
                          <a:solidFill>
                            <a:srgbClr val="7030A0"/>
                          </a:solidFill>
                        </a:rPr>
                        <a:t>. Must wait.</a:t>
                      </a:r>
                      <a:endParaRPr lang="en-NZ" i="1" dirty="0" smtClean="0">
                        <a:solidFill>
                          <a:srgbClr val="7030A0"/>
                        </a:solidFill>
                      </a:endParaRPr>
                    </a:p>
                  </a:txBody>
                  <a:tcPr/>
                </a:tc>
                <a:tc>
                  <a:txBody>
                    <a:bodyPr/>
                    <a:lstStyle/>
                    <a:p>
                      <a:pPr lvl="1"/>
                      <a:endParaRPr lang="en-NZ" dirty="0">
                        <a:solidFill>
                          <a:schemeClr val="bg1"/>
                        </a:solidFill>
                      </a:endParaRPr>
                    </a:p>
                  </a:txBody>
                  <a:tcPr/>
                </a:tc>
                <a:extLst>
                  <a:ext uri="{0D108BD9-81ED-4DB2-BD59-A6C34878D82A}">
                    <a16:rowId xmlns:a16="http://schemas.microsoft.com/office/drawing/2014/main" val="10003"/>
                  </a:ext>
                </a:extLst>
              </a:tr>
              <a:tr h="302561">
                <a:tc>
                  <a:txBody>
                    <a:bodyPr/>
                    <a:lstStyle/>
                    <a:p>
                      <a:r>
                        <a:rPr lang="en-US" dirty="0" smtClean="0"/>
                        <a:t>4</a:t>
                      </a:r>
                      <a:endParaRPr lang="en-NZ" dirty="0">
                        <a:solidFill>
                          <a:schemeClr val="bg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dk1"/>
                          </a:solidFill>
                        </a:rPr>
                        <a:t>T1</a:t>
                      </a:r>
                      <a:endParaRPr lang="en-NZ" dirty="0" smtClean="0">
                        <a:solidFill>
                          <a:schemeClr val="bg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qtyXYZ</a:t>
                      </a:r>
                      <a:r>
                        <a:rPr lang="en-US" dirty="0" smtClean="0"/>
                        <a:t> +=  125    </a:t>
                      </a:r>
                      <a:r>
                        <a:rPr lang="en-US" i="1" dirty="0" smtClean="0"/>
                        <a:t>(</a:t>
                      </a:r>
                      <a:r>
                        <a:rPr lang="en-US" i="1" dirty="0" smtClean="0">
                          <a:solidFill>
                            <a:srgbClr val="7030A0"/>
                          </a:solidFill>
                        </a:rPr>
                        <a:t>165)</a:t>
                      </a:r>
                      <a:endParaRPr lang="en-NZ" i="1" dirty="0" smtClean="0">
                        <a:solidFill>
                          <a:srgbClr val="7030A0"/>
                        </a:solidFill>
                      </a:endParaRPr>
                    </a:p>
                  </a:txBody>
                  <a:tcPr/>
                </a:tc>
                <a:tc>
                  <a:txBody>
                    <a:bodyPr/>
                    <a:lstStyle/>
                    <a:p>
                      <a:pPr lvl="1"/>
                      <a:endParaRPr lang="en-NZ" dirty="0">
                        <a:solidFill>
                          <a:schemeClr val="bg1"/>
                        </a:solidFill>
                      </a:endParaRPr>
                    </a:p>
                  </a:txBody>
                  <a:tcPr/>
                </a:tc>
                <a:extLst>
                  <a:ext uri="{0D108BD9-81ED-4DB2-BD59-A6C34878D82A}">
                    <a16:rowId xmlns:a16="http://schemas.microsoft.com/office/drawing/2014/main" val="10004"/>
                  </a:ext>
                </a:extLst>
              </a:tr>
              <a:tr h="302561">
                <a:tc>
                  <a:txBody>
                    <a:bodyPr/>
                    <a:lstStyle/>
                    <a:p>
                      <a:r>
                        <a:rPr lang="en-US" dirty="0" smtClean="0"/>
                        <a:t>5</a:t>
                      </a:r>
                      <a:endParaRPr lang="en-NZ" dirty="0">
                        <a:solidFill>
                          <a:schemeClr val="bg1"/>
                        </a:solidFill>
                      </a:endParaRPr>
                    </a:p>
                  </a:txBody>
                  <a:tcPr/>
                </a:tc>
                <a:tc>
                  <a:txBody>
                    <a:bodyPr/>
                    <a:lstStyle/>
                    <a:p>
                      <a:pPr algn="ctr"/>
                      <a:r>
                        <a:rPr lang="en-US" dirty="0" smtClean="0"/>
                        <a:t>T1</a:t>
                      </a:r>
                      <a:endParaRPr lang="en-NZ" dirty="0">
                        <a:solidFill>
                          <a:schemeClr val="bg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Write</a:t>
                      </a:r>
                      <a:r>
                        <a:rPr lang="en-US" baseline="0" dirty="0" smtClean="0"/>
                        <a:t> </a:t>
                      </a:r>
                      <a:r>
                        <a:rPr lang="en-US" baseline="0" dirty="0" err="1" smtClean="0"/>
                        <a:t>qtyXYZ</a:t>
                      </a:r>
                      <a:endParaRPr lang="en-NZ" dirty="0" smtClean="0">
                        <a:solidFill>
                          <a:schemeClr val="bg1"/>
                        </a:solidFill>
                      </a:endParaRPr>
                    </a:p>
                  </a:txBody>
                  <a:tcPr/>
                </a:tc>
                <a:tc>
                  <a:txBody>
                    <a:bodyPr/>
                    <a:lstStyle/>
                    <a:p>
                      <a:pPr lvl="1"/>
                      <a:r>
                        <a:rPr lang="en-US" dirty="0" smtClean="0">
                          <a:solidFill>
                            <a:schemeClr val="bg1"/>
                          </a:solidFill>
                        </a:rPr>
                        <a:t>165</a:t>
                      </a:r>
                      <a:endParaRPr lang="en-NZ" dirty="0">
                        <a:solidFill>
                          <a:schemeClr val="bg1"/>
                        </a:solidFill>
                      </a:endParaRPr>
                    </a:p>
                  </a:txBody>
                  <a:tcPr/>
                </a:tc>
                <a:extLst>
                  <a:ext uri="{0D108BD9-81ED-4DB2-BD59-A6C34878D82A}">
                    <a16:rowId xmlns:a16="http://schemas.microsoft.com/office/drawing/2014/main" val="10005"/>
                  </a:ext>
                </a:extLst>
              </a:tr>
              <a:tr h="302561">
                <a:tc>
                  <a:txBody>
                    <a:bodyPr/>
                    <a:lstStyle/>
                    <a:p>
                      <a:r>
                        <a:rPr lang="en-US" dirty="0" smtClean="0"/>
                        <a:t>6</a:t>
                      </a:r>
                      <a:endParaRPr lang="en-NZ" dirty="0">
                        <a:solidFill>
                          <a:schemeClr val="bg1"/>
                        </a:solidFill>
                      </a:endParaRPr>
                    </a:p>
                  </a:txBody>
                  <a:tcPr/>
                </a:tc>
                <a:tc>
                  <a:txBody>
                    <a:bodyPr/>
                    <a:lstStyle/>
                    <a:p>
                      <a:pPr algn="ctr"/>
                      <a:r>
                        <a:rPr lang="en-US" dirty="0" smtClean="0"/>
                        <a:t>T1</a:t>
                      </a:r>
                      <a:endParaRPr lang="en-NZ" dirty="0">
                        <a:solidFill>
                          <a:schemeClr val="bg1"/>
                        </a:solidFill>
                      </a:endParaRPr>
                    </a:p>
                  </a:txBody>
                  <a:tcPr/>
                </a:tc>
                <a:tc>
                  <a:txBody>
                    <a:bodyPr/>
                    <a:lstStyle/>
                    <a:p>
                      <a:r>
                        <a:rPr lang="en-US" dirty="0" smtClean="0">
                          <a:solidFill>
                            <a:schemeClr val="bg1"/>
                          </a:solidFill>
                        </a:rPr>
                        <a:t>UNLOCK </a:t>
                      </a:r>
                      <a:r>
                        <a:rPr lang="en-US" dirty="0" err="1" smtClean="0">
                          <a:solidFill>
                            <a:schemeClr val="bg1"/>
                          </a:solidFill>
                        </a:rPr>
                        <a:t>qtyXYZ</a:t>
                      </a:r>
                      <a:endParaRPr lang="en-NZ" dirty="0">
                        <a:solidFill>
                          <a:schemeClr val="bg1"/>
                        </a:solidFill>
                      </a:endParaRPr>
                    </a:p>
                  </a:txBody>
                  <a:tcPr/>
                </a:tc>
                <a:tc>
                  <a:txBody>
                    <a:bodyPr/>
                    <a:lstStyle/>
                    <a:p>
                      <a:pPr lvl="1"/>
                      <a:endParaRPr lang="en-NZ" dirty="0">
                        <a:solidFill>
                          <a:srgbClr val="FF0000"/>
                        </a:solidFill>
                      </a:endParaRPr>
                    </a:p>
                  </a:txBody>
                  <a:tcPr/>
                </a:tc>
                <a:extLst>
                  <a:ext uri="{0D108BD9-81ED-4DB2-BD59-A6C34878D82A}">
                    <a16:rowId xmlns:a16="http://schemas.microsoft.com/office/drawing/2014/main" val="10006"/>
                  </a:ext>
                </a:extLst>
              </a:tr>
              <a:tr h="302561">
                <a:tc>
                  <a:txBody>
                    <a:bodyPr/>
                    <a:lstStyle/>
                    <a:p>
                      <a:r>
                        <a:rPr lang="en-US" dirty="0" smtClean="0">
                          <a:solidFill>
                            <a:schemeClr val="bg1"/>
                          </a:solidFill>
                        </a:rPr>
                        <a:t>7</a:t>
                      </a:r>
                      <a:endParaRPr lang="en-NZ" dirty="0">
                        <a:solidFill>
                          <a:schemeClr val="bg1"/>
                        </a:solidFill>
                      </a:endParaRPr>
                    </a:p>
                  </a:txBody>
                  <a:tcPr/>
                </a:tc>
                <a:tc>
                  <a:txBody>
                    <a:bodyPr/>
                    <a:lstStyle/>
                    <a:p>
                      <a:pPr algn="ctr"/>
                      <a:r>
                        <a:rPr lang="en-US" dirty="0" smtClean="0">
                          <a:solidFill>
                            <a:schemeClr val="bg1"/>
                          </a:solidFill>
                        </a:rPr>
                        <a:t>T2</a:t>
                      </a:r>
                      <a:endParaRPr lang="en-NZ" dirty="0">
                        <a:solidFill>
                          <a:schemeClr val="bg1"/>
                        </a:solidFill>
                      </a:endParaRPr>
                    </a:p>
                  </a:txBody>
                  <a:tcPr/>
                </a:tc>
                <a:tc>
                  <a:txBody>
                    <a:bodyPr/>
                    <a:lstStyle/>
                    <a:p>
                      <a:r>
                        <a:rPr lang="en-US" dirty="0" smtClean="0">
                          <a:solidFill>
                            <a:schemeClr val="bg1"/>
                          </a:solidFill>
                        </a:rPr>
                        <a:t>LOCK</a:t>
                      </a:r>
                      <a:r>
                        <a:rPr lang="en-US" baseline="0" dirty="0" smtClean="0">
                          <a:solidFill>
                            <a:schemeClr val="bg1"/>
                          </a:solidFill>
                        </a:rPr>
                        <a:t> </a:t>
                      </a:r>
                      <a:r>
                        <a:rPr lang="en-US" baseline="0" dirty="0" err="1" smtClean="0">
                          <a:solidFill>
                            <a:schemeClr val="bg1"/>
                          </a:solidFill>
                        </a:rPr>
                        <a:t>qtyXYZ</a:t>
                      </a:r>
                      <a:endParaRPr lang="en-NZ" dirty="0">
                        <a:solidFill>
                          <a:schemeClr val="bg1"/>
                        </a:solidFill>
                      </a:endParaRPr>
                    </a:p>
                  </a:txBody>
                  <a:tcPr/>
                </a:tc>
                <a:tc>
                  <a:txBody>
                    <a:bodyPr/>
                    <a:lstStyle/>
                    <a:p>
                      <a:pPr lvl="1"/>
                      <a:endParaRPr lang="en-NZ" dirty="0">
                        <a:solidFill>
                          <a:srgbClr val="FF0000"/>
                        </a:solidFill>
                      </a:endParaRPr>
                    </a:p>
                  </a:txBody>
                  <a:tcPr/>
                </a:tc>
                <a:extLst>
                  <a:ext uri="{0D108BD9-81ED-4DB2-BD59-A6C34878D82A}">
                    <a16:rowId xmlns:a16="http://schemas.microsoft.com/office/drawing/2014/main" val="10007"/>
                  </a:ext>
                </a:extLst>
              </a:tr>
              <a:tr h="302561">
                <a:tc>
                  <a:txBody>
                    <a:bodyPr/>
                    <a:lstStyle/>
                    <a:p>
                      <a:r>
                        <a:rPr lang="en-US" dirty="0" smtClean="0">
                          <a:solidFill>
                            <a:schemeClr val="bg1"/>
                          </a:solidFill>
                        </a:rPr>
                        <a:t>8</a:t>
                      </a:r>
                      <a:endParaRPr lang="en-NZ" dirty="0">
                        <a:solidFill>
                          <a:schemeClr val="bg1"/>
                        </a:solidFill>
                      </a:endParaRPr>
                    </a:p>
                  </a:txBody>
                  <a:tcPr/>
                </a:tc>
                <a:tc>
                  <a:txBody>
                    <a:bodyPr/>
                    <a:lstStyle/>
                    <a:p>
                      <a:pPr algn="ctr"/>
                      <a:r>
                        <a:rPr lang="en-US" dirty="0" smtClean="0">
                          <a:solidFill>
                            <a:schemeClr val="bg1"/>
                          </a:solidFill>
                        </a:rPr>
                        <a:t>T2</a:t>
                      </a:r>
                      <a:endParaRPr lang="en-NZ" dirty="0">
                        <a:solidFill>
                          <a:schemeClr val="bg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1"/>
                          </a:solidFill>
                        </a:rPr>
                        <a:t>Read </a:t>
                      </a:r>
                      <a:r>
                        <a:rPr lang="en-US" dirty="0" err="1" smtClean="0">
                          <a:solidFill>
                            <a:schemeClr val="bg1"/>
                          </a:solidFill>
                        </a:rPr>
                        <a:t>qtyXYZ</a:t>
                      </a:r>
                      <a:endParaRPr lang="en-NZ" dirty="0" smtClean="0">
                        <a:solidFill>
                          <a:schemeClr val="bg1"/>
                        </a:solidFill>
                      </a:endParaRPr>
                    </a:p>
                  </a:txBody>
                  <a:tcPr/>
                </a:tc>
                <a:tc>
                  <a:txBody>
                    <a:bodyPr/>
                    <a:lstStyle/>
                    <a:p>
                      <a:pPr lvl="1"/>
                      <a:r>
                        <a:rPr lang="en-US" dirty="0" smtClean="0">
                          <a:solidFill>
                            <a:schemeClr val="bg1"/>
                          </a:solidFill>
                        </a:rPr>
                        <a:t>165</a:t>
                      </a:r>
                      <a:endParaRPr lang="en-NZ" dirty="0">
                        <a:solidFill>
                          <a:schemeClr val="bg1"/>
                        </a:solidFill>
                      </a:endParaRPr>
                    </a:p>
                  </a:txBody>
                  <a:tcPr/>
                </a:tc>
                <a:extLst>
                  <a:ext uri="{0D108BD9-81ED-4DB2-BD59-A6C34878D82A}">
                    <a16:rowId xmlns:a16="http://schemas.microsoft.com/office/drawing/2014/main" val="10008"/>
                  </a:ext>
                </a:extLst>
              </a:tr>
              <a:tr h="302561">
                <a:tc>
                  <a:txBody>
                    <a:bodyPr/>
                    <a:lstStyle/>
                    <a:p>
                      <a:r>
                        <a:rPr lang="en-US" dirty="0" smtClean="0">
                          <a:solidFill>
                            <a:schemeClr val="bg1"/>
                          </a:solidFill>
                        </a:rPr>
                        <a:t>9</a:t>
                      </a:r>
                      <a:endParaRPr lang="en-NZ" dirty="0">
                        <a:solidFill>
                          <a:schemeClr val="bg1"/>
                        </a:solidFill>
                      </a:endParaRPr>
                    </a:p>
                  </a:txBody>
                  <a:tcPr/>
                </a:tc>
                <a:tc>
                  <a:txBody>
                    <a:bodyPr/>
                    <a:lstStyle/>
                    <a:p>
                      <a:pPr algn="ctr"/>
                      <a:r>
                        <a:rPr lang="en-US" dirty="0" smtClean="0">
                          <a:solidFill>
                            <a:schemeClr val="bg1"/>
                          </a:solidFill>
                        </a:rPr>
                        <a:t>T2</a:t>
                      </a:r>
                      <a:endParaRPr lang="en-NZ" dirty="0">
                        <a:solidFill>
                          <a:schemeClr val="bg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qtyXYZ</a:t>
                      </a:r>
                      <a:r>
                        <a:rPr lang="en-US" dirty="0" smtClean="0"/>
                        <a:t> -=  15         </a:t>
                      </a:r>
                      <a:r>
                        <a:rPr lang="en-US" i="1" dirty="0" smtClean="0">
                          <a:solidFill>
                            <a:srgbClr val="7030A0"/>
                          </a:solidFill>
                        </a:rPr>
                        <a:t>(150)</a:t>
                      </a:r>
                      <a:endParaRPr lang="en-NZ" i="1" dirty="0" smtClean="0">
                        <a:solidFill>
                          <a:srgbClr val="7030A0"/>
                        </a:solidFill>
                      </a:endParaRPr>
                    </a:p>
                  </a:txBody>
                  <a:tcPr/>
                </a:tc>
                <a:tc>
                  <a:txBody>
                    <a:bodyPr/>
                    <a:lstStyle/>
                    <a:p>
                      <a:pPr lvl="1"/>
                      <a:endParaRPr lang="en-NZ" dirty="0">
                        <a:solidFill>
                          <a:srgbClr val="FF0000"/>
                        </a:solidFill>
                      </a:endParaRPr>
                    </a:p>
                  </a:txBody>
                  <a:tcPr/>
                </a:tc>
                <a:extLst>
                  <a:ext uri="{0D108BD9-81ED-4DB2-BD59-A6C34878D82A}">
                    <a16:rowId xmlns:a16="http://schemas.microsoft.com/office/drawing/2014/main" val="10009"/>
                  </a:ext>
                </a:extLst>
              </a:tr>
              <a:tr h="302561">
                <a:tc>
                  <a:txBody>
                    <a:bodyPr/>
                    <a:lstStyle/>
                    <a:p>
                      <a:r>
                        <a:rPr lang="en-US" dirty="0" smtClean="0">
                          <a:solidFill>
                            <a:schemeClr val="bg1"/>
                          </a:solidFill>
                        </a:rPr>
                        <a:t>10</a:t>
                      </a:r>
                      <a:endParaRPr lang="en-NZ" dirty="0">
                        <a:solidFill>
                          <a:schemeClr val="bg1"/>
                        </a:solidFill>
                      </a:endParaRPr>
                    </a:p>
                  </a:txBody>
                  <a:tcPr/>
                </a:tc>
                <a:tc>
                  <a:txBody>
                    <a:bodyPr/>
                    <a:lstStyle/>
                    <a:p>
                      <a:pPr algn="ctr"/>
                      <a:r>
                        <a:rPr lang="en-US" dirty="0" smtClean="0">
                          <a:solidFill>
                            <a:schemeClr val="bg1"/>
                          </a:solidFill>
                        </a:rPr>
                        <a:t>T2</a:t>
                      </a:r>
                      <a:endParaRPr lang="en-NZ" dirty="0">
                        <a:solidFill>
                          <a:schemeClr val="bg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Write</a:t>
                      </a:r>
                      <a:r>
                        <a:rPr lang="en-US" baseline="0" dirty="0" smtClean="0"/>
                        <a:t> </a:t>
                      </a:r>
                      <a:r>
                        <a:rPr lang="en-US" baseline="0" dirty="0" err="1" smtClean="0"/>
                        <a:t>qtyXYZ</a:t>
                      </a:r>
                      <a:endParaRPr lang="en-NZ" dirty="0" smtClean="0">
                        <a:solidFill>
                          <a:schemeClr val="bg1"/>
                        </a:solidFill>
                      </a:endParaRPr>
                    </a:p>
                  </a:txBody>
                  <a:tcPr/>
                </a:tc>
                <a:tc>
                  <a:txBody>
                    <a:bodyPr/>
                    <a:lstStyle/>
                    <a:p>
                      <a:pPr lvl="1"/>
                      <a:r>
                        <a:rPr lang="en-US" dirty="0" smtClean="0">
                          <a:solidFill>
                            <a:schemeClr val="bg1"/>
                          </a:solidFill>
                        </a:rPr>
                        <a:t>150</a:t>
                      </a:r>
                      <a:endParaRPr lang="en-NZ" dirty="0">
                        <a:solidFill>
                          <a:schemeClr val="bg1"/>
                        </a:solidFill>
                      </a:endParaRPr>
                    </a:p>
                  </a:txBody>
                  <a:tcPr/>
                </a:tc>
                <a:extLst>
                  <a:ext uri="{0D108BD9-81ED-4DB2-BD59-A6C34878D82A}">
                    <a16:rowId xmlns:a16="http://schemas.microsoft.com/office/drawing/2014/main" val="10010"/>
                  </a:ext>
                </a:extLst>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Locking</a:t>
            </a:r>
            <a:endParaRPr lang="en-NZ" dirty="0"/>
          </a:p>
        </p:txBody>
      </p:sp>
      <p:sp>
        <p:nvSpPr>
          <p:cNvPr id="3" name="Content Placeholder 2"/>
          <p:cNvSpPr>
            <a:spLocks noGrp="1"/>
          </p:cNvSpPr>
          <p:nvPr>
            <p:ph idx="1"/>
          </p:nvPr>
        </p:nvSpPr>
        <p:spPr/>
        <p:txBody>
          <a:bodyPr/>
          <a:lstStyle/>
          <a:p>
            <a:r>
              <a:rPr lang="en-US" dirty="0" smtClean="0"/>
              <a:t>Increased overhead</a:t>
            </a:r>
          </a:p>
          <a:p>
            <a:r>
              <a:rPr lang="en-US" dirty="0" smtClean="0"/>
              <a:t>Increased storage space</a:t>
            </a:r>
          </a:p>
          <a:p>
            <a:pPr>
              <a:buNone/>
            </a:pPr>
            <a:endParaRPr lang="en-US" dirty="0" smtClean="0"/>
          </a:p>
          <a:p>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Locking</a:t>
            </a:r>
            <a:endParaRPr lang="en-NZ" dirty="0"/>
          </a:p>
        </p:txBody>
      </p:sp>
      <p:sp>
        <p:nvSpPr>
          <p:cNvPr id="3" name="Content Placeholder 2"/>
          <p:cNvSpPr>
            <a:spLocks noGrp="1"/>
          </p:cNvSpPr>
          <p:nvPr>
            <p:ph idx="1"/>
          </p:nvPr>
        </p:nvSpPr>
        <p:spPr/>
        <p:txBody>
          <a:bodyPr/>
          <a:lstStyle/>
          <a:p>
            <a:pPr>
              <a:buNone/>
            </a:pPr>
            <a:endParaRPr lang="en-US" dirty="0" smtClean="0"/>
          </a:p>
          <a:p>
            <a:endParaRPr lang="en-NZ" dirty="0"/>
          </a:p>
        </p:txBody>
      </p:sp>
      <p:graphicFrame>
        <p:nvGraphicFramePr>
          <p:cNvPr id="4" name="Content Placeholder 4"/>
          <p:cNvGraphicFramePr>
            <a:graphicFrameLocks/>
          </p:cNvGraphicFramePr>
          <p:nvPr/>
        </p:nvGraphicFramePr>
        <p:xfrm>
          <a:off x="714348" y="2839108"/>
          <a:ext cx="7872442" cy="3876040"/>
        </p:xfrm>
        <a:graphic>
          <a:graphicData uri="http://schemas.openxmlformats.org/drawingml/2006/table">
            <a:tbl>
              <a:tblPr firstRow="1" bandRow="1">
                <a:tableStyleId>{5C22544A-7EE6-4342-B048-85BDC9FD1C3A}</a:tableStyleId>
              </a:tblPr>
              <a:tblGrid>
                <a:gridCol w="3449821">
                  <a:extLst>
                    <a:ext uri="{9D8B030D-6E8A-4147-A177-3AD203B41FA5}">
                      <a16:colId xmlns:a16="http://schemas.microsoft.com/office/drawing/2014/main" val="20000"/>
                    </a:ext>
                  </a:extLst>
                </a:gridCol>
                <a:gridCol w="972800">
                  <a:extLst>
                    <a:ext uri="{9D8B030D-6E8A-4147-A177-3AD203B41FA5}">
                      <a16:colId xmlns:a16="http://schemas.microsoft.com/office/drawing/2014/main" val="20001"/>
                    </a:ext>
                  </a:extLst>
                </a:gridCol>
                <a:gridCol w="3449821">
                  <a:extLst>
                    <a:ext uri="{9D8B030D-6E8A-4147-A177-3AD203B41FA5}">
                      <a16:colId xmlns:a16="http://schemas.microsoft.com/office/drawing/2014/main" val="20002"/>
                    </a:ext>
                  </a:extLst>
                </a:gridCol>
              </a:tblGrid>
              <a:tr h="370840">
                <a:tc>
                  <a:txBody>
                    <a:bodyPr/>
                    <a:lstStyle/>
                    <a:p>
                      <a:pPr algn="ctr"/>
                      <a:r>
                        <a:rPr lang="en-US" dirty="0" err="1" smtClean="0">
                          <a:solidFill>
                            <a:schemeClr val="bg1"/>
                          </a:solidFill>
                        </a:rPr>
                        <a:t>Xact</a:t>
                      </a:r>
                      <a:r>
                        <a:rPr lang="en-US" baseline="0" dirty="0" smtClean="0">
                          <a:solidFill>
                            <a:schemeClr val="bg1"/>
                          </a:solidFill>
                        </a:rPr>
                        <a:t> 1</a:t>
                      </a:r>
                      <a:endParaRPr lang="en-NZ" dirty="0">
                        <a:solidFill>
                          <a:schemeClr val="bg1"/>
                        </a:solidFill>
                      </a:endParaRPr>
                    </a:p>
                  </a:txBody>
                  <a:tcPr/>
                </a:tc>
                <a:tc>
                  <a:txBody>
                    <a:bodyPr/>
                    <a:lstStyle/>
                    <a:p>
                      <a:pPr algn="ctr"/>
                      <a:r>
                        <a:rPr lang="en-US" dirty="0" smtClean="0">
                          <a:solidFill>
                            <a:schemeClr val="bg1"/>
                          </a:solidFill>
                        </a:rPr>
                        <a:t>Time</a:t>
                      </a:r>
                      <a:endParaRPr lang="en-NZ" dirty="0">
                        <a:solidFill>
                          <a:schemeClr val="bg1"/>
                        </a:solidFill>
                      </a:endParaRPr>
                    </a:p>
                  </a:txBody>
                  <a:tcPr/>
                </a:tc>
                <a:tc>
                  <a:txBody>
                    <a:bodyPr/>
                    <a:lstStyle/>
                    <a:p>
                      <a:pPr algn="ctr"/>
                      <a:r>
                        <a:rPr lang="en-US" dirty="0" smtClean="0">
                          <a:solidFill>
                            <a:schemeClr val="bg1"/>
                          </a:solidFill>
                        </a:rPr>
                        <a:t>Xact2</a:t>
                      </a:r>
                      <a:endParaRPr lang="en-NZ" dirty="0">
                        <a:solidFill>
                          <a:schemeClr val="bg1"/>
                        </a:solidFill>
                      </a:endParaRPr>
                    </a:p>
                  </a:txBody>
                  <a:tcPr/>
                </a:tc>
                <a:extLst>
                  <a:ext uri="{0D108BD9-81ED-4DB2-BD59-A6C34878D82A}">
                    <a16:rowId xmlns:a16="http://schemas.microsoft.com/office/drawing/2014/main" val="10000"/>
                  </a:ext>
                </a:extLst>
              </a:tr>
              <a:tr h="370840">
                <a:tc>
                  <a:txBody>
                    <a:bodyPr/>
                    <a:lstStyle/>
                    <a:p>
                      <a:r>
                        <a:rPr lang="en-US" dirty="0" smtClean="0">
                          <a:solidFill>
                            <a:schemeClr val="bg1"/>
                          </a:solidFill>
                        </a:rPr>
                        <a:t>Shared (read-only) lock on X</a:t>
                      </a:r>
                      <a:endParaRPr lang="en-NZ" dirty="0">
                        <a:solidFill>
                          <a:schemeClr val="bg1"/>
                        </a:solidFill>
                      </a:endParaRPr>
                    </a:p>
                  </a:txBody>
                  <a:tcPr/>
                </a:tc>
                <a:tc>
                  <a:txBody>
                    <a:bodyPr/>
                    <a:lstStyle/>
                    <a:p>
                      <a:pPr algn="ctr"/>
                      <a:r>
                        <a:rPr lang="en-US" dirty="0" smtClean="0">
                          <a:solidFill>
                            <a:schemeClr val="bg1"/>
                          </a:solidFill>
                        </a:rPr>
                        <a:t>1</a:t>
                      </a:r>
                      <a:endParaRPr lang="en-NZ" dirty="0">
                        <a:solidFill>
                          <a:schemeClr val="bg1"/>
                        </a:solidFill>
                      </a:endParaRPr>
                    </a:p>
                  </a:txBody>
                  <a:tcPr/>
                </a:tc>
                <a:tc>
                  <a:txBody>
                    <a:bodyPr/>
                    <a:lstStyle/>
                    <a:p>
                      <a:endParaRPr lang="en-NZ" dirty="0">
                        <a:solidFill>
                          <a:schemeClr val="bg1"/>
                        </a:solidFill>
                      </a:endParaRPr>
                    </a:p>
                  </a:txBody>
                  <a:tcPr/>
                </a:tc>
                <a:extLst>
                  <a:ext uri="{0D108BD9-81ED-4DB2-BD59-A6C34878D82A}">
                    <a16:rowId xmlns:a16="http://schemas.microsoft.com/office/drawing/2014/main" val="10001"/>
                  </a:ext>
                </a:extLst>
              </a:tr>
              <a:tr h="370840">
                <a:tc>
                  <a:txBody>
                    <a:bodyPr/>
                    <a:lstStyle/>
                    <a:p>
                      <a:endParaRPr lang="en-NZ" dirty="0">
                        <a:solidFill>
                          <a:schemeClr val="bg1"/>
                        </a:solidFill>
                      </a:endParaRPr>
                    </a:p>
                  </a:txBody>
                  <a:tcPr/>
                </a:tc>
                <a:tc>
                  <a:txBody>
                    <a:bodyPr/>
                    <a:lstStyle/>
                    <a:p>
                      <a:pPr algn="ctr"/>
                      <a:r>
                        <a:rPr lang="en-US" dirty="0" smtClean="0">
                          <a:solidFill>
                            <a:schemeClr val="bg1"/>
                          </a:solidFill>
                        </a:rPr>
                        <a:t>2</a:t>
                      </a:r>
                      <a:endParaRPr lang="en-NZ" dirty="0">
                        <a:solidFill>
                          <a:schemeClr val="bg1"/>
                        </a:solidFill>
                      </a:endParaRPr>
                    </a:p>
                  </a:txBody>
                  <a:tcPr/>
                </a:tc>
                <a:tc>
                  <a:txBody>
                    <a:bodyPr/>
                    <a:lstStyle/>
                    <a:p>
                      <a:r>
                        <a:rPr lang="en-US" dirty="0" smtClean="0">
                          <a:solidFill>
                            <a:schemeClr val="bg1"/>
                          </a:solidFill>
                        </a:rPr>
                        <a:t>Shared (read-only) lock on Y</a:t>
                      </a:r>
                      <a:endParaRPr lang="en-NZ" dirty="0">
                        <a:solidFill>
                          <a:schemeClr val="bg1"/>
                        </a:solidFill>
                      </a:endParaRPr>
                    </a:p>
                  </a:txBody>
                  <a:tcPr/>
                </a:tc>
                <a:extLst>
                  <a:ext uri="{0D108BD9-81ED-4DB2-BD59-A6C34878D82A}">
                    <a16:rowId xmlns:a16="http://schemas.microsoft.com/office/drawing/2014/main" val="10002"/>
                  </a:ext>
                </a:extLst>
              </a:tr>
              <a:tr h="370840">
                <a:tc>
                  <a:txBody>
                    <a:bodyPr/>
                    <a:lstStyle/>
                    <a:p>
                      <a:r>
                        <a:rPr lang="en-US" dirty="0" smtClean="0">
                          <a:solidFill>
                            <a:schemeClr val="bg1"/>
                          </a:solidFill>
                        </a:rPr>
                        <a:t>Requests exclusive lock on Y -&gt;</a:t>
                      </a:r>
                      <a:r>
                        <a:rPr lang="en-US" baseline="0" dirty="0" smtClean="0">
                          <a:solidFill>
                            <a:schemeClr val="bg1"/>
                          </a:solidFill>
                        </a:rPr>
                        <a:t> Waits</a:t>
                      </a:r>
                      <a:endParaRPr lang="en-NZ" dirty="0">
                        <a:solidFill>
                          <a:schemeClr val="bg1"/>
                        </a:solidFill>
                      </a:endParaRPr>
                    </a:p>
                  </a:txBody>
                  <a:tcPr/>
                </a:tc>
                <a:tc>
                  <a:txBody>
                    <a:bodyPr/>
                    <a:lstStyle/>
                    <a:p>
                      <a:pPr algn="ctr"/>
                      <a:r>
                        <a:rPr lang="en-US" dirty="0" smtClean="0">
                          <a:solidFill>
                            <a:schemeClr val="bg1"/>
                          </a:solidFill>
                        </a:rPr>
                        <a:t>3</a:t>
                      </a:r>
                      <a:endParaRPr lang="en-NZ" dirty="0">
                        <a:solidFill>
                          <a:schemeClr val="bg1"/>
                        </a:solidFill>
                      </a:endParaRPr>
                    </a:p>
                  </a:txBody>
                  <a:tcPr/>
                </a:tc>
                <a:tc>
                  <a:txBody>
                    <a:bodyPr/>
                    <a:lstStyle/>
                    <a:p>
                      <a:endParaRPr lang="en-NZ" dirty="0">
                        <a:solidFill>
                          <a:schemeClr val="bg1"/>
                        </a:solidFill>
                      </a:endParaRPr>
                    </a:p>
                  </a:txBody>
                  <a:tcPr/>
                </a:tc>
                <a:extLst>
                  <a:ext uri="{0D108BD9-81ED-4DB2-BD59-A6C34878D82A}">
                    <a16:rowId xmlns:a16="http://schemas.microsoft.com/office/drawing/2014/main" val="10003"/>
                  </a:ext>
                </a:extLst>
              </a:tr>
              <a:tr h="370840">
                <a:tc>
                  <a:txBody>
                    <a:bodyPr/>
                    <a:lstStyle/>
                    <a:p>
                      <a:r>
                        <a:rPr lang="en-US" baseline="0" dirty="0" smtClean="0">
                          <a:solidFill>
                            <a:schemeClr val="bg1"/>
                          </a:solidFill>
                        </a:rPr>
                        <a:t>Waits</a:t>
                      </a:r>
                      <a:endParaRPr lang="en-NZ" dirty="0">
                        <a:solidFill>
                          <a:schemeClr val="bg1"/>
                        </a:solidFill>
                      </a:endParaRPr>
                    </a:p>
                  </a:txBody>
                  <a:tcPr/>
                </a:tc>
                <a:tc>
                  <a:txBody>
                    <a:bodyPr/>
                    <a:lstStyle/>
                    <a:p>
                      <a:pPr algn="ctr"/>
                      <a:r>
                        <a:rPr lang="en-US" dirty="0" smtClean="0">
                          <a:solidFill>
                            <a:schemeClr val="bg1"/>
                          </a:solidFill>
                        </a:rPr>
                        <a:t>4</a:t>
                      </a:r>
                      <a:endParaRPr lang="en-NZ" dirty="0">
                        <a:solidFill>
                          <a:schemeClr val="bg1"/>
                        </a:solidFill>
                      </a:endParaRPr>
                    </a:p>
                  </a:txBody>
                  <a:tcPr/>
                </a:tc>
                <a:tc>
                  <a:txBody>
                    <a:bodyPr/>
                    <a:lstStyle/>
                    <a:p>
                      <a:r>
                        <a:rPr lang="en-US" dirty="0" smtClean="0">
                          <a:solidFill>
                            <a:schemeClr val="bg1"/>
                          </a:solidFill>
                        </a:rPr>
                        <a:t>Requests exclusive lock on X - &gt; Waits</a:t>
                      </a:r>
                      <a:endParaRPr lang="en-NZ" dirty="0">
                        <a:solidFill>
                          <a:schemeClr val="bg1"/>
                        </a:solidFill>
                      </a:endParaRPr>
                    </a:p>
                  </a:txBody>
                  <a:tcPr/>
                </a:tc>
                <a:extLst>
                  <a:ext uri="{0D108BD9-81ED-4DB2-BD59-A6C34878D82A}">
                    <a16:rowId xmlns:a16="http://schemas.microsoft.com/office/drawing/2014/main" val="10004"/>
                  </a:ext>
                </a:extLst>
              </a:tr>
              <a:tr h="370840">
                <a:tc>
                  <a:txBody>
                    <a:bodyPr/>
                    <a:lstStyle/>
                    <a:p>
                      <a:r>
                        <a:rPr lang="en-US" baseline="0" dirty="0" smtClean="0">
                          <a:solidFill>
                            <a:schemeClr val="bg1"/>
                          </a:solidFill>
                        </a:rPr>
                        <a:t>Waits</a:t>
                      </a:r>
                      <a:endParaRPr lang="en-NZ" dirty="0">
                        <a:solidFill>
                          <a:schemeClr val="bg1"/>
                        </a:solidFill>
                      </a:endParaRPr>
                    </a:p>
                  </a:txBody>
                  <a:tcPr/>
                </a:tc>
                <a:tc>
                  <a:txBody>
                    <a:bodyPr/>
                    <a:lstStyle/>
                    <a:p>
                      <a:pPr algn="ctr"/>
                      <a:r>
                        <a:rPr lang="en-US" dirty="0" smtClean="0">
                          <a:solidFill>
                            <a:schemeClr val="bg1"/>
                          </a:solidFill>
                        </a:rPr>
                        <a:t>5</a:t>
                      </a:r>
                      <a:endParaRPr lang="en-NZ" dirty="0">
                        <a:solidFill>
                          <a:schemeClr val="bg1"/>
                        </a:solidFill>
                      </a:endParaRPr>
                    </a:p>
                  </a:txBody>
                  <a:tcPr/>
                </a:tc>
                <a:tc>
                  <a:txBody>
                    <a:bodyPr/>
                    <a:lstStyle/>
                    <a:p>
                      <a:r>
                        <a:rPr lang="en-US" baseline="0" dirty="0" smtClean="0">
                          <a:solidFill>
                            <a:schemeClr val="bg1"/>
                          </a:solidFill>
                        </a:rPr>
                        <a:t>Waits</a:t>
                      </a:r>
                      <a:endParaRPr lang="en-NZ" dirty="0">
                        <a:solidFill>
                          <a:schemeClr val="bg1"/>
                        </a:solidFill>
                      </a:endParaRPr>
                    </a:p>
                  </a:txBody>
                  <a:tcPr/>
                </a:tc>
                <a:extLst>
                  <a:ext uri="{0D108BD9-81ED-4DB2-BD59-A6C34878D82A}">
                    <a16:rowId xmlns:a16="http://schemas.microsoft.com/office/drawing/2014/main" val="10005"/>
                  </a:ext>
                </a:extLst>
              </a:tr>
              <a:tr h="370840">
                <a:tc>
                  <a:txBody>
                    <a:bodyPr/>
                    <a:lstStyle/>
                    <a:p>
                      <a:r>
                        <a:rPr lang="en-US" baseline="0" dirty="0" smtClean="0">
                          <a:solidFill>
                            <a:schemeClr val="bg1"/>
                          </a:solidFill>
                        </a:rPr>
                        <a:t>Waits</a:t>
                      </a:r>
                      <a:endParaRPr lang="en-NZ" dirty="0">
                        <a:solidFill>
                          <a:schemeClr val="bg1"/>
                        </a:solidFill>
                      </a:endParaRPr>
                    </a:p>
                  </a:txBody>
                  <a:tcPr/>
                </a:tc>
                <a:tc>
                  <a:txBody>
                    <a:bodyPr/>
                    <a:lstStyle/>
                    <a:p>
                      <a:pPr algn="ctr"/>
                      <a:r>
                        <a:rPr lang="en-US" dirty="0" smtClean="0">
                          <a:solidFill>
                            <a:schemeClr val="bg1"/>
                          </a:solidFill>
                        </a:rPr>
                        <a:t>6</a:t>
                      </a:r>
                      <a:endParaRPr lang="en-NZ" dirty="0">
                        <a:solidFill>
                          <a:schemeClr val="bg1"/>
                        </a:solidFill>
                      </a:endParaRPr>
                    </a:p>
                  </a:txBody>
                  <a:tcPr/>
                </a:tc>
                <a:tc>
                  <a:txBody>
                    <a:bodyPr/>
                    <a:lstStyle/>
                    <a:p>
                      <a:r>
                        <a:rPr lang="en-US" baseline="0" dirty="0" smtClean="0">
                          <a:solidFill>
                            <a:schemeClr val="bg1"/>
                          </a:solidFill>
                        </a:rPr>
                        <a:t>Waits</a:t>
                      </a:r>
                      <a:endParaRPr lang="en-NZ" dirty="0">
                        <a:solidFill>
                          <a:schemeClr val="bg1"/>
                        </a:solidFill>
                      </a:endParaRPr>
                    </a:p>
                  </a:txBody>
                  <a:tcPr/>
                </a:tc>
                <a:extLst>
                  <a:ext uri="{0D108BD9-81ED-4DB2-BD59-A6C34878D82A}">
                    <a16:rowId xmlns:a16="http://schemas.microsoft.com/office/drawing/2014/main" val="10006"/>
                  </a:ext>
                </a:extLst>
              </a:tr>
              <a:tr h="370840">
                <a:tc>
                  <a:txBody>
                    <a:bodyPr/>
                    <a:lstStyle/>
                    <a:p>
                      <a:r>
                        <a:rPr lang="en-US" baseline="0" dirty="0" smtClean="0">
                          <a:solidFill>
                            <a:schemeClr val="bg1"/>
                          </a:solidFill>
                        </a:rPr>
                        <a:t>Waits</a:t>
                      </a:r>
                      <a:endParaRPr lang="en-NZ" dirty="0">
                        <a:solidFill>
                          <a:schemeClr val="bg1"/>
                        </a:solidFill>
                      </a:endParaRPr>
                    </a:p>
                  </a:txBody>
                  <a:tcPr/>
                </a:tc>
                <a:tc>
                  <a:txBody>
                    <a:bodyPr/>
                    <a:lstStyle/>
                    <a:p>
                      <a:pPr algn="ctr"/>
                      <a:r>
                        <a:rPr lang="en-US" dirty="0" smtClean="0">
                          <a:solidFill>
                            <a:schemeClr val="bg1"/>
                          </a:solidFill>
                        </a:rPr>
                        <a:t>7</a:t>
                      </a:r>
                      <a:endParaRPr lang="en-NZ" dirty="0">
                        <a:solidFill>
                          <a:schemeClr val="bg1"/>
                        </a:solidFill>
                      </a:endParaRPr>
                    </a:p>
                  </a:txBody>
                  <a:tcPr/>
                </a:tc>
                <a:tc>
                  <a:txBody>
                    <a:bodyPr/>
                    <a:lstStyle/>
                    <a:p>
                      <a:r>
                        <a:rPr lang="en-US" baseline="0" dirty="0" smtClean="0">
                          <a:solidFill>
                            <a:schemeClr val="bg1"/>
                          </a:solidFill>
                        </a:rPr>
                        <a:t>Waits</a:t>
                      </a:r>
                      <a:endParaRPr lang="en-NZ" dirty="0">
                        <a:solidFill>
                          <a:schemeClr val="bg1"/>
                        </a:solidFill>
                      </a:endParaRPr>
                    </a:p>
                  </a:txBody>
                  <a:tcPr/>
                </a:tc>
                <a:extLst>
                  <a:ext uri="{0D108BD9-81ED-4DB2-BD59-A6C34878D82A}">
                    <a16:rowId xmlns:a16="http://schemas.microsoft.com/office/drawing/2014/main" val="10007"/>
                  </a:ext>
                </a:extLst>
              </a:tr>
              <a:tr h="370840">
                <a:tc>
                  <a:txBody>
                    <a:bodyPr/>
                    <a:lstStyle/>
                    <a:p>
                      <a:r>
                        <a:rPr lang="en-US" baseline="0" dirty="0" smtClean="0">
                          <a:solidFill>
                            <a:schemeClr val="bg1"/>
                          </a:solidFill>
                        </a:rPr>
                        <a:t>Waits….</a:t>
                      </a:r>
                      <a:endParaRPr lang="en-NZ" dirty="0">
                        <a:solidFill>
                          <a:schemeClr val="bg1"/>
                        </a:solidFill>
                      </a:endParaRPr>
                    </a:p>
                  </a:txBody>
                  <a:tcPr/>
                </a:tc>
                <a:tc>
                  <a:txBody>
                    <a:bodyPr/>
                    <a:lstStyle/>
                    <a:p>
                      <a:pPr algn="ctr"/>
                      <a:r>
                        <a:rPr lang="en-US" dirty="0" smtClean="0">
                          <a:solidFill>
                            <a:schemeClr val="bg1"/>
                          </a:solidFill>
                        </a:rPr>
                        <a:t>8</a:t>
                      </a:r>
                      <a:endParaRPr lang="en-NZ" dirty="0">
                        <a:solidFill>
                          <a:schemeClr val="bg1"/>
                        </a:solidFill>
                      </a:endParaRPr>
                    </a:p>
                  </a:txBody>
                  <a:tcPr/>
                </a:tc>
                <a:tc>
                  <a:txBody>
                    <a:bodyPr/>
                    <a:lstStyle/>
                    <a:p>
                      <a:r>
                        <a:rPr lang="en-US" baseline="0" dirty="0" smtClean="0">
                          <a:solidFill>
                            <a:schemeClr val="bg1"/>
                          </a:solidFill>
                        </a:rPr>
                        <a:t>Waits….</a:t>
                      </a:r>
                      <a:endParaRPr lang="en-NZ" dirty="0">
                        <a:solidFill>
                          <a:schemeClr val="bg1"/>
                        </a:solidFill>
                      </a:endParaRPr>
                    </a:p>
                  </a:txBody>
                  <a:tcPr/>
                </a:tc>
                <a:extLst>
                  <a:ext uri="{0D108BD9-81ED-4DB2-BD59-A6C34878D82A}">
                    <a16:rowId xmlns:a16="http://schemas.microsoft.com/office/drawing/2014/main" val="10008"/>
                  </a:ext>
                </a:extLst>
              </a:tr>
            </a:tbl>
          </a:graphicData>
        </a:graphic>
      </p:graphicFrame>
      <p:sp>
        <p:nvSpPr>
          <p:cNvPr id="5" name="Content Placeholder 2"/>
          <p:cNvSpPr txBox="1">
            <a:spLocks/>
          </p:cNvSpPr>
          <p:nvPr/>
        </p:nvSpPr>
        <p:spPr>
          <a:xfrm>
            <a:off x="800128" y="1857396"/>
            <a:ext cx="7772400" cy="4572000"/>
          </a:xfrm>
          <a:prstGeom prst="rect">
            <a:avLst/>
          </a:prstGeom>
        </p:spPr>
        <p:txBody>
          <a:bodyPr vert="horz">
            <a:normAutofit/>
          </a:bodyPr>
          <a:lstStyle/>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Char char=""/>
              <a:tabLst/>
              <a:defRPr/>
            </a:pPr>
            <a:r>
              <a:rPr lang="en-US" sz="3000" dirty="0" smtClean="0"/>
              <a:t>Deadlock</a:t>
            </a:r>
            <a:endParaRPr kumimoji="0" lang="en-US" sz="3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Management</a:t>
            </a:r>
            <a:endParaRPr lang="en-NZ" dirty="0"/>
          </a:p>
        </p:txBody>
      </p:sp>
      <p:sp>
        <p:nvSpPr>
          <p:cNvPr id="3" name="Content Placeholder 2"/>
          <p:cNvSpPr>
            <a:spLocks noGrp="1"/>
          </p:cNvSpPr>
          <p:nvPr>
            <p:ph idx="1"/>
          </p:nvPr>
        </p:nvSpPr>
        <p:spPr/>
        <p:txBody>
          <a:bodyPr/>
          <a:lstStyle/>
          <a:p>
            <a:r>
              <a:rPr lang="en-US" dirty="0" smtClean="0"/>
              <a:t>Transaction:</a:t>
            </a:r>
          </a:p>
          <a:p>
            <a:pPr lvl="1"/>
            <a:r>
              <a:rPr lang="en-US" dirty="0" smtClean="0"/>
              <a:t>A </a:t>
            </a:r>
            <a:r>
              <a:rPr lang="en-US" i="1" dirty="0" smtClean="0"/>
              <a:t>logical</a:t>
            </a:r>
            <a:r>
              <a:rPr lang="en-US" dirty="0" smtClean="0"/>
              <a:t> unit of work on the database that must be treated as indivisible in order to maintain the database in a correct state.</a:t>
            </a:r>
          </a:p>
          <a:p>
            <a:pPr lvl="1"/>
            <a:r>
              <a:rPr lang="en-US" dirty="0" smtClean="0"/>
              <a:t>That is, either all operations of the transaction must happen, or none must happen.</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Dealing with Deadlock</a:t>
            </a:r>
            <a:endParaRPr lang="en-US" dirty="0"/>
          </a:p>
        </p:txBody>
      </p:sp>
      <p:sp>
        <p:nvSpPr>
          <p:cNvPr id="6" name="Content Placeholder 5"/>
          <p:cNvSpPr>
            <a:spLocks noGrp="1"/>
          </p:cNvSpPr>
          <p:nvPr>
            <p:ph idx="1"/>
          </p:nvPr>
        </p:nvSpPr>
        <p:spPr/>
        <p:txBody>
          <a:bodyPr/>
          <a:lstStyle/>
          <a:p>
            <a:endParaRPr lang="en-NZ"/>
          </a:p>
        </p:txBody>
      </p:sp>
      <p:pic>
        <p:nvPicPr>
          <p:cNvPr id="7" name="Picture 3"/>
          <p:cNvPicPr>
            <a:picLocks noChangeAspect="1" noChangeArrowheads="1"/>
          </p:cNvPicPr>
          <p:nvPr/>
        </p:nvPicPr>
        <p:blipFill>
          <a:blip r:embed="rId3" cstate="print"/>
          <a:srcRect/>
          <a:stretch>
            <a:fillRect/>
          </a:stretch>
        </p:blipFill>
        <p:spPr bwMode="auto">
          <a:xfrm>
            <a:off x="901700" y="2619388"/>
            <a:ext cx="3009900" cy="2362200"/>
          </a:xfrm>
          <a:prstGeom prst="rect">
            <a:avLst/>
          </a:prstGeom>
          <a:noFill/>
          <a:ln w="76200" cmpd="tri">
            <a:solidFill>
              <a:schemeClr val="tx2"/>
            </a:solidFill>
            <a:miter lim="800000"/>
            <a:headEnd/>
            <a:tailEnd/>
          </a:ln>
        </p:spPr>
      </p:pic>
      <p:pic>
        <p:nvPicPr>
          <p:cNvPr id="8" name="Picture 6"/>
          <p:cNvPicPr>
            <a:picLocks noChangeAspect="1" noChangeArrowheads="1"/>
          </p:cNvPicPr>
          <p:nvPr/>
        </p:nvPicPr>
        <p:blipFill>
          <a:blip r:embed="rId4" cstate="print"/>
          <a:srcRect l="11185" t="3801" r="10526" b="3510"/>
          <a:stretch>
            <a:fillRect/>
          </a:stretch>
        </p:blipFill>
        <p:spPr bwMode="auto">
          <a:xfrm>
            <a:off x="5245100" y="2365388"/>
            <a:ext cx="3289300" cy="2921000"/>
          </a:xfrm>
          <a:prstGeom prst="rect">
            <a:avLst/>
          </a:prstGeom>
          <a:noFill/>
          <a:ln w="76200" cmpd="tri">
            <a:solidFill>
              <a:schemeClr val="tx2"/>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Locking Multiple Resources</a:t>
            </a:r>
            <a:endParaRPr lang="en-US" dirty="0"/>
          </a:p>
        </p:txBody>
      </p:sp>
      <p:sp>
        <p:nvSpPr>
          <p:cNvPr id="3" name="Content Placeholder 2"/>
          <p:cNvSpPr>
            <a:spLocks noGrp="1"/>
          </p:cNvSpPr>
          <p:nvPr>
            <p:ph idx="1"/>
          </p:nvPr>
        </p:nvSpPr>
        <p:spPr/>
        <p:txBody>
          <a:bodyPr/>
          <a:lstStyle/>
          <a:p>
            <a:endParaRPr lang="en-US"/>
          </a:p>
        </p:txBody>
      </p:sp>
      <p:graphicFrame>
        <p:nvGraphicFramePr>
          <p:cNvPr id="6" name="Content Placeholder 4"/>
          <p:cNvGraphicFramePr>
            <a:graphicFrameLocks/>
          </p:cNvGraphicFramePr>
          <p:nvPr/>
        </p:nvGraphicFramePr>
        <p:xfrm>
          <a:off x="714348" y="2498430"/>
          <a:ext cx="7872442" cy="3876040"/>
        </p:xfrm>
        <a:graphic>
          <a:graphicData uri="http://schemas.openxmlformats.org/drawingml/2006/table">
            <a:tbl>
              <a:tblPr firstRow="1" bandRow="1">
                <a:tableStyleId>{5C22544A-7EE6-4342-B048-85BDC9FD1C3A}</a:tableStyleId>
              </a:tblPr>
              <a:tblGrid>
                <a:gridCol w="3449821">
                  <a:extLst>
                    <a:ext uri="{9D8B030D-6E8A-4147-A177-3AD203B41FA5}">
                      <a16:colId xmlns:a16="http://schemas.microsoft.com/office/drawing/2014/main" val="20000"/>
                    </a:ext>
                  </a:extLst>
                </a:gridCol>
                <a:gridCol w="972800">
                  <a:extLst>
                    <a:ext uri="{9D8B030D-6E8A-4147-A177-3AD203B41FA5}">
                      <a16:colId xmlns:a16="http://schemas.microsoft.com/office/drawing/2014/main" val="20001"/>
                    </a:ext>
                  </a:extLst>
                </a:gridCol>
                <a:gridCol w="3449821">
                  <a:extLst>
                    <a:ext uri="{9D8B030D-6E8A-4147-A177-3AD203B41FA5}">
                      <a16:colId xmlns:a16="http://schemas.microsoft.com/office/drawing/2014/main" val="20002"/>
                    </a:ext>
                  </a:extLst>
                </a:gridCol>
              </a:tblGrid>
              <a:tr h="370840">
                <a:tc>
                  <a:txBody>
                    <a:bodyPr/>
                    <a:lstStyle/>
                    <a:p>
                      <a:pPr algn="ctr"/>
                      <a:r>
                        <a:rPr lang="en-US" dirty="0" err="1" smtClean="0">
                          <a:solidFill>
                            <a:schemeClr val="bg1"/>
                          </a:solidFill>
                        </a:rPr>
                        <a:t>Xact</a:t>
                      </a:r>
                      <a:r>
                        <a:rPr lang="en-US" baseline="0" dirty="0" smtClean="0">
                          <a:solidFill>
                            <a:schemeClr val="bg1"/>
                          </a:solidFill>
                        </a:rPr>
                        <a:t> 1</a:t>
                      </a:r>
                      <a:endParaRPr lang="en-NZ" dirty="0">
                        <a:solidFill>
                          <a:schemeClr val="bg1"/>
                        </a:solidFill>
                      </a:endParaRPr>
                    </a:p>
                  </a:txBody>
                  <a:tcPr/>
                </a:tc>
                <a:tc>
                  <a:txBody>
                    <a:bodyPr/>
                    <a:lstStyle/>
                    <a:p>
                      <a:pPr algn="ctr"/>
                      <a:r>
                        <a:rPr lang="en-US" dirty="0" smtClean="0">
                          <a:solidFill>
                            <a:schemeClr val="bg1"/>
                          </a:solidFill>
                        </a:rPr>
                        <a:t>Time</a:t>
                      </a:r>
                      <a:endParaRPr lang="en-NZ" dirty="0">
                        <a:solidFill>
                          <a:schemeClr val="bg1"/>
                        </a:solidFill>
                      </a:endParaRPr>
                    </a:p>
                  </a:txBody>
                  <a:tcPr/>
                </a:tc>
                <a:tc>
                  <a:txBody>
                    <a:bodyPr/>
                    <a:lstStyle/>
                    <a:p>
                      <a:pPr algn="ctr"/>
                      <a:r>
                        <a:rPr lang="en-US" dirty="0" smtClean="0">
                          <a:solidFill>
                            <a:schemeClr val="bg1"/>
                          </a:solidFill>
                        </a:rPr>
                        <a:t>Xact2</a:t>
                      </a:r>
                      <a:endParaRPr lang="en-NZ" dirty="0">
                        <a:solidFill>
                          <a:schemeClr val="bg1"/>
                        </a:solidFill>
                      </a:endParaRPr>
                    </a:p>
                  </a:txBody>
                  <a:tcPr/>
                </a:tc>
                <a:extLst>
                  <a:ext uri="{0D108BD9-81ED-4DB2-BD59-A6C34878D82A}">
                    <a16:rowId xmlns:a16="http://schemas.microsoft.com/office/drawing/2014/main" val="10000"/>
                  </a:ext>
                </a:extLst>
              </a:tr>
              <a:tr h="370840">
                <a:tc>
                  <a:txBody>
                    <a:bodyPr/>
                    <a:lstStyle/>
                    <a:p>
                      <a:r>
                        <a:rPr lang="en-US" dirty="0" smtClean="0">
                          <a:solidFill>
                            <a:schemeClr val="bg1"/>
                          </a:solidFill>
                        </a:rPr>
                        <a:t>Read balance 1; sum = 40</a:t>
                      </a:r>
                      <a:endParaRPr lang="en-NZ" dirty="0">
                        <a:solidFill>
                          <a:schemeClr val="bg1"/>
                        </a:solidFill>
                      </a:endParaRPr>
                    </a:p>
                  </a:txBody>
                  <a:tcPr/>
                </a:tc>
                <a:tc>
                  <a:txBody>
                    <a:bodyPr/>
                    <a:lstStyle/>
                    <a:p>
                      <a:pPr algn="ctr"/>
                      <a:r>
                        <a:rPr lang="en-US" dirty="0" smtClean="0">
                          <a:solidFill>
                            <a:schemeClr val="bg1"/>
                          </a:solidFill>
                        </a:rPr>
                        <a:t>1</a:t>
                      </a:r>
                      <a:endParaRPr lang="en-NZ" dirty="0">
                        <a:solidFill>
                          <a:schemeClr val="bg1"/>
                        </a:solidFill>
                      </a:endParaRPr>
                    </a:p>
                  </a:txBody>
                  <a:tcPr/>
                </a:tc>
                <a:tc>
                  <a:txBody>
                    <a:bodyPr/>
                    <a:lstStyle/>
                    <a:p>
                      <a:endParaRPr lang="en-NZ" dirty="0">
                        <a:solidFill>
                          <a:schemeClr val="bg1"/>
                        </a:solidFill>
                      </a:endParaRPr>
                    </a:p>
                  </a:txBody>
                  <a:tcPr/>
                </a:tc>
                <a:extLst>
                  <a:ext uri="{0D108BD9-81ED-4DB2-BD59-A6C34878D82A}">
                    <a16:rowId xmlns:a16="http://schemas.microsoft.com/office/drawing/2014/main" val="10001"/>
                  </a:ext>
                </a:extLst>
              </a:tr>
              <a:tr h="370840">
                <a:tc>
                  <a:txBody>
                    <a:bodyPr/>
                    <a:lstStyle/>
                    <a:p>
                      <a:r>
                        <a:rPr lang="en-US" dirty="0" smtClean="0">
                          <a:solidFill>
                            <a:schemeClr val="bg1"/>
                          </a:solidFill>
                        </a:rPr>
                        <a:t>Read balance2; sum = 90</a:t>
                      </a:r>
                      <a:endParaRPr lang="en-NZ" dirty="0">
                        <a:solidFill>
                          <a:schemeClr val="bg1"/>
                        </a:solidFill>
                      </a:endParaRPr>
                    </a:p>
                  </a:txBody>
                  <a:tcPr/>
                </a:tc>
                <a:tc>
                  <a:txBody>
                    <a:bodyPr/>
                    <a:lstStyle/>
                    <a:p>
                      <a:pPr algn="ctr"/>
                      <a:r>
                        <a:rPr lang="en-US" dirty="0" smtClean="0">
                          <a:solidFill>
                            <a:schemeClr val="bg1"/>
                          </a:solidFill>
                        </a:rPr>
                        <a:t>2</a:t>
                      </a:r>
                      <a:endParaRPr lang="en-NZ" dirty="0">
                        <a:solidFill>
                          <a:schemeClr val="bg1"/>
                        </a:solidFill>
                      </a:endParaRPr>
                    </a:p>
                  </a:txBody>
                  <a:tcPr/>
                </a:tc>
                <a:tc>
                  <a:txBody>
                    <a:bodyPr/>
                    <a:lstStyle/>
                    <a:p>
                      <a:endParaRPr lang="en-NZ" dirty="0">
                        <a:solidFill>
                          <a:schemeClr val="bg1"/>
                        </a:solidFill>
                      </a:endParaRPr>
                    </a:p>
                  </a:txBody>
                  <a:tcPr/>
                </a:tc>
                <a:extLst>
                  <a:ext uri="{0D108BD9-81ED-4DB2-BD59-A6C34878D82A}">
                    <a16:rowId xmlns:a16="http://schemas.microsoft.com/office/drawing/2014/main" val="10002"/>
                  </a:ext>
                </a:extLst>
              </a:tr>
              <a:tr h="370840">
                <a:tc>
                  <a:txBody>
                    <a:bodyPr/>
                    <a:lstStyle/>
                    <a:p>
                      <a:endParaRPr lang="en-NZ" dirty="0">
                        <a:solidFill>
                          <a:schemeClr val="bg1"/>
                        </a:solidFill>
                      </a:endParaRPr>
                    </a:p>
                  </a:txBody>
                  <a:tcPr/>
                </a:tc>
                <a:tc>
                  <a:txBody>
                    <a:bodyPr/>
                    <a:lstStyle/>
                    <a:p>
                      <a:pPr algn="ctr"/>
                      <a:r>
                        <a:rPr lang="en-US" dirty="0" smtClean="0">
                          <a:solidFill>
                            <a:schemeClr val="bg1"/>
                          </a:solidFill>
                        </a:rPr>
                        <a:t>3</a:t>
                      </a:r>
                      <a:endParaRPr lang="en-NZ" dirty="0">
                        <a:solidFill>
                          <a:schemeClr val="bg1"/>
                        </a:solidFill>
                      </a:endParaRPr>
                    </a:p>
                  </a:txBody>
                  <a:tcPr/>
                </a:tc>
                <a:tc>
                  <a:txBody>
                    <a:bodyPr/>
                    <a:lstStyle/>
                    <a:p>
                      <a:r>
                        <a:rPr lang="en-US" dirty="0" smtClean="0">
                          <a:solidFill>
                            <a:schemeClr val="bg1"/>
                          </a:solidFill>
                        </a:rPr>
                        <a:t>Read balance 3 </a:t>
                      </a:r>
                      <a:r>
                        <a:rPr lang="en-US" baseline="0" dirty="0" smtClean="0">
                          <a:solidFill>
                            <a:schemeClr val="bg1"/>
                          </a:solidFill>
                        </a:rPr>
                        <a:t> = 30</a:t>
                      </a:r>
                      <a:endParaRPr lang="en-NZ" dirty="0">
                        <a:solidFill>
                          <a:schemeClr val="bg1"/>
                        </a:solidFill>
                      </a:endParaRPr>
                    </a:p>
                  </a:txBody>
                  <a:tcPr/>
                </a:tc>
                <a:extLst>
                  <a:ext uri="{0D108BD9-81ED-4DB2-BD59-A6C34878D82A}">
                    <a16:rowId xmlns:a16="http://schemas.microsoft.com/office/drawing/2014/main" val="10003"/>
                  </a:ext>
                </a:extLst>
              </a:tr>
              <a:tr h="370840">
                <a:tc>
                  <a:txBody>
                    <a:bodyPr/>
                    <a:lstStyle/>
                    <a:p>
                      <a:endParaRPr lang="en-NZ" dirty="0">
                        <a:solidFill>
                          <a:schemeClr val="bg1"/>
                        </a:solidFill>
                      </a:endParaRPr>
                    </a:p>
                  </a:txBody>
                  <a:tcPr/>
                </a:tc>
                <a:tc>
                  <a:txBody>
                    <a:bodyPr/>
                    <a:lstStyle/>
                    <a:p>
                      <a:pPr algn="ctr"/>
                      <a:r>
                        <a:rPr lang="en-US" dirty="0" smtClean="0">
                          <a:solidFill>
                            <a:schemeClr val="bg1"/>
                          </a:solidFill>
                        </a:rPr>
                        <a:t>4</a:t>
                      </a:r>
                      <a:endParaRPr lang="en-NZ" dirty="0">
                        <a:solidFill>
                          <a:schemeClr val="bg1"/>
                        </a:solidFill>
                      </a:endParaRPr>
                    </a:p>
                  </a:txBody>
                  <a:tcPr/>
                </a:tc>
                <a:tc>
                  <a:txBody>
                    <a:bodyPr/>
                    <a:lstStyle/>
                    <a:p>
                      <a:r>
                        <a:rPr lang="en-US" dirty="0" smtClean="0">
                          <a:solidFill>
                            <a:schemeClr val="bg1"/>
                          </a:solidFill>
                        </a:rPr>
                        <a:t>Decrement and write balance 3 -&gt;</a:t>
                      </a:r>
                      <a:r>
                        <a:rPr lang="en-US" baseline="0" dirty="0" smtClean="0">
                          <a:solidFill>
                            <a:schemeClr val="bg1"/>
                          </a:solidFill>
                        </a:rPr>
                        <a:t> 20</a:t>
                      </a:r>
                      <a:endParaRPr lang="en-NZ" dirty="0">
                        <a:solidFill>
                          <a:schemeClr val="bg1"/>
                        </a:solidFill>
                      </a:endParaRPr>
                    </a:p>
                  </a:txBody>
                  <a:tcPr/>
                </a:tc>
                <a:extLst>
                  <a:ext uri="{0D108BD9-81ED-4DB2-BD59-A6C34878D82A}">
                    <a16:rowId xmlns:a16="http://schemas.microsoft.com/office/drawing/2014/main" val="10004"/>
                  </a:ext>
                </a:extLst>
              </a:tr>
              <a:tr h="370840">
                <a:tc>
                  <a:txBody>
                    <a:bodyPr/>
                    <a:lstStyle/>
                    <a:p>
                      <a:endParaRPr lang="en-NZ" dirty="0">
                        <a:solidFill>
                          <a:schemeClr val="bg1"/>
                        </a:solidFill>
                      </a:endParaRPr>
                    </a:p>
                  </a:txBody>
                  <a:tcPr/>
                </a:tc>
                <a:tc>
                  <a:txBody>
                    <a:bodyPr/>
                    <a:lstStyle/>
                    <a:p>
                      <a:pPr algn="ctr"/>
                      <a:r>
                        <a:rPr lang="en-US" dirty="0" smtClean="0">
                          <a:solidFill>
                            <a:schemeClr val="bg1"/>
                          </a:solidFill>
                        </a:rPr>
                        <a:t>5</a:t>
                      </a:r>
                      <a:endParaRPr lang="en-NZ" dirty="0">
                        <a:solidFill>
                          <a:schemeClr val="bg1"/>
                        </a:solidFill>
                      </a:endParaRPr>
                    </a:p>
                  </a:txBody>
                  <a:tcPr/>
                </a:tc>
                <a:tc>
                  <a:txBody>
                    <a:bodyPr/>
                    <a:lstStyle/>
                    <a:p>
                      <a:r>
                        <a:rPr lang="en-US" dirty="0" smtClean="0">
                          <a:solidFill>
                            <a:schemeClr val="bg1"/>
                          </a:solidFill>
                        </a:rPr>
                        <a:t>Read balance 1 = 40</a:t>
                      </a:r>
                      <a:endParaRPr lang="en-NZ" dirty="0">
                        <a:solidFill>
                          <a:schemeClr val="bg1"/>
                        </a:solidFill>
                      </a:endParaRPr>
                    </a:p>
                  </a:txBody>
                  <a:tcPr/>
                </a:tc>
                <a:extLst>
                  <a:ext uri="{0D108BD9-81ED-4DB2-BD59-A6C34878D82A}">
                    <a16:rowId xmlns:a16="http://schemas.microsoft.com/office/drawing/2014/main" val="10005"/>
                  </a:ext>
                </a:extLst>
              </a:tr>
              <a:tr h="370840">
                <a:tc>
                  <a:txBody>
                    <a:bodyPr/>
                    <a:lstStyle/>
                    <a:p>
                      <a:endParaRPr lang="en-NZ">
                        <a:solidFill>
                          <a:schemeClr val="bg1"/>
                        </a:solidFill>
                      </a:endParaRPr>
                    </a:p>
                  </a:txBody>
                  <a:tcPr/>
                </a:tc>
                <a:tc>
                  <a:txBody>
                    <a:bodyPr/>
                    <a:lstStyle/>
                    <a:p>
                      <a:pPr algn="ctr"/>
                      <a:r>
                        <a:rPr lang="en-US" dirty="0" smtClean="0">
                          <a:solidFill>
                            <a:schemeClr val="bg1"/>
                          </a:solidFill>
                        </a:rPr>
                        <a:t>6</a:t>
                      </a:r>
                      <a:endParaRPr lang="en-NZ" dirty="0">
                        <a:solidFill>
                          <a:schemeClr val="bg1"/>
                        </a:solidFill>
                      </a:endParaRPr>
                    </a:p>
                  </a:txBody>
                  <a:tcPr/>
                </a:tc>
                <a:tc>
                  <a:txBody>
                    <a:bodyPr/>
                    <a:lstStyle/>
                    <a:p>
                      <a:r>
                        <a:rPr lang="en-US" dirty="0" smtClean="0">
                          <a:solidFill>
                            <a:schemeClr val="bg1"/>
                          </a:solidFill>
                        </a:rPr>
                        <a:t>Increment and write balance 1</a:t>
                      </a:r>
                      <a:r>
                        <a:rPr lang="en-US" baseline="0" dirty="0" smtClean="0">
                          <a:solidFill>
                            <a:schemeClr val="bg1"/>
                          </a:solidFill>
                        </a:rPr>
                        <a:t> -&gt; 50</a:t>
                      </a:r>
                      <a:endParaRPr lang="en-NZ" dirty="0">
                        <a:solidFill>
                          <a:schemeClr val="bg1"/>
                        </a:solidFill>
                      </a:endParaRPr>
                    </a:p>
                  </a:txBody>
                  <a:tcPr/>
                </a:tc>
                <a:extLst>
                  <a:ext uri="{0D108BD9-81ED-4DB2-BD59-A6C34878D82A}">
                    <a16:rowId xmlns:a16="http://schemas.microsoft.com/office/drawing/2014/main" val="10006"/>
                  </a:ext>
                </a:extLst>
              </a:tr>
              <a:tr h="370840">
                <a:tc>
                  <a:txBody>
                    <a:bodyPr/>
                    <a:lstStyle/>
                    <a:p>
                      <a:endParaRPr lang="en-NZ" dirty="0">
                        <a:solidFill>
                          <a:schemeClr val="bg1"/>
                        </a:solidFill>
                      </a:endParaRPr>
                    </a:p>
                  </a:txBody>
                  <a:tcPr/>
                </a:tc>
                <a:tc>
                  <a:txBody>
                    <a:bodyPr/>
                    <a:lstStyle/>
                    <a:p>
                      <a:pPr algn="ctr"/>
                      <a:r>
                        <a:rPr lang="en-US" dirty="0" smtClean="0">
                          <a:solidFill>
                            <a:schemeClr val="bg1"/>
                          </a:solidFill>
                        </a:rPr>
                        <a:t>7</a:t>
                      </a:r>
                      <a:endParaRPr lang="en-NZ" dirty="0">
                        <a:solidFill>
                          <a:schemeClr val="bg1"/>
                        </a:solidFill>
                      </a:endParaRPr>
                    </a:p>
                  </a:txBody>
                  <a:tcPr/>
                </a:tc>
                <a:tc>
                  <a:txBody>
                    <a:bodyPr/>
                    <a:lstStyle/>
                    <a:p>
                      <a:r>
                        <a:rPr lang="en-US" dirty="0" smtClean="0">
                          <a:solidFill>
                            <a:schemeClr val="bg1"/>
                          </a:solidFill>
                        </a:rPr>
                        <a:t>COMMIT</a:t>
                      </a:r>
                      <a:endParaRPr lang="en-NZ" dirty="0">
                        <a:solidFill>
                          <a:schemeClr val="bg1"/>
                        </a:solidFill>
                      </a:endParaRPr>
                    </a:p>
                  </a:txBody>
                  <a:tcPr/>
                </a:tc>
                <a:extLst>
                  <a:ext uri="{0D108BD9-81ED-4DB2-BD59-A6C34878D82A}">
                    <a16:rowId xmlns:a16="http://schemas.microsoft.com/office/drawing/2014/main" val="10007"/>
                  </a:ext>
                </a:extLst>
              </a:tr>
              <a:tr h="370840">
                <a:tc>
                  <a:txBody>
                    <a:bodyPr/>
                    <a:lstStyle/>
                    <a:p>
                      <a:r>
                        <a:rPr lang="en-US" dirty="0" smtClean="0">
                          <a:solidFill>
                            <a:schemeClr val="bg1"/>
                          </a:solidFill>
                        </a:rPr>
                        <a:t>Read balance 3; sum = 110</a:t>
                      </a:r>
                      <a:endParaRPr lang="en-NZ" dirty="0">
                        <a:solidFill>
                          <a:schemeClr val="bg1"/>
                        </a:solidFill>
                      </a:endParaRPr>
                    </a:p>
                  </a:txBody>
                  <a:tcPr/>
                </a:tc>
                <a:tc>
                  <a:txBody>
                    <a:bodyPr/>
                    <a:lstStyle/>
                    <a:p>
                      <a:pPr algn="ctr"/>
                      <a:r>
                        <a:rPr lang="en-US" dirty="0" smtClean="0">
                          <a:solidFill>
                            <a:schemeClr val="bg1"/>
                          </a:solidFill>
                        </a:rPr>
                        <a:t>8</a:t>
                      </a:r>
                      <a:endParaRPr lang="en-NZ" dirty="0">
                        <a:solidFill>
                          <a:schemeClr val="bg1"/>
                        </a:solidFill>
                      </a:endParaRPr>
                    </a:p>
                  </a:txBody>
                  <a:tcPr/>
                </a:tc>
                <a:tc>
                  <a:txBody>
                    <a:bodyPr/>
                    <a:lstStyle/>
                    <a:p>
                      <a:endParaRPr lang="en-NZ" dirty="0">
                        <a:solidFill>
                          <a:schemeClr val="bg1"/>
                        </a:solidFill>
                      </a:endParaRPr>
                    </a:p>
                  </a:txBody>
                  <a:tcPr/>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Two-Phase Locking</a:t>
            </a:r>
            <a:endParaRPr lang="en-US" dirty="0"/>
          </a:p>
        </p:txBody>
      </p:sp>
      <p:sp>
        <p:nvSpPr>
          <p:cNvPr id="3" name="Content Placeholder 2"/>
          <p:cNvSpPr>
            <a:spLocks noGrp="1"/>
          </p:cNvSpPr>
          <p:nvPr>
            <p:ph idx="1"/>
          </p:nvPr>
        </p:nvSpPr>
        <p:spPr>
          <a:xfrm>
            <a:off x="914400" y="1571612"/>
            <a:ext cx="7772400" cy="4783948"/>
          </a:xfrm>
        </p:spPr>
        <p:txBody>
          <a:bodyPr/>
          <a:lstStyle/>
          <a:p>
            <a:r>
              <a:rPr lang="en-US" dirty="0" smtClean="0"/>
              <a:t>1) A transaction must acquire all the locks it needs before unlocking any object</a:t>
            </a:r>
          </a:p>
          <a:p>
            <a:r>
              <a:rPr lang="en-US" dirty="0" smtClean="0"/>
              <a:t>2)  Once a transaction gives up any of its locks, it may not acquire any further locks.</a:t>
            </a:r>
            <a:endParaRPr lang="en-US" dirty="0"/>
          </a:p>
        </p:txBody>
      </p:sp>
      <p:pic>
        <p:nvPicPr>
          <p:cNvPr id="5" name="Picture 11" descr="Fig09-07"/>
          <p:cNvPicPr>
            <a:picLocks noChangeAspect="1" noChangeArrowheads="1"/>
          </p:cNvPicPr>
          <p:nvPr/>
        </p:nvPicPr>
        <p:blipFill>
          <a:blip r:embed="rId3" cstate="print"/>
          <a:srcRect/>
          <a:stretch>
            <a:fillRect/>
          </a:stretch>
        </p:blipFill>
        <p:spPr>
          <a:xfrm>
            <a:off x="2114560" y="3929066"/>
            <a:ext cx="4743456" cy="2770930"/>
          </a:xfrm>
          <a:prstGeom prst="rect">
            <a:avLst/>
          </a:prstGeom>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Locking Multiple Resources</a:t>
            </a:r>
            <a:endParaRPr lang="en-US" dirty="0"/>
          </a:p>
        </p:txBody>
      </p:sp>
      <p:sp>
        <p:nvSpPr>
          <p:cNvPr id="3" name="Content Placeholder 2"/>
          <p:cNvSpPr>
            <a:spLocks noGrp="1"/>
          </p:cNvSpPr>
          <p:nvPr>
            <p:ph idx="1"/>
          </p:nvPr>
        </p:nvSpPr>
        <p:spPr/>
        <p:txBody>
          <a:bodyPr/>
          <a:lstStyle/>
          <a:p>
            <a:endParaRPr lang="en-US"/>
          </a:p>
        </p:txBody>
      </p:sp>
      <p:graphicFrame>
        <p:nvGraphicFramePr>
          <p:cNvPr id="6" name="Content Placeholder 4"/>
          <p:cNvGraphicFramePr>
            <a:graphicFrameLocks/>
          </p:cNvGraphicFramePr>
          <p:nvPr/>
        </p:nvGraphicFramePr>
        <p:xfrm>
          <a:off x="714348" y="2498430"/>
          <a:ext cx="7872442" cy="3876040"/>
        </p:xfrm>
        <a:graphic>
          <a:graphicData uri="http://schemas.openxmlformats.org/drawingml/2006/table">
            <a:tbl>
              <a:tblPr firstRow="1" bandRow="1">
                <a:tableStyleId>{5C22544A-7EE6-4342-B048-85BDC9FD1C3A}</a:tableStyleId>
              </a:tblPr>
              <a:tblGrid>
                <a:gridCol w="3449821">
                  <a:extLst>
                    <a:ext uri="{9D8B030D-6E8A-4147-A177-3AD203B41FA5}">
                      <a16:colId xmlns:a16="http://schemas.microsoft.com/office/drawing/2014/main" val="20000"/>
                    </a:ext>
                  </a:extLst>
                </a:gridCol>
                <a:gridCol w="972800">
                  <a:extLst>
                    <a:ext uri="{9D8B030D-6E8A-4147-A177-3AD203B41FA5}">
                      <a16:colId xmlns:a16="http://schemas.microsoft.com/office/drawing/2014/main" val="20001"/>
                    </a:ext>
                  </a:extLst>
                </a:gridCol>
                <a:gridCol w="3449821">
                  <a:extLst>
                    <a:ext uri="{9D8B030D-6E8A-4147-A177-3AD203B41FA5}">
                      <a16:colId xmlns:a16="http://schemas.microsoft.com/office/drawing/2014/main" val="20002"/>
                    </a:ext>
                  </a:extLst>
                </a:gridCol>
              </a:tblGrid>
              <a:tr h="370840">
                <a:tc>
                  <a:txBody>
                    <a:bodyPr/>
                    <a:lstStyle/>
                    <a:p>
                      <a:pPr algn="ctr"/>
                      <a:r>
                        <a:rPr lang="en-US" dirty="0" err="1" smtClean="0">
                          <a:solidFill>
                            <a:schemeClr val="bg1"/>
                          </a:solidFill>
                        </a:rPr>
                        <a:t>Xact</a:t>
                      </a:r>
                      <a:r>
                        <a:rPr lang="en-US" baseline="0" dirty="0" smtClean="0">
                          <a:solidFill>
                            <a:schemeClr val="bg1"/>
                          </a:solidFill>
                        </a:rPr>
                        <a:t> 1</a:t>
                      </a:r>
                      <a:endParaRPr lang="en-NZ" dirty="0">
                        <a:solidFill>
                          <a:schemeClr val="bg1"/>
                        </a:solidFill>
                      </a:endParaRPr>
                    </a:p>
                  </a:txBody>
                  <a:tcPr/>
                </a:tc>
                <a:tc>
                  <a:txBody>
                    <a:bodyPr/>
                    <a:lstStyle/>
                    <a:p>
                      <a:pPr algn="ctr"/>
                      <a:r>
                        <a:rPr lang="en-US" dirty="0" smtClean="0">
                          <a:solidFill>
                            <a:schemeClr val="bg1"/>
                          </a:solidFill>
                        </a:rPr>
                        <a:t>Time</a:t>
                      </a:r>
                      <a:endParaRPr lang="en-NZ" dirty="0">
                        <a:solidFill>
                          <a:schemeClr val="bg1"/>
                        </a:solidFill>
                      </a:endParaRPr>
                    </a:p>
                  </a:txBody>
                  <a:tcPr/>
                </a:tc>
                <a:tc>
                  <a:txBody>
                    <a:bodyPr/>
                    <a:lstStyle/>
                    <a:p>
                      <a:pPr algn="ctr"/>
                      <a:r>
                        <a:rPr lang="en-US" dirty="0" smtClean="0">
                          <a:solidFill>
                            <a:schemeClr val="bg1"/>
                          </a:solidFill>
                        </a:rPr>
                        <a:t>Xact2</a:t>
                      </a:r>
                      <a:endParaRPr lang="en-NZ" dirty="0">
                        <a:solidFill>
                          <a:schemeClr val="bg1"/>
                        </a:solidFill>
                      </a:endParaRPr>
                    </a:p>
                  </a:txBody>
                  <a:tcPr/>
                </a:tc>
                <a:extLst>
                  <a:ext uri="{0D108BD9-81ED-4DB2-BD59-A6C34878D82A}">
                    <a16:rowId xmlns:a16="http://schemas.microsoft.com/office/drawing/2014/main" val="10000"/>
                  </a:ext>
                </a:extLst>
              </a:tr>
              <a:tr h="370840">
                <a:tc>
                  <a:txBody>
                    <a:bodyPr/>
                    <a:lstStyle/>
                    <a:p>
                      <a:r>
                        <a:rPr lang="en-US" dirty="0" smtClean="0">
                          <a:solidFill>
                            <a:schemeClr val="bg1"/>
                          </a:solidFill>
                        </a:rPr>
                        <a:t>Read balance 1; sum = 40</a:t>
                      </a:r>
                      <a:endParaRPr lang="en-NZ" dirty="0">
                        <a:solidFill>
                          <a:schemeClr val="bg1"/>
                        </a:solidFill>
                      </a:endParaRPr>
                    </a:p>
                  </a:txBody>
                  <a:tcPr/>
                </a:tc>
                <a:tc>
                  <a:txBody>
                    <a:bodyPr/>
                    <a:lstStyle/>
                    <a:p>
                      <a:pPr algn="ctr"/>
                      <a:r>
                        <a:rPr lang="en-US" dirty="0" smtClean="0">
                          <a:solidFill>
                            <a:schemeClr val="bg1"/>
                          </a:solidFill>
                        </a:rPr>
                        <a:t>1</a:t>
                      </a:r>
                      <a:endParaRPr lang="en-NZ" dirty="0">
                        <a:solidFill>
                          <a:schemeClr val="bg1"/>
                        </a:solidFill>
                      </a:endParaRPr>
                    </a:p>
                  </a:txBody>
                  <a:tcPr/>
                </a:tc>
                <a:tc>
                  <a:txBody>
                    <a:bodyPr/>
                    <a:lstStyle/>
                    <a:p>
                      <a:endParaRPr lang="en-NZ" dirty="0">
                        <a:solidFill>
                          <a:schemeClr val="bg1"/>
                        </a:solidFill>
                      </a:endParaRPr>
                    </a:p>
                  </a:txBody>
                  <a:tcPr/>
                </a:tc>
                <a:extLst>
                  <a:ext uri="{0D108BD9-81ED-4DB2-BD59-A6C34878D82A}">
                    <a16:rowId xmlns:a16="http://schemas.microsoft.com/office/drawing/2014/main" val="10001"/>
                  </a:ext>
                </a:extLst>
              </a:tr>
              <a:tr h="370840">
                <a:tc>
                  <a:txBody>
                    <a:bodyPr/>
                    <a:lstStyle/>
                    <a:p>
                      <a:r>
                        <a:rPr lang="en-US" dirty="0" smtClean="0">
                          <a:solidFill>
                            <a:schemeClr val="bg1"/>
                          </a:solidFill>
                        </a:rPr>
                        <a:t>Read balance2; sum = 90</a:t>
                      </a:r>
                      <a:endParaRPr lang="en-NZ" dirty="0">
                        <a:solidFill>
                          <a:schemeClr val="bg1"/>
                        </a:solidFill>
                      </a:endParaRPr>
                    </a:p>
                  </a:txBody>
                  <a:tcPr/>
                </a:tc>
                <a:tc>
                  <a:txBody>
                    <a:bodyPr/>
                    <a:lstStyle/>
                    <a:p>
                      <a:pPr algn="ctr"/>
                      <a:r>
                        <a:rPr lang="en-US" dirty="0" smtClean="0">
                          <a:solidFill>
                            <a:schemeClr val="bg1"/>
                          </a:solidFill>
                        </a:rPr>
                        <a:t>2</a:t>
                      </a:r>
                      <a:endParaRPr lang="en-NZ" dirty="0">
                        <a:solidFill>
                          <a:schemeClr val="bg1"/>
                        </a:solidFill>
                      </a:endParaRPr>
                    </a:p>
                  </a:txBody>
                  <a:tcPr/>
                </a:tc>
                <a:tc>
                  <a:txBody>
                    <a:bodyPr/>
                    <a:lstStyle/>
                    <a:p>
                      <a:endParaRPr lang="en-NZ" dirty="0">
                        <a:solidFill>
                          <a:schemeClr val="bg1"/>
                        </a:solidFill>
                      </a:endParaRPr>
                    </a:p>
                  </a:txBody>
                  <a:tcPr/>
                </a:tc>
                <a:extLst>
                  <a:ext uri="{0D108BD9-81ED-4DB2-BD59-A6C34878D82A}">
                    <a16:rowId xmlns:a16="http://schemas.microsoft.com/office/drawing/2014/main" val="10002"/>
                  </a:ext>
                </a:extLst>
              </a:tr>
              <a:tr h="370840">
                <a:tc>
                  <a:txBody>
                    <a:bodyPr/>
                    <a:lstStyle/>
                    <a:p>
                      <a:endParaRPr lang="en-NZ" dirty="0">
                        <a:solidFill>
                          <a:schemeClr val="bg1"/>
                        </a:solidFill>
                      </a:endParaRPr>
                    </a:p>
                  </a:txBody>
                  <a:tcPr/>
                </a:tc>
                <a:tc>
                  <a:txBody>
                    <a:bodyPr/>
                    <a:lstStyle/>
                    <a:p>
                      <a:pPr algn="ctr"/>
                      <a:r>
                        <a:rPr lang="en-US" dirty="0" smtClean="0">
                          <a:solidFill>
                            <a:schemeClr val="bg1"/>
                          </a:solidFill>
                        </a:rPr>
                        <a:t>3</a:t>
                      </a:r>
                      <a:endParaRPr lang="en-NZ" dirty="0">
                        <a:solidFill>
                          <a:schemeClr val="bg1"/>
                        </a:solidFill>
                      </a:endParaRPr>
                    </a:p>
                  </a:txBody>
                  <a:tcPr/>
                </a:tc>
                <a:tc>
                  <a:txBody>
                    <a:bodyPr/>
                    <a:lstStyle/>
                    <a:p>
                      <a:r>
                        <a:rPr lang="en-US" dirty="0" smtClean="0">
                          <a:solidFill>
                            <a:schemeClr val="bg1"/>
                          </a:solidFill>
                        </a:rPr>
                        <a:t>Read balance 3 </a:t>
                      </a:r>
                      <a:r>
                        <a:rPr lang="en-US" baseline="0" dirty="0" smtClean="0">
                          <a:solidFill>
                            <a:schemeClr val="bg1"/>
                          </a:solidFill>
                        </a:rPr>
                        <a:t> = 30</a:t>
                      </a:r>
                      <a:endParaRPr lang="en-NZ" dirty="0">
                        <a:solidFill>
                          <a:schemeClr val="bg1"/>
                        </a:solidFill>
                      </a:endParaRPr>
                    </a:p>
                  </a:txBody>
                  <a:tcPr/>
                </a:tc>
                <a:extLst>
                  <a:ext uri="{0D108BD9-81ED-4DB2-BD59-A6C34878D82A}">
                    <a16:rowId xmlns:a16="http://schemas.microsoft.com/office/drawing/2014/main" val="10003"/>
                  </a:ext>
                </a:extLst>
              </a:tr>
              <a:tr h="370840">
                <a:tc>
                  <a:txBody>
                    <a:bodyPr/>
                    <a:lstStyle/>
                    <a:p>
                      <a:endParaRPr lang="en-NZ" dirty="0">
                        <a:solidFill>
                          <a:schemeClr val="bg1"/>
                        </a:solidFill>
                      </a:endParaRPr>
                    </a:p>
                  </a:txBody>
                  <a:tcPr/>
                </a:tc>
                <a:tc>
                  <a:txBody>
                    <a:bodyPr/>
                    <a:lstStyle/>
                    <a:p>
                      <a:pPr algn="ctr"/>
                      <a:r>
                        <a:rPr lang="en-US" dirty="0" smtClean="0">
                          <a:solidFill>
                            <a:schemeClr val="bg1"/>
                          </a:solidFill>
                        </a:rPr>
                        <a:t>4</a:t>
                      </a:r>
                      <a:endParaRPr lang="en-NZ" dirty="0">
                        <a:solidFill>
                          <a:schemeClr val="bg1"/>
                        </a:solidFill>
                      </a:endParaRPr>
                    </a:p>
                  </a:txBody>
                  <a:tcPr/>
                </a:tc>
                <a:tc>
                  <a:txBody>
                    <a:bodyPr/>
                    <a:lstStyle/>
                    <a:p>
                      <a:r>
                        <a:rPr lang="en-US" dirty="0" smtClean="0">
                          <a:solidFill>
                            <a:schemeClr val="bg1"/>
                          </a:solidFill>
                        </a:rPr>
                        <a:t>Decrement and write balance 3 -&gt;</a:t>
                      </a:r>
                      <a:r>
                        <a:rPr lang="en-US" baseline="0" dirty="0" smtClean="0">
                          <a:solidFill>
                            <a:schemeClr val="bg1"/>
                          </a:solidFill>
                        </a:rPr>
                        <a:t> 20</a:t>
                      </a:r>
                      <a:endParaRPr lang="en-NZ" dirty="0">
                        <a:solidFill>
                          <a:schemeClr val="bg1"/>
                        </a:solidFill>
                      </a:endParaRPr>
                    </a:p>
                  </a:txBody>
                  <a:tcPr/>
                </a:tc>
                <a:extLst>
                  <a:ext uri="{0D108BD9-81ED-4DB2-BD59-A6C34878D82A}">
                    <a16:rowId xmlns:a16="http://schemas.microsoft.com/office/drawing/2014/main" val="10004"/>
                  </a:ext>
                </a:extLst>
              </a:tr>
              <a:tr h="370840">
                <a:tc>
                  <a:txBody>
                    <a:bodyPr/>
                    <a:lstStyle/>
                    <a:p>
                      <a:endParaRPr lang="en-NZ" dirty="0">
                        <a:solidFill>
                          <a:schemeClr val="bg1"/>
                        </a:solidFill>
                      </a:endParaRPr>
                    </a:p>
                  </a:txBody>
                  <a:tcPr/>
                </a:tc>
                <a:tc>
                  <a:txBody>
                    <a:bodyPr/>
                    <a:lstStyle/>
                    <a:p>
                      <a:pPr algn="ctr"/>
                      <a:r>
                        <a:rPr lang="en-US" dirty="0" smtClean="0">
                          <a:solidFill>
                            <a:schemeClr val="bg1"/>
                          </a:solidFill>
                        </a:rPr>
                        <a:t>5</a:t>
                      </a:r>
                      <a:endParaRPr lang="en-NZ" dirty="0">
                        <a:solidFill>
                          <a:schemeClr val="bg1"/>
                        </a:solidFill>
                      </a:endParaRPr>
                    </a:p>
                  </a:txBody>
                  <a:tcPr/>
                </a:tc>
                <a:tc>
                  <a:txBody>
                    <a:bodyPr/>
                    <a:lstStyle/>
                    <a:p>
                      <a:r>
                        <a:rPr lang="en-US" dirty="0" smtClean="0">
                          <a:solidFill>
                            <a:schemeClr val="bg1"/>
                          </a:solidFill>
                        </a:rPr>
                        <a:t>Read balance 1 = 40</a:t>
                      </a:r>
                      <a:endParaRPr lang="en-NZ" dirty="0">
                        <a:solidFill>
                          <a:schemeClr val="bg1"/>
                        </a:solidFill>
                      </a:endParaRPr>
                    </a:p>
                  </a:txBody>
                  <a:tcPr/>
                </a:tc>
                <a:extLst>
                  <a:ext uri="{0D108BD9-81ED-4DB2-BD59-A6C34878D82A}">
                    <a16:rowId xmlns:a16="http://schemas.microsoft.com/office/drawing/2014/main" val="10005"/>
                  </a:ext>
                </a:extLst>
              </a:tr>
              <a:tr h="370840">
                <a:tc>
                  <a:txBody>
                    <a:bodyPr/>
                    <a:lstStyle/>
                    <a:p>
                      <a:endParaRPr lang="en-NZ">
                        <a:solidFill>
                          <a:schemeClr val="bg1"/>
                        </a:solidFill>
                      </a:endParaRPr>
                    </a:p>
                  </a:txBody>
                  <a:tcPr/>
                </a:tc>
                <a:tc>
                  <a:txBody>
                    <a:bodyPr/>
                    <a:lstStyle/>
                    <a:p>
                      <a:pPr algn="ctr"/>
                      <a:r>
                        <a:rPr lang="en-US" dirty="0" smtClean="0">
                          <a:solidFill>
                            <a:schemeClr val="bg1"/>
                          </a:solidFill>
                        </a:rPr>
                        <a:t>6</a:t>
                      </a:r>
                      <a:endParaRPr lang="en-NZ" dirty="0">
                        <a:solidFill>
                          <a:schemeClr val="bg1"/>
                        </a:solidFill>
                      </a:endParaRPr>
                    </a:p>
                  </a:txBody>
                  <a:tcPr/>
                </a:tc>
                <a:tc>
                  <a:txBody>
                    <a:bodyPr/>
                    <a:lstStyle/>
                    <a:p>
                      <a:r>
                        <a:rPr lang="en-US" dirty="0" smtClean="0">
                          <a:solidFill>
                            <a:schemeClr val="bg1"/>
                          </a:solidFill>
                        </a:rPr>
                        <a:t>Increment and write balance 1</a:t>
                      </a:r>
                      <a:r>
                        <a:rPr lang="en-US" baseline="0" dirty="0" smtClean="0">
                          <a:solidFill>
                            <a:schemeClr val="bg1"/>
                          </a:solidFill>
                        </a:rPr>
                        <a:t> -&gt; 50</a:t>
                      </a:r>
                      <a:endParaRPr lang="en-NZ" dirty="0">
                        <a:solidFill>
                          <a:schemeClr val="bg1"/>
                        </a:solidFill>
                      </a:endParaRPr>
                    </a:p>
                  </a:txBody>
                  <a:tcPr/>
                </a:tc>
                <a:extLst>
                  <a:ext uri="{0D108BD9-81ED-4DB2-BD59-A6C34878D82A}">
                    <a16:rowId xmlns:a16="http://schemas.microsoft.com/office/drawing/2014/main" val="10006"/>
                  </a:ext>
                </a:extLst>
              </a:tr>
              <a:tr h="370840">
                <a:tc>
                  <a:txBody>
                    <a:bodyPr/>
                    <a:lstStyle/>
                    <a:p>
                      <a:endParaRPr lang="en-NZ" dirty="0">
                        <a:solidFill>
                          <a:schemeClr val="bg1"/>
                        </a:solidFill>
                      </a:endParaRPr>
                    </a:p>
                  </a:txBody>
                  <a:tcPr/>
                </a:tc>
                <a:tc>
                  <a:txBody>
                    <a:bodyPr/>
                    <a:lstStyle/>
                    <a:p>
                      <a:pPr algn="ctr"/>
                      <a:r>
                        <a:rPr lang="en-US" dirty="0" smtClean="0">
                          <a:solidFill>
                            <a:schemeClr val="bg1"/>
                          </a:solidFill>
                        </a:rPr>
                        <a:t>7</a:t>
                      </a:r>
                      <a:endParaRPr lang="en-NZ" dirty="0">
                        <a:solidFill>
                          <a:schemeClr val="bg1"/>
                        </a:solidFill>
                      </a:endParaRPr>
                    </a:p>
                  </a:txBody>
                  <a:tcPr/>
                </a:tc>
                <a:tc>
                  <a:txBody>
                    <a:bodyPr/>
                    <a:lstStyle/>
                    <a:p>
                      <a:r>
                        <a:rPr lang="en-US" dirty="0" smtClean="0">
                          <a:solidFill>
                            <a:schemeClr val="bg1"/>
                          </a:solidFill>
                        </a:rPr>
                        <a:t>COMMIT</a:t>
                      </a:r>
                      <a:endParaRPr lang="en-NZ" dirty="0">
                        <a:solidFill>
                          <a:schemeClr val="bg1"/>
                        </a:solidFill>
                      </a:endParaRPr>
                    </a:p>
                  </a:txBody>
                  <a:tcPr/>
                </a:tc>
                <a:extLst>
                  <a:ext uri="{0D108BD9-81ED-4DB2-BD59-A6C34878D82A}">
                    <a16:rowId xmlns:a16="http://schemas.microsoft.com/office/drawing/2014/main" val="10007"/>
                  </a:ext>
                </a:extLst>
              </a:tr>
              <a:tr h="370840">
                <a:tc>
                  <a:txBody>
                    <a:bodyPr/>
                    <a:lstStyle/>
                    <a:p>
                      <a:r>
                        <a:rPr lang="en-US" dirty="0" smtClean="0">
                          <a:solidFill>
                            <a:schemeClr val="bg1"/>
                          </a:solidFill>
                        </a:rPr>
                        <a:t>Read balance 3; sum = 110</a:t>
                      </a:r>
                      <a:endParaRPr lang="en-NZ" dirty="0">
                        <a:solidFill>
                          <a:schemeClr val="bg1"/>
                        </a:solidFill>
                      </a:endParaRPr>
                    </a:p>
                  </a:txBody>
                  <a:tcPr/>
                </a:tc>
                <a:tc>
                  <a:txBody>
                    <a:bodyPr/>
                    <a:lstStyle/>
                    <a:p>
                      <a:pPr algn="ctr"/>
                      <a:r>
                        <a:rPr lang="en-US" dirty="0" smtClean="0">
                          <a:solidFill>
                            <a:schemeClr val="bg1"/>
                          </a:solidFill>
                        </a:rPr>
                        <a:t>8</a:t>
                      </a:r>
                      <a:endParaRPr lang="en-NZ" dirty="0">
                        <a:solidFill>
                          <a:schemeClr val="bg1"/>
                        </a:solidFill>
                      </a:endParaRPr>
                    </a:p>
                  </a:txBody>
                  <a:tcPr/>
                </a:tc>
                <a:tc>
                  <a:txBody>
                    <a:bodyPr/>
                    <a:lstStyle/>
                    <a:p>
                      <a:endParaRPr lang="en-NZ" dirty="0">
                        <a:solidFill>
                          <a:schemeClr val="bg1"/>
                        </a:solidFill>
                      </a:endParaRPr>
                    </a:p>
                  </a:txBody>
                  <a:tcPr/>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Concurrency Protocol 2: Timestamp Ordering</a:t>
            </a:r>
            <a:endParaRPr lang="en-NZ" dirty="0"/>
          </a:p>
        </p:txBody>
      </p:sp>
      <p:sp>
        <p:nvSpPr>
          <p:cNvPr id="3" name="Content Placeholder 2"/>
          <p:cNvSpPr>
            <a:spLocks noGrp="1"/>
          </p:cNvSpPr>
          <p:nvPr>
            <p:ph idx="1"/>
          </p:nvPr>
        </p:nvSpPr>
        <p:spPr>
          <a:xfrm>
            <a:off x="914400" y="2426502"/>
            <a:ext cx="7772400" cy="3788580"/>
          </a:xfrm>
        </p:spPr>
        <p:txBody>
          <a:bodyPr>
            <a:normAutofit lnSpcReduction="10000"/>
          </a:bodyPr>
          <a:lstStyle/>
          <a:p>
            <a:r>
              <a:rPr lang="en-NZ" dirty="0" smtClean="0"/>
              <a:t>Each transaction is given a “timestamp” when it initiates</a:t>
            </a:r>
          </a:p>
          <a:p>
            <a:r>
              <a:rPr lang="en-NZ" dirty="0" smtClean="0"/>
              <a:t>Timestamps are unique and monotonic</a:t>
            </a:r>
          </a:p>
          <a:p>
            <a:r>
              <a:rPr lang="en-NZ" dirty="0" smtClean="0"/>
              <a:t>For each data object, we store the timestamp of the transaction that most recently accessed it</a:t>
            </a:r>
          </a:p>
          <a:p>
            <a:r>
              <a:rPr lang="en-NZ" dirty="0" smtClean="0"/>
              <a:t>Conflicts are identified by comparing timestamps</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Timestamp Ordering</a:t>
            </a:r>
            <a:endParaRPr lang="en-NZ" dirty="0"/>
          </a:p>
        </p:txBody>
      </p:sp>
      <p:sp>
        <p:nvSpPr>
          <p:cNvPr id="3" name="Content Placeholder 2"/>
          <p:cNvSpPr>
            <a:spLocks noGrp="1"/>
          </p:cNvSpPr>
          <p:nvPr>
            <p:ph idx="1"/>
          </p:nvPr>
        </p:nvSpPr>
        <p:spPr/>
        <p:txBody>
          <a:bodyPr/>
          <a:lstStyle/>
          <a:p>
            <a:r>
              <a:rPr lang="en-NZ" dirty="0" smtClean="0"/>
              <a:t>Assume T1 wishes to modify object X which was last modified by T2</a:t>
            </a:r>
          </a:p>
          <a:p>
            <a:endParaRPr lang="en-NZ" dirty="0" smtClean="0"/>
          </a:p>
          <a:p>
            <a:r>
              <a:rPr lang="en-NZ" dirty="0" smtClean="0"/>
              <a:t>If T1 younger than (i.e. started after) T2, T1 proceeds</a:t>
            </a:r>
          </a:p>
          <a:p>
            <a:r>
              <a:rPr lang="en-NZ" dirty="0" smtClean="0"/>
              <a:t>It T1 is older </a:t>
            </a:r>
            <a:r>
              <a:rPr lang="en-NZ" dirty="0"/>
              <a:t>than (i.e. started before T2), </a:t>
            </a:r>
            <a:r>
              <a:rPr lang="en-NZ" dirty="0" smtClean="0"/>
              <a:t>T1 restarts with a new timestamp.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Concurrency Protocol 3:</a:t>
            </a:r>
            <a:br>
              <a:rPr lang="en-NZ" dirty="0" smtClean="0"/>
            </a:br>
            <a:r>
              <a:rPr lang="en-NZ" dirty="0" smtClean="0"/>
              <a:t>Optimistic Methods</a:t>
            </a:r>
            <a:endParaRPr lang="en-NZ" dirty="0"/>
          </a:p>
        </p:txBody>
      </p:sp>
      <p:sp>
        <p:nvSpPr>
          <p:cNvPr id="3" name="Content Placeholder 2"/>
          <p:cNvSpPr>
            <a:spLocks noGrp="1"/>
          </p:cNvSpPr>
          <p:nvPr>
            <p:ph idx="1"/>
          </p:nvPr>
        </p:nvSpPr>
        <p:spPr>
          <a:xfrm>
            <a:off x="914400" y="2071678"/>
            <a:ext cx="7772400" cy="4217208"/>
          </a:xfrm>
        </p:spPr>
        <p:txBody>
          <a:bodyPr>
            <a:normAutofit fontScale="92500" lnSpcReduction="20000"/>
          </a:bodyPr>
          <a:lstStyle/>
          <a:p>
            <a:r>
              <a:rPr lang="en-NZ" dirty="0" smtClean="0"/>
              <a:t>No locking or </a:t>
            </a:r>
            <a:r>
              <a:rPr lang="en-NZ" dirty="0" err="1" smtClean="0"/>
              <a:t>timestamping</a:t>
            </a:r>
            <a:endParaRPr lang="en-NZ" dirty="0" smtClean="0"/>
          </a:p>
          <a:p>
            <a:r>
              <a:rPr lang="en-NZ" dirty="0" smtClean="0"/>
              <a:t>Transactions run in three phases:</a:t>
            </a:r>
          </a:p>
          <a:p>
            <a:pPr marL="582930" indent="-514350">
              <a:buFont typeface="+mj-lt"/>
              <a:buAutoNum type="arabicPeriod"/>
            </a:pPr>
            <a:r>
              <a:rPr lang="en-NZ" dirty="0" smtClean="0"/>
              <a:t>Read: </a:t>
            </a:r>
          </a:p>
          <a:p>
            <a:pPr marL="912114" lvl="1" indent="-514350"/>
            <a:r>
              <a:rPr lang="en-NZ" dirty="0" smtClean="0"/>
              <a:t>All values are grabbed and computations done</a:t>
            </a:r>
          </a:p>
          <a:p>
            <a:pPr marL="912114" lvl="1" indent="-514350"/>
            <a:r>
              <a:rPr lang="en-NZ" dirty="0" smtClean="0"/>
              <a:t>Results  saved in a private copy</a:t>
            </a:r>
          </a:p>
          <a:p>
            <a:pPr marL="582930" indent="-514350">
              <a:buFont typeface="+mj-lt"/>
              <a:buAutoNum type="arabicPeriod"/>
            </a:pPr>
            <a:r>
              <a:rPr lang="en-NZ" dirty="0" smtClean="0"/>
              <a:t>Validate:</a:t>
            </a:r>
          </a:p>
          <a:p>
            <a:pPr marL="912114" lvl="1" indent="-514350"/>
            <a:r>
              <a:rPr lang="en-NZ" dirty="0" smtClean="0"/>
              <a:t>System determines if computations contained a conflict anomaly</a:t>
            </a:r>
          </a:p>
          <a:p>
            <a:pPr marL="582930" indent="-514350">
              <a:buFont typeface="+mj-lt"/>
              <a:buAutoNum type="arabicPeriod"/>
            </a:pPr>
            <a:r>
              <a:rPr lang="en-NZ" dirty="0" smtClean="0"/>
              <a:t>If no anomaly, results are committed. If anomaly, transaction is restarted.</a:t>
            </a:r>
          </a:p>
          <a:p>
            <a:pPr marL="582930" indent="-514350">
              <a:buFont typeface="+mj-lt"/>
              <a:buAutoNum type="arabicPeriod"/>
            </a:pP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What Is Locked?</a:t>
            </a:r>
            <a:endParaRPr lang="en-NZ" dirty="0"/>
          </a:p>
        </p:txBody>
      </p:sp>
      <p:sp>
        <p:nvSpPr>
          <p:cNvPr id="3" name="Content Placeholder 2"/>
          <p:cNvSpPr>
            <a:spLocks noGrp="1"/>
          </p:cNvSpPr>
          <p:nvPr>
            <p:ph idx="1"/>
          </p:nvPr>
        </p:nvSpPr>
        <p:spPr/>
        <p:txBody>
          <a:bodyPr/>
          <a:lstStyle/>
          <a:p>
            <a:r>
              <a:rPr lang="en-NZ" dirty="0" smtClean="0"/>
              <a:t>Database</a:t>
            </a:r>
          </a:p>
          <a:p>
            <a:r>
              <a:rPr lang="en-NZ" dirty="0" smtClean="0"/>
              <a:t>Table</a:t>
            </a:r>
          </a:p>
          <a:p>
            <a:r>
              <a:rPr lang="en-NZ" dirty="0" smtClean="0"/>
              <a:t>Disk page</a:t>
            </a:r>
          </a:p>
          <a:p>
            <a:r>
              <a:rPr lang="en-NZ" dirty="0" smtClean="0"/>
              <a:t>Row (record)</a:t>
            </a:r>
          </a:p>
          <a:p>
            <a:r>
              <a:rPr lang="en-NZ" dirty="0" smtClean="0"/>
              <a:t>Field</a:t>
            </a:r>
            <a:endParaRPr lang="en-NZ" dirty="0"/>
          </a:p>
        </p:txBody>
      </p:sp>
      <p:cxnSp>
        <p:nvCxnSpPr>
          <p:cNvPr id="5" name="Straight Arrow Connector 4"/>
          <p:cNvCxnSpPr/>
          <p:nvPr/>
        </p:nvCxnSpPr>
        <p:spPr>
          <a:xfrm rot="16200000" flipH="1">
            <a:off x="3277790" y="3508765"/>
            <a:ext cx="3788580" cy="57152"/>
          </a:xfrm>
          <a:prstGeom prst="straightConnector1">
            <a:avLst/>
          </a:prstGeom>
          <a:ln w="76200">
            <a:tailEnd type="arrow"/>
          </a:ln>
        </p:spPr>
        <p:style>
          <a:lnRef idx="3">
            <a:schemeClr val="accent6"/>
          </a:lnRef>
          <a:fillRef idx="0">
            <a:schemeClr val="accent6"/>
          </a:fillRef>
          <a:effectRef idx="2">
            <a:schemeClr val="accent6"/>
          </a:effectRef>
          <a:fontRef idx="minor">
            <a:schemeClr val="tx1"/>
          </a:fontRef>
        </p:style>
      </p:cxnSp>
      <p:cxnSp>
        <p:nvCxnSpPr>
          <p:cNvPr id="6" name="Straight Arrow Connector 5"/>
          <p:cNvCxnSpPr/>
          <p:nvPr/>
        </p:nvCxnSpPr>
        <p:spPr>
          <a:xfrm rot="5400000" flipH="1">
            <a:off x="5149464" y="3437326"/>
            <a:ext cx="3788580" cy="57152"/>
          </a:xfrm>
          <a:prstGeom prst="straightConnector1">
            <a:avLst/>
          </a:prstGeom>
          <a:ln w="76200">
            <a:tailEnd type="arrow"/>
          </a:ln>
        </p:spPr>
        <p:style>
          <a:lnRef idx="3">
            <a:schemeClr val="accent6"/>
          </a:lnRef>
          <a:fillRef idx="0">
            <a:schemeClr val="accent6"/>
          </a:fillRef>
          <a:effectRef idx="2">
            <a:schemeClr val="accent6"/>
          </a:effectRef>
          <a:fontRef idx="minor">
            <a:schemeClr val="tx1"/>
          </a:fontRef>
        </p:style>
      </p:cxnSp>
      <p:sp>
        <p:nvSpPr>
          <p:cNvPr id="8" name="TextBox 7"/>
          <p:cNvSpPr txBox="1"/>
          <p:nvPr/>
        </p:nvSpPr>
        <p:spPr>
          <a:xfrm>
            <a:off x="6286512" y="5786454"/>
            <a:ext cx="1975221" cy="584775"/>
          </a:xfrm>
          <a:prstGeom prst="rect">
            <a:avLst/>
          </a:prstGeom>
          <a:noFill/>
        </p:spPr>
        <p:txBody>
          <a:bodyPr wrap="none" rtlCol="0">
            <a:spAutoFit/>
          </a:bodyPr>
          <a:lstStyle/>
          <a:p>
            <a:r>
              <a:rPr lang="en-NZ" sz="3200" dirty="0" smtClean="0"/>
              <a:t>Restrictive</a:t>
            </a:r>
            <a:endParaRPr lang="en-NZ" sz="3200" dirty="0"/>
          </a:p>
        </p:txBody>
      </p:sp>
      <p:sp>
        <p:nvSpPr>
          <p:cNvPr id="10" name="TextBox 9"/>
          <p:cNvSpPr txBox="1"/>
          <p:nvPr/>
        </p:nvSpPr>
        <p:spPr>
          <a:xfrm>
            <a:off x="4239436" y="5786454"/>
            <a:ext cx="1689886" cy="584775"/>
          </a:xfrm>
          <a:prstGeom prst="rect">
            <a:avLst/>
          </a:prstGeom>
          <a:noFill/>
        </p:spPr>
        <p:txBody>
          <a:bodyPr wrap="none" rtlCol="0">
            <a:spAutoFit/>
          </a:bodyPr>
          <a:lstStyle/>
          <a:p>
            <a:r>
              <a:rPr lang="en-NZ" sz="3200" dirty="0" smtClean="0"/>
              <a:t>Complex</a:t>
            </a:r>
            <a:endParaRPr lang="en-NZ" sz="3200" dirty="0"/>
          </a:p>
        </p:txBody>
      </p:sp>
      <p:sp>
        <p:nvSpPr>
          <p:cNvPr id="11" name="Smiley Face 10"/>
          <p:cNvSpPr/>
          <p:nvPr/>
        </p:nvSpPr>
        <p:spPr>
          <a:xfrm>
            <a:off x="428596" y="2928934"/>
            <a:ext cx="357190" cy="414334"/>
          </a:xfrm>
          <a:prstGeom prst="smileyFace">
            <a:avLst/>
          </a:prstGeom>
          <a:solidFill>
            <a:srgbClr val="FF0000"/>
          </a:solidFill>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Disaster Recovery</a:t>
            </a:r>
            <a:endParaRPr lang="en-NZ" dirty="0"/>
          </a:p>
        </p:txBody>
      </p:sp>
      <p:sp>
        <p:nvSpPr>
          <p:cNvPr id="3" name="Content Placeholder 2"/>
          <p:cNvSpPr>
            <a:spLocks noGrp="1"/>
          </p:cNvSpPr>
          <p:nvPr>
            <p:ph idx="1"/>
          </p:nvPr>
        </p:nvSpPr>
        <p:spPr/>
        <p:txBody>
          <a:bodyPr>
            <a:normAutofit fontScale="92500"/>
          </a:bodyPr>
          <a:lstStyle/>
          <a:p>
            <a:r>
              <a:rPr lang="en-NZ" dirty="0" smtClean="0"/>
              <a:t>Backup :</a:t>
            </a:r>
          </a:p>
          <a:p>
            <a:pPr lvl="1"/>
            <a:r>
              <a:rPr lang="en-NZ" dirty="0" smtClean="0"/>
              <a:t>Makes periodic snapshots of all or part of the database</a:t>
            </a:r>
          </a:p>
          <a:p>
            <a:r>
              <a:rPr lang="en-NZ" dirty="0" smtClean="0"/>
              <a:t>Journaling :</a:t>
            </a:r>
          </a:p>
          <a:p>
            <a:pPr lvl="1"/>
            <a:r>
              <a:rPr lang="en-NZ" dirty="0" smtClean="0"/>
              <a:t>Makes an audit trail of transactions</a:t>
            </a:r>
          </a:p>
          <a:p>
            <a:r>
              <a:rPr lang="en-NZ" dirty="0" smtClean="0"/>
              <a:t>Checkpoint:</a:t>
            </a:r>
          </a:p>
          <a:p>
            <a:pPr lvl="1"/>
            <a:r>
              <a:rPr lang="en-NZ" dirty="0" smtClean="0"/>
              <a:t>Periodically halts transactions and synchronises all files and journals</a:t>
            </a:r>
          </a:p>
          <a:p>
            <a:r>
              <a:rPr lang="en-NZ" dirty="0" smtClean="0"/>
              <a:t>Recovery:</a:t>
            </a:r>
          </a:p>
          <a:p>
            <a:pPr lvl="1"/>
            <a:r>
              <a:rPr lang="en-NZ" dirty="0" smtClean="0"/>
              <a:t>Recreates the database in event of corruption or loss</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Disaster Recovery</a:t>
            </a:r>
            <a:endParaRPr lang="en-NZ" dirty="0"/>
          </a:p>
        </p:txBody>
      </p:sp>
      <p:sp>
        <p:nvSpPr>
          <p:cNvPr id="3" name="Content Placeholder 2"/>
          <p:cNvSpPr>
            <a:spLocks noGrp="1"/>
          </p:cNvSpPr>
          <p:nvPr>
            <p:ph idx="1"/>
          </p:nvPr>
        </p:nvSpPr>
        <p:spPr/>
        <p:txBody>
          <a:bodyPr/>
          <a:lstStyle/>
          <a:p>
            <a:r>
              <a:rPr lang="en-NZ" dirty="0" smtClean="0"/>
              <a:t>Journaling</a:t>
            </a:r>
          </a:p>
          <a:p>
            <a:pPr lvl="1"/>
            <a:r>
              <a:rPr lang="en-NZ" dirty="0" smtClean="0"/>
              <a:t>Records information about all transactions since latest backup</a:t>
            </a:r>
          </a:p>
          <a:p>
            <a:pPr lvl="1"/>
            <a:r>
              <a:rPr lang="en-NZ" dirty="0" smtClean="0"/>
              <a:t>In event of failure, transactions can be rerun from latest backup state</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NZ" dirty="0"/>
          </a:p>
        </p:txBody>
      </p:sp>
      <p:sp>
        <p:nvSpPr>
          <p:cNvPr id="3" name="Content Placeholder 2"/>
          <p:cNvSpPr>
            <a:spLocks noGrp="1"/>
          </p:cNvSpPr>
          <p:nvPr>
            <p:ph idx="1"/>
          </p:nvPr>
        </p:nvSpPr>
        <p:spPr/>
        <p:txBody>
          <a:bodyPr>
            <a:normAutofit lnSpcReduction="10000"/>
          </a:bodyPr>
          <a:lstStyle/>
          <a:p>
            <a:r>
              <a:rPr lang="en-US" dirty="0" smtClean="0"/>
              <a:t>Assume an inventory and billing database</a:t>
            </a:r>
          </a:p>
          <a:p>
            <a:r>
              <a:rPr lang="en-US" dirty="0" smtClean="0"/>
              <a:t>Customer C_001 purchases 25 units of item XYZ.</a:t>
            </a:r>
          </a:p>
          <a:p>
            <a:r>
              <a:rPr lang="en-US" dirty="0" smtClean="0"/>
              <a:t>The following operations must all occur:</a:t>
            </a:r>
          </a:p>
          <a:p>
            <a:pPr lvl="1"/>
            <a:r>
              <a:rPr lang="en-US" dirty="0" smtClean="0"/>
              <a:t>The order table must be updated to show the purchase</a:t>
            </a:r>
          </a:p>
          <a:p>
            <a:pPr lvl="1"/>
            <a:r>
              <a:rPr lang="en-US" dirty="0" smtClean="0"/>
              <a:t>The inventory entry of  item XYZ must be reduced by 25</a:t>
            </a:r>
          </a:p>
          <a:p>
            <a:pPr lvl="1"/>
            <a:r>
              <a:rPr lang="en-US" dirty="0" smtClean="0"/>
              <a:t>The purchase price must be added to the account balance of customer C_001.</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Transaction Log</a:t>
            </a:r>
            <a:endParaRPr lang="en-NZ" dirty="0"/>
          </a:p>
        </p:txBody>
      </p:sp>
      <p:sp>
        <p:nvSpPr>
          <p:cNvPr id="3" name="Content Placeholder 2"/>
          <p:cNvSpPr>
            <a:spLocks noGrp="1"/>
          </p:cNvSpPr>
          <p:nvPr>
            <p:ph idx="1"/>
          </p:nvPr>
        </p:nvSpPr>
        <p:spPr/>
        <p:txBody>
          <a:bodyPr/>
          <a:lstStyle/>
          <a:p>
            <a:r>
              <a:rPr lang="en-NZ" dirty="0" smtClean="0"/>
              <a:t>When any transaction causes data modification, the change is first recorded in a special system file.</a:t>
            </a:r>
          </a:p>
          <a:p>
            <a:r>
              <a:rPr lang="en-NZ" dirty="0" smtClean="0"/>
              <a:t>Only after the transaction terminates successfully are the changes made to the actual database</a:t>
            </a:r>
          </a:p>
          <a:p>
            <a:r>
              <a:rPr lang="en-NZ" dirty="0" smtClean="0"/>
              <a:t>The transaction log thus:</a:t>
            </a:r>
          </a:p>
          <a:p>
            <a:pPr lvl="1"/>
            <a:r>
              <a:rPr lang="en-NZ" dirty="0" smtClean="0"/>
              <a:t>supports data integrity</a:t>
            </a:r>
          </a:p>
          <a:p>
            <a:pPr lvl="1"/>
            <a:r>
              <a:rPr lang="en-NZ" dirty="0" smtClean="0"/>
              <a:t>makes possible database recovery</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512064"/>
            <a:ext cx="8686800" cy="914400"/>
          </a:xfrm>
        </p:spPr>
        <p:txBody>
          <a:bodyPr/>
          <a:lstStyle/>
          <a:p>
            <a:r>
              <a:rPr lang="en-US" sz="3600" dirty="0" smtClean="0"/>
              <a:t>Essential Transaction Properties</a:t>
            </a:r>
            <a:endParaRPr lang="en-NZ" sz="3600" dirty="0"/>
          </a:p>
        </p:txBody>
      </p:sp>
      <p:sp>
        <p:nvSpPr>
          <p:cNvPr id="3" name="Content Placeholder 2"/>
          <p:cNvSpPr>
            <a:spLocks noGrp="1"/>
          </p:cNvSpPr>
          <p:nvPr>
            <p:ph idx="1"/>
          </p:nvPr>
        </p:nvSpPr>
        <p:spPr/>
        <p:txBody>
          <a:bodyPr/>
          <a:lstStyle/>
          <a:p>
            <a:r>
              <a:rPr lang="en-US" dirty="0" smtClean="0">
                <a:solidFill>
                  <a:srgbClr val="FF0000"/>
                </a:solidFill>
              </a:rPr>
              <a:t>A</a:t>
            </a:r>
            <a:r>
              <a:rPr lang="en-US" dirty="0" smtClean="0"/>
              <a:t>tomicity</a:t>
            </a:r>
          </a:p>
          <a:p>
            <a:r>
              <a:rPr lang="en-US" dirty="0" smtClean="0">
                <a:solidFill>
                  <a:srgbClr val="FF0000"/>
                </a:solidFill>
              </a:rPr>
              <a:t>C</a:t>
            </a:r>
            <a:r>
              <a:rPr lang="en-US" dirty="0" smtClean="0"/>
              <a:t>onsistency</a:t>
            </a:r>
          </a:p>
          <a:p>
            <a:r>
              <a:rPr lang="en-US" dirty="0" smtClean="0">
                <a:solidFill>
                  <a:srgbClr val="FF0000"/>
                </a:solidFill>
              </a:rPr>
              <a:t>I</a:t>
            </a:r>
            <a:r>
              <a:rPr lang="en-US" dirty="0" smtClean="0"/>
              <a:t>solation</a:t>
            </a:r>
          </a:p>
          <a:p>
            <a:r>
              <a:rPr lang="en-US" dirty="0" smtClean="0">
                <a:solidFill>
                  <a:srgbClr val="FF0000"/>
                </a:solidFill>
              </a:rPr>
              <a:t>D</a:t>
            </a:r>
            <a:r>
              <a:rPr lang="en-US" dirty="0" smtClean="0"/>
              <a:t>urability</a:t>
            </a:r>
          </a:p>
          <a:p>
            <a:r>
              <a:rPr lang="en-US" dirty="0" smtClean="0">
                <a:solidFill>
                  <a:srgbClr val="FF0000"/>
                </a:solidFill>
              </a:rPr>
              <a:t>S</a:t>
            </a:r>
            <a:r>
              <a:rPr lang="en-US" dirty="0" smtClean="0"/>
              <a:t>erialisability</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512064"/>
            <a:ext cx="8686800" cy="914400"/>
          </a:xfrm>
        </p:spPr>
        <p:txBody>
          <a:bodyPr/>
          <a:lstStyle/>
          <a:p>
            <a:r>
              <a:rPr lang="en-US" sz="3600" dirty="0" smtClean="0"/>
              <a:t>Essential Transaction Properties</a:t>
            </a:r>
            <a:endParaRPr lang="en-NZ" sz="3600" dirty="0"/>
          </a:p>
        </p:txBody>
      </p:sp>
      <p:sp>
        <p:nvSpPr>
          <p:cNvPr id="3" name="Content Placeholder 2"/>
          <p:cNvSpPr>
            <a:spLocks noGrp="1"/>
          </p:cNvSpPr>
          <p:nvPr>
            <p:ph idx="1"/>
          </p:nvPr>
        </p:nvSpPr>
        <p:spPr/>
        <p:txBody>
          <a:bodyPr/>
          <a:lstStyle/>
          <a:p>
            <a:r>
              <a:rPr lang="en-US" dirty="0" smtClean="0">
                <a:solidFill>
                  <a:srgbClr val="FF0000"/>
                </a:solidFill>
              </a:rPr>
              <a:t>A</a:t>
            </a:r>
            <a:r>
              <a:rPr lang="en-US" dirty="0" smtClean="0"/>
              <a:t>tomicity</a:t>
            </a:r>
          </a:p>
          <a:p>
            <a:pPr lvl="1"/>
            <a:r>
              <a:rPr lang="en-US" dirty="0" smtClean="0"/>
              <a:t>Either all the operations or none of the operations in the transaction must be performed.</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512064"/>
            <a:ext cx="8686800" cy="914400"/>
          </a:xfrm>
        </p:spPr>
        <p:txBody>
          <a:bodyPr/>
          <a:lstStyle/>
          <a:p>
            <a:r>
              <a:rPr lang="en-US" sz="3600" dirty="0" smtClean="0"/>
              <a:t>Essential Transaction Properties</a:t>
            </a:r>
            <a:endParaRPr lang="en-NZ" sz="3600" dirty="0"/>
          </a:p>
        </p:txBody>
      </p:sp>
      <p:sp>
        <p:nvSpPr>
          <p:cNvPr id="3" name="Content Placeholder 2"/>
          <p:cNvSpPr>
            <a:spLocks noGrp="1"/>
          </p:cNvSpPr>
          <p:nvPr>
            <p:ph idx="1"/>
          </p:nvPr>
        </p:nvSpPr>
        <p:spPr/>
        <p:txBody>
          <a:bodyPr/>
          <a:lstStyle/>
          <a:p>
            <a:r>
              <a:rPr lang="en-US" dirty="0" smtClean="0">
                <a:solidFill>
                  <a:srgbClr val="FF0000"/>
                </a:solidFill>
              </a:rPr>
              <a:t>C</a:t>
            </a:r>
            <a:r>
              <a:rPr lang="en-US" dirty="0" smtClean="0"/>
              <a:t>onsistency</a:t>
            </a:r>
          </a:p>
          <a:p>
            <a:pPr lvl="1"/>
            <a:r>
              <a:rPr lang="en-US" dirty="0" smtClean="0"/>
              <a:t>If the database is consistent prior to execution of a transaction, it must be consistent after execution of a transaction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512064"/>
            <a:ext cx="8686800" cy="914400"/>
          </a:xfrm>
        </p:spPr>
        <p:txBody>
          <a:bodyPr/>
          <a:lstStyle/>
          <a:p>
            <a:r>
              <a:rPr lang="en-US" sz="3600" dirty="0" smtClean="0"/>
              <a:t>Essential Transaction Properties</a:t>
            </a:r>
            <a:endParaRPr lang="en-NZ" sz="3600" dirty="0"/>
          </a:p>
        </p:txBody>
      </p:sp>
      <p:sp>
        <p:nvSpPr>
          <p:cNvPr id="3" name="Content Placeholder 2"/>
          <p:cNvSpPr>
            <a:spLocks noGrp="1"/>
          </p:cNvSpPr>
          <p:nvPr>
            <p:ph idx="1"/>
          </p:nvPr>
        </p:nvSpPr>
        <p:spPr/>
        <p:txBody>
          <a:bodyPr/>
          <a:lstStyle/>
          <a:p>
            <a:r>
              <a:rPr lang="en-US" dirty="0" smtClean="0">
                <a:solidFill>
                  <a:srgbClr val="FF0000"/>
                </a:solidFill>
              </a:rPr>
              <a:t>I</a:t>
            </a:r>
            <a:r>
              <a:rPr lang="en-US" dirty="0" smtClean="0"/>
              <a:t>solation</a:t>
            </a:r>
          </a:p>
          <a:p>
            <a:pPr lvl="1"/>
            <a:r>
              <a:rPr lang="en-US" dirty="0" smtClean="0"/>
              <a:t>The data used by a transaction is isolated from any other transactions.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512064"/>
            <a:ext cx="8686800" cy="914400"/>
          </a:xfrm>
        </p:spPr>
        <p:txBody>
          <a:bodyPr/>
          <a:lstStyle/>
          <a:p>
            <a:r>
              <a:rPr lang="en-US" sz="3600" dirty="0" smtClean="0"/>
              <a:t>Essential Transaction Properties</a:t>
            </a:r>
            <a:endParaRPr lang="en-NZ" sz="3600" dirty="0"/>
          </a:p>
        </p:txBody>
      </p:sp>
      <p:sp>
        <p:nvSpPr>
          <p:cNvPr id="3" name="Content Placeholder 2"/>
          <p:cNvSpPr>
            <a:spLocks noGrp="1"/>
          </p:cNvSpPr>
          <p:nvPr>
            <p:ph idx="1"/>
          </p:nvPr>
        </p:nvSpPr>
        <p:spPr/>
        <p:txBody>
          <a:bodyPr/>
          <a:lstStyle/>
          <a:p>
            <a:r>
              <a:rPr lang="en-US" dirty="0" smtClean="0">
                <a:solidFill>
                  <a:srgbClr val="FF0000"/>
                </a:solidFill>
              </a:rPr>
              <a:t>D</a:t>
            </a:r>
            <a:r>
              <a:rPr lang="en-US" dirty="0" smtClean="0"/>
              <a:t>urability</a:t>
            </a:r>
          </a:p>
          <a:p>
            <a:pPr lvl="1"/>
            <a:r>
              <a:rPr lang="en-US" dirty="0" smtClean="0"/>
              <a:t>Once a transaction makes  its final changes to the database, those changes cannot be undone or lost, even if the system fails</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635</TotalTime>
  <Words>4251</Words>
  <Application>Microsoft Office PowerPoint</Application>
  <PresentationFormat>On-screen Show (4:3)</PresentationFormat>
  <Paragraphs>664</Paragraphs>
  <Slides>40</Slides>
  <Notes>39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Calibri</vt:lpstr>
      <vt:lpstr>Consolas</vt:lpstr>
      <vt:lpstr>Corbel</vt:lpstr>
      <vt:lpstr>Wingdings</vt:lpstr>
      <vt:lpstr>Wingdings 2</vt:lpstr>
      <vt:lpstr>Wingdings 3</vt:lpstr>
      <vt:lpstr>Metro</vt:lpstr>
      <vt:lpstr>Data Integrity</vt:lpstr>
      <vt:lpstr>Maintaining Data Integrity</vt:lpstr>
      <vt:lpstr>Transaction Management</vt:lpstr>
      <vt:lpstr>Example</vt:lpstr>
      <vt:lpstr>Essential Transaction Properties</vt:lpstr>
      <vt:lpstr>Essential Transaction Properties</vt:lpstr>
      <vt:lpstr>Essential Transaction Properties</vt:lpstr>
      <vt:lpstr>Essential Transaction Properties</vt:lpstr>
      <vt:lpstr>Essential Transaction Properties</vt:lpstr>
      <vt:lpstr>Essential Transaction Properties</vt:lpstr>
      <vt:lpstr>Essential Transaction Properties</vt:lpstr>
      <vt:lpstr>Defining Transactions in SQL</vt:lpstr>
      <vt:lpstr>Example</vt:lpstr>
      <vt:lpstr>Concurrency Control</vt:lpstr>
      <vt:lpstr>Lost Update</vt:lpstr>
      <vt:lpstr>Lost Update</vt:lpstr>
      <vt:lpstr>Uncommitted Data</vt:lpstr>
      <vt:lpstr>Uncommitted Data</vt:lpstr>
      <vt:lpstr>Inconsistent Retrieval</vt:lpstr>
      <vt:lpstr>Inconsistent Retrieval</vt:lpstr>
      <vt:lpstr>Preventing Concurrency Failures</vt:lpstr>
      <vt:lpstr>Concurrency Protocol 1: Locking</vt:lpstr>
      <vt:lpstr>Locking </vt:lpstr>
      <vt:lpstr>Locking </vt:lpstr>
      <vt:lpstr>Locking</vt:lpstr>
      <vt:lpstr>Locking and Conflicts</vt:lpstr>
      <vt:lpstr>Locking and Conflicts</vt:lpstr>
      <vt:lpstr>Problems with Locking</vt:lpstr>
      <vt:lpstr>Problems with Locking</vt:lpstr>
      <vt:lpstr>Dealing with Deadlock</vt:lpstr>
      <vt:lpstr>Locking Multiple Resources</vt:lpstr>
      <vt:lpstr>Two-Phase Locking</vt:lpstr>
      <vt:lpstr>Locking Multiple Resources</vt:lpstr>
      <vt:lpstr>Concurrency Protocol 2: Timestamp Ordering</vt:lpstr>
      <vt:lpstr>Timestamp Ordering</vt:lpstr>
      <vt:lpstr>Concurrency Protocol 3: Optimistic Methods</vt:lpstr>
      <vt:lpstr>What Is Locked?</vt:lpstr>
      <vt:lpstr>Disaster Recovery</vt:lpstr>
      <vt:lpstr>Disaster Recovery</vt:lpstr>
      <vt:lpstr>Transaction Log</vt:lpstr>
    </vt:vector>
  </TitlesOfParts>
  <Company>Otago Polytechnic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Integrity</dc:title>
  <dc:creator>phaden</dc:creator>
  <cp:lastModifiedBy>Nathan Rountree</cp:lastModifiedBy>
  <cp:revision>227</cp:revision>
  <dcterms:created xsi:type="dcterms:W3CDTF">2010-04-28T20:41:04Z</dcterms:created>
  <dcterms:modified xsi:type="dcterms:W3CDTF">2018-09-25T02:56:53Z</dcterms:modified>
</cp:coreProperties>
</file>