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87" r:id="rId3"/>
    <p:sldId id="288" r:id="rId4"/>
    <p:sldId id="289" r:id="rId5"/>
    <p:sldId id="290" r:id="rId6"/>
    <p:sldId id="291" r:id="rId7"/>
    <p:sldId id="292" r:id="rId8"/>
    <p:sldId id="293" r:id="rId9"/>
    <p:sldId id="294" r:id="rId10"/>
    <p:sldId id="296" r:id="rId11"/>
    <p:sldId id="297" r:id="rId12"/>
    <p:sldId id="298" r:id="rId13"/>
    <p:sldId id="299" r:id="rId14"/>
    <p:sldId id="300" r:id="rId15"/>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725" autoAdjust="0"/>
  </p:normalViewPr>
  <p:slideViewPr>
    <p:cSldViewPr>
      <p:cViewPr varScale="1">
        <p:scale>
          <a:sx n="51" d="100"/>
          <a:sy n="51" d="100"/>
        </p:scale>
        <p:origin x="2544"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441BED81-9228-45F1-92F1-4DDC9342C697}" type="datetimeFigureOut">
              <a:rPr lang="en-US" smtClean="0"/>
              <a:pPr/>
              <a:t>10/16/2018</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CC10A0-999A-44B2-BEBD-B002D4B31962}" type="slidenum">
              <a:rPr lang="en-NZ" smtClean="0"/>
              <a:pPr/>
              <a:t>‹#›</a:t>
            </a:fld>
            <a:endParaRPr lang="en-NZ"/>
          </a:p>
        </p:txBody>
      </p:sp>
    </p:spTree>
    <p:extLst>
      <p:ext uri="{BB962C8B-B14F-4D97-AF65-F5344CB8AC3E}">
        <p14:creationId xmlns:p14="http://schemas.microsoft.com/office/powerpoint/2010/main" val="1878487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8CC10A0-999A-44B2-BEBD-B002D4B31962}" type="slidenum">
              <a:rPr lang="en-NZ" smtClean="0"/>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Whenever a user writes or edits data, SQL Server first records the change </a:t>
            </a:r>
          </a:p>
          <a:p>
            <a:pPr>
              <a:buFont typeface="Arial" pitchFamily="34" charset="0"/>
              <a:buChar char="•"/>
            </a:pPr>
            <a:r>
              <a:rPr lang="en-NZ" dirty="0" smtClean="0"/>
              <a:t>Log records either store the instructions performed,</a:t>
            </a:r>
            <a:r>
              <a:rPr lang="en-NZ" baseline="0" dirty="0" smtClean="0"/>
              <a:t> or the store before/after snapshots of the state of the data</a:t>
            </a:r>
            <a:endParaRPr lang="en-NZ" dirty="0" smtClean="0"/>
          </a:p>
          <a:p>
            <a:pPr>
              <a:buFont typeface="Arial" pitchFamily="34" charset="0"/>
              <a:buChar char="•"/>
            </a:pPr>
            <a:r>
              <a:rPr lang="en-NZ" dirty="0" smtClean="0"/>
              <a:t>Thus</a:t>
            </a:r>
            <a:r>
              <a:rPr lang="en-NZ" baseline="0" dirty="0" smtClean="0"/>
              <a:t> “rolling back” is really implemented by “not writing the changes out, and marking this as rolled back in the transaction log”</a:t>
            </a:r>
          </a:p>
          <a:p>
            <a:pPr>
              <a:buFont typeface="Arial" pitchFamily="34" charset="0"/>
              <a:buChar char="•"/>
            </a:pPr>
            <a:r>
              <a:rPr lang="en-NZ" baseline="0" dirty="0" smtClean="0"/>
              <a:t>Can you think of any disadvantages associated with maintenance of transaction logs? (Time and space)</a:t>
            </a:r>
          </a:p>
          <a:p>
            <a:pPr>
              <a:buFont typeface="Arial" pitchFamily="34" charset="0"/>
              <a:buChar char="•"/>
            </a:pPr>
            <a:r>
              <a:rPr lang="en-NZ" baseline="0" dirty="0" smtClean="0"/>
              <a:t>Can you think of any way this approach could fail? (If the logs become corrupted. So they </a:t>
            </a:r>
            <a:r>
              <a:rPr lang="en-NZ" baseline="0" smtClean="0"/>
              <a:t>need backed up too)</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11</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12</a:t>
            </a:fld>
            <a:endParaRPr lang="en-NZ"/>
          </a:p>
        </p:txBody>
      </p:sp>
    </p:spTree>
    <p:extLst>
      <p:ext uri="{BB962C8B-B14F-4D97-AF65-F5344CB8AC3E}">
        <p14:creationId xmlns:p14="http://schemas.microsoft.com/office/powerpoint/2010/main" val="1948599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SQL Server always gets</a:t>
            </a:r>
            <a:r>
              <a:rPr lang="en-NZ" baseline="0" dirty="0" smtClean="0"/>
              <a:t> an exclusive lock for writing (always)</a:t>
            </a:r>
          </a:p>
          <a:p>
            <a:pPr>
              <a:buFont typeface="Arial" pitchFamily="34" charset="0"/>
              <a:buChar char="•"/>
            </a:pPr>
            <a:r>
              <a:rPr lang="en-NZ" baseline="0" dirty="0" smtClean="0"/>
              <a:t>Isolation levels are controlled by how long you hold a shared lock for</a:t>
            </a:r>
            <a:endParaRPr lang="en-NZ" dirty="0" smtClean="0"/>
          </a:p>
          <a:p>
            <a:pPr>
              <a:buFont typeface="Arial" pitchFamily="34" charset="0"/>
              <a:buChar char="•"/>
            </a:pPr>
            <a:r>
              <a:rPr lang="en-NZ" dirty="0" smtClean="0"/>
              <a:t>READ UNCOMITTED</a:t>
            </a:r>
            <a:r>
              <a:rPr lang="en-NZ" baseline="0" dirty="0" smtClean="0"/>
              <a:t> for bulk operations </a:t>
            </a:r>
            <a:r>
              <a:rPr lang="en-NZ" baseline="0" dirty="0" err="1" smtClean="0"/>
              <a:t>etc</a:t>
            </a:r>
            <a:r>
              <a:rPr lang="en-NZ" baseline="0" dirty="0" smtClean="0"/>
              <a:t> – don’t even ask for shared locks</a:t>
            </a:r>
          </a:p>
          <a:p>
            <a:pPr>
              <a:buFont typeface="Arial" pitchFamily="34" charset="0"/>
              <a:buChar char="•"/>
            </a:pPr>
            <a:r>
              <a:rPr lang="en-NZ" dirty="0" smtClean="0"/>
              <a:t>READ</a:t>
            </a:r>
            <a:r>
              <a:rPr lang="en-NZ" baseline="0" dirty="0" smtClean="0"/>
              <a:t> COMMITTED get shared lock, but release it as soon as you’re done with the resource</a:t>
            </a:r>
          </a:p>
          <a:p>
            <a:pPr>
              <a:buFont typeface="Arial" pitchFamily="34" charset="0"/>
              <a:buChar char="•"/>
            </a:pPr>
            <a:r>
              <a:rPr lang="en-NZ" baseline="0" dirty="0" smtClean="0"/>
              <a:t>REPEATABLE READ get shared lock and hold it until the end of the transaction</a:t>
            </a:r>
          </a:p>
          <a:p>
            <a:pPr>
              <a:buFont typeface="Arial" pitchFamily="34" charset="0"/>
              <a:buChar char="•"/>
            </a:pPr>
            <a:r>
              <a:rPr lang="en-NZ" baseline="0" dirty="0" smtClean="0"/>
              <a:t>SERIALIZABLE get shared lock until end of transaction AND lock the whole range of keys that satisfy query</a:t>
            </a:r>
          </a:p>
          <a:p>
            <a:pPr>
              <a:buFont typeface="Arial" pitchFamily="34" charset="0"/>
              <a:buChar char="•"/>
            </a:pPr>
            <a:endParaRPr lang="en-NZ" baseline="0" dirty="0" smtClean="0"/>
          </a:p>
          <a:p>
            <a:pPr>
              <a:buFont typeface="Arial" pitchFamily="34" charset="0"/>
              <a:buChar char="•"/>
            </a:pPr>
            <a:r>
              <a:rPr lang="en-NZ" baseline="0" dirty="0" smtClean="0"/>
              <a:t>SNAPSHOT alter database to allow multi-versions to be stored in </a:t>
            </a:r>
            <a:r>
              <a:rPr lang="en-NZ" baseline="0" dirty="0" err="1" smtClean="0"/>
              <a:t>tempdb</a:t>
            </a:r>
            <a:r>
              <a:rPr lang="en-NZ" baseline="0" dirty="0" smtClean="0"/>
              <a:t>; behaves like row-versioned SERIALIZABLE</a:t>
            </a:r>
          </a:p>
          <a:p>
            <a:pPr>
              <a:buFont typeface="Arial" pitchFamily="34" charset="0"/>
              <a:buChar char="•"/>
            </a:pPr>
            <a:r>
              <a:rPr lang="en-NZ" baseline="0" dirty="0" smtClean="0"/>
              <a:t>READ COMMITTED SNAPSHOT alter database </a:t>
            </a:r>
            <a:r>
              <a:rPr lang="en-NZ" baseline="0" dirty="0" err="1" smtClean="0"/>
              <a:t>my_db</a:t>
            </a:r>
            <a:r>
              <a:rPr lang="en-NZ" baseline="0" dirty="0" smtClean="0"/>
              <a:t> SET READ_COMMITTED_SNAPSHOT ON;  --This actually changes the default from “READ COMMITTED”, behaves like row-versioned READ COMMITTED</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13</a:t>
            </a:fld>
            <a:endParaRPr lang="en-NZ"/>
          </a:p>
        </p:txBody>
      </p:sp>
    </p:spTree>
    <p:extLst>
      <p:ext uri="{BB962C8B-B14F-4D97-AF65-F5344CB8AC3E}">
        <p14:creationId xmlns:p14="http://schemas.microsoft.com/office/powerpoint/2010/main" val="2784206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14</a:t>
            </a:fld>
            <a:endParaRPr lang="en-NZ"/>
          </a:p>
        </p:txBody>
      </p:sp>
    </p:spTree>
    <p:extLst>
      <p:ext uri="{BB962C8B-B14F-4D97-AF65-F5344CB8AC3E}">
        <p14:creationId xmlns:p14="http://schemas.microsoft.com/office/powerpoint/2010/main" val="2914296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Often a transaction requires multiple</a:t>
            </a:r>
            <a:r>
              <a:rPr lang="en-US" baseline="0" dirty="0" smtClean="0"/>
              <a:t> fields to be read and written.</a:t>
            </a:r>
          </a:p>
          <a:p>
            <a:pPr>
              <a:buFont typeface="Arial" pitchFamily="34" charset="0"/>
              <a:buChar char="•"/>
            </a:pPr>
            <a:r>
              <a:rPr lang="en-US" baseline="0" dirty="0" smtClean="0"/>
              <a:t>You have to be careful here, or you can introduce anomalies, even with locking</a:t>
            </a:r>
          </a:p>
          <a:p>
            <a:pPr>
              <a:buFont typeface="Arial" pitchFamily="34" charset="0"/>
              <a:buChar char="•"/>
            </a:pPr>
            <a:r>
              <a:rPr lang="en-US" baseline="0" dirty="0" smtClean="0"/>
              <a:t>Recall this situation, where the total ends up wrong because T2 sneaks in and modifies balance2 after T1 has read it, but before T1 is finished with the calculation based on it.</a:t>
            </a:r>
          </a:p>
          <a:p>
            <a:pPr>
              <a:buFont typeface="Arial" pitchFamily="34" charset="0"/>
              <a:buChar char="•"/>
            </a:pPr>
            <a:r>
              <a:rPr lang="en-US" baseline="0" dirty="0" smtClean="0"/>
              <a:t>Locking doesn’t resolve this, assuming that T1 doesn’t ask for the locks until right before he reads the values, and both transactions give up the lock on each object immediately after using it. In that case, the anomaly occurs just the same.</a:t>
            </a:r>
          </a:p>
          <a:p>
            <a:pPr>
              <a:buFont typeface="Arial" pitchFamily="34" charset="0"/>
              <a:buChar char="•"/>
            </a:pPr>
            <a:r>
              <a:rPr lang="en-US" baseline="0" dirty="0" smtClean="0"/>
              <a:t>To prevent this, locks in a production database are generally allocated using a more elaborate protocol…</a:t>
            </a:r>
            <a:endParaRPr lang="en-US"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 “two-phase</a:t>
            </a:r>
            <a:r>
              <a:rPr lang="en-US" baseline="0" dirty="0" smtClean="0"/>
              <a:t>” refers to the acquisition and release phases.</a:t>
            </a:r>
          </a:p>
          <a:p>
            <a:pPr>
              <a:buFont typeface="Arial" pitchFamily="34" charset="0"/>
              <a:buChar char="•"/>
            </a:pPr>
            <a:r>
              <a:rPr lang="en-US" baseline="0" dirty="0" smtClean="0"/>
              <a:t>Note that the transaction doesn’t have to wait until it has all its locks to start working</a:t>
            </a:r>
          </a:p>
          <a:p>
            <a:pPr>
              <a:buFont typeface="Arial" pitchFamily="34" charset="0"/>
              <a:buChar char="•"/>
            </a:pPr>
            <a:r>
              <a:rPr lang="en-US" baseline="0" dirty="0" smtClean="0"/>
              <a:t>It can get some locks, do what work it can, then get some more locks later</a:t>
            </a:r>
          </a:p>
          <a:p>
            <a:pPr>
              <a:buFont typeface="Arial" pitchFamily="34" charset="0"/>
              <a:buChar char="•"/>
            </a:pPr>
            <a:r>
              <a:rPr lang="en-US" baseline="0" dirty="0" smtClean="0"/>
              <a:t>It just never releases any locks until the complete transaction is finished.</a:t>
            </a:r>
          </a:p>
          <a:p>
            <a:pPr>
              <a:buFont typeface="Arial" pitchFamily="34" charset="0"/>
              <a:buChar char="•"/>
            </a:pPr>
            <a:r>
              <a:rPr lang="en-US" baseline="0" dirty="0" smtClean="0"/>
              <a:t>Therefore, no other transaction can ever see any of its objects in an intermediate state.</a:t>
            </a:r>
          </a:p>
          <a:p>
            <a:pPr>
              <a:buFont typeface="Arial" pitchFamily="34" charset="0"/>
              <a:buChar char="•"/>
            </a:pPr>
            <a:r>
              <a:rPr lang="en-US" baseline="0" dirty="0" smtClean="0"/>
              <a:t>Thus if transaction T1 gets a lock needed by T2, T2 will not see any of the effects of T1 until T1 is completely finished</a:t>
            </a:r>
          </a:p>
          <a:p>
            <a:pPr>
              <a:buFont typeface="Arial" pitchFamily="34" charset="0"/>
              <a:buChar char="•"/>
            </a:pPr>
            <a:r>
              <a:rPr lang="en-US" baseline="0" dirty="0" smtClean="0"/>
              <a:t>This is just as though T1 and T2 had run in serial.</a:t>
            </a:r>
          </a:p>
          <a:p>
            <a:pPr>
              <a:buFont typeface="Arial" pitchFamily="34" charset="0"/>
              <a:buChar char="•"/>
            </a:pPr>
            <a:r>
              <a:rPr lang="en-US" baseline="0" dirty="0" smtClean="0"/>
              <a:t>Thus two-phase locking guarantees serialisability. There is always some sequence of serial execution to which the interleaved executions will be equivalent.</a:t>
            </a:r>
          </a:p>
          <a:p>
            <a:pPr>
              <a:buFont typeface="Arial" pitchFamily="34" charset="0"/>
              <a:buChar char="•"/>
            </a:pPr>
            <a:r>
              <a:rPr lang="en-US" baseline="0" dirty="0" smtClean="0"/>
              <a:t>Specifically, transactions are </a:t>
            </a:r>
            <a:r>
              <a:rPr lang="en-US" baseline="0" dirty="0" err="1" smtClean="0"/>
              <a:t>serialised</a:t>
            </a:r>
            <a:r>
              <a:rPr lang="en-US" baseline="0" dirty="0" smtClean="0"/>
              <a:t> by the order in which they reach their lock points (proof available)</a:t>
            </a:r>
          </a:p>
          <a:p>
            <a:pPr>
              <a:buFont typeface="Arial" pitchFamily="34" charset="0"/>
              <a:buChar char="•"/>
            </a:pPr>
            <a:r>
              <a:rPr lang="en-US" baseline="0" dirty="0" smtClean="0"/>
              <a:t>Unfortunately, two-phase locking is still susceptible to deadlock…</a:t>
            </a:r>
            <a:endParaRPr lang="en-US"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3</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If we look at this transaction in a two-phase locking</a:t>
            </a:r>
            <a:r>
              <a:rPr lang="en-US" baseline="0" dirty="0" smtClean="0"/>
              <a:t> scenario, Transaction 1 holds on to the lock on balance 1 until it is finished, so Transaction 2 can cannot modify its value.</a:t>
            </a:r>
          </a:p>
          <a:p>
            <a:pPr>
              <a:buFont typeface="Arial" pitchFamily="34" charset="0"/>
              <a:buChar char="•"/>
            </a:pPr>
            <a:r>
              <a:rPr lang="en-US" baseline="0" dirty="0" smtClean="0"/>
              <a:t>Step 5 cannot occur until step 8 has.</a:t>
            </a:r>
          </a:p>
          <a:p>
            <a:pPr>
              <a:buFont typeface="Arial" pitchFamily="34" charset="0"/>
              <a:buChar char="•"/>
            </a:pPr>
            <a:r>
              <a:rPr lang="en-US" baseline="0" dirty="0" smtClean="0"/>
              <a:t>At the same time, Xact2 has balance 3 and won’t let it go, so step 8 cannot occur.</a:t>
            </a:r>
          </a:p>
          <a:p>
            <a:pPr>
              <a:buFont typeface="Arial" pitchFamily="34" charset="0"/>
              <a:buChar char="•"/>
            </a:pPr>
            <a:r>
              <a:rPr lang="en-US" baseline="0" dirty="0" smtClean="0"/>
              <a:t>Deadlock</a:t>
            </a:r>
          </a:p>
          <a:p>
            <a:pPr>
              <a:buFont typeface="Arial" pitchFamily="34" charset="0"/>
              <a:buChar char="•"/>
            </a:pPr>
            <a:r>
              <a:rPr lang="en-US" baseline="0" dirty="0" smtClean="0"/>
              <a:t>Can you think of a modification to the two-phase locking protocol that is immune to deadlock?</a:t>
            </a:r>
          </a:p>
          <a:p>
            <a:pPr>
              <a:buFont typeface="Arial" pitchFamily="34" charset="0"/>
              <a:buChar char="•"/>
            </a:pPr>
            <a:r>
              <a:rPr lang="en-US" baseline="0" dirty="0" smtClean="0"/>
              <a:t>(Answer: </a:t>
            </a:r>
          </a:p>
          <a:p>
            <a:pPr lvl="1">
              <a:buFont typeface="Arial" pitchFamily="34" charset="0"/>
              <a:buChar char="•"/>
            </a:pPr>
            <a:r>
              <a:rPr lang="en-US" baseline="0" dirty="0" smtClean="0"/>
              <a:t>Require all transactions to request locks on objects in the same order, called “</a:t>
            </a:r>
            <a:r>
              <a:rPr lang="en-US" baseline="0" dirty="0" err="1" smtClean="0"/>
              <a:t>serialising</a:t>
            </a:r>
            <a:r>
              <a:rPr lang="en-US" baseline="0" dirty="0" smtClean="0"/>
              <a:t> the resources”. </a:t>
            </a:r>
          </a:p>
          <a:p>
            <a:pPr lvl="1">
              <a:buFont typeface="Arial" pitchFamily="34" charset="0"/>
              <a:buChar char="•"/>
            </a:pPr>
            <a:r>
              <a:rPr lang="en-US" baseline="0" dirty="0" smtClean="0"/>
              <a:t>Lots of overhead, and lots of wasted time.)</a:t>
            </a:r>
          </a:p>
          <a:p>
            <a:pPr lvl="0">
              <a:buFont typeface="Arial" pitchFamily="34" charset="0"/>
              <a:buChar char="•"/>
            </a:pPr>
            <a:r>
              <a:rPr lang="en-US" baseline="0" dirty="0" smtClean="0"/>
              <a:t>Mostly we do deadlock detection, rolling back one member of a deadlock cycle to break it.</a:t>
            </a:r>
          </a:p>
          <a:p>
            <a:pPr lvl="0">
              <a:buFont typeface="Arial" pitchFamily="34" charset="0"/>
              <a:buNone/>
            </a:pPr>
            <a:endParaRPr lang="en-US" baseline="0" dirty="0" smtClean="0"/>
          </a:p>
          <a:p>
            <a:pPr lvl="0">
              <a:buFont typeface="Arial" pitchFamily="34" charset="0"/>
              <a:buChar char="•"/>
            </a:pPr>
            <a:endParaRPr lang="en-US" baseline="0"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 locks, so no waiting, and no deadlock</a:t>
            </a:r>
          </a:p>
          <a:p>
            <a:pPr>
              <a:buFont typeface="Arial" pitchFamily="34" charset="0"/>
              <a:buChar char="•"/>
            </a:pPr>
            <a:r>
              <a:rPr lang="en-NZ" dirty="0" smtClean="0"/>
              <a:t>However, the timestamp ordering protocol relies</a:t>
            </a:r>
            <a:r>
              <a:rPr lang="en-NZ" baseline="0" dirty="0" smtClean="0"/>
              <a:t> heavily on restarting transactions that get into conflict.</a:t>
            </a:r>
          </a:p>
          <a:p>
            <a:pPr>
              <a:buFont typeface="Arial" pitchFamily="34" charset="0"/>
              <a:buChar char="•"/>
            </a:pPr>
            <a:r>
              <a:rPr lang="en-NZ" baseline="0" dirty="0" smtClean="0"/>
              <a:t>Sometimes this is more costly than waiting and deadlock management</a:t>
            </a:r>
          </a:p>
          <a:p>
            <a:pPr>
              <a:buFont typeface="Arial" pitchFamily="34" charset="0"/>
              <a:buChar char="•"/>
            </a:pPr>
            <a:r>
              <a:rPr lang="en-NZ" baseline="0" dirty="0" smtClean="0"/>
              <a:t>Date:</a:t>
            </a:r>
          </a:p>
          <a:p>
            <a:pPr lvl="1">
              <a:buFont typeface="Arial" pitchFamily="34" charset="0"/>
              <a:buChar char="•"/>
            </a:pPr>
            <a:r>
              <a:rPr lang="en-NZ" baseline="0" dirty="0" smtClean="0"/>
              <a:t>The basic idea is that if transaction A starts execution before transaction B, then the system should behave as if A actually executed in its entirety before B started (as in a genuine serial schedule). Thus A should never be allowed to see any of B’s updates; likewise, A should never be allowed to update anything that B has already seen [ </a:t>
            </a:r>
            <a:r>
              <a:rPr lang="en-NZ" i="1" baseline="0" dirty="0" smtClean="0"/>
              <a:t>because neither of these events could occur if A actually finished before B started</a:t>
            </a:r>
            <a:r>
              <a:rPr lang="en-NZ" i="0" baseline="0" dirty="0" smtClean="0"/>
              <a:t>]</a:t>
            </a:r>
          </a:p>
          <a:p>
            <a:pPr lvl="1">
              <a:buFont typeface="Arial" pitchFamily="34" charset="0"/>
              <a:buChar char="•"/>
            </a:pPr>
            <a:r>
              <a:rPr lang="en-NZ" i="0" baseline="0" dirty="0" smtClean="0"/>
              <a:t>[</a:t>
            </a:r>
            <a:r>
              <a:rPr lang="en-NZ" i="1" baseline="0" dirty="0" smtClean="0"/>
              <a:t>implemented as follows</a:t>
            </a:r>
            <a:r>
              <a:rPr lang="en-NZ" i="0" baseline="0" dirty="0" smtClean="0"/>
              <a:t>] For any given database request, compare the time stamp of the requesting transaction with the timestamp of the transaction that last retrieved or updated the requested object. If there is a conflict [</a:t>
            </a:r>
            <a:r>
              <a:rPr lang="en-NZ" i="1" baseline="0" dirty="0" smtClean="0"/>
              <a:t>i.e. one of the operations is/was a write</a:t>
            </a:r>
            <a:r>
              <a:rPr lang="en-NZ" i="0" baseline="0" dirty="0" smtClean="0"/>
              <a:t>] the requesting transaction is restarted with a new timestamp.</a:t>
            </a:r>
            <a:endParaRPr lang="en-NZ" dirty="0" smtClean="0"/>
          </a:p>
        </p:txBody>
      </p:sp>
      <p:sp>
        <p:nvSpPr>
          <p:cNvPr id="4" name="Slide Number Placeholder 3"/>
          <p:cNvSpPr>
            <a:spLocks noGrp="1"/>
          </p:cNvSpPr>
          <p:nvPr>
            <p:ph type="sldNum" sz="quarter" idx="10"/>
          </p:nvPr>
        </p:nvSpPr>
        <p:spPr/>
        <p:txBody>
          <a:bodyPr/>
          <a:lstStyle/>
          <a:p>
            <a:fld id="{88CC10A0-999A-44B2-BEBD-B002D4B31962}" type="slidenum">
              <a:rPr lang="en-NZ" smtClean="0"/>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means that either every action in TY will occur after every action in TO</a:t>
            </a:r>
            <a:r>
              <a:rPr lang="en-NZ" baseline="0" dirty="0" smtClean="0"/>
              <a:t> (same as if it was serial TO, TY)</a:t>
            </a:r>
          </a:p>
          <a:p>
            <a:pPr>
              <a:buFont typeface="Arial" pitchFamily="34" charset="0"/>
              <a:buChar char="•"/>
            </a:pPr>
            <a:r>
              <a:rPr lang="en-NZ" baseline="0" dirty="0" smtClean="0"/>
              <a:t>Or TO has to start over</a:t>
            </a:r>
          </a:p>
          <a:p>
            <a:pPr>
              <a:buFont typeface="Arial" pitchFamily="34" charset="0"/>
              <a:buChar char="•"/>
            </a:pPr>
            <a:r>
              <a:rPr lang="en-NZ" baseline="0" dirty="0" smtClean="0"/>
              <a:t>Thus TO never sees an intermediate state of TY.</a:t>
            </a:r>
          </a:p>
          <a:p>
            <a:pPr>
              <a:buFont typeface="Arial" pitchFamily="34" charset="0"/>
              <a:buChar char="•"/>
            </a:pPr>
            <a:r>
              <a:rPr lang="en-NZ" baseline="0" dirty="0" smtClean="0"/>
              <a:t>Again, there are a number of extensions to this basic approach that improve performance through adding complexity.</a:t>
            </a:r>
            <a:endParaRPr lang="en-NZ" dirty="0" smtClean="0"/>
          </a:p>
        </p:txBody>
      </p:sp>
      <p:sp>
        <p:nvSpPr>
          <p:cNvPr id="4" name="Slide Number Placeholder 3"/>
          <p:cNvSpPr>
            <a:spLocks noGrp="1"/>
          </p:cNvSpPr>
          <p:nvPr>
            <p:ph type="sldNum" sz="quarter" idx="10"/>
          </p:nvPr>
        </p:nvSpPr>
        <p:spPr/>
        <p:txBody>
          <a:bodyPr/>
          <a:lstStyle/>
          <a:p>
            <a:fld id="{88CC10A0-999A-44B2-BEBD-B002D4B31962}" type="slidenum">
              <a:rPr lang="en-NZ" smtClean="0"/>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optimistic methods are a set of protocols that assume that, really, resource conflicts</a:t>
            </a:r>
            <a:r>
              <a:rPr lang="en-NZ" baseline="0" dirty="0" smtClean="0"/>
              <a:t> (RW, WR or WW) don’t occur that often</a:t>
            </a:r>
          </a:p>
          <a:p>
            <a:pPr>
              <a:buFont typeface="Arial" pitchFamily="34" charset="0"/>
              <a:buChar char="•"/>
            </a:pPr>
            <a:r>
              <a:rPr lang="en-NZ" baseline="0" dirty="0" smtClean="0"/>
              <a:t>So the anomalies don’t occur that often</a:t>
            </a:r>
          </a:p>
          <a:p>
            <a:pPr>
              <a:buFont typeface="Arial" pitchFamily="34" charset="0"/>
              <a:buChar char="•"/>
            </a:pPr>
            <a:r>
              <a:rPr lang="en-NZ" baseline="0" dirty="0" smtClean="0"/>
              <a:t>So, why worry about it.</a:t>
            </a:r>
          </a:p>
          <a:p>
            <a:pPr>
              <a:buFont typeface="Arial" pitchFamily="34" charset="0"/>
              <a:buChar char="•"/>
            </a:pPr>
            <a:r>
              <a:rPr lang="en-NZ" baseline="0" dirty="0" smtClean="0"/>
              <a:t>The algorithms for determining if an anomaly occurred are complex and involve computing the dependencies of the set of active data objects.</a:t>
            </a:r>
          </a:p>
          <a:p>
            <a:pPr>
              <a:buFont typeface="Arial" pitchFamily="34" charset="0"/>
              <a:buChar char="•"/>
            </a:pPr>
            <a:r>
              <a:rPr lang="en-NZ" baseline="0" dirty="0" smtClean="0"/>
              <a:t>This is still often more efficient than managing a 2PL or timestamp locking system</a:t>
            </a:r>
          </a:p>
          <a:p>
            <a:pPr>
              <a:buFont typeface="Arial" pitchFamily="34" charset="0"/>
              <a:buChar char="•"/>
            </a:pPr>
            <a:r>
              <a:rPr lang="en-NZ" baseline="0" dirty="0" smtClean="0"/>
              <a:t>The optimistic approach actually works quite well in databases that are read-heavy.</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Throughout</a:t>
            </a:r>
            <a:r>
              <a:rPr lang="en-NZ" baseline="0" dirty="0" smtClean="0"/>
              <a:t> this discussion we have talked about locking “database objects”, and our examples have made it look as though locks were applied at the individual field level.</a:t>
            </a:r>
          </a:p>
          <a:p>
            <a:pPr>
              <a:buFont typeface="Arial" pitchFamily="34" charset="0"/>
              <a:buChar char="•"/>
            </a:pPr>
            <a:r>
              <a:rPr lang="en-NZ" baseline="0" dirty="0" smtClean="0"/>
              <a:t>This is not actually true.</a:t>
            </a:r>
          </a:p>
          <a:p>
            <a:pPr>
              <a:buFont typeface="Arial" pitchFamily="34" charset="0"/>
              <a:buChar char="•"/>
            </a:pPr>
            <a:r>
              <a:rPr lang="en-NZ" baseline="0" dirty="0" smtClean="0"/>
              <a:t>The overhead for that in a large database would be too much</a:t>
            </a:r>
          </a:p>
          <a:p>
            <a:pPr>
              <a:buFont typeface="Arial" pitchFamily="34" charset="0"/>
              <a:buChar char="•"/>
            </a:pPr>
            <a:r>
              <a:rPr lang="en-NZ" baseline="0" dirty="0" smtClean="0"/>
              <a:t>Thus, one of the choices we make in DBMS design is the “granularity” of lock</a:t>
            </a:r>
          </a:p>
          <a:p>
            <a:pPr>
              <a:buFont typeface="Arial" pitchFamily="34" charset="0"/>
              <a:buChar char="•"/>
            </a:pPr>
            <a:r>
              <a:rPr lang="en-NZ" baseline="0" dirty="0" smtClean="0"/>
              <a:t>Given what we know about the physical implementation of databases, we could lock at any of these levels.</a:t>
            </a:r>
          </a:p>
          <a:p>
            <a:pPr>
              <a:buFont typeface="Arial" pitchFamily="34" charset="0"/>
              <a:buChar char="•"/>
            </a:pPr>
            <a:r>
              <a:rPr lang="en-NZ" baseline="0" dirty="0" smtClean="0"/>
              <a:t>(E.G. if we lock at the table level, any requests for data from the same table – even different records – are in conflict)</a:t>
            </a:r>
          </a:p>
          <a:p>
            <a:pPr>
              <a:buFont typeface="Arial" pitchFamily="34" charset="0"/>
              <a:buChar char="•"/>
            </a:pPr>
            <a:r>
              <a:rPr lang="en-NZ" baseline="0" dirty="0" smtClean="0"/>
              <a:t>We balance the complexity of the management against the restrictiveness</a:t>
            </a:r>
          </a:p>
          <a:p>
            <a:pPr>
              <a:buFont typeface="Arial" pitchFamily="34" charset="0"/>
              <a:buChar char="•"/>
            </a:pPr>
            <a:r>
              <a:rPr lang="en-NZ" baseline="0" dirty="0" smtClean="0"/>
              <a:t>What would you predict is the most popular locking granularity? (Disk page)</a:t>
            </a:r>
          </a:p>
          <a:p>
            <a:pPr>
              <a:buFont typeface="Arial" pitchFamily="34" charset="0"/>
              <a:buChar char="•"/>
            </a:pPr>
            <a:r>
              <a:rPr lang="en-NZ" baseline="0" dirty="0" smtClean="0"/>
              <a:t>This combines the most efficient hardware protocol with an intermediate state on each of the competing criteria of efficiency and flexibility</a:t>
            </a:r>
          </a:p>
        </p:txBody>
      </p:sp>
      <p:sp>
        <p:nvSpPr>
          <p:cNvPr id="4" name="Slide Number Placeholder 3"/>
          <p:cNvSpPr>
            <a:spLocks noGrp="1"/>
          </p:cNvSpPr>
          <p:nvPr>
            <p:ph type="sldNum" sz="quarter" idx="10"/>
          </p:nvPr>
        </p:nvSpPr>
        <p:spPr/>
        <p:txBody>
          <a:bodyPr/>
          <a:lstStyle/>
          <a:p>
            <a:fld id="{88CC10A0-999A-44B2-BEBD-B002D4B31962}" type="slidenum">
              <a:rPr lang="en-NZ" smtClean="0"/>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Even if you get your concurrency working perfectly so</a:t>
            </a:r>
            <a:r>
              <a:rPr lang="en-NZ" baseline="0" dirty="0" smtClean="0"/>
              <a:t> that transactions don’t corrupt the data, bad things can happen</a:t>
            </a:r>
          </a:p>
          <a:p>
            <a:pPr>
              <a:buFont typeface="Arial" pitchFamily="34" charset="0"/>
              <a:buChar char="•"/>
            </a:pPr>
            <a:r>
              <a:rPr lang="en-NZ" baseline="0" dirty="0" smtClean="0"/>
              <a:t>Your server can melt or get a virus; your building can burn down.</a:t>
            </a:r>
          </a:p>
          <a:p>
            <a:pPr>
              <a:buFont typeface="Arial" pitchFamily="34" charset="0"/>
              <a:buChar char="•"/>
            </a:pPr>
            <a:r>
              <a:rPr lang="en-NZ" baseline="0" dirty="0" smtClean="0"/>
              <a:t>Recall that one of the requirements of transactions is that they be Durable. That is, once committed they stay forever.</a:t>
            </a:r>
          </a:p>
          <a:p>
            <a:pPr>
              <a:buFont typeface="Arial" pitchFamily="34" charset="0"/>
              <a:buChar char="•"/>
            </a:pPr>
            <a:r>
              <a:rPr lang="en-NZ" baseline="0" dirty="0" smtClean="0"/>
              <a:t>So we must be able to get that database back if something catastrophic occurs</a:t>
            </a:r>
          </a:p>
          <a:p>
            <a:pPr>
              <a:buFont typeface="Arial" pitchFamily="34" charset="0"/>
              <a:buChar char="•"/>
            </a:pPr>
            <a:r>
              <a:rPr lang="en-NZ" baseline="0" dirty="0" smtClean="0"/>
              <a:t>To simplify, this is managed by basically backing everything up – not just the contents of the database, but also a record of what things have been done to the database.</a:t>
            </a:r>
          </a:p>
          <a:p>
            <a:pPr>
              <a:buFont typeface="Arial" pitchFamily="34" charset="0"/>
              <a:buChar char="•"/>
            </a:pPr>
            <a:r>
              <a:rPr lang="en-NZ" baseline="0" dirty="0" smtClean="0"/>
              <a:t>At the facilities level, a DBMS usually provides these four: (journaling also called journalizing)</a:t>
            </a:r>
          </a:p>
          <a:p>
            <a:pPr>
              <a:buFont typeface="Arial" pitchFamily="34" charset="0"/>
              <a:buChar char="•"/>
            </a:pPr>
            <a:r>
              <a:rPr lang="en-NZ" baseline="0" dirty="0" smtClean="0"/>
              <a:t>Backup and checkpoint are just what they sound like.</a:t>
            </a:r>
          </a:p>
          <a:p>
            <a:pPr>
              <a:buFont typeface="Arial" pitchFamily="34" charset="0"/>
              <a:buChar char="•"/>
            </a:pPr>
            <a:r>
              <a:rPr lang="en-NZ" baseline="0" dirty="0" smtClean="0"/>
              <a:t>The DBMS provides tools for scheduling them. You will cover this in the DBA </a:t>
            </a:r>
            <a:r>
              <a:rPr lang="en-NZ" baseline="0" dirty="0" err="1" smtClean="0"/>
              <a:t>practicals</a:t>
            </a:r>
            <a:r>
              <a:rPr lang="en-NZ" baseline="0" dirty="0" smtClean="0"/>
              <a:t>.</a:t>
            </a:r>
          </a:p>
          <a:p>
            <a:pPr>
              <a:buFont typeface="Arial" pitchFamily="34" charset="0"/>
              <a:buChar char="•"/>
            </a:pPr>
            <a:r>
              <a:rPr lang="en-NZ" baseline="0" dirty="0" smtClean="0"/>
              <a:t>The interesting one is Journalizing</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F6BCBE8-30B0-4476-8762-9236B142003A}" type="datetimeFigureOut">
              <a:rPr lang="en-US" smtClean="0"/>
              <a:pPr/>
              <a:t>10/16/2018</a:t>
            </a:fld>
            <a:endParaRPr lang="en-US" sz="1100" dirty="0">
              <a:solidFill>
                <a:schemeClr val="tx2"/>
              </a:solidFill>
            </a:endParaRPr>
          </a:p>
        </p:txBody>
      </p:sp>
      <p:sp>
        <p:nvSpPr>
          <p:cNvPr id="17" name="Footer Placeholder 16"/>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29" name="Slide Number Placeholder 2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10/16/2018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10/16/2018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10/16/2018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6BCBE8-30B0-4476-8762-9236B142003A}" type="datetimeFigureOut">
              <a:rPr lang="en-US" smtClean="0"/>
              <a:pPr/>
              <a:t>10/16/2018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6BCBE8-30B0-4476-8762-9236B142003A}" type="datetimeFigureOut">
              <a:rPr lang="en-US" smtClean="0"/>
              <a:pPr/>
              <a:t>10/16/2018</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F6BCBE8-30B0-4476-8762-9236B142003A}" type="datetimeFigureOut">
              <a:rPr lang="en-US" smtClean="0"/>
              <a:pPr/>
              <a:t>10/16/2018</a:t>
            </a:fld>
            <a:endParaRPr lang="en-US" sz="1100" dirty="0">
              <a:solidFill>
                <a:schemeClr val="tx2"/>
              </a:solidFill>
            </a:endParaRPr>
          </a:p>
        </p:txBody>
      </p:sp>
      <p:sp>
        <p:nvSpPr>
          <p:cNvPr id="8" name="Footer Placeholder 7"/>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9" name="Slide Number Placeholder 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6BCBE8-30B0-4476-8762-9236B142003A}" type="datetimeFigureOut">
              <a:rPr lang="en-US" smtClean="0"/>
              <a:pPr/>
              <a:t>10/16/2018</a:t>
            </a:fld>
            <a:endParaRPr lang="en-US" sz="1100" dirty="0">
              <a:solidFill>
                <a:schemeClr val="tx2"/>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5" name="Slide Number Placeholder 4"/>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BCBE8-30B0-4476-8762-9236B142003A}" type="datetimeFigureOut">
              <a:rPr lang="en-US" smtClean="0"/>
              <a:pPr/>
              <a:t>10/16/2018</a:t>
            </a:fld>
            <a:endParaRPr lang="en-US" sz="1100" dirty="0">
              <a:solidFill>
                <a:schemeClr val="tx2"/>
              </a:solidFill>
            </a:endParaRPr>
          </a:p>
        </p:txBody>
      </p:sp>
      <p:sp>
        <p:nvSpPr>
          <p:cNvPr id="3" name="Footer Placeholder 2"/>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4" name="Slide Number Placeholder 3"/>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6BCBE8-30B0-4476-8762-9236B142003A}" type="datetimeFigureOut">
              <a:rPr lang="en-US" smtClean="0"/>
              <a:pPr/>
              <a:t>10/16/2018</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8F6BCBE8-30B0-4476-8762-9236B142003A}" type="datetimeFigureOut">
              <a:rPr lang="en-US" smtClean="0"/>
              <a:pPr/>
              <a:t>10/16/2018</a:t>
            </a:fld>
            <a:endParaRPr lang="en-US" sz="1100" dirty="0">
              <a:solidFill>
                <a:schemeClr val="tx2"/>
              </a:solidFill>
            </a:endParaRPr>
          </a:p>
        </p:txBody>
      </p:sp>
      <p:sp>
        <p:nvSpPr>
          <p:cNvPr id="6" name="Footer Placeholder 5"/>
          <p:cNvSpPr>
            <a:spLocks noGrp="1"/>
          </p:cNvSpPr>
          <p:nvPr>
            <p:ph type="ftr" sz="quarter" idx="11"/>
          </p:nvPr>
        </p:nvSpPr>
        <p:spPr>
          <a:xfrm>
            <a:off x="914400" y="55499"/>
            <a:ext cx="5562600" cy="365125"/>
          </a:xfrm>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a:xfrm>
            <a:off x="8610600" y="55499"/>
            <a:ext cx="457200" cy="365125"/>
          </a:xfrm>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10/16/2018</a:t>
            </a:fld>
            <a:endParaRPr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d-gate.com/simple-talk/sql/t-sql-programming/questions-about-t-sql-transaction-isolation-levels-you-were-too-shy-to-ask/"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sqlskills.com/blogs/paul/a-sql-server-dba-myth-a-day-2630-nested-transactions-are-rea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Integrity 2</a:t>
            </a:r>
            <a:endParaRPr lang="en-NZ" dirty="0"/>
          </a:p>
        </p:txBody>
      </p:sp>
      <p:sp>
        <p:nvSpPr>
          <p:cNvPr id="3" name="Subtitle 2"/>
          <p:cNvSpPr>
            <a:spLocks noGrp="1"/>
          </p:cNvSpPr>
          <p:nvPr>
            <p:ph type="subTitle" idx="1"/>
          </p:nvPr>
        </p:nvSpPr>
        <p:spPr/>
        <p:txBody>
          <a:bodyPr/>
          <a:lstStyle/>
          <a:p>
            <a:r>
              <a:rPr lang="en-US" dirty="0" smtClean="0"/>
              <a:t>IN705 2018 Session 11.1</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Disaster Recovery</a:t>
            </a:r>
            <a:endParaRPr lang="en-NZ" dirty="0"/>
          </a:p>
        </p:txBody>
      </p:sp>
      <p:sp>
        <p:nvSpPr>
          <p:cNvPr id="3" name="Content Placeholder 2"/>
          <p:cNvSpPr>
            <a:spLocks noGrp="1"/>
          </p:cNvSpPr>
          <p:nvPr>
            <p:ph idx="1"/>
          </p:nvPr>
        </p:nvSpPr>
        <p:spPr/>
        <p:txBody>
          <a:bodyPr/>
          <a:lstStyle/>
          <a:p>
            <a:r>
              <a:rPr lang="en-NZ" dirty="0" smtClean="0"/>
              <a:t>Journaling</a:t>
            </a:r>
          </a:p>
          <a:p>
            <a:pPr lvl="1"/>
            <a:r>
              <a:rPr lang="en-NZ" dirty="0" smtClean="0"/>
              <a:t>Records information about all transactions since latest backup</a:t>
            </a:r>
          </a:p>
          <a:p>
            <a:pPr lvl="1"/>
            <a:r>
              <a:rPr lang="en-NZ" dirty="0" smtClean="0"/>
              <a:t>In event of failure, transactions can be rerun from latest backup state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Transaction Log</a:t>
            </a:r>
            <a:endParaRPr lang="en-NZ" dirty="0"/>
          </a:p>
        </p:txBody>
      </p:sp>
      <p:sp>
        <p:nvSpPr>
          <p:cNvPr id="3" name="Content Placeholder 2"/>
          <p:cNvSpPr>
            <a:spLocks noGrp="1"/>
          </p:cNvSpPr>
          <p:nvPr>
            <p:ph idx="1"/>
          </p:nvPr>
        </p:nvSpPr>
        <p:spPr/>
        <p:txBody>
          <a:bodyPr/>
          <a:lstStyle/>
          <a:p>
            <a:r>
              <a:rPr lang="en-NZ" dirty="0" smtClean="0"/>
              <a:t>When any transaction causes data modification, the change is first recorded in a special system file.</a:t>
            </a:r>
          </a:p>
          <a:p>
            <a:r>
              <a:rPr lang="en-NZ" dirty="0" smtClean="0"/>
              <a:t>Only after the transaction terminates successfully are the changes made to the actual database</a:t>
            </a:r>
          </a:p>
          <a:p>
            <a:r>
              <a:rPr lang="en-NZ" dirty="0" smtClean="0"/>
              <a:t>The transaction log thus:</a:t>
            </a:r>
          </a:p>
          <a:p>
            <a:pPr lvl="1"/>
            <a:r>
              <a:rPr lang="en-NZ" dirty="0" smtClean="0"/>
              <a:t>supports data integrity</a:t>
            </a:r>
          </a:p>
          <a:p>
            <a:pPr lvl="1"/>
            <a:r>
              <a:rPr lang="en-NZ" dirty="0" smtClean="0"/>
              <a:t>makes possible database recovery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SQL Server Terminology</a:t>
            </a:r>
            <a:endParaRPr lang="en-NZ" dirty="0"/>
          </a:p>
        </p:txBody>
      </p:sp>
      <p:sp>
        <p:nvSpPr>
          <p:cNvPr id="3" name="Content Placeholder 2"/>
          <p:cNvSpPr>
            <a:spLocks noGrp="1"/>
          </p:cNvSpPr>
          <p:nvPr>
            <p:ph idx="1"/>
          </p:nvPr>
        </p:nvSpPr>
        <p:spPr/>
        <p:txBody>
          <a:bodyPr/>
          <a:lstStyle/>
          <a:p>
            <a:r>
              <a:rPr lang="en-NZ" dirty="0" smtClean="0"/>
              <a:t>Dirty read</a:t>
            </a:r>
          </a:p>
          <a:p>
            <a:pPr lvl="1"/>
            <a:r>
              <a:rPr lang="en-NZ" dirty="0" smtClean="0"/>
              <a:t>Read something that gets rolled back</a:t>
            </a:r>
          </a:p>
          <a:p>
            <a:r>
              <a:rPr lang="en-NZ" dirty="0" err="1" smtClean="0"/>
              <a:t>Nonrepeatable</a:t>
            </a:r>
            <a:r>
              <a:rPr lang="en-NZ" dirty="0" smtClean="0"/>
              <a:t> read</a:t>
            </a:r>
          </a:p>
          <a:p>
            <a:pPr lvl="1"/>
            <a:r>
              <a:rPr lang="en-NZ" dirty="0" smtClean="0"/>
              <a:t>Read something that gets updated, then read again</a:t>
            </a:r>
          </a:p>
          <a:p>
            <a:r>
              <a:rPr lang="en-NZ" dirty="0" smtClean="0"/>
              <a:t>Phantom read</a:t>
            </a:r>
          </a:p>
          <a:p>
            <a:pPr lvl="1"/>
            <a:r>
              <a:rPr lang="en-NZ" dirty="0" smtClean="0"/>
              <a:t>Read before and after an insert that expands the set of keys that match the query parameters</a:t>
            </a:r>
          </a:p>
          <a:p>
            <a:endParaRPr lang="en-NZ" dirty="0"/>
          </a:p>
          <a:p>
            <a:endParaRPr lang="en-NZ" dirty="0"/>
          </a:p>
        </p:txBody>
      </p:sp>
    </p:spTree>
    <p:extLst>
      <p:ext uri="{BB962C8B-B14F-4D97-AF65-F5344CB8AC3E}">
        <p14:creationId xmlns:p14="http://schemas.microsoft.com/office/powerpoint/2010/main" val="93238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SQL Server Isolation Levels</a:t>
            </a:r>
            <a:endParaRPr lang="en-NZ" dirty="0"/>
          </a:p>
        </p:txBody>
      </p:sp>
      <p:sp>
        <p:nvSpPr>
          <p:cNvPr id="3" name="Content Placeholder 2"/>
          <p:cNvSpPr>
            <a:spLocks noGrp="1"/>
          </p:cNvSpPr>
          <p:nvPr>
            <p:ph idx="1"/>
          </p:nvPr>
        </p:nvSpPr>
        <p:spPr/>
        <p:txBody>
          <a:bodyPr/>
          <a:lstStyle/>
          <a:p>
            <a:r>
              <a:rPr lang="en-NZ" dirty="0" smtClean="0"/>
              <a:t>READ UNCOMMITTED</a:t>
            </a:r>
          </a:p>
          <a:p>
            <a:r>
              <a:rPr lang="en-NZ" dirty="0" smtClean="0"/>
              <a:t>READ COMMITTED (default)</a:t>
            </a:r>
          </a:p>
          <a:p>
            <a:r>
              <a:rPr lang="en-NZ" dirty="0" smtClean="0"/>
              <a:t>REPEATABLE READ</a:t>
            </a:r>
          </a:p>
          <a:p>
            <a:r>
              <a:rPr lang="en-NZ" dirty="0" smtClean="0"/>
              <a:t>SERIALIZABLE</a:t>
            </a:r>
          </a:p>
          <a:p>
            <a:endParaRPr lang="en-NZ" dirty="0"/>
          </a:p>
          <a:p>
            <a:r>
              <a:rPr lang="en-NZ" dirty="0" smtClean="0"/>
              <a:t>SNAPSHOT</a:t>
            </a:r>
          </a:p>
          <a:p>
            <a:r>
              <a:rPr lang="en-NZ" dirty="0" smtClean="0"/>
              <a:t>READ COMMITTED SNAPSHOT</a:t>
            </a:r>
          </a:p>
          <a:p>
            <a:endParaRPr lang="en-NZ" dirty="0"/>
          </a:p>
          <a:p>
            <a:endParaRPr lang="en-NZ" dirty="0"/>
          </a:p>
        </p:txBody>
      </p:sp>
    </p:spTree>
    <p:extLst>
      <p:ext uri="{BB962C8B-B14F-4D97-AF65-F5344CB8AC3E}">
        <p14:creationId xmlns:p14="http://schemas.microsoft.com/office/powerpoint/2010/main" val="85909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Great Reads</a:t>
            </a:r>
            <a:endParaRPr lang="en-NZ" dirty="0"/>
          </a:p>
        </p:txBody>
      </p:sp>
      <p:sp>
        <p:nvSpPr>
          <p:cNvPr id="3" name="Content Placeholder 2"/>
          <p:cNvSpPr>
            <a:spLocks noGrp="1"/>
          </p:cNvSpPr>
          <p:nvPr>
            <p:ph idx="1"/>
          </p:nvPr>
        </p:nvSpPr>
        <p:spPr/>
        <p:txBody>
          <a:bodyPr/>
          <a:lstStyle/>
          <a:p>
            <a:r>
              <a:rPr lang="en-NZ" dirty="0">
                <a:hlinkClick r:id="rId3"/>
              </a:rPr>
              <a:t>https://www.red-gate.com/simple-talk/sql/t-sql-programming/questions-about-t-sql-transaction-isolation-levels-you-were-too-shy-to-ask</a:t>
            </a:r>
            <a:r>
              <a:rPr lang="en-NZ" dirty="0" smtClean="0">
                <a:hlinkClick r:id="rId3"/>
              </a:rPr>
              <a:t>/</a:t>
            </a:r>
            <a:endParaRPr lang="en-NZ" dirty="0" smtClean="0"/>
          </a:p>
          <a:p>
            <a:endParaRPr lang="en-NZ" dirty="0"/>
          </a:p>
          <a:p>
            <a:r>
              <a:rPr lang="en-NZ" dirty="0">
                <a:hlinkClick r:id="rId4"/>
              </a:rPr>
              <a:t>https://www.sqlskills.com/blogs/paul/a-sql-server-dba-myth-a-day-2630-nested-transactions-are-real</a:t>
            </a:r>
            <a:r>
              <a:rPr lang="en-NZ" dirty="0" smtClean="0">
                <a:hlinkClick r:id="rId4"/>
              </a:rPr>
              <a:t>/</a:t>
            </a:r>
            <a:endParaRPr lang="en-NZ" dirty="0" smtClean="0"/>
          </a:p>
          <a:p>
            <a:endParaRPr lang="en-NZ" dirty="0"/>
          </a:p>
          <a:p>
            <a:endParaRPr lang="en-NZ" dirty="0"/>
          </a:p>
        </p:txBody>
      </p:sp>
    </p:spTree>
    <p:extLst>
      <p:ext uri="{BB962C8B-B14F-4D97-AF65-F5344CB8AC3E}">
        <p14:creationId xmlns:p14="http://schemas.microsoft.com/office/powerpoint/2010/main" val="4206416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Multiple Resources</a:t>
            </a:r>
            <a:endParaRPr lang="en-US" dirty="0"/>
          </a:p>
        </p:txBody>
      </p:sp>
      <p:sp>
        <p:nvSpPr>
          <p:cNvPr id="3" name="Content Placeholder 2"/>
          <p:cNvSpPr>
            <a:spLocks noGrp="1"/>
          </p:cNvSpPr>
          <p:nvPr>
            <p:ph idx="1"/>
          </p:nvPr>
        </p:nvSpPr>
        <p:spPr/>
        <p:txBody>
          <a:bodyPr/>
          <a:lstStyle/>
          <a:p>
            <a:endParaRPr lang="en-US"/>
          </a:p>
        </p:txBody>
      </p:sp>
      <p:graphicFrame>
        <p:nvGraphicFramePr>
          <p:cNvPr id="6" name="Content Placeholder 4"/>
          <p:cNvGraphicFramePr>
            <a:graphicFrameLocks/>
          </p:cNvGraphicFramePr>
          <p:nvPr/>
        </p:nvGraphicFramePr>
        <p:xfrm>
          <a:off x="714348" y="2498430"/>
          <a:ext cx="7872442" cy="3876040"/>
        </p:xfrm>
        <a:graphic>
          <a:graphicData uri="http://schemas.openxmlformats.org/drawingml/2006/table">
            <a:tbl>
              <a:tblPr firstRow="1" bandRow="1">
                <a:tableStyleId>{5C22544A-7EE6-4342-B048-85BDC9FD1C3A}</a:tableStyleId>
              </a:tblPr>
              <a:tblGrid>
                <a:gridCol w="3449821">
                  <a:extLst>
                    <a:ext uri="{9D8B030D-6E8A-4147-A177-3AD203B41FA5}">
                      <a16:colId xmlns:a16="http://schemas.microsoft.com/office/drawing/2014/main" val="20000"/>
                    </a:ext>
                  </a:extLst>
                </a:gridCol>
                <a:gridCol w="972800">
                  <a:extLst>
                    <a:ext uri="{9D8B030D-6E8A-4147-A177-3AD203B41FA5}">
                      <a16:colId xmlns:a16="http://schemas.microsoft.com/office/drawing/2014/main" val="20001"/>
                    </a:ext>
                  </a:extLst>
                </a:gridCol>
                <a:gridCol w="3449821">
                  <a:extLst>
                    <a:ext uri="{9D8B030D-6E8A-4147-A177-3AD203B41FA5}">
                      <a16:colId xmlns:a16="http://schemas.microsoft.com/office/drawing/2014/main" val="20002"/>
                    </a:ext>
                  </a:extLst>
                </a:gridCol>
              </a:tblGrid>
              <a:tr h="370840">
                <a:tc>
                  <a:txBody>
                    <a:bodyPr/>
                    <a:lstStyle/>
                    <a:p>
                      <a:pPr algn="ctr"/>
                      <a:r>
                        <a:rPr lang="en-US" dirty="0" err="1" smtClean="0">
                          <a:solidFill>
                            <a:schemeClr val="bg1"/>
                          </a:solidFill>
                        </a:rPr>
                        <a:t>Xact</a:t>
                      </a:r>
                      <a:r>
                        <a:rPr lang="en-US" baseline="0" dirty="0" smtClean="0">
                          <a:solidFill>
                            <a:schemeClr val="bg1"/>
                          </a:solidFill>
                        </a:rPr>
                        <a:t> 1</a:t>
                      </a:r>
                      <a:endParaRPr lang="en-NZ" dirty="0">
                        <a:solidFill>
                          <a:schemeClr val="bg1"/>
                        </a:solidFill>
                      </a:endParaRPr>
                    </a:p>
                  </a:txBody>
                  <a:tcPr/>
                </a:tc>
                <a:tc>
                  <a:txBody>
                    <a:bodyPr/>
                    <a:lstStyle/>
                    <a:p>
                      <a:pPr algn="ctr"/>
                      <a:r>
                        <a:rPr lang="en-US" dirty="0" smtClean="0">
                          <a:solidFill>
                            <a:schemeClr val="bg1"/>
                          </a:solidFill>
                        </a:rPr>
                        <a:t>Time</a:t>
                      </a:r>
                      <a:endParaRPr lang="en-NZ" dirty="0">
                        <a:solidFill>
                          <a:schemeClr val="bg1"/>
                        </a:solidFill>
                      </a:endParaRPr>
                    </a:p>
                  </a:txBody>
                  <a:tcPr/>
                </a:tc>
                <a:tc>
                  <a:txBody>
                    <a:bodyPr/>
                    <a:lstStyle/>
                    <a:p>
                      <a:pPr algn="ctr"/>
                      <a:r>
                        <a:rPr lang="en-US" dirty="0" smtClean="0">
                          <a:solidFill>
                            <a:schemeClr val="bg1"/>
                          </a:solidFill>
                        </a:rPr>
                        <a:t>Xact2</a:t>
                      </a:r>
                      <a:endParaRPr lang="en-NZ" dirty="0">
                        <a:solidFill>
                          <a:schemeClr val="bg1"/>
                        </a:solidFill>
                      </a:endParaRPr>
                    </a:p>
                  </a:txBody>
                  <a:tcPr/>
                </a:tc>
                <a:extLst>
                  <a:ext uri="{0D108BD9-81ED-4DB2-BD59-A6C34878D82A}">
                    <a16:rowId xmlns:a16="http://schemas.microsoft.com/office/drawing/2014/main" val="10000"/>
                  </a:ext>
                </a:extLst>
              </a:tr>
              <a:tr h="370840">
                <a:tc>
                  <a:txBody>
                    <a:bodyPr/>
                    <a:lstStyle/>
                    <a:p>
                      <a:r>
                        <a:rPr lang="en-US" dirty="0" smtClean="0">
                          <a:solidFill>
                            <a:schemeClr val="bg1"/>
                          </a:solidFill>
                        </a:rPr>
                        <a:t>Read balance 1; sum = 40</a:t>
                      </a:r>
                      <a:endParaRPr lang="en-NZ" dirty="0">
                        <a:solidFill>
                          <a:schemeClr val="bg1"/>
                        </a:solidFill>
                      </a:endParaRPr>
                    </a:p>
                  </a:txBody>
                  <a:tcPr/>
                </a:tc>
                <a:tc>
                  <a:txBody>
                    <a:bodyPr/>
                    <a:lstStyle/>
                    <a:p>
                      <a:pPr algn="ctr"/>
                      <a:r>
                        <a:rPr lang="en-US" dirty="0" smtClean="0">
                          <a:solidFill>
                            <a:schemeClr val="bg1"/>
                          </a:solidFill>
                        </a:rPr>
                        <a:t>1</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1"/>
                  </a:ext>
                </a:extLst>
              </a:tr>
              <a:tr h="370840">
                <a:tc>
                  <a:txBody>
                    <a:bodyPr/>
                    <a:lstStyle/>
                    <a:p>
                      <a:r>
                        <a:rPr lang="en-US" dirty="0" smtClean="0">
                          <a:solidFill>
                            <a:schemeClr val="bg1"/>
                          </a:solidFill>
                        </a:rPr>
                        <a:t>Read balance2; sum = 90</a:t>
                      </a:r>
                      <a:endParaRPr lang="en-NZ" dirty="0">
                        <a:solidFill>
                          <a:schemeClr val="bg1"/>
                        </a:solidFill>
                      </a:endParaRPr>
                    </a:p>
                  </a:txBody>
                  <a:tcPr/>
                </a:tc>
                <a:tc>
                  <a:txBody>
                    <a:bodyPr/>
                    <a:lstStyle/>
                    <a:p>
                      <a:pPr algn="ctr"/>
                      <a:r>
                        <a:rPr lang="en-US" dirty="0" smtClean="0">
                          <a:solidFill>
                            <a:schemeClr val="bg1"/>
                          </a:solidFill>
                        </a:rPr>
                        <a:t>2</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2"/>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3</a:t>
                      </a:r>
                      <a:endParaRPr lang="en-NZ" dirty="0">
                        <a:solidFill>
                          <a:schemeClr val="bg1"/>
                        </a:solidFill>
                      </a:endParaRPr>
                    </a:p>
                  </a:txBody>
                  <a:tcPr/>
                </a:tc>
                <a:tc>
                  <a:txBody>
                    <a:bodyPr/>
                    <a:lstStyle/>
                    <a:p>
                      <a:r>
                        <a:rPr lang="en-US" dirty="0" smtClean="0">
                          <a:solidFill>
                            <a:schemeClr val="bg1"/>
                          </a:solidFill>
                        </a:rPr>
                        <a:t>Read balance 3 </a:t>
                      </a:r>
                      <a:r>
                        <a:rPr lang="en-US" baseline="0" dirty="0" smtClean="0">
                          <a:solidFill>
                            <a:schemeClr val="bg1"/>
                          </a:solidFill>
                        </a:rPr>
                        <a:t> = 30</a:t>
                      </a:r>
                      <a:endParaRPr lang="en-NZ" dirty="0">
                        <a:solidFill>
                          <a:schemeClr val="bg1"/>
                        </a:solidFill>
                      </a:endParaRPr>
                    </a:p>
                  </a:txBody>
                  <a:tcPr/>
                </a:tc>
                <a:extLst>
                  <a:ext uri="{0D108BD9-81ED-4DB2-BD59-A6C34878D82A}">
                    <a16:rowId xmlns:a16="http://schemas.microsoft.com/office/drawing/2014/main" val="10003"/>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4</a:t>
                      </a:r>
                      <a:endParaRPr lang="en-NZ" dirty="0">
                        <a:solidFill>
                          <a:schemeClr val="bg1"/>
                        </a:solidFill>
                      </a:endParaRPr>
                    </a:p>
                  </a:txBody>
                  <a:tcPr/>
                </a:tc>
                <a:tc>
                  <a:txBody>
                    <a:bodyPr/>
                    <a:lstStyle/>
                    <a:p>
                      <a:r>
                        <a:rPr lang="en-US" dirty="0" smtClean="0">
                          <a:solidFill>
                            <a:schemeClr val="bg1"/>
                          </a:solidFill>
                        </a:rPr>
                        <a:t>Decrement and write balance 3 -&gt;</a:t>
                      </a:r>
                      <a:r>
                        <a:rPr lang="en-US" baseline="0" dirty="0" smtClean="0">
                          <a:solidFill>
                            <a:schemeClr val="bg1"/>
                          </a:solidFill>
                        </a:rPr>
                        <a:t> 20</a:t>
                      </a:r>
                      <a:endParaRPr lang="en-NZ" dirty="0">
                        <a:solidFill>
                          <a:schemeClr val="bg1"/>
                        </a:solidFill>
                      </a:endParaRPr>
                    </a:p>
                  </a:txBody>
                  <a:tcPr/>
                </a:tc>
                <a:extLst>
                  <a:ext uri="{0D108BD9-81ED-4DB2-BD59-A6C34878D82A}">
                    <a16:rowId xmlns:a16="http://schemas.microsoft.com/office/drawing/2014/main" val="10004"/>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5</a:t>
                      </a:r>
                      <a:endParaRPr lang="en-NZ" dirty="0">
                        <a:solidFill>
                          <a:schemeClr val="bg1"/>
                        </a:solidFill>
                      </a:endParaRPr>
                    </a:p>
                  </a:txBody>
                  <a:tcPr/>
                </a:tc>
                <a:tc>
                  <a:txBody>
                    <a:bodyPr/>
                    <a:lstStyle/>
                    <a:p>
                      <a:r>
                        <a:rPr lang="en-US" dirty="0" smtClean="0">
                          <a:solidFill>
                            <a:schemeClr val="bg1"/>
                          </a:solidFill>
                        </a:rPr>
                        <a:t>Read balance 1 = 40</a:t>
                      </a:r>
                      <a:endParaRPr lang="en-NZ" dirty="0">
                        <a:solidFill>
                          <a:schemeClr val="bg1"/>
                        </a:solidFill>
                      </a:endParaRPr>
                    </a:p>
                  </a:txBody>
                  <a:tcPr/>
                </a:tc>
                <a:extLst>
                  <a:ext uri="{0D108BD9-81ED-4DB2-BD59-A6C34878D82A}">
                    <a16:rowId xmlns:a16="http://schemas.microsoft.com/office/drawing/2014/main" val="10005"/>
                  </a:ext>
                </a:extLst>
              </a:tr>
              <a:tr h="370840">
                <a:tc>
                  <a:txBody>
                    <a:bodyPr/>
                    <a:lstStyle/>
                    <a:p>
                      <a:endParaRPr lang="en-NZ">
                        <a:solidFill>
                          <a:schemeClr val="bg1"/>
                        </a:solidFill>
                      </a:endParaRPr>
                    </a:p>
                  </a:txBody>
                  <a:tcPr/>
                </a:tc>
                <a:tc>
                  <a:txBody>
                    <a:bodyPr/>
                    <a:lstStyle/>
                    <a:p>
                      <a:pPr algn="ctr"/>
                      <a:r>
                        <a:rPr lang="en-US" dirty="0" smtClean="0">
                          <a:solidFill>
                            <a:schemeClr val="bg1"/>
                          </a:solidFill>
                        </a:rPr>
                        <a:t>6</a:t>
                      </a:r>
                      <a:endParaRPr lang="en-NZ" dirty="0">
                        <a:solidFill>
                          <a:schemeClr val="bg1"/>
                        </a:solidFill>
                      </a:endParaRPr>
                    </a:p>
                  </a:txBody>
                  <a:tcPr/>
                </a:tc>
                <a:tc>
                  <a:txBody>
                    <a:bodyPr/>
                    <a:lstStyle/>
                    <a:p>
                      <a:r>
                        <a:rPr lang="en-US" dirty="0" smtClean="0">
                          <a:solidFill>
                            <a:schemeClr val="bg1"/>
                          </a:solidFill>
                        </a:rPr>
                        <a:t>Increment and write balance 1</a:t>
                      </a:r>
                      <a:r>
                        <a:rPr lang="en-US" baseline="0" dirty="0" smtClean="0">
                          <a:solidFill>
                            <a:schemeClr val="bg1"/>
                          </a:solidFill>
                        </a:rPr>
                        <a:t> -&gt; 50</a:t>
                      </a:r>
                      <a:endParaRPr lang="en-NZ" dirty="0">
                        <a:solidFill>
                          <a:schemeClr val="bg1"/>
                        </a:solidFill>
                      </a:endParaRPr>
                    </a:p>
                  </a:txBody>
                  <a:tcPr/>
                </a:tc>
                <a:extLst>
                  <a:ext uri="{0D108BD9-81ED-4DB2-BD59-A6C34878D82A}">
                    <a16:rowId xmlns:a16="http://schemas.microsoft.com/office/drawing/2014/main" val="10006"/>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7</a:t>
                      </a:r>
                      <a:endParaRPr lang="en-NZ" dirty="0">
                        <a:solidFill>
                          <a:schemeClr val="bg1"/>
                        </a:solidFill>
                      </a:endParaRPr>
                    </a:p>
                  </a:txBody>
                  <a:tcPr/>
                </a:tc>
                <a:tc>
                  <a:txBody>
                    <a:bodyPr/>
                    <a:lstStyle/>
                    <a:p>
                      <a:r>
                        <a:rPr lang="en-US" dirty="0" smtClean="0">
                          <a:solidFill>
                            <a:schemeClr val="bg1"/>
                          </a:solidFill>
                        </a:rPr>
                        <a:t>COMMIT</a:t>
                      </a:r>
                      <a:endParaRPr lang="en-NZ" dirty="0">
                        <a:solidFill>
                          <a:schemeClr val="bg1"/>
                        </a:solidFill>
                      </a:endParaRPr>
                    </a:p>
                  </a:txBody>
                  <a:tcPr/>
                </a:tc>
                <a:extLst>
                  <a:ext uri="{0D108BD9-81ED-4DB2-BD59-A6C34878D82A}">
                    <a16:rowId xmlns:a16="http://schemas.microsoft.com/office/drawing/2014/main" val="10007"/>
                  </a:ext>
                </a:extLst>
              </a:tr>
              <a:tr h="370840">
                <a:tc>
                  <a:txBody>
                    <a:bodyPr/>
                    <a:lstStyle/>
                    <a:p>
                      <a:r>
                        <a:rPr lang="en-US" dirty="0" smtClean="0">
                          <a:solidFill>
                            <a:schemeClr val="bg1"/>
                          </a:solidFill>
                        </a:rPr>
                        <a:t>Read balance 3; sum = 110</a:t>
                      </a:r>
                      <a:endParaRPr lang="en-NZ" dirty="0">
                        <a:solidFill>
                          <a:schemeClr val="bg1"/>
                        </a:solidFill>
                      </a:endParaRPr>
                    </a:p>
                  </a:txBody>
                  <a:tcPr/>
                </a:tc>
                <a:tc>
                  <a:txBody>
                    <a:bodyPr/>
                    <a:lstStyle/>
                    <a:p>
                      <a:pPr algn="ctr"/>
                      <a:r>
                        <a:rPr lang="en-US" dirty="0" smtClean="0">
                          <a:solidFill>
                            <a:schemeClr val="bg1"/>
                          </a:solidFill>
                        </a:rPr>
                        <a:t>8</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Two-Phase Locking</a:t>
            </a:r>
            <a:endParaRPr lang="en-US" dirty="0"/>
          </a:p>
        </p:txBody>
      </p:sp>
      <p:sp>
        <p:nvSpPr>
          <p:cNvPr id="3" name="Content Placeholder 2"/>
          <p:cNvSpPr>
            <a:spLocks noGrp="1"/>
          </p:cNvSpPr>
          <p:nvPr>
            <p:ph idx="1"/>
          </p:nvPr>
        </p:nvSpPr>
        <p:spPr>
          <a:xfrm>
            <a:off x="914400" y="1571612"/>
            <a:ext cx="7772400" cy="4783948"/>
          </a:xfrm>
        </p:spPr>
        <p:txBody>
          <a:bodyPr/>
          <a:lstStyle/>
          <a:p>
            <a:r>
              <a:rPr lang="en-US" dirty="0" smtClean="0"/>
              <a:t>1) A transaction must acquire all the locks it needs before unlocking any object</a:t>
            </a:r>
          </a:p>
          <a:p>
            <a:r>
              <a:rPr lang="en-US" dirty="0" smtClean="0"/>
              <a:t>2)  Once a transaction gives up any of its locks, it may not acquire any further locks.</a:t>
            </a:r>
            <a:endParaRPr lang="en-US" dirty="0"/>
          </a:p>
        </p:txBody>
      </p:sp>
      <p:pic>
        <p:nvPicPr>
          <p:cNvPr id="5" name="Picture 11" descr="Fig09-07"/>
          <p:cNvPicPr>
            <a:picLocks noChangeAspect="1" noChangeArrowheads="1"/>
          </p:cNvPicPr>
          <p:nvPr/>
        </p:nvPicPr>
        <p:blipFill>
          <a:blip r:embed="rId3" cstate="print"/>
          <a:srcRect/>
          <a:stretch>
            <a:fillRect/>
          </a:stretch>
        </p:blipFill>
        <p:spPr>
          <a:xfrm>
            <a:off x="2114560" y="3929066"/>
            <a:ext cx="4743456" cy="277093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Multiple Resources</a:t>
            </a:r>
            <a:endParaRPr lang="en-US" dirty="0"/>
          </a:p>
        </p:txBody>
      </p:sp>
      <p:sp>
        <p:nvSpPr>
          <p:cNvPr id="3" name="Content Placeholder 2"/>
          <p:cNvSpPr>
            <a:spLocks noGrp="1"/>
          </p:cNvSpPr>
          <p:nvPr>
            <p:ph idx="1"/>
          </p:nvPr>
        </p:nvSpPr>
        <p:spPr/>
        <p:txBody>
          <a:bodyPr/>
          <a:lstStyle/>
          <a:p>
            <a:endParaRPr lang="en-US"/>
          </a:p>
        </p:txBody>
      </p:sp>
      <p:graphicFrame>
        <p:nvGraphicFramePr>
          <p:cNvPr id="6" name="Content Placeholder 4"/>
          <p:cNvGraphicFramePr>
            <a:graphicFrameLocks/>
          </p:cNvGraphicFramePr>
          <p:nvPr/>
        </p:nvGraphicFramePr>
        <p:xfrm>
          <a:off x="714348" y="2498430"/>
          <a:ext cx="7872442" cy="3876040"/>
        </p:xfrm>
        <a:graphic>
          <a:graphicData uri="http://schemas.openxmlformats.org/drawingml/2006/table">
            <a:tbl>
              <a:tblPr firstRow="1" bandRow="1">
                <a:tableStyleId>{5C22544A-7EE6-4342-B048-85BDC9FD1C3A}</a:tableStyleId>
              </a:tblPr>
              <a:tblGrid>
                <a:gridCol w="3449821">
                  <a:extLst>
                    <a:ext uri="{9D8B030D-6E8A-4147-A177-3AD203B41FA5}">
                      <a16:colId xmlns:a16="http://schemas.microsoft.com/office/drawing/2014/main" val="20000"/>
                    </a:ext>
                  </a:extLst>
                </a:gridCol>
                <a:gridCol w="972800">
                  <a:extLst>
                    <a:ext uri="{9D8B030D-6E8A-4147-A177-3AD203B41FA5}">
                      <a16:colId xmlns:a16="http://schemas.microsoft.com/office/drawing/2014/main" val="20001"/>
                    </a:ext>
                  </a:extLst>
                </a:gridCol>
                <a:gridCol w="3449821">
                  <a:extLst>
                    <a:ext uri="{9D8B030D-6E8A-4147-A177-3AD203B41FA5}">
                      <a16:colId xmlns:a16="http://schemas.microsoft.com/office/drawing/2014/main" val="20002"/>
                    </a:ext>
                  </a:extLst>
                </a:gridCol>
              </a:tblGrid>
              <a:tr h="370840">
                <a:tc>
                  <a:txBody>
                    <a:bodyPr/>
                    <a:lstStyle/>
                    <a:p>
                      <a:pPr algn="ctr"/>
                      <a:r>
                        <a:rPr lang="en-US" dirty="0" err="1" smtClean="0">
                          <a:solidFill>
                            <a:schemeClr val="bg1"/>
                          </a:solidFill>
                        </a:rPr>
                        <a:t>Xact</a:t>
                      </a:r>
                      <a:r>
                        <a:rPr lang="en-US" baseline="0" dirty="0" smtClean="0">
                          <a:solidFill>
                            <a:schemeClr val="bg1"/>
                          </a:solidFill>
                        </a:rPr>
                        <a:t> 1</a:t>
                      </a:r>
                      <a:endParaRPr lang="en-NZ" dirty="0">
                        <a:solidFill>
                          <a:schemeClr val="bg1"/>
                        </a:solidFill>
                      </a:endParaRPr>
                    </a:p>
                  </a:txBody>
                  <a:tcPr/>
                </a:tc>
                <a:tc>
                  <a:txBody>
                    <a:bodyPr/>
                    <a:lstStyle/>
                    <a:p>
                      <a:pPr algn="ctr"/>
                      <a:r>
                        <a:rPr lang="en-US" dirty="0" smtClean="0">
                          <a:solidFill>
                            <a:schemeClr val="bg1"/>
                          </a:solidFill>
                        </a:rPr>
                        <a:t>Time</a:t>
                      </a:r>
                      <a:endParaRPr lang="en-NZ" dirty="0">
                        <a:solidFill>
                          <a:schemeClr val="bg1"/>
                        </a:solidFill>
                      </a:endParaRPr>
                    </a:p>
                  </a:txBody>
                  <a:tcPr/>
                </a:tc>
                <a:tc>
                  <a:txBody>
                    <a:bodyPr/>
                    <a:lstStyle/>
                    <a:p>
                      <a:pPr algn="ctr"/>
                      <a:r>
                        <a:rPr lang="en-US" dirty="0" smtClean="0">
                          <a:solidFill>
                            <a:schemeClr val="bg1"/>
                          </a:solidFill>
                        </a:rPr>
                        <a:t>Xact2</a:t>
                      </a:r>
                      <a:endParaRPr lang="en-NZ" dirty="0">
                        <a:solidFill>
                          <a:schemeClr val="bg1"/>
                        </a:solidFill>
                      </a:endParaRPr>
                    </a:p>
                  </a:txBody>
                  <a:tcPr/>
                </a:tc>
                <a:extLst>
                  <a:ext uri="{0D108BD9-81ED-4DB2-BD59-A6C34878D82A}">
                    <a16:rowId xmlns:a16="http://schemas.microsoft.com/office/drawing/2014/main" val="10000"/>
                  </a:ext>
                </a:extLst>
              </a:tr>
              <a:tr h="370840">
                <a:tc>
                  <a:txBody>
                    <a:bodyPr/>
                    <a:lstStyle/>
                    <a:p>
                      <a:r>
                        <a:rPr lang="en-US" dirty="0" smtClean="0">
                          <a:solidFill>
                            <a:schemeClr val="bg1"/>
                          </a:solidFill>
                        </a:rPr>
                        <a:t>Read balance 1; sum = 40</a:t>
                      </a:r>
                      <a:endParaRPr lang="en-NZ" dirty="0">
                        <a:solidFill>
                          <a:schemeClr val="bg1"/>
                        </a:solidFill>
                      </a:endParaRPr>
                    </a:p>
                  </a:txBody>
                  <a:tcPr/>
                </a:tc>
                <a:tc>
                  <a:txBody>
                    <a:bodyPr/>
                    <a:lstStyle/>
                    <a:p>
                      <a:pPr algn="ctr"/>
                      <a:r>
                        <a:rPr lang="en-US" dirty="0" smtClean="0">
                          <a:solidFill>
                            <a:schemeClr val="bg1"/>
                          </a:solidFill>
                        </a:rPr>
                        <a:t>1</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1"/>
                  </a:ext>
                </a:extLst>
              </a:tr>
              <a:tr h="370840">
                <a:tc>
                  <a:txBody>
                    <a:bodyPr/>
                    <a:lstStyle/>
                    <a:p>
                      <a:r>
                        <a:rPr lang="en-US" dirty="0" smtClean="0">
                          <a:solidFill>
                            <a:schemeClr val="bg1"/>
                          </a:solidFill>
                        </a:rPr>
                        <a:t>Read balance2; sum = 90</a:t>
                      </a:r>
                      <a:endParaRPr lang="en-NZ" dirty="0">
                        <a:solidFill>
                          <a:schemeClr val="bg1"/>
                        </a:solidFill>
                      </a:endParaRPr>
                    </a:p>
                  </a:txBody>
                  <a:tcPr/>
                </a:tc>
                <a:tc>
                  <a:txBody>
                    <a:bodyPr/>
                    <a:lstStyle/>
                    <a:p>
                      <a:pPr algn="ctr"/>
                      <a:r>
                        <a:rPr lang="en-US" dirty="0" smtClean="0">
                          <a:solidFill>
                            <a:schemeClr val="bg1"/>
                          </a:solidFill>
                        </a:rPr>
                        <a:t>2</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2"/>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3</a:t>
                      </a:r>
                      <a:endParaRPr lang="en-NZ" dirty="0">
                        <a:solidFill>
                          <a:schemeClr val="bg1"/>
                        </a:solidFill>
                      </a:endParaRPr>
                    </a:p>
                  </a:txBody>
                  <a:tcPr/>
                </a:tc>
                <a:tc>
                  <a:txBody>
                    <a:bodyPr/>
                    <a:lstStyle/>
                    <a:p>
                      <a:r>
                        <a:rPr lang="en-US" dirty="0" smtClean="0">
                          <a:solidFill>
                            <a:schemeClr val="bg1"/>
                          </a:solidFill>
                        </a:rPr>
                        <a:t>Read balance 3 </a:t>
                      </a:r>
                      <a:r>
                        <a:rPr lang="en-US" baseline="0" dirty="0" smtClean="0">
                          <a:solidFill>
                            <a:schemeClr val="bg1"/>
                          </a:solidFill>
                        </a:rPr>
                        <a:t> = 30</a:t>
                      </a:r>
                      <a:endParaRPr lang="en-NZ" dirty="0">
                        <a:solidFill>
                          <a:schemeClr val="bg1"/>
                        </a:solidFill>
                      </a:endParaRPr>
                    </a:p>
                  </a:txBody>
                  <a:tcPr/>
                </a:tc>
                <a:extLst>
                  <a:ext uri="{0D108BD9-81ED-4DB2-BD59-A6C34878D82A}">
                    <a16:rowId xmlns:a16="http://schemas.microsoft.com/office/drawing/2014/main" val="10003"/>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4</a:t>
                      </a:r>
                      <a:endParaRPr lang="en-NZ" dirty="0">
                        <a:solidFill>
                          <a:schemeClr val="bg1"/>
                        </a:solidFill>
                      </a:endParaRPr>
                    </a:p>
                  </a:txBody>
                  <a:tcPr/>
                </a:tc>
                <a:tc>
                  <a:txBody>
                    <a:bodyPr/>
                    <a:lstStyle/>
                    <a:p>
                      <a:r>
                        <a:rPr lang="en-US" dirty="0" smtClean="0">
                          <a:solidFill>
                            <a:schemeClr val="bg1"/>
                          </a:solidFill>
                        </a:rPr>
                        <a:t>Decrement and write balance 3 -&gt;</a:t>
                      </a:r>
                      <a:r>
                        <a:rPr lang="en-US" baseline="0" dirty="0" smtClean="0">
                          <a:solidFill>
                            <a:schemeClr val="bg1"/>
                          </a:solidFill>
                        </a:rPr>
                        <a:t> 20</a:t>
                      </a:r>
                      <a:endParaRPr lang="en-NZ" dirty="0">
                        <a:solidFill>
                          <a:schemeClr val="bg1"/>
                        </a:solidFill>
                      </a:endParaRPr>
                    </a:p>
                  </a:txBody>
                  <a:tcPr/>
                </a:tc>
                <a:extLst>
                  <a:ext uri="{0D108BD9-81ED-4DB2-BD59-A6C34878D82A}">
                    <a16:rowId xmlns:a16="http://schemas.microsoft.com/office/drawing/2014/main" val="10004"/>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5</a:t>
                      </a:r>
                      <a:endParaRPr lang="en-NZ" dirty="0">
                        <a:solidFill>
                          <a:schemeClr val="bg1"/>
                        </a:solidFill>
                      </a:endParaRPr>
                    </a:p>
                  </a:txBody>
                  <a:tcPr/>
                </a:tc>
                <a:tc>
                  <a:txBody>
                    <a:bodyPr/>
                    <a:lstStyle/>
                    <a:p>
                      <a:r>
                        <a:rPr lang="en-US" dirty="0" smtClean="0">
                          <a:solidFill>
                            <a:schemeClr val="bg1"/>
                          </a:solidFill>
                        </a:rPr>
                        <a:t>Read balance 1 = 40</a:t>
                      </a:r>
                      <a:endParaRPr lang="en-NZ" dirty="0">
                        <a:solidFill>
                          <a:schemeClr val="bg1"/>
                        </a:solidFill>
                      </a:endParaRPr>
                    </a:p>
                  </a:txBody>
                  <a:tcPr/>
                </a:tc>
                <a:extLst>
                  <a:ext uri="{0D108BD9-81ED-4DB2-BD59-A6C34878D82A}">
                    <a16:rowId xmlns:a16="http://schemas.microsoft.com/office/drawing/2014/main" val="10005"/>
                  </a:ext>
                </a:extLst>
              </a:tr>
              <a:tr h="370840">
                <a:tc>
                  <a:txBody>
                    <a:bodyPr/>
                    <a:lstStyle/>
                    <a:p>
                      <a:endParaRPr lang="en-NZ">
                        <a:solidFill>
                          <a:schemeClr val="bg1"/>
                        </a:solidFill>
                      </a:endParaRPr>
                    </a:p>
                  </a:txBody>
                  <a:tcPr/>
                </a:tc>
                <a:tc>
                  <a:txBody>
                    <a:bodyPr/>
                    <a:lstStyle/>
                    <a:p>
                      <a:pPr algn="ctr"/>
                      <a:r>
                        <a:rPr lang="en-US" dirty="0" smtClean="0">
                          <a:solidFill>
                            <a:schemeClr val="bg1"/>
                          </a:solidFill>
                        </a:rPr>
                        <a:t>6</a:t>
                      </a:r>
                      <a:endParaRPr lang="en-NZ" dirty="0">
                        <a:solidFill>
                          <a:schemeClr val="bg1"/>
                        </a:solidFill>
                      </a:endParaRPr>
                    </a:p>
                  </a:txBody>
                  <a:tcPr/>
                </a:tc>
                <a:tc>
                  <a:txBody>
                    <a:bodyPr/>
                    <a:lstStyle/>
                    <a:p>
                      <a:r>
                        <a:rPr lang="en-US" dirty="0" smtClean="0">
                          <a:solidFill>
                            <a:schemeClr val="bg1"/>
                          </a:solidFill>
                        </a:rPr>
                        <a:t>Increment and write balance 1</a:t>
                      </a:r>
                      <a:r>
                        <a:rPr lang="en-US" baseline="0" dirty="0" smtClean="0">
                          <a:solidFill>
                            <a:schemeClr val="bg1"/>
                          </a:solidFill>
                        </a:rPr>
                        <a:t> -&gt; 50</a:t>
                      </a:r>
                      <a:endParaRPr lang="en-NZ" dirty="0">
                        <a:solidFill>
                          <a:schemeClr val="bg1"/>
                        </a:solidFill>
                      </a:endParaRPr>
                    </a:p>
                  </a:txBody>
                  <a:tcPr/>
                </a:tc>
                <a:extLst>
                  <a:ext uri="{0D108BD9-81ED-4DB2-BD59-A6C34878D82A}">
                    <a16:rowId xmlns:a16="http://schemas.microsoft.com/office/drawing/2014/main" val="10006"/>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7</a:t>
                      </a:r>
                      <a:endParaRPr lang="en-NZ" dirty="0">
                        <a:solidFill>
                          <a:schemeClr val="bg1"/>
                        </a:solidFill>
                      </a:endParaRPr>
                    </a:p>
                  </a:txBody>
                  <a:tcPr/>
                </a:tc>
                <a:tc>
                  <a:txBody>
                    <a:bodyPr/>
                    <a:lstStyle/>
                    <a:p>
                      <a:r>
                        <a:rPr lang="en-US" dirty="0" smtClean="0">
                          <a:solidFill>
                            <a:schemeClr val="bg1"/>
                          </a:solidFill>
                        </a:rPr>
                        <a:t>COMMIT</a:t>
                      </a:r>
                      <a:endParaRPr lang="en-NZ" dirty="0">
                        <a:solidFill>
                          <a:schemeClr val="bg1"/>
                        </a:solidFill>
                      </a:endParaRPr>
                    </a:p>
                  </a:txBody>
                  <a:tcPr/>
                </a:tc>
                <a:extLst>
                  <a:ext uri="{0D108BD9-81ED-4DB2-BD59-A6C34878D82A}">
                    <a16:rowId xmlns:a16="http://schemas.microsoft.com/office/drawing/2014/main" val="10007"/>
                  </a:ext>
                </a:extLst>
              </a:tr>
              <a:tr h="370840">
                <a:tc>
                  <a:txBody>
                    <a:bodyPr/>
                    <a:lstStyle/>
                    <a:p>
                      <a:r>
                        <a:rPr lang="en-US" dirty="0" smtClean="0">
                          <a:solidFill>
                            <a:schemeClr val="bg1"/>
                          </a:solidFill>
                        </a:rPr>
                        <a:t>Read balance 3; sum = 110</a:t>
                      </a:r>
                      <a:endParaRPr lang="en-NZ" dirty="0">
                        <a:solidFill>
                          <a:schemeClr val="bg1"/>
                        </a:solidFill>
                      </a:endParaRPr>
                    </a:p>
                  </a:txBody>
                  <a:tcPr/>
                </a:tc>
                <a:tc>
                  <a:txBody>
                    <a:bodyPr/>
                    <a:lstStyle/>
                    <a:p>
                      <a:pPr algn="ctr"/>
                      <a:r>
                        <a:rPr lang="en-US" dirty="0" smtClean="0">
                          <a:solidFill>
                            <a:schemeClr val="bg1"/>
                          </a:solidFill>
                        </a:rPr>
                        <a:t>8</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Concurrency Protocol 2: Timestamp Ordering</a:t>
            </a:r>
            <a:endParaRPr lang="en-NZ" dirty="0"/>
          </a:p>
        </p:txBody>
      </p:sp>
      <p:sp>
        <p:nvSpPr>
          <p:cNvPr id="3" name="Content Placeholder 2"/>
          <p:cNvSpPr>
            <a:spLocks noGrp="1"/>
          </p:cNvSpPr>
          <p:nvPr>
            <p:ph idx="1"/>
          </p:nvPr>
        </p:nvSpPr>
        <p:spPr>
          <a:xfrm>
            <a:off x="914400" y="2426502"/>
            <a:ext cx="7772400" cy="3788580"/>
          </a:xfrm>
        </p:spPr>
        <p:txBody>
          <a:bodyPr>
            <a:normAutofit lnSpcReduction="10000"/>
          </a:bodyPr>
          <a:lstStyle/>
          <a:p>
            <a:r>
              <a:rPr lang="en-NZ" dirty="0" smtClean="0"/>
              <a:t>Each transaction is given a “timestamp” when it initiates</a:t>
            </a:r>
          </a:p>
          <a:p>
            <a:r>
              <a:rPr lang="en-NZ" dirty="0" smtClean="0"/>
              <a:t>Timestamps are unique and monotonic</a:t>
            </a:r>
          </a:p>
          <a:p>
            <a:r>
              <a:rPr lang="en-NZ" dirty="0" smtClean="0"/>
              <a:t>For each data object, we store the timestamp of the transaction that most recently accessed it</a:t>
            </a:r>
          </a:p>
          <a:p>
            <a:r>
              <a:rPr lang="en-NZ" dirty="0" smtClean="0"/>
              <a:t>Conflicts are identified by comparing timestamps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Timestamp Ordering</a:t>
            </a:r>
            <a:endParaRPr lang="en-NZ" dirty="0"/>
          </a:p>
        </p:txBody>
      </p:sp>
      <p:sp>
        <p:nvSpPr>
          <p:cNvPr id="3" name="Content Placeholder 2"/>
          <p:cNvSpPr>
            <a:spLocks noGrp="1"/>
          </p:cNvSpPr>
          <p:nvPr>
            <p:ph idx="1"/>
          </p:nvPr>
        </p:nvSpPr>
        <p:spPr/>
        <p:txBody>
          <a:bodyPr/>
          <a:lstStyle/>
          <a:p>
            <a:r>
              <a:rPr lang="en-NZ" dirty="0" smtClean="0"/>
              <a:t>Assume T1 wishes to modify object X which was last modified by T2</a:t>
            </a:r>
          </a:p>
          <a:p>
            <a:endParaRPr lang="en-NZ" dirty="0" smtClean="0"/>
          </a:p>
          <a:p>
            <a:r>
              <a:rPr lang="en-NZ" dirty="0" smtClean="0"/>
              <a:t>If T1 younger than (i.e. started after) T2, T1 proceeds</a:t>
            </a:r>
          </a:p>
          <a:p>
            <a:r>
              <a:rPr lang="en-NZ" dirty="0" smtClean="0"/>
              <a:t>It T1 is older </a:t>
            </a:r>
            <a:r>
              <a:rPr lang="en-NZ" dirty="0"/>
              <a:t>than (i.e. started before T2), </a:t>
            </a:r>
            <a:r>
              <a:rPr lang="en-NZ" dirty="0" smtClean="0"/>
              <a:t>T1 restarts with a new timestamp.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Concurrency Protocol 3:</a:t>
            </a:r>
            <a:br>
              <a:rPr lang="en-NZ" dirty="0" smtClean="0"/>
            </a:br>
            <a:r>
              <a:rPr lang="en-NZ" dirty="0" smtClean="0"/>
              <a:t>Optimistic Methods</a:t>
            </a:r>
            <a:endParaRPr lang="en-NZ" dirty="0"/>
          </a:p>
        </p:txBody>
      </p:sp>
      <p:sp>
        <p:nvSpPr>
          <p:cNvPr id="3" name="Content Placeholder 2"/>
          <p:cNvSpPr>
            <a:spLocks noGrp="1"/>
          </p:cNvSpPr>
          <p:nvPr>
            <p:ph idx="1"/>
          </p:nvPr>
        </p:nvSpPr>
        <p:spPr>
          <a:xfrm>
            <a:off x="914400" y="2071678"/>
            <a:ext cx="7772400" cy="4217208"/>
          </a:xfrm>
        </p:spPr>
        <p:txBody>
          <a:bodyPr>
            <a:normAutofit fontScale="92500" lnSpcReduction="20000"/>
          </a:bodyPr>
          <a:lstStyle/>
          <a:p>
            <a:r>
              <a:rPr lang="en-NZ" dirty="0" smtClean="0"/>
              <a:t>No locking or </a:t>
            </a:r>
            <a:r>
              <a:rPr lang="en-NZ" dirty="0" err="1" smtClean="0"/>
              <a:t>timestamping</a:t>
            </a:r>
            <a:endParaRPr lang="en-NZ" dirty="0" smtClean="0"/>
          </a:p>
          <a:p>
            <a:r>
              <a:rPr lang="en-NZ" dirty="0" smtClean="0"/>
              <a:t>Transactions run in three phases:</a:t>
            </a:r>
          </a:p>
          <a:p>
            <a:pPr marL="582930" indent="-514350">
              <a:buFont typeface="+mj-lt"/>
              <a:buAutoNum type="arabicPeriod"/>
            </a:pPr>
            <a:r>
              <a:rPr lang="en-NZ" dirty="0" smtClean="0"/>
              <a:t>Read: </a:t>
            </a:r>
          </a:p>
          <a:p>
            <a:pPr marL="912114" lvl="1" indent="-514350"/>
            <a:r>
              <a:rPr lang="en-NZ" dirty="0" smtClean="0"/>
              <a:t>All values are grabbed and computations done</a:t>
            </a:r>
          </a:p>
          <a:p>
            <a:pPr marL="912114" lvl="1" indent="-514350"/>
            <a:r>
              <a:rPr lang="en-NZ" dirty="0" smtClean="0"/>
              <a:t>Results  saved in a private copy</a:t>
            </a:r>
          </a:p>
          <a:p>
            <a:pPr marL="582930" indent="-514350">
              <a:buFont typeface="+mj-lt"/>
              <a:buAutoNum type="arabicPeriod"/>
            </a:pPr>
            <a:r>
              <a:rPr lang="en-NZ" dirty="0" smtClean="0"/>
              <a:t>Validate:</a:t>
            </a:r>
          </a:p>
          <a:p>
            <a:pPr marL="912114" lvl="1" indent="-514350"/>
            <a:r>
              <a:rPr lang="en-NZ" dirty="0" smtClean="0"/>
              <a:t>System determines if computations contained a conflict anomaly</a:t>
            </a:r>
          </a:p>
          <a:p>
            <a:pPr marL="582930" indent="-514350">
              <a:buFont typeface="+mj-lt"/>
              <a:buAutoNum type="arabicPeriod"/>
            </a:pPr>
            <a:r>
              <a:rPr lang="en-NZ" dirty="0" smtClean="0"/>
              <a:t>If no anomaly, results are committed. If anomaly, transaction is restarted.</a:t>
            </a:r>
          </a:p>
          <a:p>
            <a:pPr marL="582930" indent="-514350">
              <a:buFont typeface="+mj-lt"/>
              <a:buAutoNum type="arabicPeriod"/>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Locked?</a:t>
            </a:r>
            <a:endParaRPr lang="en-NZ" dirty="0"/>
          </a:p>
        </p:txBody>
      </p:sp>
      <p:sp>
        <p:nvSpPr>
          <p:cNvPr id="3" name="Content Placeholder 2"/>
          <p:cNvSpPr>
            <a:spLocks noGrp="1"/>
          </p:cNvSpPr>
          <p:nvPr>
            <p:ph idx="1"/>
          </p:nvPr>
        </p:nvSpPr>
        <p:spPr/>
        <p:txBody>
          <a:bodyPr/>
          <a:lstStyle/>
          <a:p>
            <a:r>
              <a:rPr lang="en-NZ" dirty="0" smtClean="0"/>
              <a:t>Database</a:t>
            </a:r>
          </a:p>
          <a:p>
            <a:r>
              <a:rPr lang="en-NZ" dirty="0" smtClean="0"/>
              <a:t>Table</a:t>
            </a:r>
          </a:p>
          <a:p>
            <a:r>
              <a:rPr lang="en-NZ" dirty="0" smtClean="0"/>
              <a:t>Disk page</a:t>
            </a:r>
          </a:p>
          <a:p>
            <a:r>
              <a:rPr lang="en-NZ" dirty="0" smtClean="0"/>
              <a:t>Row (record)</a:t>
            </a:r>
          </a:p>
          <a:p>
            <a:r>
              <a:rPr lang="en-NZ" dirty="0" smtClean="0"/>
              <a:t>Field</a:t>
            </a:r>
            <a:endParaRPr lang="en-NZ" dirty="0"/>
          </a:p>
        </p:txBody>
      </p:sp>
      <p:cxnSp>
        <p:nvCxnSpPr>
          <p:cNvPr id="5" name="Straight Arrow Connector 4"/>
          <p:cNvCxnSpPr/>
          <p:nvPr/>
        </p:nvCxnSpPr>
        <p:spPr>
          <a:xfrm rot="16200000" flipH="1">
            <a:off x="3277790" y="3508765"/>
            <a:ext cx="3788580" cy="57152"/>
          </a:xfrm>
          <a:prstGeom prst="straightConnector1">
            <a:avLst/>
          </a:prstGeom>
          <a:ln w="76200">
            <a:tailEnd type="arrow"/>
          </a:ln>
        </p:spPr>
        <p:style>
          <a:lnRef idx="3">
            <a:schemeClr val="accent6"/>
          </a:lnRef>
          <a:fillRef idx="0">
            <a:schemeClr val="accent6"/>
          </a:fillRef>
          <a:effectRef idx="2">
            <a:schemeClr val="accent6"/>
          </a:effectRef>
          <a:fontRef idx="minor">
            <a:schemeClr val="tx1"/>
          </a:fontRef>
        </p:style>
      </p:cxnSp>
      <p:cxnSp>
        <p:nvCxnSpPr>
          <p:cNvPr id="6" name="Straight Arrow Connector 5"/>
          <p:cNvCxnSpPr/>
          <p:nvPr/>
        </p:nvCxnSpPr>
        <p:spPr>
          <a:xfrm rot="5400000" flipH="1">
            <a:off x="5149464" y="3437326"/>
            <a:ext cx="3788580" cy="57152"/>
          </a:xfrm>
          <a:prstGeom prst="straightConnector1">
            <a:avLst/>
          </a:prstGeom>
          <a:ln w="76200">
            <a:tailEnd type="arrow"/>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6286512" y="5786454"/>
            <a:ext cx="1975221" cy="584775"/>
          </a:xfrm>
          <a:prstGeom prst="rect">
            <a:avLst/>
          </a:prstGeom>
          <a:noFill/>
        </p:spPr>
        <p:txBody>
          <a:bodyPr wrap="none" rtlCol="0">
            <a:spAutoFit/>
          </a:bodyPr>
          <a:lstStyle/>
          <a:p>
            <a:r>
              <a:rPr lang="en-NZ" sz="3200" dirty="0" smtClean="0"/>
              <a:t>Restrictive</a:t>
            </a:r>
            <a:endParaRPr lang="en-NZ" sz="3200" dirty="0"/>
          </a:p>
        </p:txBody>
      </p:sp>
      <p:sp>
        <p:nvSpPr>
          <p:cNvPr id="10" name="TextBox 9"/>
          <p:cNvSpPr txBox="1"/>
          <p:nvPr/>
        </p:nvSpPr>
        <p:spPr>
          <a:xfrm>
            <a:off x="4239436" y="5786454"/>
            <a:ext cx="1689886" cy="584775"/>
          </a:xfrm>
          <a:prstGeom prst="rect">
            <a:avLst/>
          </a:prstGeom>
          <a:noFill/>
        </p:spPr>
        <p:txBody>
          <a:bodyPr wrap="none" rtlCol="0">
            <a:spAutoFit/>
          </a:bodyPr>
          <a:lstStyle/>
          <a:p>
            <a:r>
              <a:rPr lang="en-NZ" sz="3200" dirty="0" smtClean="0"/>
              <a:t>Complex</a:t>
            </a:r>
            <a:endParaRPr lang="en-NZ" sz="3200" dirty="0"/>
          </a:p>
        </p:txBody>
      </p:sp>
      <p:sp>
        <p:nvSpPr>
          <p:cNvPr id="11" name="Smiley Face 10"/>
          <p:cNvSpPr/>
          <p:nvPr/>
        </p:nvSpPr>
        <p:spPr>
          <a:xfrm>
            <a:off x="428596" y="2928934"/>
            <a:ext cx="357190" cy="414334"/>
          </a:xfrm>
          <a:prstGeom prst="smileyFace">
            <a:avLst/>
          </a:prstGeom>
          <a:solidFill>
            <a:srgbClr val="FF000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Disaster Recovery</a:t>
            </a:r>
            <a:endParaRPr lang="en-NZ" dirty="0"/>
          </a:p>
        </p:txBody>
      </p:sp>
      <p:sp>
        <p:nvSpPr>
          <p:cNvPr id="3" name="Content Placeholder 2"/>
          <p:cNvSpPr>
            <a:spLocks noGrp="1"/>
          </p:cNvSpPr>
          <p:nvPr>
            <p:ph idx="1"/>
          </p:nvPr>
        </p:nvSpPr>
        <p:spPr/>
        <p:txBody>
          <a:bodyPr>
            <a:normAutofit fontScale="92500"/>
          </a:bodyPr>
          <a:lstStyle/>
          <a:p>
            <a:r>
              <a:rPr lang="en-NZ" dirty="0" smtClean="0"/>
              <a:t>Backup :</a:t>
            </a:r>
          </a:p>
          <a:p>
            <a:pPr lvl="1"/>
            <a:r>
              <a:rPr lang="en-NZ" dirty="0" smtClean="0"/>
              <a:t>Makes periodic snapshots of all or part of the database</a:t>
            </a:r>
          </a:p>
          <a:p>
            <a:r>
              <a:rPr lang="en-NZ" dirty="0" smtClean="0"/>
              <a:t>Journaling :</a:t>
            </a:r>
          </a:p>
          <a:p>
            <a:pPr lvl="1"/>
            <a:r>
              <a:rPr lang="en-NZ" dirty="0" smtClean="0"/>
              <a:t>Makes an audit trail of transactions</a:t>
            </a:r>
          </a:p>
          <a:p>
            <a:r>
              <a:rPr lang="en-NZ" dirty="0" smtClean="0"/>
              <a:t>Checkpoint:</a:t>
            </a:r>
          </a:p>
          <a:p>
            <a:pPr lvl="1"/>
            <a:r>
              <a:rPr lang="en-NZ" dirty="0" smtClean="0"/>
              <a:t>Periodically halts transactions and synchronises all files and journals</a:t>
            </a:r>
          </a:p>
          <a:p>
            <a:r>
              <a:rPr lang="en-NZ" dirty="0" smtClean="0"/>
              <a:t>Recovery:</a:t>
            </a:r>
          </a:p>
          <a:p>
            <a:pPr lvl="1"/>
            <a:r>
              <a:rPr lang="en-NZ" dirty="0" smtClean="0"/>
              <a:t>Recreates the database in event of corruption or loss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689</TotalTime>
  <Words>1833</Words>
  <Application>Microsoft Office PowerPoint</Application>
  <PresentationFormat>On-screen Show (4:3)</PresentationFormat>
  <Paragraphs>196</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Consolas</vt:lpstr>
      <vt:lpstr>Corbel</vt:lpstr>
      <vt:lpstr>Wingdings</vt:lpstr>
      <vt:lpstr>Wingdings 2</vt:lpstr>
      <vt:lpstr>Wingdings 3</vt:lpstr>
      <vt:lpstr>Metro</vt:lpstr>
      <vt:lpstr>Data Integrity 2</vt:lpstr>
      <vt:lpstr>Locking Multiple Resources</vt:lpstr>
      <vt:lpstr>Two-Phase Locking</vt:lpstr>
      <vt:lpstr>Locking Multiple Resources</vt:lpstr>
      <vt:lpstr>Concurrency Protocol 2: Timestamp Ordering</vt:lpstr>
      <vt:lpstr>Timestamp Ordering</vt:lpstr>
      <vt:lpstr>Concurrency Protocol 3: Optimistic Methods</vt:lpstr>
      <vt:lpstr>What Is Locked?</vt:lpstr>
      <vt:lpstr>Disaster Recovery</vt:lpstr>
      <vt:lpstr>Disaster Recovery</vt:lpstr>
      <vt:lpstr>Transaction Log</vt:lpstr>
      <vt:lpstr>SQL Server Terminology</vt:lpstr>
      <vt:lpstr>SQL Server Isolation Levels</vt:lpstr>
      <vt:lpstr>Great Reads</vt:lpstr>
    </vt:vector>
  </TitlesOfParts>
  <Company>Otago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Integrity</dc:title>
  <dc:creator>phaden</dc:creator>
  <cp:lastModifiedBy>Nathan Rountree</cp:lastModifiedBy>
  <cp:revision>234</cp:revision>
  <dcterms:created xsi:type="dcterms:W3CDTF">2010-04-28T20:41:04Z</dcterms:created>
  <dcterms:modified xsi:type="dcterms:W3CDTF">2018-10-16T01:53:25Z</dcterms:modified>
</cp:coreProperties>
</file>