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80" r:id="rId22"/>
    <p:sldId id="281" r:id="rId23"/>
    <p:sldId id="278" r:id="rId24"/>
    <p:sldId id="275" r:id="rId25"/>
    <p:sldId id="279" r:id="rId26"/>
    <p:sldId id="287" r:id="rId27"/>
    <p:sldId id="283" r:id="rId28"/>
    <p:sldId id="284" r:id="rId29"/>
    <p:sldId id="285" r:id="rId30"/>
    <p:sldId id="277" r:id="rId31"/>
    <p:sldId id="289" r:id="rId32"/>
    <p:sldId id="288" r:id="rId33"/>
    <p:sldId id="290" r:id="rId34"/>
    <p:sldId id="291" r:id="rId35"/>
    <p:sldId id="292" r:id="rId36"/>
    <p:sldId id="293" r:id="rId37"/>
    <p:sldId id="294" r:id="rId38"/>
    <p:sldId id="295" r:id="rId39"/>
    <p:sldId id="296" r:id="rId40"/>
    <p:sldId id="297" r:id="rId41"/>
    <p:sldId id="298" r:id="rId42"/>
    <p:sldId id="302" r:id="rId43"/>
    <p:sldId id="303" r:id="rId44"/>
    <p:sldId id="307" r:id="rId45"/>
    <p:sldId id="310" r:id="rId46"/>
    <p:sldId id="304" r:id="rId47"/>
    <p:sldId id="309" r:id="rId48"/>
    <p:sldId id="311" r:id="rId49"/>
    <p:sldId id="319" r:id="rId50"/>
    <p:sldId id="318" r:id="rId51"/>
    <p:sldId id="312" r:id="rId52"/>
    <p:sldId id="313" r:id="rId53"/>
    <p:sldId id="314" r:id="rId54"/>
    <p:sldId id="315" r:id="rId55"/>
    <p:sldId id="316" r:id="rId56"/>
    <p:sldId id="320" r:id="rId57"/>
    <p:sldId id="299" r:id="rId58"/>
    <p:sldId id="300" r:id="rId59"/>
    <p:sldId id="301" r:id="rId6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27" autoAdjust="0"/>
  </p:normalViewPr>
  <p:slideViewPr>
    <p:cSldViewPr>
      <p:cViewPr varScale="1">
        <p:scale>
          <a:sx n="66" d="100"/>
          <a:sy n="66" d="100"/>
        </p:scale>
        <p:origin x="209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65925C6-6772-4F50-85E3-A8FFEF690351}" type="datetimeFigureOut">
              <a:rPr lang="en-US" smtClean="0"/>
              <a:pPr/>
              <a:t>10/23/2018</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C30754F-551E-4C56-9579-FAFDAC3990FC}" type="slidenum">
              <a:rPr lang="en-NZ" smtClean="0"/>
              <a:pPr/>
              <a:t>‹#›</a:t>
            </a:fld>
            <a:endParaRPr lang="en-NZ"/>
          </a:p>
        </p:txBody>
      </p:sp>
    </p:spTree>
    <p:extLst>
      <p:ext uri="{BB962C8B-B14F-4D97-AF65-F5344CB8AC3E}">
        <p14:creationId xmlns:p14="http://schemas.microsoft.com/office/powerpoint/2010/main" val="341214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 far, we have explored databases</a:t>
            </a:r>
            <a:r>
              <a:rPr lang="en-US" baseline="0" dirty="0" smtClean="0"/>
              <a:t> primarily as a means of keeping track of actions involving data as they happen.</a:t>
            </a:r>
          </a:p>
          <a:p>
            <a:pPr>
              <a:buFont typeface="Arial" pitchFamily="34" charset="0"/>
              <a:buChar char="•"/>
            </a:pPr>
            <a:r>
              <a:rPr lang="en-US" baseline="0" dirty="0" smtClean="0"/>
              <a:t>For example, we have thought about recording an order in the </a:t>
            </a:r>
            <a:r>
              <a:rPr lang="en-US" baseline="0" dirty="0" err="1" smtClean="0"/>
              <a:t>AdventureWorks</a:t>
            </a:r>
            <a:r>
              <a:rPr lang="en-US" baseline="0" dirty="0" smtClean="0"/>
              <a:t> database, or noting a vet’s visit in the Wildlife Park, or issuing a piece of music in the SMMC</a:t>
            </a:r>
          </a:p>
          <a:p>
            <a:pPr>
              <a:buFont typeface="Arial" pitchFamily="34" charset="0"/>
              <a:buChar char="•"/>
            </a:pPr>
            <a:r>
              <a:rPr lang="en-US" baseline="0" dirty="0" smtClean="0"/>
              <a:t>But databases can actually be used for a larger (and more interesting) class of work.</a:t>
            </a:r>
          </a:p>
          <a:p>
            <a:pPr>
              <a:buFont typeface="Arial" pitchFamily="34" charset="0"/>
              <a:buChar char="•"/>
            </a:pPr>
            <a:r>
              <a:rPr lang="en-US" baseline="0" dirty="0" smtClean="0"/>
              <a:t>As the organised repositories for large quantities of data, they can be used not only to record data actions, but to learn things about the data context represented by those actions, under different circumstances, and over time.</a:t>
            </a:r>
          </a:p>
          <a:p>
            <a:pPr>
              <a:buFont typeface="Arial" pitchFamily="34" charset="0"/>
              <a:buChar char="•"/>
            </a:pPr>
            <a:r>
              <a:rPr lang="en-US" baseline="0" dirty="0" smtClean="0"/>
              <a:t>This exploration requires special tools that you either program yourself, or which come with the database</a:t>
            </a:r>
          </a:p>
          <a:p>
            <a:pPr>
              <a:buFont typeface="Arial" pitchFamily="34" charset="0"/>
              <a:buChar char="•"/>
            </a:pPr>
            <a:r>
              <a:rPr lang="en-US" baseline="0" dirty="0" smtClean="0"/>
              <a:t>In this session we will talk about the issues. Next time we will look at some tools for this work.</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a:t>
            </a:fld>
            <a:endParaRPr lang="en-N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We will look at the schemas</a:t>
            </a:r>
            <a:r>
              <a:rPr lang="en-US" baseline="0" dirty="0" smtClean="0"/>
              <a:t> later</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10</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11</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Sometimes</a:t>
            </a:r>
            <a:r>
              <a:rPr lang="en-US" baseline="0" dirty="0" smtClean="0"/>
              <a:t> the whole system is referred to as “business intelligence”.</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12</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OLAP database, or data warehouse,</a:t>
            </a:r>
            <a:r>
              <a:rPr lang="en-US" baseline="0" dirty="0" smtClean="0"/>
              <a:t> is different from the databases we work with.</a:t>
            </a:r>
          </a:p>
          <a:p>
            <a:r>
              <a:rPr lang="en-US" baseline="0" dirty="0" smtClean="0"/>
              <a:t>These are its essential properties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13</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Integrated</a:t>
            </a:r>
          </a:p>
          <a:p>
            <a:pPr lvl="1">
              <a:buFont typeface="Arial" pitchFamily="34" charset="0"/>
              <a:buChar char="•"/>
            </a:pPr>
            <a:r>
              <a:rPr lang="en-US" dirty="0" smtClean="0"/>
              <a:t>Data</a:t>
            </a:r>
            <a:r>
              <a:rPr lang="en-US" baseline="0" dirty="0" smtClean="0"/>
              <a:t> from the entire </a:t>
            </a:r>
            <a:r>
              <a:rPr lang="en-US" baseline="0" dirty="0" err="1" smtClean="0"/>
              <a:t>organisation</a:t>
            </a:r>
            <a:endParaRPr lang="en-US" baseline="0" dirty="0" smtClean="0"/>
          </a:p>
          <a:p>
            <a:pPr lvl="1">
              <a:buFont typeface="Arial" pitchFamily="34" charset="0"/>
              <a:buChar char="•"/>
            </a:pPr>
            <a:r>
              <a:rPr lang="en-US" baseline="0" dirty="0" smtClean="0"/>
              <a:t>So telecom’s phone customer database and internet customer database would be combined here. </a:t>
            </a:r>
          </a:p>
          <a:p>
            <a:pPr lvl="1">
              <a:buFont typeface="Arial" pitchFamily="34" charset="0"/>
              <a:buChar char="•"/>
            </a:pPr>
            <a:r>
              <a:rPr lang="en-US" baseline="0" dirty="0" smtClean="0"/>
              <a:t>Or the item purchase data from North Island New World stores and South Island New World stores. </a:t>
            </a:r>
          </a:p>
          <a:p>
            <a:pPr lvl="1">
              <a:buFont typeface="Arial" pitchFamily="34" charset="0"/>
              <a:buChar char="•"/>
            </a:pPr>
            <a:r>
              <a:rPr lang="en-US" baseline="0" dirty="0" smtClean="0"/>
              <a:t>Or data from Honda’s sales and repair sites.</a:t>
            </a:r>
          </a:p>
          <a:p>
            <a:pPr lvl="1">
              <a:buFont typeface="Arial" pitchFamily="34" charset="0"/>
              <a:buChar char="•"/>
            </a:pPr>
            <a:r>
              <a:rPr lang="en-US" baseline="0" dirty="0" smtClean="0"/>
              <a:t>Or all the universities studying global warming</a:t>
            </a:r>
          </a:p>
          <a:p>
            <a:pPr lvl="1">
              <a:buFont typeface="Arial" pitchFamily="34" charset="0"/>
              <a:buChar char="•"/>
            </a:pPr>
            <a:r>
              <a:rPr lang="en-US" baseline="0" dirty="0" smtClean="0"/>
              <a:t>Data cleaning problems. </a:t>
            </a:r>
          </a:p>
          <a:p>
            <a:pPr lvl="2">
              <a:buFont typeface="Arial" pitchFamily="34" charset="0"/>
              <a:buChar char="•"/>
            </a:pPr>
            <a:r>
              <a:rPr lang="en-US" baseline="0" dirty="0" smtClean="0"/>
              <a:t>For example, the sales and repair databases for the same car might have different addresses for the owners. Or different spellings of their names. </a:t>
            </a:r>
          </a:p>
          <a:p>
            <a:pPr lvl="2">
              <a:buFont typeface="Arial" pitchFamily="34" charset="0"/>
              <a:buChar char="•"/>
            </a:pPr>
            <a:r>
              <a:rPr lang="en-US" baseline="0" dirty="0" smtClean="0"/>
              <a:t>South Island grocery stores might say “</a:t>
            </a:r>
            <a:r>
              <a:rPr lang="en-US" baseline="0" dirty="0" err="1" smtClean="0"/>
              <a:t>courgettes</a:t>
            </a:r>
            <a:r>
              <a:rPr lang="en-US" baseline="0" dirty="0" smtClean="0"/>
              <a:t>” while North Island say “zucchini”</a:t>
            </a:r>
          </a:p>
          <a:p>
            <a:pPr lvl="2">
              <a:buFont typeface="Arial" pitchFamily="34" charset="0"/>
              <a:buChar char="•"/>
            </a:pPr>
            <a:r>
              <a:rPr lang="en-US" baseline="0" dirty="0" smtClean="0"/>
              <a:t>If you are a multinational aggregating from different countries, you will have different date formats, and languages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14</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Subject-Oriented</a:t>
            </a:r>
          </a:p>
          <a:p>
            <a:pPr lvl="1">
              <a:buFont typeface="Arial" pitchFamily="34" charset="0"/>
              <a:buChar char="•"/>
            </a:pPr>
            <a:r>
              <a:rPr lang="en-US" dirty="0" smtClean="0"/>
              <a:t>Sales, marketing,</a:t>
            </a:r>
            <a:r>
              <a:rPr lang="en-US" baseline="0" dirty="0" smtClean="0"/>
              <a:t> repairs, finance are more important concepts than “invoice”</a:t>
            </a:r>
          </a:p>
          <a:p>
            <a:pPr lvl="1">
              <a:buFont typeface="Arial" pitchFamily="34" charset="0"/>
              <a:buChar char="•"/>
            </a:pPr>
            <a:r>
              <a:rPr lang="en-US" baseline="0" dirty="0" smtClean="0"/>
              <a:t>This often leads to denormalisation and aggregation of tables to improve performance.</a:t>
            </a:r>
          </a:p>
          <a:p>
            <a:pPr lvl="1">
              <a:buFont typeface="Arial" pitchFamily="34" charset="0"/>
              <a:buChar char="•"/>
            </a:pPr>
            <a:r>
              <a:rPr lang="en-US" baseline="0" dirty="0" smtClean="0"/>
              <a:t>Note that this isn’t a requirement, you can do OLAP on a 3</a:t>
            </a:r>
            <a:r>
              <a:rPr lang="en-US" baseline="30000" dirty="0" smtClean="0"/>
              <a:t>rd</a:t>
            </a:r>
            <a:r>
              <a:rPr lang="en-US" baseline="0" dirty="0" smtClean="0"/>
              <a:t> normal form database, but for a large production data warehouse, restructuring would probably be necessary to improve efficiency.</a:t>
            </a:r>
          </a:p>
        </p:txBody>
      </p:sp>
      <p:sp>
        <p:nvSpPr>
          <p:cNvPr id="4" name="Slide Number Placeholder 3"/>
          <p:cNvSpPr>
            <a:spLocks noGrp="1"/>
          </p:cNvSpPr>
          <p:nvPr>
            <p:ph type="sldNum" sz="quarter" idx="10"/>
          </p:nvPr>
        </p:nvSpPr>
        <p:spPr/>
        <p:txBody>
          <a:bodyPr/>
          <a:lstStyle/>
          <a:p>
            <a:fld id="{7C30754F-551E-4C56-9579-FAFDAC3990FC}" type="slidenum">
              <a:rPr lang="en-NZ" smtClean="0"/>
              <a:pPr/>
              <a:t>15</a:t>
            </a:fld>
            <a:endParaRPr lang="en-N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Future data are projections</a:t>
            </a:r>
            <a:r>
              <a:rPr lang="en-US" baseline="0" dirty="0" smtClean="0"/>
              <a:t> of what will occur in the future</a:t>
            </a:r>
          </a:p>
          <a:p>
            <a:pPr>
              <a:buFont typeface="Arial" pitchFamily="34" charset="0"/>
              <a:buChar char="•"/>
            </a:pPr>
            <a:r>
              <a:rPr lang="en-US" baseline="0" dirty="0" smtClean="0"/>
              <a:t>These are computed using data mining techniques</a:t>
            </a:r>
          </a:p>
        </p:txBody>
      </p:sp>
      <p:sp>
        <p:nvSpPr>
          <p:cNvPr id="4" name="Slide Number Placeholder 3"/>
          <p:cNvSpPr>
            <a:spLocks noGrp="1"/>
          </p:cNvSpPr>
          <p:nvPr>
            <p:ph type="sldNum" sz="quarter" idx="10"/>
          </p:nvPr>
        </p:nvSpPr>
        <p:spPr/>
        <p:txBody>
          <a:bodyPr/>
          <a:lstStyle/>
          <a:p>
            <a:fld id="{7C30754F-551E-4C56-9579-FAFDAC3990FC}" type="slidenum">
              <a:rPr lang="en-NZ" smtClean="0"/>
              <a:pPr/>
              <a:t>16</a:t>
            </a:fld>
            <a:endParaRPr lang="en-NZ"/>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These is no such thing as archiving out the old part of the data warehouse.</a:t>
            </a:r>
          </a:p>
          <a:p>
            <a:pPr>
              <a:buFont typeface="Arial" pitchFamily="34" charset="0"/>
              <a:buChar char="•"/>
            </a:pPr>
            <a:r>
              <a:rPr lang="en-US" baseline="0" dirty="0" smtClean="0"/>
              <a:t>Since we often use it to look at trends over time, we need all the time we can get data about</a:t>
            </a:r>
          </a:p>
          <a:p>
            <a:pPr>
              <a:buFont typeface="Arial" pitchFamily="34" charset="0"/>
              <a:buChar char="•"/>
            </a:pPr>
            <a:r>
              <a:rPr lang="en-US" baseline="0" dirty="0" smtClean="0"/>
              <a:t>This of course implies that storage requirements for data warehouses are monotonically increasing, and can become overwhelming</a:t>
            </a:r>
          </a:p>
        </p:txBody>
      </p:sp>
      <p:sp>
        <p:nvSpPr>
          <p:cNvPr id="4" name="Slide Number Placeholder 3"/>
          <p:cNvSpPr>
            <a:spLocks noGrp="1"/>
          </p:cNvSpPr>
          <p:nvPr>
            <p:ph type="sldNum" sz="quarter" idx="10"/>
          </p:nvPr>
        </p:nvSpPr>
        <p:spPr/>
        <p:txBody>
          <a:bodyPr/>
          <a:lstStyle/>
          <a:p>
            <a:fld id="{7C30754F-551E-4C56-9579-FAFDAC3990FC}" type="slidenum">
              <a:rPr lang="en-NZ" smtClean="0"/>
              <a:pPr/>
              <a:t>17</a:t>
            </a:fld>
            <a:endParaRPr lang="en-NZ"/>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Figure based on Rob and Coronel</a:t>
            </a:r>
          </a:p>
          <a:p>
            <a:pPr>
              <a:buFont typeface="Arial" pitchFamily="34" charset="0"/>
              <a:buChar char="•"/>
            </a:pPr>
            <a:r>
              <a:rPr lang="en-US" baseline="0" dirty="0" smtClean="0"/>
              <a:t>Note that you will also hear the term “data mart”. This generally refers to a small, single subject data warehouse.</a:t>
            </a:r>
          </a:p>
        </p:txBody>
      </p:sp>
      <p:sp>
        <p:nvSpPr>
          <p:cNvPr id="4" name="Slide Number Placeholder 3"/>
          <p:cNvSpPr>
            <a:spLocks noGrp="1"/>
          </p:cNvSpPr>
          <p:nvPr>
            <p:ph type="sldNum" sz="quarter" idx="10"/>
          </p:nvPr>
        </p:nvSpPr>
        <p:spPr/>
        <p:txBody>
          <a:bodyPr/>
          <a:lstStyle/>
          <a:p>
            <a:fld id="{7C30754F-551E-4C56-9579-FAFDAC3990FC}" type="slidenum">
              <a:rPr lang="en-NZ" smtClean="0"/>
              <a:pPr/>
              <a:t>18</a:t>
            </a:fld>
            <a:endParaRPr lang="en-NZ"/>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Same</a:t>
            </a:r>
            <a:r>
              <a:rPr lang="en-US" baseline="0" dirty="0" smtClean="0"/>
              <a:t> as a pivot tables in Excel, but with lots more data.</a:t>
            </a:r>
            <a:endParaRPr lang="en-US" dirty="0" smtClean="0"/>
          </a:p>
          <a:p>
            <a:pPr>
              <a:buFont typeface="Arial" pitchFamily="34" charset="0"/>
              <a:buChar char="•"/>
            </a:pPr>
            <a:r>
              <a:rPr lang="en-US" dirty="0" smtClean="0"/>
              <a:t>Remember to mention</a:t>
            </a:r>
            <a:r>
              <a:rPr lang="en-US" baseline="0" dirty="0" smtClean="0"/>
              <a:t> that “the cube” is a conceptual organisation, not a physical one. </a:t>
            </a:r>
          </a:p>
          <a:p>
            <a:pPr>
              <a:buFont typeface="Arial" pitchFamily="34" charset="0"/>
              <a:buChar char="•"/>
            </a:pPr>
            <a:r>
              <a:rPr lang="en-US" baseline="0" dirty="0" smtClean="0"/>
              <a:t>Different OLAP systems </a:t>
            </a:r>
            <a:r>
              <a:rPr lang="en-US" baseline="0" dirty="0" err="1" smtClean="0"/>
              <a:t>organise</a:t>
            </a:r>
            <a:r>
              <a:rPr lang="en-US" baseline="0" dirty="0" smtClean="0"/>
              <a:t> the underlying data in different ways.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19</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OLTP: what we have</a:t>
            </a:r>
            <a:r>
              <a:rPr lang="en-US" baseline="0" dirty="0" smtClean="0"/>
              <a:t> been doing</a:t>
            </a:r>
          </a:p>
          <a:p>
            <a:pPr>
              <a:buFont typeface="Arial" pitchFamily="34" charset="0"/>
              <a:buChar char="•"/>
            </a:pPr>
            <a:r>
              <a:rPr lang="en-US" baseline="0" dirty="0" smtClean="0"/>
              <a:t>OLAP: statistical methods for exploring databases looking for truth.</a:t>
            </a:r>
          </a:p>
          <a:p>
            <a:pPr>
              <a:buFont typeface="Arial" pitchFamily="34" charset="0"/>
              <a:buChar char="•"/>
            </a:pPr>
            <a:r>
              <a:rPr lang="en-US" baseline="0" dirty="0" smtClean="0"/>
              <a:t>A single business often has both OLTP and OLAP.</a:t>
            </a:r>
          </a:p>
          <a:p>
            <a:pPr>
              <a:buFont typeface="Arial" pitchFamily="34" charset="0"/>
              <a:buChar char="•"/>
            </a:pPr>
            <a:r>
              <a:rPr lang="en-US" baseline="0" dirty="0" smtClean="0"/>
              <a:t>Think of Telecom.</a:t>
            </a:r>
          </a:p>
          <a:p>
            <a:pPr lvl="1">
              <a:buFont typeface="Arial" pitchFamily="34" charset="0"/>
              <a:buChar char="•"/>
            </a:pPr>
            <a:r>
              <a:rPr lang="en-US" baseline="0" dirty="0" smtClean="0"/>
              <a:t> They have OLTP where they send out bills, cap your bandwidth, etc.</a:t>
            </a:r>
            <a:endParaRPr lang="en-NZ" baseline="0" dirty="0" smtClean="0"/>
          </a:p>
          <a:p>
            <a:pPr lvl="1">
              <a:buFont typeface="Arial" pitchFamily="34" charset="0"/>
              <a:buChar char="•"/>
            </a:pPr>
            <a:r>
              <a:rPr lang="en-US" baseline="0" dirty="0" smtClean="0"/>
              <a:t>They might also use OLAP to look at patterns of customer behaviour, like what sorts of users are most likely to switch to another vendor.</a:t>
            </a:r>
          </a:p>
          <a:p>
            <a:pPr lvl="0">
              <a:buFont typeface="Arial" pitchFamily="34" charset="0"/>
              <a:buChar char="•"/>
            </a:pPr>
            <a:r>
              <a:rPr lang="en-US" baseline="0" dirty="0" smtClean="0"/>
              <a:t>Naturally, the correct architecture for OLTP and for OLAP are different.</a:t>
            </a:r>
          </a:p>
          <a:p>
            <a:pPr lvl="0">
              <a:buFont typeface="Arial" pitchFamily="34" charset="0"/>
              <a:buChar char="•"/>
            </a:pPr>
            <a:r>
              <a:rPr lang="en-US" baseline="0" dirty="0" smtClean="0"/>
              <a:t>Let’s look at some of those differences.</a:t>
            </a:r>
          </a:p>
          <a:p>
            <a:pPr lvl="0">
              <a:buFont typeface="Arial" pitchFamily="34" charset="0"/>
              <a:buChar char="•"/>
            </a:pPr>
            <a:r>
              <a:rPr lang="en-US" baseline="0" dirty="0" smtClean="0"/>
              <a:t>(The following slides are based on a table from www.rainmaker.com)</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a:t>
            </a:fld>
            <a:endParaRPr lang="en-N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database</a:t>
            </a:r>
            <a:r>
              <a:rPr lang="en-NZ" baseline="0" dirty="0" smtClean="0"/>
              <a:t> structure is different than the OLTP. </a:t>
            </a:r>
          </a:p>
          <a:p>
            <a:pPr>
              <a:buFont typeface="Arial" pitchFamily="34" charset="0"/>
              <a:buChar char="•"/>
            </a:pPr>
            <a:r>
              <a:rPr lang="en-NZ" baseline="0" dirty="0" smtClean="0"/>
              <a:t>Usually a tool is involved which “</a:t>
            </a:r>
            <a:r>
              <a:rPr lang="en-NZ" dirty="0" smtClean="0"/>
              <a:t>gets a snapshot of a relational database management system data and then re-composes this data into multidimensional data.”</a:t>
            </a:r>
          </a:p>
          <a:p>
            <a:pPr>
              <a:buFont typeface="Arial" pitchFamily="34" charset="0"/>
              <a:buChar char="•"/>
            </a:pPr>
            <a:r>
              <a:rPr lang="en-NZ" dirty="0" smtClean="0"/>
              <a:t>One of the major distinctions of MOLAP against a ROLAP tool is that data are pre-summarized and are stored in an optimized format in a multidimensional cube, instead of in a relational database.</a:t>
            </a:r>
          </a:p>
          <a:p>
            <a:pPr>
              <a:buFont typeface="Arial" pitchFamily="34" charset="0"/>
              <a:buChar char="•"/>
            </a:pPr>
            <a:endParaRPr lang="en-NZ" dirty="0" smtClean="0"/>
          </a:p>
          <a:p>
            <a:pPr>
              <a:buFont typeface="Arial" pitchFamily="34" charset="0"/>
              <a:buChar char="•"/>
            </a:pPr>
            <a:r>
              <a:rPr lang="en-NZ" dirty="0" smtClean="0"/>
              <a:t>In</a:t>
            </a:r>
            <a:r>
              <a:rPr lang="en-NZ" baseline="0" dirty="0" smtClean="0"/>
              <a:t> the multidimensional conceptualisation, there are three important parts </a:t>
            </a:r>
          </a:p>
          <a:p>
            <a:pPr>
              <a:buFont typeface="Arial" pitchFamily="34" charset="0"/>
              <a:buChar char="•"/>
            </a:pPr>
            <a:r>
              <a:rPr lang="en-NZ" baseline="0" dirty="0" smtClean="0"/>
              <a:t>Facts (dependent variables)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Values: </a:t>
            </a:r>
            <a:r>
              <a:rPr lang="en-NZ" dirty="0" smtClean="0"/>
              <a:t>Price,  harvest weight, units sold, repairs required</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Dimensions</a:t>
            </a:r>
            <a:r>
              <a:rPr lang="en-NZ" baseline="0" dirty="0" smtClean="0"/>
              <a:t> (factors or independent variables)</a:t>
            </a:r>
            <a:endParaRPr lang="en-NZ" dirty="0" smtClean="0"/>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Product, type of plant, geographic region, type of use.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Attributes</a:t>
            </a:r>
            <a:r>
              <a:rPr lang="en-NZ" baseline="0" dirty="0" smtClean="0"/>
              <a:t> (levels sort of)</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Region dimension=&gt; country, province, city, store</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Product dimension =&gt; product ID, product type, size, colour,</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NZ"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So, for example, we might want to know if the distribution/pattern of car repairs (fact) is different depending on city (attribute implementing a region dimension).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Or we might want to know if the likelihood of transferring to another ISP (fact) is different for people on the different usage plans (attribute defining a usage dimension)</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NZ" dirty="0" smtClean="0"/>
          </a:p>
        </p:txBody>
      </p:sp>
      <p:sp>
        <p:nvSpPr>
          <p:cNvPr id="4" name="Slide Number Placeholder 3"/>
          <p:cNvSpPr>
            <a:spLocks noGrp="1"/>
          </p:cNvSpPr>
          <p:nvPr>
            <p:ph type="sldNum" sz="quarter" idx="10"/>
          </p:nvPr>
        </p:nvSpPr>
        <p:spPr/>
        <p:txBody>
          <a:bodyPr/>
          <a:lstStyle/>
          <a:p>
            <a:fld id="{7C30754F-551E-4C56-9579-FAFDAC3990FC}" type="slidenum">
              <a:rPr lang="en-NZ" smtClean="0"/>
              <a:pPr/>
              <a:t>20</a:t>
            </a:fld>
            <a:endParaRPr lang="en-NZ"/>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buFont typeface="Arial" pitchFamily="34" charset="0"/>
              <a:buChar char="•"/>
            </a:pPr>
            <a:r>
              <a:rPr lang="en-NZ" dirty="0" smtClean="0"/>
              <a:t>Instead of modelling the data as an</a:t>
            </a:r>
            <a:r>
              <a:rPr lang="en-NZ" baseline="0" dirty="0" smtClean="0"/>
              <a:t> ERD, when designing a data warehouse, one models the data in terms of the facts, dimensions and attributes of interest.</a:t>
            </a:r>
          </a:p>
          <a:p>
            <a:pPr>
              <a:buFont typeface="Arial" pitchFamily="34" charset="0"/>
              <a:buChar char="•"/>
            </a:pPr>
            <a:r>
              <a:rPr lang="en-NZ" baseline="0" dirty="0" smtClean="0"/>
              <a:t>When diagrammed, the list of facts is in the centre, and the various dimensions with their attributes connect to it.</a:t>
            </a:r>
          </a:p>
          <a:p>
            <a:pPr>
              <a:buFont typeface="Arial" pitchFamily="34" charset="0"/>
              <a:buChar char="•"/>
            </a:pPr>
            <a:r>
              <a:rPr lang="en-NZ" baseline="0" dirty="0" smtClean="0"/>
              <a:t>For the obvious reason, this is called a Star Schema.</a:t>
            </a:r>
          </a:p>
          <a:p>
            <a:pPr>
              <a:buFont typeface="Arial" pitchFamily="34" charset="0"/>
              <a:buChar char="•"/>
            </a:pPr>
            <a:r>
              <a:rPr lang="en-NZ" b="1" baseline="0" dirty="0" smtClean="0"/>
              <a:t>Note that the physical layout of the data may or may not be starry. This is a conceptual model.</a:t>
            </a:r>
          </a:p>
          <a:p>
            <a:pPr>
              <a:buFont typeface="Arial" pitchFamily="34" charset="0"/>
              <a:buChar char="•"/>
            </a:pPr>
            <a:r>
              <a:rPr lang="en-NZ" b="1" dirty="0" smtClean="0"/>
              <a:t>OLAP and MOLAP</a:t>
            </a:r>
            <a:endParaRPr lang="en-NZ" b="0" dirty="0" smtClean="0"/>
          </a:p>
          <a:p>
            <a:pPr>
              <a:buFont typeface="Arial" pitchFamily="34" charset="0"/>
              <a:buChar char="•"/>
            </a:pPr>
            <a:r>
              <a:rPr lang="en-NZ" b="0" dirty="0" smtClean="0"/>
              <a:t>“</a:t>
            </a:r>
            <a:r>
              <a:rPr lang="en-NZ" dirty="0" smtClean="0"/>
              <a:t>Traditional OLAP products are also called "multidimensional OLAP" (MOLAP) because they summarize transactions into multidimensional views ahead of time. Data are organized into a cube structure that can be rotated by the user, which is particularly suited for financial summaries. Queries are fast because the consolidation has already been done.”</a:t>
            </a:r>
          </a:p>
          <a:p>
            <a:pPr>
              <a:buFont typeface="Arial" pitchFamily="34" charset="0"/>
              <a:buChar char="•"/>
            </a:pPr>
            <a:r>
              <a:rPr lang="en-NZ" b="1" dirty="0" smtClean="0"/>
              <a:t>“Relational OLAP (ROLAP)</a:t>
            </a:r>
            <a:r>
              <a:rPr lang="en-NZ" b="0" baseline="0" dirty="0" smtClean="0"/>
              <a:t> </a:t>
            </a:r>
            <a:r>
              <a:rPr lang="en-NZ" dirty="0" smtClean="0"/>
              <a:t>Relational OLAP tools extract data from relational databases. Using complex SQL statements against relational tables, ROLAP is able to create multidimensional views on the fly. ROLAP tends to be used on data that has a large number of attributes, where it cannot be easily placed into a cube structure. For example, customer data with numerous descriptive fields are typically ROLAP candidates, rather than financial data.”</a:t>
            </a:r>
          </a:p>
          <a:p>
            <a:pPr>
              <a:buFont typeface="Arial" pitchFamily="34" charset="0"/>
              <a:buChar char="•"/>
            </a:pPr>
            <a:r>
              <a:rPr lang="en-US" sz="2400" dirty="0" smtClean="0"/>
              <a:t>OLAP servers</a:t>
            </a:r>
          </a:p>
          <a:p>
            <a:pPr lvl="1">
              <a:lnSpc>
                <a:spcPct val="90000"/>
              </a:lnSpc>
              <a:buFont typeface="Wingdings" pitchFamily="1" charset="2"/>
              <a:buChar char="§"/>
            </a:pPr>
            <a:r>
              <a:rPr lang="en-US" sz="2000" dirty="0" smtClean="0"/>
              <a:t>Relational OLAP (ROLAP):  </a:t>
            </a:r>
          </a:p>
          <a:p>
            <a:pPr lvl="2">
              <a:lnSpc>
                <a:spcPct val="90000"/>
              </a:lnSpc>
              <a:buFont typeface="Wingdings" pitchFamily="1" charset="2"/>
              <a:buChar char="§"/>
            </a:pPr>
            <a:r>
              <a:rPr lang="en-US" sz="2000" dirty="0" smtClean="0"/>
              <a:t>extended relational DBMS that maps operations on multidimensional data to standard relational operations.</a:t>
            </a:r>
          </a:p>
          <a:p>
            <a:pPr lvl="1">
              <a:lnSpc>
                <a:spcPct val="90000"/>
              </a:lnSpc>
              <a:buFont typeface="Wingdings" pitchFamily="1" charset="2"/>
              <a:buChar char="§"/>
            </a:pPr>
            <a:r>
              <a:rPr lang="en-US" sz="2000" dirty="0" smtClean="0"/>
              <a:t>Multidimensional OLAP (MOLAP):</a:t>
            </a:r>
          </a:p>
          <a:p>
            <a:pPr lvl="2">
              <a:lnSpc>
                <a:spcPct val="90000"/>
              </a:lnSpc>
              <a:buFont typeface="Wingdings" pitchFamily="1" charset="2"/>
              <a:buChar char="§"/>
            </a:pPr>
            <a:r>
              <a:rPr lang="en-US" sz="2000" baseline="0" dirty="0" smtClean="0"/>
              <a:t> </a:t>
            </a:r>
            <a:r>
              <a:rPr lang="en-US" sz="2000" dirty="0" smtClean="0"/>
              <a:t>special purpose server that directly implements multidimensional data and operations</a:t>
            </a:r>
          </a:p>
          <a:p>
            <a:pPr lvl="2">
              <a:lnSpc>
                <a:spcPct val="90000"/>
              </a:lnSpc>
              <a:buFont typeface="Wingdings" pitchFamily="1" charset="2"/>
              <a:buChar char="§"/>
            </a:pPr>
            <a:r>
              <a:rPr lang="en-US" sz="2000" dirty="0" smtClean="0"/>
              <a:t>A single fact table and a single table for each dimension</a:t>
            </a:r>
          </a:p>
          <a:p>
            <a:pPr lvl="2">
              <a:lnSpc>
                <a:spcPct val="90000"/>
              </a:lnSpc>
              <a:buFont typeface="Wingdings" pitchFamily="1" charset="2"/>
              <a:buChar char="§"/>
            </a:pPr>
            <a:r>
              <a:rPr lang="en-US" sz="2000" dirty="0" smtClean="0"/>
              <a:t>Every fact points to one tuple in each of the dimensions and has additional attributes</a:t>
            </a:r>
          </a:p>
          <a:p>
            <a:pPr lvl="2">
              <a:lnSpc>
                <a:spcPct val="90000"/>
              </a:lnSpc>
              <a:buFont typeface="Wingdings" pitchFamily="1" charset="2"/>
              <a:buChar char="§"/>
            </a:pPr>
            <a:r>
              <a:rPr lang="en-US" sz="2000" dirty="0" smtClean="0"/>
              <a:t>Does not capture hierarchies directly</a:t>
            </a:r>
          </a:p>
          <a:p>
            <a:pPr lvl="2">
              <a:lnSpc>
                <a:spcPct val="90000"/>
              </a:lnSpc>
              <a:buFont typeface="Wingdings" pitchFamily="1" charset="2"/>
              <a:buChar char="§"/>
            </a:pPr>
            <a:r>
              <a:rPr lang="en-US" sz="2000" dirty="0" smtClean="0"/>
              <a:t>Generated keys are used for performance and maintenance reasons</a:t>
            </a:r>
          </a:p>
          <a:p>
            <a:pPr lvl="1">
              <a:lnSpc>
                <a:spcPct val="90000"/>
              </a:lnSpc>
              <a:buFont typeface="Wingdings" pitchFamily="1" charset="2"/>
              <a:buChar char="§"/>
            </a:pPr>
            <a:endParaRPr lang="en-US" sz="2000" dirty="0" smtClean="0"/>
          </a:p>
          <a:p>
            <a:pPr>
              <a:buFont typeface="Arial" pitchFamily="34" charset="0"/>
              <a:buChar char="•"/>
            </a:pPr>
            <a:endParaRPr lang="en-NZ" b="1"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21</a:t>
            </a:fld>
            <a:endParaRPr lang="en-NZ"/>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some cases, the dimensions can get sufficiently complicated</a:t>
            </a:r>
            <a:r>
              <a:rPr lang="en-NZ" baseline="0" dirty="0" smtClean="0"/>
              <a:t> that you want to break them down into subcategories, or subelements. </a:t>
            </a:r>
          </a:p>
          <a:p>
            <a:pPr>
              <a:buFont typeface="Arial" pitchFamily="34" charset="0"/>
              <a:buChar char="•"/>
            </a:pPr>
            <a:r>
              <a:rPr lang="en-NZ" baseline="0" dirty="0" smtClean="0"/>
              <a:t>At this point your star divides at the edges. Eventually it is a snowflake.</a:t>
            </a:r>
          </a:p>
          <a:p>
            <a:pPr>
              <a:buFont typeface="Arial" pitchFamily="34" charset="0"/>
              <a:buChar char="•"/>
            </a:pPr>
            <a:r>
              <a:rPr lang="en-NZ" baseline="0" dirty="0" smtClean="0"/>
              <a:t>Mostly this distinction is  a matter of degree</a:t>
            </a:r>
          </a:p>
          <a:p>
            <a:pPr>
              <a:buFont typeface="Arial" pitchFamily="34" charset="0"/>
              <a:buChar char="•"/>
            </a:pPr>
            <a:r>
              <a:rPr lang="en-US" sz="1200" dirty="0" smtClean="0"/>
              <a:t>Represent dimensional hierarchy directly by normalizing the dimension tables</a:t>
            </a:r>
          </a:p>
          <a:p>
            <a:pPr>
              <a:buFont typeface="Arial" pitchFamily="34" charset="0"/>
              <a:buChar char="•"/>
            </a:pPr>
            <a:r>
              <a:rPr lang="en-US" sz="1200" dirty="0" smtClean="0"/>
              <a:t>Easy to maintain</a:t>
            </a:r>
          </a:p>
          <a:p>
            <a:pPr>
              <a:buFont typeface="Arial" pitchFamily="34" charset="0"/>
              <a:buChar char="•"/>
            </a:pPr>
            <a:r>
              <a:rPr lang="en-US" sz="1200" dirty="0" smtClean="0"/>
              <a:t>Saves storage, but is alleged that it reduces effectiveness of browsing (Kimball)</a:t>
            </a:r>
          </a:p>
          <a:p>
            <a:pPr>
              <a:buFont typeface="Arial" pitchFamily="34" charset="0"/>
              <a:buChar char="•"/>
            </a:pPr>
            <a:endParaRPr lang="en-NZ" baseline="0" dirty="0" smtClean="0"/>
          </a:p>
          <a:p>
            <a:pPr>
              <a:buFont typeface="Arial" pitchFamily="34" charset="0"/>
              <a:buChar char="•"/>
            </a:pPr>
            <a:r>
              <a:rPr lang="en-NZ" baseline="0" dirty="0" smtClean="0"/>
              <a:t>Again note that the physical implementation may or may not reflect this. In practice, underlying structure can be complex as special techniques are used to improve performance. Beyond scope. See for references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22</a:t>
            </a:fld>
            <a:endParaRPr lang="en-NZ"/>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Example</a:t>
            </a:r>
            <a:r>
              <a:rPr lang="en-US" baseline="0" dirty="0" smtClean="0"/>
              <a:t> – Relational tables show data in one dimension. That is they describe one single determinant of a data value (i.e. what record it is in)</a:t>
            </a:r>
          </a:p>
          <a:p>
            <a:pPr>
              <a:buFont typeface="Arial" pitchFamily="34" charset="0"/>
              <a:buChar char="•"/>
            </a:pPr>
            <a:r>
              <a:rPr lang="en-US" baseline="0" dirty="0" smtClean="0"/>
              <a:t>2D pivot table = 2 dimensions. “If it’s this kind and this kind, then it has this value”</a:t>
            </a:r>
          </a:p>
          <a:p>
            <a:pPr>
              <a:buFont typeface="Arial" pitchFamily="34" charset="0"/>
              <a:buChar char="•"/>
            </a:pPr>
            <a:r>
              <a:rPr lang="en-US" baseline="0" dirty="0" smtClean="0"/>
              <a:t>Cube = 3 dimensions</a:t>
            </a:r>
          </a:p>
          <a:p>
            <a:pPr>
              <a:buFont typeface="Arial" pitchFamily="34" charset="0"/>
              <a:buChar char="•"/>
            </a:pPr>
            <a:r>
              <a:rPr lang="en-US" baseline="0" dirty="0" smtClean="0"/>
              <a:t>Etc.</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23</a:t>
            </a:fld>
            <a:endParaRPr lang="en-NZ"/>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dirty="0" smtClean="0"/>
              <a:t>2 dimensions. “If it’s this kind and this kind, then it has this value”</a:t>
            </a:r>
          </a:p>
          <a:p>
            <a:pPr>
              <a:buFont typeface="Arial" pitchFamily="34" charset="0"/>
              <a:buChar char="•"/>
            </a:pPr>
            <a:r>
              <a:rPr lang="en-US" baseline="0" dirty="0" smtClean="0"/>
              <a:t>For example, here , you could look at the pattern of sales as a function of the time dimension and the product dimension</a:t>
            </a:r>
          </a:p>
          <a:p>
            <a:pPr>
              <a:buFont typeface="Arial" pitchFamily="34" charset="0"/>
              <a:buChar char="•"/>
            </a:pPr>
            <a:r>
              <a:rPr lang="en-US" baseline="0" dirty="0" smtClean="0"/>
              <a:t>How does this particular product vary over time?</a:t>
            </a:r>
          </a:p>
          <a:p>
            <a:pPr>
              <a:buFont typeface="Arial" pitchFamily="34" charset="0"/>
              <a:buChar char="•"/>
            </a:pPr>
            <a:r>
              <a:rPr lang="en-US" baseline="0" dirty="0" smtClean="0"/>
              <a:t>What did the different products do at this time?</a:t>
            </a:r>
          </a:p>
          <a:p>
            <a:pPr>
              <a:buFont typeface="Arial" pitchFamily="34" charset="0"/>
              <a:buChar char="•"/>
            </a:pPr>
            <a:r>
              <a:rPr lang="en-US" baseline="0" dirty="0" smtClean="0"/>
              <a:t>And, was the time pattern the same for all the products (2-way interaction)</a:t>
            </a:r>
          </a:p>
          <a:p>
            <a:pPr>
              <a:buFont typeface="Arial" pitchFamily="34" charset="0"/>
              <a:buChar char="•"/>
            </a:pPr>
            <a:r>
              <a:rPr lang="en-US" baseline="0" dirty="0" smtClean="0"/>
              <a:t>OLAP systems, when presenting a two-dimensional data representation, often show row and column means or other summary</a:t>
            </a:r>
          </a:p>
          <a:p>
            <a:pPr>
              <a:buFont typeface="Arial" pitchFamily="34" charset="0"/>
              <a:buChar char="•"/>
            </a:pPr>
            <a:r>
              <a:rPr lang="en-US" baseline="0" dirty="0" smtClean="0"/>
              <a:t>So, it should be straightforward to extend to three dimensions.</a:t>
            </a:r>
          </a:p>
          <a:p>
            <a:pPr>
              <a:buFont typeface="Arial" pitchFamily="34" charset="0"/>
              <a:buChar char="•"/>
            </a:pPr>
            <a:r>
              <a:rPr lang="en-US" baseline="0" dirty="0" smtClean="0"/>
              <a:t>Imagine that you wanted to look at sales as a function of time, product and store location. For that, you need a cube</a:t>
            </a:r>
          </a:p>
        </p:txBody>
      </p:sp>
      <p:sp>
        <p:nvSpPr>
          <p:cNvPr id="4" name="Slide Number Placeholder 3"/>
          <p:cNvSpPr>
            <a:spLocks noGrp="1"/>
          </p:cNvSpPr>
          <p:nvPr>
            <p:ph type="sldNum" sz="quarter" idx="10"/>
          </p:nvPr>
        </p:nvSpPr>
        <p:spPr/>
        <p:txBody>
          <a:bodyPr/>
          <a:lstStyle/>
          <a:p>
            <a:fld id="{7C30754F-551E-4C56-9579-FAFDAC3990FC}" type="slidenum">
              <a:rPr lang="en-NZ" smtClean="0"/>
              <a:pPr/>
              <a:t>24</a:t>
            </a:fld>
            <a:endParaRPr lang="en-N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And, if you have many dimensions, there’s no reason that you can’t have 4, 5, ...n-dimensional data representations</a:t>
            </a:r>
          </a:p>
          <a:p>
            <a:pPr>
              <a:buFont typeface="Arial" pitchFamily="34" charset="0"/>
              <a:buChar char="•"/>
            </a:pPr>
            <a:r>
              <a:rPr lang="en-NZ" dirty="0" smtClean="0"/>
              <a:t>Time x Product</a:t>
            </a:r>
            <a:r>
              <a:rPr lang="en-NZ" baseline="0" dirty="0" smtClean="0"/>
              <a:t> x Location x Marketing Campaign</a:t>
            </a:r>
          </a:p>
          <a:p>
            <a:pPr>
              <a:buFont typeface="Arial" pitchFamily="34" charset="0"/>
              <a:buChar char="•"/>
            </a:pPr>
            <a:r>
              <a:rPr lang="en-NZ" baseline="0" dirty="0" smtClean="0"/>
              <a:t>Since we can’t think in four dimensions, we can imagine the fourth dimension as multiple cubes, one for each attribute level of the 4</a:t>
            </a:r>
            <a:r>
              <a:rPr lang="en-NZ" baseline="30000" dirty="0" smtClean="0"/>
              <a:t>th</a:t>
            </a:r>
            <a:r>
              <a:rPr lang="en-NZ" baseline="0" dirty="0" smtClean="0"/>
              <a:t> dimension</a:t>
            </a:r>
          </a:p>
          <a:p>
            <a:pPr>
              <a:buFont typeface="Arial" pitchFamily="34" charset="0"/>
              <a:buChar char="•"/>
            </a:pPr>
            <a:r>
              <a:rPr lang="en-NZ" baseline="0" dirty="0" smtClean="0"/>
              <a:t>And multiple 4ths to make a 5</a:t>
            </a:r>
            <a:r>
              <a:rPr lang="en-NZ" baseline="30000" dirty="0" smtClean="0"/>
              <a:t>th</a:t>
            </a:r>
            <a:r>
              <a:rPr lang="en-NZ" baseline="0" dirty="0" smtClean="0"/>
              <a:t>, and so on.</a:t>
            </a:r>
            <a:endParaRPr lang="en-NZ" dirty="0" smtClean="0"/>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25</a:t>
            </a:fld>
            <a:endParaRPr lang="en-NZ"/>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that we can of course be interested</a:t>
            </a:r>
            <a:r>
              <a:rPr lang="en-NZ" baseline="0" dirty="0" smtClean="0"/>
              <a:t> in more than one fact at a time</a:t>
            </a:r>
          </a:p>
          <a:p>
            <a:pPr>
              <a:buFont typeface="Arial" pitchFamily="34" charset="0"/>
              <a:buChar char="•"/>
            </a:pPr>
            <a:r>
              <a:rPr lang="en-NZ" baseline="0" dirty="0" smtClean="0"/>
              <a:t>This illustration shows product x store x time for three different metrics – quantity, sales amount and sales cost</a:t>
            </a:r>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26</a:t>
            </a:fld>
            <a:endParaRPr lang="en-NZ"/>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Products have various ways of</a:t>
            </a:r>
            <a:r>
              <a:rPr lang="en-NZ" baseline="0" dirty="0" smtClean="0"/>
              <a:t> doing this.</a:t>
            </a:r>
          </a:p>
          <a:p>
            <a:pPr>
              <a:buFont typeface="Arial" pitchFamily="34" charset="0"/>
              <a:buChar char="•"/>
            </a:pPr>
            <a:r>
              <a:rPr lang="en-NZ" baseline="0" dirty="0" smtClean="0"/>
              <a:t>A common method is with this pivot table style...</a:t>
            </a:r>
          </a:p>
          <a:p>
            <a:pPr>
              <a:buFont typeface="Arial" pitchFamily="34" charset="0"/>
              <a:buChar char="•"/>
            </a:pPr>
            <a:r>
              <a:rPr lang="en-NZ" baseline="0" dirty="0" smtClean="0"/>
              <a:t>Other products provide more elaborate features...</a:t>
            </a:r>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27</a:t>
            </a:fld>
            <a:endParaRPr lang="en-NZ"/>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SQL Server OLAP</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28</a:t>
            </a:fld>
            <a:endParaRPr lang="en-NZ"/>
          </a:p>
        </p:txBody>
      </p:sp>
    </p:spTree>
    <p:extLst>
      <p:ext uri="{BB962C8B-B14F-4D97-AF65-F5344CB8AC3E}">
        <p14:creationId xmlns:p14="http://schemas.microsoft.com/office/powerpoint/2010/main" val="3912826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Note that “cube” is really only mathematically</a:t>
            </a:r>
            <a:r>
              <a:rPr lang="en-NZ" baseline="0" dirty="0" smtClean="0"/>
              <a:t> accurate at exactly 3 dimensions. It is conventional, however, to use ‘cube’ to refer to any multidimensional style data representation.</a:t>
            </a:r>
            <a:endParaRPr lang="en-NZ" dirty="0" smtClean="0"/>
          </a:p>
          <a:p>
            <a:pPr>
              <a:buFont typeface="Arial" pitchFamily="34" charset="0"/>
              <a:buChar char="•"/>
            </a:pPr>
            <a:r>
              <a:rPr lang="en-NZ" dirty="0" smtClean="0"/>
              <a:t>The multidimensional model of a data value is a useful one. </a:t>
            </a:r>
          </a:p>
          <a:p>
            <a:pPr>
              <a:buFont typeface="Arial" pitchFamily="34" charset="0"/>
              <a:buChar char="•"/>
            </a:pPr>
            <a:r>
              <a:rPr lang="en-NZ" dirty="0" smtClean="0"/>
              <a:t>It asks:</a:t>
            </a:r>
            <a:r>
              <a:rPr lang="en-NZ" baseline="0" dirty="0" smtClean="0"/>
              <a:t> “What kind of value do I get for this fact when I have these n dimensions each with the indicated attribute level”</a:t>
            </a:r>
          </a:p>
          <a:p>
            <a:pPr>
              <a:buFont typeface="Arial" pitchFamily="34" charset="0"/>
              <a:buChar char="•"/>
            </a:pPr>
            <a:r>
              <a:rPr lang="en-NZ" baseline="0" dirty="0" smtClean="0"/>
              <a:t>However, it is often instructive to also look at subsets of the whole cube</a:t>
            </a:r>
          </a:p>
          <a:p>
            <a:pPr>
              <a:buFont typeface="Arial" pitchFamily="34" charset="0"/>
              <a:buChar char="•"/>
            </a:pPr>
            <a:r>
              <a:rPr lang="en-NZ" baseline="0" dirty="0" smtClean="0"/>
              <a:t>For example, if you consider the Location X Product X Time sales table, </a:t>
            </a:r>
          </a:p>
          <a:p>
            <a:pPr lvl="1">
              <a:buFont typeface="Arial" pitchFamily="34" charset="0"/>
              <a:buChar char="•"/>
            </a:pPr>
            <a:r>
              <a:rPr lang="en-NZ" baseline="0" dirty="0" smtClean="0"/>
              <a:t>a product developer might be most interested in focussing on a particular product (i.e. a single level of the Product dimension) across location and time</a:t>
            </a:r>
          </a:p>
          <a:p>
            <a:pPr lvl="1">
              <a:buFont typeface="Arial" pitchFamily="34" charset="0"/>
              <a:buChar char="•"/>
            </a:pPr>
            <a:r>
              <a:rPr lang="en-NZ" baseline="0" dirty="0" smtClean="0"/>
              <a:t>a sales manager might be interested in a particular store (i.e. a single level of the Location dimension) across the product and time dimensions.</a:t>
            </a:r>
          </a:p>
          <a:p>
            <a:pPr lvl="0">
              <a:buFont typeface="Arial" pitchFamily="34" charset="0"/>
              <a:buChar char="•"/>
            </a:pPr>
            <a:r>
              <a:rPr lang="en-NZ" baseline="0" dirty="0" smtClean="0"/>
              <a:t>Multidimensional databases can do this.</a:t>
            </a:r>
          </a:p>
          <a:p>
            <a:pPr lvl="0">
              <a:buFont typeface="Arial" pitchFamily="34" charset="0"/>
              <a:buChar char="•"/>
            </a:pPr>
            <a:r>
              <a:rPr lang="en-NZ" baseline="0" dirty="0" smtClean="0"/>
              <a:t>It is called “slicing”. Taking a single n-1 dimensional data slice out of an n-dimensional cube</a:t>
            </a:r>
          </a:p>
          <a:p>
            <a:pPr lvl="0">
              <a:buFont typeface="Arial" pitchFamily="34" charset="0"/>
              <a:buChar char="•"/>
            </a:pPr>
            <a:r>
              <a:rPr lang="en-NZ" baseline="0" dirty="0" smtClean="0"/>
              <a:t>Here we have selected out only the ‘shoes’ product</a:t>
            </a:r>
          </a:p>
        </p:txBody>
      </p:sp>
      <p:sp>
        <p:nvSpPr>
          <p:cNvPr id="4" name="Slide Number Placeholder 3"/>
          <p:cNvSpPr>
            <a:spLocks noGrp="1"/>
          </p:cNvSpPr>
          <p:nvPr>
            <p:ph type="sldNum" sz="quarter" idx="10"/>
          </p:nvPr>
        </p:nvSpPr>
        <p:spPr/>
        <p:txBody>
          <a:bodyPr/>
          <a:lstStyle/>
          <a:p>
            <a:fld id="{7C30754F-551E-4C56-9579-FAFDAC3990FC}" type="slidenum">
              <a:rPr lang="en-NZ" smtClean="0"/>
              <a:pPr/>
              <a:t>30</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based on a table from www.rainmaker.com</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a:t>
            </a:fld>
            <a:endParaRPr lang="en-N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Different slices answer</a:t>
            </a:r>
            <a:r>
              <a:rPr lang="en-NZ" baseline="0" dirty="0" smtClean="0"/>
              <a:t> different questions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31</a:t>
            </a:fld>
            <a:endParaRPr lang="en-NZ"/>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itchFamily="34" charset="0"/>
              <a:buChar char="•"/>
            </a:pPr>
            <a:r>
              <a:rPr lang="en-NZ" baseline="0" dirty="0" smtClean="0"/>
              <a:t>They can also look at only a subset of the cube. Looking at all n dimensions, but for only some of the attribute values.</a:t>
            </a:r>
          </a:p>
          <a:p>
            <a:pPr lvl="0">
              <a:buFont typeface="Arial" pitchFamily="34" charset="0"/>
              <a:buChar char="•"/>
            </a:pPr>
            <a:r>
              <a:rPr lang="en-NZ" baseline="0" dirty="0" smtClean="0"/>
              <a:t>This would be like cutting out a chunk of the cube, and is called “dicing”</a:t>
            </a:r>
            <a:endParaRPr lang="en-NZ" dirty="0" smtClean="0"/>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32</a:t>
            </a:fld>
            <a:endParaRPr lang="en-NZ"/>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Cube</a:t>
            </a:r>
            <a:r>
              <a:rPr lang="en-NZ" baseline="0" dirty="0" smtClean="0"/>
              <a:t> analyses are interesting, can be useful, and are probably lots of fun</a:t>
            </a:r>
          </a:p>
          <a:p>
            <a:pPr>
              <a:buFont typeface="Arial" pitchFamily="34" charset="0"/>
              <a:buChar char="•"/>
            </a:pPr>
            <a:r>
              <a:rPr lang="en-NZ" baseline="0" dirty="0" smtClean="0"/>
              <a:t>But in reality, they are only summaries – just descriptive techniques</a:t>
            </a:r>
          </a:p>
          <a:p>
            <a:pPr>
              <a:buFont typeface="Arial" pitchFamily="34" charset="0"/>
              <a:buChar char="•"/>
            </a:pPr>
            <a:r>
              <a:rPr lang="en-NZ" baseline="0" dirty="0" smtClean="0"/>
              <a:t>Also, they are user driven. That is, the user specifies exactly what dimensions s/he wants to observe the effects of</a:t>
            </a:r>
          </a:p>
          <a:p>
            <a:pPr>
              <a:buFont typeface="Arial" pitchFamily="34" charset="0"/>
              <a:buChar char="•"/>
            </a:pPr>
            <a:r>
              <a:rPr lang="en-NZ" baseline="0" dirty="0" smtClean="0"/>
              <a:t>Currently an active area of research (really just the last couple of years) are techniques that go way beyond that</a:t>
            </a:r>
          </a:p>
          <a:p>
            <a:pPr>
              <a:buFont typeface="Arial" pitchFamily="34" charset="0"/>
              <a:buChar char="•"/>
            </a:pPr>
            <a:r>
              <a:rPr lang="en-NZ" baseline="0" dirty="0" smtClean="0"/>
              <a:t>These are ‘data mining’ methods.</a:t>
            </a:r>
          </a:p>
          <a:p>
            <a:pPr>
              <a:buFont typeface="Arial" pitchFamily="34" charset="0"/>
              <a:buChar char="•"/>
            </a:pPr>
            <a:r>
              <a:rPr lang="en-NZ" baseline="0" dirty="0" smtClean="0"/>
              <a:t>These use advanced statistical methods to roam around in the data and come up with patterns</a:t>
            </a:r>
          </a:p>
          <a:p>
            <a:pPr>
              <a:buFont typeface="Arial" pitchFamily="34" charset="0"/>
              <a:buChar char="•"/>
            </a:pPr>
            <a:r>
              <a:rPr lang="en-NZ" dirty="0" smtClean="0"/>
              <a:t>For example, data mining can tell you which animals are most likely to suffer from a change in habitat, or which</a:t>
            </a:r>
            <a:r>
              <a:rPr lang="en-NZ" baseline="0" dirty="0" smtClean="0"/>
              <a:t> customers are most likely to move to another provider or which borrowers are most likely to default on their loans, etc.</a:t>
            </a:r>
          </a:p>
          <a:p>
            <a:pPr>
              <a:buFont typeface="Arial" pitchFamily="34" charset="0"/>
              <a:buChar char="•"/>
            </a:pPr>
            <a:r>
              <a:rPr lang="en-NZ" baseline="0" dirty="0" smtClean="0"/>
              <a:t>Sadly, most of these methods are too complex for us to deal with here, but we’ll take a quick look at one of the easiest ones here.</a:t>
            </a:r>
          </a:p>
          <a:p>
            <a:pPr>
              <a:buFont typeface="Arial" pitchFamily="34" charset="0"/>
              <a:buChar char="•"/>
            </a:pPr>
            <a:r>
              <a:rPr lang="en-NZ" baseline="0" dirty="0" smtClean="0"/>
              <a:t>If you want to learn more, I recommend the </a:t>
            </a:r>
            <a:r>
              <a:rPr lang="en-NZ" baseline="0" dirty="0" err="1" smtClean="0"/>
              <a:t>LaRose</a:t>
            </a:r>
            <a:r>
              <a:rPr lang="en-NZ" baseline="0" dirty="0" smtClean="0"/>
              <a:t> book.</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34</a:t>
            </a:fld>
            <a:endParaRPr lang="en-NZ"/>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35</a:t>
            </a:fld>
            <a:endParaRPr lang="en-NZ"/>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Your system might produce a decision tree such as the one shown (</a:t>
            </a:r>
            <a:r>
              <a:rPr lang="en-NZ" dirty="0" err="1" smtClean="0"/>
              <a:t>LaRose</a:t>
            </a:r>
            <a:r>
              <a:rPr lang="en-NZ" dirty="0" smtClean="0"/>
              <a:t>)</a:t>
            </a:r>
          </a:p>
          <a:p>
            <a:pPr>
              <a:buFont typeface="Arial" pitchFamily="34" charset="0"/>
              <a:buChar char="•"/>
            </a:pPr>
            <a:r>
              <a:rPr lang="en-NZ" dirty="0" smtClean="0"/>
              <a:t>Note that</a:t>
            </a:r>
            <a:r>
              <a:rPr lang="en-NZ" baseline="0" dirty="0" smtClean="0"/>
              <a:t> the system generates the tree entirely without human intervention</a:t>
            </a:r>
          </a:p>
          <a:p>
            <a:pPr>
              <a:buFont typeface="Arial" pitchFamily="34" charset="0"/>
              <a:buChar char="•"/>
            </a:pPr>
            <a:r>
              <a:rPr lang="en-NZ" baseline="0" dirty="0" smtClean="0"/>
              <a:t>You don’t need to place value on these levels – the system discerns the pattern automatically from the data you give it</a:t>
            </a:r>
            <a:endParaRPr lang="en-NZ" dirty="0" smtClean="0"/>
          </a:p>
          <a:p>
            <a:pPr>
              <a:buFont typeface="Arial" pitchFamily="34" charset="0"/>
              <a:buChar char="•"/>
            </a:pPr>
            <a:r>
              <a:rPr lang="en-NZ" dirty="0" smtClean="0"/>
              <a:t>So you would walk through and decide whether to give the loan</a:t>
            </a:r>
          </a:p>
          <a:p>
            <a:pPr>
              <a:buFont typeface="Arial" pitchFamily="34" charset="0"/>
              <a:buChar char="•"/>
            </a:pPr>
            <a:r>
              <a:rPr lang="en-NZ" dirty="0" smtClean="0"/>
              <a:t>We see, not surprisingly,</a:t>
            </a:r>
            <a:r>
              <a:rPr lang="en-NZ" baseline="0" dirty="0" smtClean="0"/>
              <a:t> that someone with no savings and no income is a bad credit risk</a:t>
            </a:r>
          </a:p>
          <a:p>
            <a:pPr>
              <a:buFont typeface="Arial" pitchFamily="34" charset="0"/>
              <a:buChar char="•"/>
            </a:pPr>
            <a:r>
              <a:rPr lang="en-NZ" baseline="0" dirty="0" smtClean="0"/>
              <a:t>But, less obviously, someone with high savings and low income is also a credit risk. People who fit that description in the data tended to default on loans.</a:t>
            </a:r>
          </a:p>
          <a:p>
            <a:pPr>
              <a:buFont typeface="Arial" pitchFamily="34" charset="0"/>
              <a:buChar char="•"/>
            </a:pPr>
            <a:r>
              <a:rPr lang="en-NZ" baseline="0" dirty="0" smtClean="0"/>
              <a:t>Why?</a:t>
            </a:r>
          </a:p>
          <a:p>
            <a:pPr>
              <a:buFont typeface="Arial" pitchFamily="34" charset="0"/>
              <a:buChar char="•"/>
            </a:pPr>
            <a:r>
              <a:rPr lang="en-NZ" baseline="0" dirty="0" smtClean="0"/>
              <a:t>No idea. Data mining tells you what, not why. </a:t>
            </a:r>
          </a:p>
          <a:p>
            <a:pPr>
              <a:buFont typeface="Arial" pitchFamily="34" charset="0"/>
              <a:buChar char="•"/>
            </a:pPr>
            <a:r>
              <a:rPr lang="en-NZ" baseline="0" dirty="0" smtClean="0"/>
              <a:t>Understanding and explaining the results, as with all statistical procedures, requires humans.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36</a:t>
            </a:fld>
            <a:endParaRPr lang="en-NZ"/>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There are different ones, and they will give different trees</a:t>
            </a:r>
          </a:p>
          <a:p>
            <a:pPr>
              <a:buFont typeface="Arial" pitchFamily="34" charset="0"/>
              <a:buChar char="•"/>
            </a:pPr>
            <a:r>
              <a:rPr lang="en-NZ" dirty="0" smtClean="0"/>
              <a:t>For</a:t>
            </a:r>
            <a:r>
              <a:rPr lang="en-NZ" baseline="0" dirty="0" smtClean="0"/>
              <a:t> example, </a:t>
            </a:r>
            <a:r>
              <a:rPr lang="en-NZ" baseline="0" dirty="0" smtClean="0"/>
              <a:t>some </a:t>
            </a:r>
            <a:r>
              <a:rPr lang="en-NZ" baseline="0" dirty="0" smtClean="0"/>
              <a:t>produce only binary trees (no more than two children) while others allow multiple branches</a:t>
            </a:r>
            <a:endParaRPr lang="en-NZ" dirty="0" smtClean="0"/>
          </a:p>
          <a:p>
            <a:pPr>
              <a:buFont typeface="Arial" pitchFamily="34" charset="0"/>
              <a:buChar char="•"/>
            </a:pPr>
            <a:r>
              <a:rPr lang="en-NZ" dirty="0" smtClean="0"/>
              <a:t>They</a:t>
            </a:r>
            <a:r>
              <a:rPr lang="en-NZ" baseline="0" dirty="0" smtClean="0"/>
              <a:t> all follow the same basic principles</a:t>
            </a:r>
          </a:p>
          <a:p>
            <a:pPr>
              <a:buFont typeface="Arial" pitchFamily="34" charset="0"/>
              <a:buChar char="•"/>
            </a:pPr>
            <a:r>
              <a:rPr lang="en-NZ" baseline="0" dirty="0" smtClean="0"/>
              <a:t>Looking very briefly at the formula, which is for an algorithm that </a:t>
            </a:r>
            <a:r>
              <a:rPr lang="en-NZ" baseline="0" dirty="0" smtClean="0"/>
              <a:t>builds </a:t>
            </a:r>
            <a:r>
              <a:rPr lang="en-NZ" baseline="0" dirty="0" smtClean="0"/>
              <a:t>binary trees</a:t>
            </a:r>
          </a:p>
          <a:p>
            <a:pPr lvl="1">
              <a:buFont typeface="Arial" pitchFamily="34" charset="0"/>
              <a:buChar char="•"/>
            </a:pPr>
            <a:r>
              <a:rPr lang="en-NZ" baseline="0" dirty="0" smtClean="0"/>
              <a:t>A split gets a theta</a:t>
            </a:r>
          </a:p>
          <a:p>
            <a:pPr lvl="1">
              <a:buFont typeface="Arial" pitchFamily="34" charset="0"/>
              <a:buChar char="•"/>
            </a:pPr>
            <a:r>
              <a:rPr lang="en-NZ" baseline="0" dirty="0" smtClean="0"/>
              <a:t>The theta is the product of the two terms 2PlPr and the sum term</a:t>
            </a:r>
          </a:p>
          <a:p>
            <a:pPr lvl="1">
              <a:buFont typeface="Arial" pitchFamily="34" charset="0"/>
              <a:buChar char="•"/>
            </a:pPr>
            <a:r>
              <a:rPr lang="en-NZ" baseline="0" dirty="0" smtClean="0"/>
              <a:t>Pl and Pr are the proportion in the left and right groups. This is maximised when neither group is really small. That is, it’s not useful to make a split that puts 9999 records in one group and 1 record in the other. You want greater </a:t>
            </a:r>
            <a:r>
              <a:rPr lang="en-NZ" baseline="0" dirty="0" err="1" smtClean="0"/>
              <a:t>discriminability</a:t>
            </a:r>
            <a:endParaRPr lang="en-NZ" baseline="0" dirty="0" smtClean="0"/>
          </a:p>
          <a:p>
            <a:pPr lvl="1">
              <a:buFont typeface="Arial" pitchFamily="34" charset="0"/>
              <a:buChar char="•"/>
            </a:pPr>
            <a:r>
              <a:rPr lang="en-NZ" baseline="0" dirty="0" smtClean="0"/>
              <a:t>The summation term looks at each class j (in this case good loan or bad loan) and compares how many are in each of the children. Ideally you want all of them in one child, and correctly that’s what maximises this term.</a:t>
            </a:r>
          </a:p>
          <a:p>
            <a:pPr lvl="0">
              <a:buFont typeface="Arial" pitchFamily="34" charset="0"/>
              <a:buChar char="•"/>
            </a:pPr>
            <a:r>
              <a:rPr lang="en-NZ" baseline="0" dirty="0" smtClean="0"/>
              <a:t>The algorithm starts with the whole set and makes the split that maximises theta. Then it </a:t>
            </a:r>
            <a:r>
              <a:rPr lang="en-NZ" baseline="0" dirty="0" err="1" smtClean="0"/>
              <a:t>recurses</a:t>
            </a:r>
            <a:r>
              <a:rPr lang="en-NZ" baseline="0" dirty="0" smtClean="0"/>
              <a:t> on any node that isn’t all one type of record until it can’t make any more splits (i.e. each leaf node is identical on the metric)</a:t>
            </a:r>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37</a:t>
            </a:fld>
            <a:endParaRPr lang="en-NZ"/>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For example, with this set of training data,</a:t>
            </a:r>
            <a:r>
              <a:rPr lang="en-NZ" baseline="0" dirty="0" smtClean="0"/>
              <a:t>  the largest theta you can get is by splitting on Assets(low) </a:t>
            </a:r>
            <a:r>
              <a:rPr lang="en-NZ" baseline="0" dirty="0" err="1" smtClean="0"/>
              <a:t>vs</a:t>
            </a:r>
            <a:r>
              <a:rPr lang="en-NZ" baseline="0" dirty="0" smtClean="0"/>
              <a:t> Assets (medium or high)</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38</a:t>
            </a:fld>
            <a:endParaRPr lang="en-NZ"/>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results in two sets.</a:t>
            </a:r>
          </a:p>
          <a:p>
            <a:r>
              <a:rPr lang="en-NZ" dirty="0" smtClean="0"/>
              <a:t>The Assets(Low)</a:t>
            </a:r>
            <a:r>
              <a:rPr lang="en-NZ" baseline="0" dirty="0" smtClean="0"/>
              <a:t> records were all bad loans, so that node is finished</a:t>
            </a:r>
          </a:p>
          <a:p>
            <a:r>
              <a:rPr lang="en-NZ" baseline="0" dirty="0" smtClean="0"/>
              <a:t>The other set is a mix, so we apply the algorithm recursively to that set.</a:t>
            </a:r>
          </a:p>
          <a:p>
            <a:r>
              <a:rPr lang="en-NZ" baseline="0" dirty="0" smtClean="0"/>
              <a:t>For this we find the maximum theta is Savings(high) </a:t>
            </a:r>
            <a:r>
              <a:rPr lang="en-NZ" baseline="0" dirty="0" err="1" smtClean="0"/>
              <a:t>vs</a:t>
            </a:r>
            <a:r>
              <a:rPr lang="en-NZ" baseline="0" dirty="0" smtClean="0"/>
              <a:t> Savings(low, medium)</a:t>
            </a:r>
          </a:p>
          <a:p>
            <a:r>
              <a:rPr lang="en-NZ" baseline="0" dirty="0" smtClean="0"/>
              <a:t>This produces the next step in the tree derivation...</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39</a:t>
            </a:fld>
            <a:endParaRPr lang="en-NZ"/>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Now all the records in</a:t>
            </a:r>
            <a:r>
              <a:rPr lang="en-NZ" baseline="0" dirty="0" smtClean="0"/>
              <a:t> the far right node are homogeneous</a:t>
            </a:r>
          </a:p>
          <a:p>
            <a:r>
              <a:rPr lang="en-NZ" baseline="0" dirty="0" smtClean="0"/>
              <a:t>The lower left child is not so we split again</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40</a:t>
            </a:fld>
            <a:endParaRPr lang="en-NZ"/>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final tree</a:t>
            </a:r>
          </a:p>
          <a:p>
            <a:pPr>
              <a:buFont typeface="Arial" pitchFamily="34" charset="0"/>
              <a:buChar char="•"/>
            </a:pPr>
            <a:r>
              <a:rPr lang="en-NZ" dirty="0" smtClean="0"/>
              <a:t>Using this is easy.</a:t>
            </a:r>
            <a:r>
              <a:rPr lang="en-NZ" baseline="0" dirty="0" smtClean="0"/>
              <a:t> You just walk it</a:t>
            </a:r>
          </a:p>
          <a:p>
            <a:pPr>
              <a:buFont typeface="Arial" pitchFamily="34" charset="0"/>
              <a:buChar char="•"/>
            </a:pPr>
            <a:r>
              <a:rPr lang="en-NZ" baseline="0" dirty="0" smtClean="0"/>
              <a:t>Is it perfect? Will you never make a bad loan? Or never turn someone down who would have repaid?</a:t>
            </a:r>
          </a:p>
          <a:p>
            <a:pPr>
              <a:buFont typeface="Arial" pitchFamily="34" charset="0"/>
              <a:buChar char="•"/>
            </a:pPr>
            <a:r>
              <a:rPr lang="en-NZ" baseline="0" dirty="0" smtClean="0"/>
              <a:t>No, of course not. </a:t>
            </a:r>
          </a:p>
          <a:p>
            <a:pPr>
              <a:buFont typeface="Arial" pitchFamily="34" charset="0"/>
              <a:buChar char="•"/>
            </a:pPr>
            <a:r>
              <a:rPr lang="en-NZ" baseline="0" dirty="0" smtClean="0"/>
              <a:t>It is simply a method for quantifying the patterns in existing data</a:t>
            </a:r>
          </a:p>
          <a:p>
            <a:pPr>
              <a:buFont typeface="Arial" pitchFamily="34" charset="0"/>
              <a:buChar char="•"/>
            </a:pPr>
            <a:r>
              <a:rPr lang="en-NZ" baseline="0" dirty="0" smtClean="0"/>
              <a:t>A data mining application can do this kind of analysis on millions of records and thousands of attributes</a:t>
            </a:r>
          </a:p>
          <a:p>
            <a:pPr>
              <a:buFont typeface="Arial" pitchFamily="34" charset="0"/>
              <a:buChar char="•"/>
            </a:pPr>
            <a:r>
              <a:rPr lang="en-NZ" baseline="0" dirty="0" smtClean="0"/>
              <a:t>It can eliminate those that do not discriminate</a:t>
            </a:r>
          </a:p>
          <a:p>
            <a:pPr>
              <a:buFont typeface="Arial" pitchFamily="34" charset="0"/>
              <a:buChar char="•"/>
            </a:pPr>
            <a:r>
              <a:rPr lang="en-NZ" baseline="0" dirty="0" smtClean="0"/>
              <a:t>This would be extremely difficult to do by hand.</a:t>
            </a:r>
          </a:p>
        </p:txBody>
      </p:sp>
      <p:sp>
        <p:nvSpPr>
          <p:cNvPr id="4" name="Slide Number Placeholder 3"/>
          <p:cNvSpPr>
            <a:spLocks noGrp="1"/>
          </p:cNvSpPr>
          <p:nvPr>
            <p:ph type="sldNum" sz="quarter" idx="10"/>
          </p:nvPr>
        </p:nvSpPr>
        <p:spPr/>
        <p:txBody>
          <a:bodyPr/>
          <a:lstStyle/>
          <a:p>
            <a:fld id="{7C30754F-551E-4C56-9579-FAFDAC3990FC}" type="slidenum">
              <a:rPr lang="en-NZ" smtClean="0"/>
              <a:pPr/>
              <a:t>41</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based on a table </a:t>
            </a:r>
            <a:r>
              <a:rPr lang="en-US" smtClean="0"/>
              <a:t>from www.rainmaker.com</a:t>
            </a:r>
            <a:endParaRPr lang="en-NZ"/>
          </a:p>
        </p:txBody>
      </p:sp>
      <p:sp>
        <p:nvSpPr>
          <p:cNvPr id="4" name="Slide Number Placeholder 3"/>
          <p:cNvSpPr>
            <a:spLocks noGrp="1"/>
          </p:cNvSpPr>
          <p:nvPr>
            <p:ph type="sldNum" sz="quarter" idx="10"/>
          </p:nvPr>
        </p:nvSpPr>
        <p:spPr/>
        <p:txBody>
          <a:bodyPr/>
          <a:lstStyle/>
          <a:p>
            <a:fld id="{7C30754F-551E-4C56-9579-FAFDAC3990FC}" type="slidenum">
              <a:rPr lang="en-NZ" smtClean="0"/>
              <a:pPr/>
              <a:t>4</a:t>
            </a:fld>
            <a:endParaRPr lang="en-NZ"/>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 results can be used directly to identify underlying</a:t>
            </a:r>
            <a:r>
              <a:rPr lang="en-NZ" baseline="0" dirty="0" smtClean="0"/>
              <a:t> groups, or for prediction.</a:t>
            </a:r>
          </a:p>
          <a:p>
            <a:pPr marL="171450" indent="-171450">
              <a:buFont typeface="Arial" pitchFamily="34" charset="0"/>
              <a:buChar char="•"/>
            </a:pPr>
            <a:r>
              <a:rPr lang="en-NZ" baseline="0" dirty="0" smtClean="0"/>
              <a:t>For example, after classifying based on training data, we can look at the input values for a test case and see into which group it falls.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42</a:t>
            </a:fld>
            <a:endParaRPr lang="en-NZ"/>
          </a:p>
        </p:txBody>
      </p:sp>
    </p:spTree>
    <p:extLst>
      <p:ext uri="{BB962C8B-B14F-4D97-AF65-F5344CB8AC3E}">
        <p14:creationId xmlns:p14="http://schemas.microsoft.com/office/powerpoint/2010/main" val="4263194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There are many algorithms for identifying clusters, but</a:t>
            </a:r>
            <a:r>
              <a:rPr lang="en-NZ" baseline="0" dirty="0" smtClean="0"/>
              <a:t> this one is very well-known and easy to code up.</a:t>
            </a:r>
            <a:endParaRPr lang="en-NZ" dirty="0" smtClean="0"/>
          </a:p>
          <a:p>
            <a:pPr marL="171450" indent="-171450">
              <a:buFont typeface="Arial" pitchFamily="34" charset="0"/>
              <a:buChar char="•"/>
            </a:pPr>
            <a:r>
              <a:rPr lang="en-NZ" dirty="0" smtClean="0"/>
              <a:t>Our example is in 2D</a:t>
            </a:r>
            <a:r>
              <a:rPr lang="en-NZ" baseline="0" dirty="0" smtClean="0"/>
              <a:t> space because it’s easiest to look at, but the algorithm extends without modification to n-dimensional space.</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43</a:t>
            </a:fld>
            <a:endParaRPr lang="en-NZ"/>
          </a:p>
        </p:txBody>
      </p:sp>
    </p:spTree>
    <p:extLst>
      <p:ext uri="{BB962C8B-B14F-4D97-AF65-F5344CB8AC3E}">
        <p14:creationId xmlns:p14="http://schemas.microsoft.com/office/powerpoint/2010/main" val="1759848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For some data sets, you can tell by eye what points are grouped</a:t>
            </a:r>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44</a:t>
            </a:fld>
            <a:endParaRPr lang="en-NZ"/>
          </a:p>
        </p:txBody>
      </p:sp>
    </p:spTree>
    <p:extLst>
      <p:ext uri="{BB962C8B-B14F-4D97-AF65-F5344CB8AC3E}">
        <p14:creationId xmlns:p14="http://schemas.microsoft.com/office/powerpoint/2010/main" val="3446431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you can still almost</a:t>
            </a:r>
            <a:r>
              <a:rPr lang="en-NZ" baseline="0" dirty="0" smtClean="0"/>
              <a:t> do it by eye…</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45</a:t>
            </a:fld>
            <a:endParaRPr lang="en-NZ"/>
          </a:p>
        </p:txBody>
      </p:sp>
    </p:spTree>
    <p:extLst>
      <p:ext uri="{BB962C8B-B14F-4D97-AF65-F5344CB8AC3E}">
        <p14:creationId xmlns:p14="http://schemas.microsoft.com/office/powerpoint/2010/main" val="2663013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But when things get complex….</a:t>
            </a:r>
          </a:p>
          <a:p>
            <a:pPr marL="171450" indent="-171450">
              <a:buFont typeface="Arial" pitchFamily="34" charset="0"/>
              <a:buChar char="•"/>
            </a:pPr>
            <a:r>
              <a:rPr lang="en-NZ" dirty="0" smtClean="0"/>
              <a:t>for example, with this data set, how can you divide these</a:t>
            </a:r>
            <a:r>
              <a:rPr lang="en-NZ" baseline="0" dirty="0" smtClean="0"/>
              <a:t> points into groups so as to minimise the sum of the squared differences from the geometric centre of the group?</a:t>
            </a:r>
          </a:p>
          <a:p>
            <a:pPr marL="171450" indent="-171450">
              <a:buFont typeface="Arial" pitchFamily="34" charset="0"/>
              <a:buChar char="•"/>
            </a:pPr>
            <a:r>
              <a:rPr lang="en-NZ" baseline="0" dirty="0" smtClean="0"/>
              <a:t>Not possible by eye.</a:t>
            </a:r>
          </a:p>
          <a:p>
            <a:pPr marL="171450" indent="-171450">
              <a:buFont typeface="Arial" pitchFamily="34" charset="0"/>
              <a:buChar char="•"/>
            </a:pPr>
            <a:r>
              <a:rPr lang="en-NZ" baseline="0" dirty="0" smtClean="0"/>
              <a:t>But the simple algorithm we are going to discuss can do it…</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46</a:t>
            </a:fld>
            <a:endParaRPr lang="en-NZ"/>
          </a:p>
        </p:txBody>
      </p:sp>
    </p:spTree>
    <p:extLst>
      <p:ext uri="{BB962C8B-B14F-4D97-AF65-F5344CB8AC3E}">
        <p14:creationId xmlns:p14="http://schemas.microsoft.com/office/powerpoint/2010/main" val="3005176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baseline="0" dirty="0" smtClean="0"/>
              <a:t>…And the groups are like this</a:t>
            </a:r>
          </a:p>
          <a:p>
            <a:pPr marL="171450" indent="-171450">
              <a:buFont typeface="Arial" pitchFamily="34" charset="0"/>
              <a:buChar char="•"/>
            </a:pPr>
            <a:r>
              <a:rPr lang="en-NZ" baseline="0" dirty="0" smtClean="0"/>
              <a:t>Look at the colours to see group membership.</a:t>
            </a:r>
          </a:p>
          <a:p>
            <a:pPr marL="171450" indent="-171450">
              <a:buFont typeface="Arial" pitchFamily="34" charset="0"/>
              <a:buChar char="•"/>
            </a:pPr>
            <a:r>
              <a:rPr lang="en-NZ" baseline="0" dirty="0" smtClean="0"/>
              <a:t>The circles we will discuss later.</a:t>
            </a:r>
          </a:p>
          <a:p>
            <a:pPr marL="171450" indent="-171450">
              <a:buFont typeface="Arial" pitchFamily="34" charset="0"/>
              <a:buChar char="•"/>
            </a:pPr>
            <a:r>
              <a:rPr lang="en-NZ" baseline="0" dirty="0" smtClean="0"/>
              <a:t>Our algorithms will tell us that, mathematically, there are 7 distinct groups in this data set</a:t>
            </a:r>
          </a:p>
          <a:p>
            <a:pPr marL="171450" indent="-171450">
              <a:buFont typeface="Arial" pitchFamily="34" charset="0"/>
              <a:buChar char="•"/>
            </a:pPr>
            <a:r>
              <a:rPr lang="en-NZ" baseline="0" dirty="0" smtClean="0"/>
              <a:t>Depending on exactly what the data are, this may help us to understand the underlying dynamics of the population, or may provide a tool for prediction of group membership for new cases.</a:t>
            </a:r>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47</a:t>
            </a:fld>
            <a:endParaRPr lang="en-NZ"/>
          </a:p>
        </p:txBody>
      </p:sp>
    </p:spTree>
    <p:extLst>
      <p:ext uri="{BB962C8B-B14F-4D97-AF65-F5344CB8AC3E}">
        <p14:creationId xmlns:p14="http://schemas.microsoft.com/office/powerpoint/2010/main" val="3005176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“Nearest” here is Euclidian distance. d = </a:t>
            </a:r>
            <a:r>
              <a:rPr lang="en-NZ" dirty="0" err="1" smtClean="0"/>
              <a:t>sqrt</a:t>
            </a:r>
            <a:r>
              <a:rPr lang="en-NZ" dirty="0" smtClean="0"/>
              <a:t>(</a:t>
            </a:r>
            <a:r>
              <a:rPr lang="en-NZ" dirty="0" err="1" smtClean="0"/>
              <a:t>deltax</a:t>
            </a:r>
            <a:r>
              <a:rPr lang="en-NZ" dirty="0" smtClean="0"/>
              <a:t>**2</a:t>
            </a:r>
            <a:r>
              <a:rPr lang="en-NZ" baseline="0" dirty="0" smtClean="0"/>
              <a:t> + </a:t>
            </a:r>
            <a:r>
              <a:rPr lang="en-NZ" baseline="0" dirty="0" err="1" smtClean="0"/>
              <a:t>deltay</a:t>
            </a:r>
            <a:r>
              <a:rPr lang="en-NZ" baseline="0" dirty="0" smtClean="0"/>
              <a:t>**2)</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48</a:t>
            </a:fld>
            <a:endParaRPr lang="en-NZ"/>
          </a:p>
        </p:txBody>
      </p:sp>
    </p:spTree>
    <p:extLst>
      <p:ext uri="{BB962C8B-B14F-4D97-AF65-F5344CB8AC3E}">
        <p14:creationId xmlns:p14="http://schemas.microsoft.com/office/powerpoint/2010/main" val="1016852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NZ" dirty="0" smtClean="0"/>
              <a:t>If condition 1 is met, the groups won’t change anymore</a:t>
            </a:r>
          </a:p>
          <a:p>
            <a:pPr marL="228600" indent="-228600">
              <a:buFont typeface="+mj-lt"/>
              <a:buAutoNum type="arabicPeriod"/>
            </a:pPr>
            <a:r>
              <a:rPr lang="en-NZ" dirty="0" smtClean="0"/>
              <a:t>If condition 2 is met, you assume</a:t>
            </a:r>
            <a:r>
              <a:rPr lang="en-NZ" baseline="0" dirty="0" smtClean="0"/>
              <a:t> that your grouping isn’t going to improve anymore enough to be valuable, so you quit.</a:t>
            </a:r>
          </a:p>
          <a:p>
            <a:pPr marL="228600" indent="-228600">
              <a:buFont typeface="+mj-lt"/>
              <a:buAutoNum type="arabicPeriod"/>
            </a:pPr>
            <a:endParaRPr lang="en-NZ" baseline="0" dirty="0" smtClean="0"/>
          </a:p>
          <a:p>
            <a:pPr marL="171450" indent="-171450">
              <a:buFont typeface="Arial" pitchFamily="34" charset="0"/>
              <a:buChar char="•"/>
            </a:pPr>
            <a:r>
              <a:rPr lang="en-NZ" baseline="0" dirty="0" smtClean="0"/>
              <a:t>Note that k-means is not guaranteed to find an optimal solution, as it can become stuck in a local minimum.</a:t>
            </a:r>
          </a:p>
          <a:p>
            <a:pPr marL="171450" indent="-171450">
              <a:buFont typeface="Arial" pitchFamily="34" charset="0"/>
              <a:buChar char="•"/>
            </a:pPr>
            <a:r>
              <a:rPr lang="en-NZ" baseline="0" dirty="0" smtClean="0"/>
              <a:t>There are interesting extensions to the algorithm to reduce the probability of this. See refs.</a:t>
            </a:r>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fld id="{7C30754F-551E-4C56-9579-FAFDAC3990FC}" type="slidenum">
              <a:rPr lang="en-NZ" smtClean="0"/>
              <a:pPr/>
              <a:t>49</a:t>
            </a:fld>
            <a:endParaRPr lang="en-NZ"/>
          </a:p>
        </p:txBody>
      </p:sp>
    </p:spTree>
    <p:extLst>
      <p:ext uri="{BB962C8B-B14F-4D97-AF65-F5344CB8AC3E}">
        <p14:creationId xmlns:p14="http://schemas.microsoft.com/office/powerpoint/2010/main" val="39128392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smtClean="0"/>
              <a:t>slides from eniac.cs.qc.cuny.edu/</a:t>
            </a:r>
            <a:r>
              <a:rPr lang="en-NZ" i="1" dirty="0" err="1" smtClean="0"/>
              <a:t>andrew</a:t>
            </a:r>
            <a:r>
              <a:rPr lang="en-NZ" i="1" dirty="0" smtClean="0"/>
              <a:t>/ml/Lecture7-clustering.ppt</a:t>
            </a:r>
          </a:p>
          <a:p>
            <a:pPr marL="171450" indent="-171450">
              <a:buFont typeface="Arial" pitchFamily="34" charset="0"/>
              <a:buChar char="•"/>
            </a:pPr>
            <a:r>
              <a:rPr lang="en-NZ" i="0" dirty="0" smtClean="0"/>
              <a:t>You</a:t>
            </a:r>
            <a:r>
              <a:rPr lang="en-NZ" i="0" baseline="0" dirty="0" smtClean="0"/>
              <a:t> can see where the clusters should end up.</a:t>
            </a:r>
          </a:p>
          <a:p>
            <a:pPr marL="171450" indent="-171450">
              <a:buFont typeface="Arial" pitchFamily="34" charset="0"/>
              <a:buChar char="•"/>
            </a:pPr>
            <a:r>
              <a:rPr lang="en-NZ" i="0" baseline="0" dirty="0" smtClean="0"/>
              <a:t>Let’s watch how the algorithm finds them.</a:t>
            </a:r>
            <a:endParaRPr lang="en-NZ" i="0"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50</a:t>
            </a:fld>
            <a:endParaRPr lang="en-NZ"/>
          </a:p>
        </p:txBody>
      </p:sp>
    </p:spTree>
    <p:extLst>
      <p:ext uri="{BB962C8B-B14F-4D97-AF65-F5344CB8AC3E}">
        <p14:creationId xmlns:p14="http://schemas.microsoft.com/office/powerpoint/2010/main" val="120051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Looking</a:t>
            </a:r>
            <a:r>
              <a:rPr lang="en-NZ" baseline="0" dirty="0" smtClean="0"/>
              <a:t> for three clusters, we randomly selected these three.</a:t>
            </a:r>
          </a:p>
          <a:p>
            <a:pPr marL="171450" indent="-171450">
              <a:buFont typeface="Arial" pitchFamily="34" charset="0"/>
              <a:buChar char="•"/>
            </a:pPr>
            <a:r>
              <a:rPr lang="en-NZ" baseline="0" dirty="0" smtClean="0"/>
              <a:t>for each remaining point, compute the </a:t>
            </a:r>
            <a:r>
              <a:rPr lang="en-NZ" baseline="0" dirty="0" err="1" smtClean="0"/>
              <a:t>euclidian</a:t>
            </a:r>
            <a:r>
              <a:rPr lang="en-NZ" baseline="0" dirty="0" smtClean="0"/>
              <a:t> distance to each centre and group the point with that centre.</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51</a:t>
            </a:fld>
            <a:endParaRPr lang="en-NZ"/>
          </a:p>
        </p:txBody>
      </p:sp>
    </p:spTree>
    <p:extLst>
      <p:ext uri="{BB962C8B-B14F-4D97-AF65-F5344CB8AC3E}">
        <p14:creationId xmlns:p14="http://schemas.microsoft.com/office/powerpoint/2010/main" val="293843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discuss what</a:t>
            </a:r>
            <a:r>
              <a:rPr lang="en-US" baseline="0" dirty="0" smtClean="0"/>
              <a:t> a “multi-dimensional view” is in a moment.</a:t>
            </a:r>
          </a:p>
          <a:p>
            <a:r>
              <a:rPr lang="en-US" baseline="0" dirty="0" smtClean="0"/>
              <a:t>But if you know what a pivot table is, you’re pretty close.</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a:t>
            </a:fld>
            <a:endParaRPr lang="en-NZ"/>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Like so.</a:t>
            </a:r>
          </a:p>
          <a:p>
            <a:pPr marL="171450" indent="-171450">
              <a:buFont typeface="Arial" pitchFamily="34" charset="0"/>
              <a:buChar char="•"/>
            </a:pPr>
            <a:r>
              <a:rPr lang="en-NZ" dirty="0" smtClean="0"/>
              <a:t>Now, compute the geometric centroid of each group.</a:t>
            </a:r>
          </a:p>
          <a:p>
            <a:pPr marL="171450" indent="-171450">
              <a:buFont typeface="Arial" pitchFamily="34" charset="0"/>
              <a:buChar char="•"/>
            </a:pPr>
            <a:r>
              <a:rPr lang="en-NZ" dirty="0" smtClean="0"/>
              <a:t>Take</a:t>
            </a:r>
            <a:r>
              <a:rPr lang="en-NZ" baseline="0" dirty="0" smtClean="0"/>
              <a:t> the average of all x coordinate and average of all y coordinates, and that’s the centroid</a:t>
            </a:r>
          </a:p>
          <a:p>
            <a:pPr marL="171450" indent="-171450">
              <a:buFont typeface="Arial" pitchFamily="34" charset="0"/>
              <a:buChar char="•"/>
            </a:pPr>
            <a:r>
              <a:rPr lang="en-NZ" baseline="0" dirty="0" smtClean="0"/>
              <a:t>Looks like this….</a:t>
            </a:r>
            <a:endParaRPr lang="en-NZ"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52</a:t>
            </a:fld>
            <a:endParaRPr lang="en-NZ"/>
          </a:p>
        </p:txBody>
      </p:sp>
    </p:spTree>
    <p:extLst>
      <p:ext uri="{BB962C8B-B14F-4D97-AF65-F5344CB8AC3E}">
        <p14:creationId xmlns:p14="http://schemas.microsoft.com/office/powerpoint/2010/main" val="15500008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dirty="0" smtClean="0"/>
              <a:t>You could compute the SSE here to get a measure of how good your fit was, by taking the distance of every point from its centroid, squaring</a:t>
            </a:r>
            <a:r>
              <a:rPr lang="en-NZ" baseline="0" dirty="0" smtClean="0"/>
              <a:t> (to get rid of negatives) and adding them all up.</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As you proceed with repeated passes through the procedure, this value should go down.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NZ" dirty="0" smtClean="0"/>
          </a:p>
          <a:p>
            <a:pPr marL="171450" indent="-171450">
              <a:buFont typeface="Arial" pitchFamily="34" charset="0"/>
              <a:buChar char="•"/>
            </a:pPr>
            <a:r>
              <a:rPr lang="en-NZ" dirty="0" smtClean="0"/>
              <a:t>These locations now become the new centres.</a:t>
            </a:r>
          </a:p>
          <a:p>
            <a:pPr marL="171450" indent="-171450">
              <a:buFont typeface="Arial" pitchFamily="34" charset="0"/>
              <a:buChar char="•"/>
            </a:pPr>
            <a:r>
              <a:rPr lang="en-NZ" dirty="0" smtClean="0"/>
              <a:t>Note</a:t>
            </a:r>
            <a:r>
              <a:rPr lang="en-NZ" baseline="0" dirty="0" smtClean="0"/>
              <a:t> that they aren’t locations of actual points in the data set, and that’s ok.</a:t>
            </a:r>
          </a:p>
          <a:p>
            <a:pPr marL="171450" indent="-171450">
              <a:buFont typeface="Arial" pitchFamily="34" charset="0"/>
              <a:buChar char="•"/>
            </a:pPr>
            <a:r>
              <a:rPr lang="en-NZ" baseline="0" dirty="0" smtClean="0"/>
              <a:t>Repeat the step where you compute the distance of each point to each centroid, and group with the closest…</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53</a:t>
            </a:fld>
            <a:endParaRPr lang="en-NZ"/>
          </a:p>
        </p:txBody>
      </p:sp>
    </p:spTree>
    <p:extLst>
      <p:ext uri="{BB962C8B-B14F-4D97-AF65-F5344CB8AC3E}">
        <p14:creationId xmlns:p14="http://schemas.microsoft.com/office/powerpoint/2010/main" val="33810405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There are the new groups</a:t>
            </a:r>
          </a:p>
          <a:p>
            <a:pPr marL="171450" indent="-171450">
              <a:buFont typeface="Arial" pitchFamily="34" charset="0"/>
              <a:buChar char="•"/>
            </a:pPr>
            <a:r>
              <a:rPr lang="en-NZ" dirty="0" smtClean="0"/>
              <a:t>Once</a:t>
            </a:r>
            <a:r>
              <a:rPr lang="en-NZ" baseline="0" dirty="0" smtClean="0"/>
              <a:t> again compute the centroids…</a:t>
            </a:r>
            <a:endParaRPr lang="en-NZ" dirty="0" smtClean="0"/>
          </a:p>
          <a:p>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54</a:t>
            </a:fld>
            <a:endParaRPr lang="en-NZ"/>
          </a:p>
        </p:txBody>
      </p:sp>
    </p:spTree>
    <p:extLst>
      <p:ext uri="{BB962C8B-B14F-4D97-AF65-F5344CB8AC3E}">
        <p14:creationId xmlns:p14="http://schemas.microsoft.com/office/powerpoint/2010/main" val="22822709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Further repetitions will not change any group membership and you’re done.</a:t>
            </a:r>
          </a:p>
          <a:p>
            <a:pPr marL="171450" indent="-171450">
              <a:buFont typeface="Arial" pitchFamily="34" charset="0"/>
              <a:buChar char="•"/>
            </a:pPr>
            <a:r>
              <a:rPr lang="en-NZ" dirty="0" smtClean="0"/>
              <a:t>Could you code this up?</a:t>
            </a:r>
            <a:r>
              <a:rPr lang="en-NZ" baseline="0" dirty="0" smtClean="0"/>
              <a:t> (Correct answer: Yes).</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55</a:t>
            </a:fld>
            <a:endParaRPr lang="en-NZ"/>
          </a:p>
        </p:txBody>
      </p:sp>
    </p:spTree>
    <p:extLst>
      <p:ext uri="{BB962C8B-B14F-4D97-AF65-F5344CB8AC3E}">
        <p14:creationId xmlns:p14="http://schemas.microsoft.com/office/powerpoint/2010/main" val="39245764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Remember this</a:t>
            </a:r>
            <a:r>
              <a:rPr lang="en-NZ" baseline="0" dirty="0" smtClean="0"/>
              <a:t> data set?</a:t>
            </a:r>
          </a:p>
          <a:p>
            <a:pPr marL="171450" indent="-171450">
              <a:buFont typeface="Arial" pitchFamily="34" charset="0"/>
              <a:buChar char="•"/>
            </a:pPr>
            <a:r>
              <a:rPr lang="en-NZ" baseline="0" dirty="0" smtClean="0"/>
              <a:t>The algorithm found 7 distinct groups.</a:t>
            </a:r>
          </a:p>
          <a:p>
            <a:pPr marL="171450" indent="-171450">
              <a:buFont typeface="Arial" pitchFamily="34" charset="0"/>
              <a:buChar char="•"/>
            </a:pPr>
            <a:r>
              <a:rPr lang="en-NZ" baseline="0" dirty="0" smtClean="0"/>
              <a:t>How, by looking, would you know that there were 7?</a:t>
            </a:r>
          </a:p>
          <a:p>
            <a:pPr marL="171450" indent="-171450">
              <a:buFont typeface="Arial" pitchFamily="34" charset="0"/>
              <a:buChar char="•"/>
            </a:pPr>
            <a:r>
              <a:rPr lang="en-NZ" baseline="0" dirty="0" smtClean="0"/>
              <a:t>Answer: You wouldn’t. If you could tell how many groups there were, you probably wouldn’t need to run k-means.</a:t>
            </a:r>
          </a:p>
          <a:p>
            <a:pPr marL="171450" indent="-171450">
              <a:buFont typeface="Arial" pitchFamily="34" charset="0"/>
              <a:buChar char="•"/>
            </a:pPr>
            <a:r>
              <a:rPr lang="en-NZ" baseline="0" dirty="0" smtClean="0"/>
              <a:t>So, what do you do?</a:t>
            </a:r>
          </a:p>
          <a:p>
            <a:pPr marL="171450" indent="-171450">
              <a:buFont typeface="Arial" pitchFamily="34" charset="0"/>
              <a:buChar char="•"/>
            </a:pPr>
            <a:r>
              <a:rPr lang="en-NZ" baseline="0" dirty="0" smtClean="0"/>
              <a:t>Answer: Add an outer loop. Run the algorithm for k=2,3,…,n</a:t>
            </a:r>
          </a:p>
          <a:p>
            <a:pPr marL="171450" indent="-171450">
              <a:buFont typeface="Arial" pitchFamily="34" charset="0"/>
              <a:buChar char="•"/>
            </a:pPr>
            <a:r>
              <a:rPr lang="en-NZ" baseline="0" dirty="0" smtClean="0"/>
              <a:t>Stop when increasing k doesn’t reduce the overall SSE, or the more sensitive measure </a:t>
            </a:r>
            <a:r>
              <a:rPr lang="en-NZ" baseline="0" dirty="0" err="1" smtClean="0"/>
              <a:t>BetweenClusterVariability</a:t>
            </a:r>
            <a:r>
              <a:rPr lang="en-NZ" baseline="0" dirty="0" smtClean="0"/>
              <a:t>/</a:t>
            </a:r>
            <a:r>
              <a:rPr lang="en-NZ" baseline="0" dirty="0" err="1" smtClean="0"/>
              <a:t>WithinClusterVariability</a:t>
            </a:r>
            <a:r>
              <a:rPr lang="en-NZ" baseline="0" dirty="0" smtClean="0"/>
              <a:t>.</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56</a:t>
            </a:fld>
            <a:endParaRPr lang="en-NZ"/>
          </a:p>
        </p:txBody>
      </p:sp>
    </p:spTree>
    <p:extLst>
      <p:ext uri="{BB962C8B-B14F-4D97-AF65-F5344CB8AC3E}">
        <p14:creationId xmlns:p14="http://schemas.microsoft.com/office/powerpoint/2010/main" val="4261181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itchFamily="34" charset="0"/>
              <a:buChar char="•"/>
            </a:pPr>
            <a:r>
              <a:rPr lang="en-NZ" dirty="0" smtClean="0"/>
              <a:t>And finally, a completely different machine learning method.</a:t>
            </a:r>
          </a:p>
          <a:p>
            <a:pPr marL="171450" indent="-171450">
              <a:buFont typeface="Arial" pitchFamily="34" charset="0"/>
              <a:buChar char="•"/>
            </a:pPr>
            <a:r>
              <a:rPr lang="en-NZ" baseline="0" dirty="0" smtClean="0"/>
              <a:t>This will take a set of input values (like the decision tree) and generate an output class membership (like the decision tree).</a:t>
            </a:r>
          </a:p>
          <a:p>
            <a:pPr marL="171450" indent="-171450">
              <a:buFont typeface="Arial" pitchFamily="34" charset="0"/>
              <a:buChar char="•"/>
            </a:pPr>
            <a:r>
              <a:rPr lang="en-NZ" baseline="0" dirty="0" smtClean="0"/>
              <a:t>It can be more accurate than the decision tree or any of its common variants.</a:t>
            </a:r>
          </a:p>
          <a:p>
            <a:pPr marL="171450" indent="-171450">
              <a:buFont typeface="Arial" pitchFamily="34" charset="0"/>
              <a:buChar char="•"/>
            </a:pPr>
            <a:r>
              <a:rPr lang="en-NZ" baseline="0" dirty="0" smtClean="0"/>
              <a:t>And at no point, can a person tell on what it is actually basing its decision.</a:t>
            </a:r>
          </a:p>
          <a:p>
            <a:pPr marL="171450" indent="-171450">
              <a:buFont typeface="Arial" pitchFamily="34" charset="0"/>
              <a:buChar char="•"/>
            </a:pPr>
            <a:r>
              <a:rPr lang="en-NZ" baseline="0" dirty="0" smtClean="0"/>
              <a:t>The input nodes are the values from the data set for an individual record</a:t>
            </a:r>
          </a:p>
          <a:p>
            <a:pPr marL="171450" indent="-171450">
              <a:buFont typeface="Arial" pitchFamily="34" charset="0"/>
              <a:buChar char="•"/>
            </a:pPr>
            <a:r>
              <a:rPr lang="en-NZ" baseline="0" dirty="0" smtClean="0"/>
              <a:t>The output node is good loan/bad loan</a:t>
            </a:r>
          </a:p>
          <a:p>
            <a:pPr marL="171450" indent="-171450">
              <a:buFont typeface="Arial" pitchFamily="34" charset="0"/>
              <a:buChar char="•"/>
            </a:pPr>
            <a:r>
              <a:rPr lang="en-NZ" baseline="0" dirty="0" smtClean="0"/>
              <a:t>The hidden layer are just little functions</a:t>
            </a:r>
          </a:p>
          <a:p>
            <a:pPr marL="171450" indent="-171450">
              <a:buFont typeface="Arial" pitchFamily="34" charset="0"/>
              <a:buChar char="•"/>
            </a:pPr>
            <a:r>
              <a:rPr lang="en-NZ" baseline="0" dirty="0" smtClean="0"/>
              <a:t>Each input node has a weighted edge to each hidden node</a:t>
            </a:r>
          </a:p>
          <a:p>
            <a:pPr marL="171450" indent="-171450">
              <a:buFont typeface="Arial" pitchFamily="34" charset="0"/>
              <a:buChar char="•"/>
            </a:pPr>
            <a:r>
              <a:rPr lang="en-NZ" baseline="0" dirty="0" smtClean="0"/>
              <a:t>The hidden nodes compute the weighted sum</a:t>
            </a:r>
          </a:p>
          <a:p>
            <a:pPr marL="171450" indent="-171450">
              <a:buFont typeface="Arial" pitchFamily="34" charset="0"/>
              <a:buChar char="•"/>
            </a:pPr>
            <a:r>
              <a:rPr lang="en-NZ" baseline="0" dirty="0" smtClean="0"/>
              <a:t>They then link onto the output, which computes a </a:t>
            </a:r>
            <a:r>
              <a:rPr lang="en-NZ" baseline="0" dirty="0" err="1" smtClean="0"/>
              <a:t>sigmoidal</a:t>
            </a:r>
            <a:r>
              <a:rPr lang="en-NZ" baseline="0" dirty="0" smtClean="0"/>
              <a:t> (flattened) weighted sum of the hidden nodes</a:t>
            </a:r>
          </a:p>
          <a:p>
            <a:pPr marL="171450" indent="-171450">
              <a:buFont typeface="Arial" pitchFamily="34" charset="0"/>
              <a:buChar char="•"/>
            </a:pPr>
            <a:r>
              <a:rPr lang="en-NZ" baseline="0" dirty="0" smtClean="0"/>
              <a:t>The output node responds with a threshold binary function (a parameter of the model)</a:t>
            </a:r>
          </a:p>
          <a:p>
            <a:pPr marL="171450" indent="-171450">
              <a:buFont typeface="Arial" pitchFamily="34" charset="0"/>
              <a:buChar char="•"/>
            </a:pPr>
            <a:r>
              <a:rPr lang="en-NZ" baseline="0" dirty="0" smtClean="0"/>
              <a:t>The model starts with a random weight on each edge (between 0 and 1)</a:t>
            </a:r>
          </a:p>
          <a:p>
            <a:pPr marL="171450" indent="-171450">
              <a:buFont typeface="Arial" pitchFamily="34" charset="0"/>
              <a:buChar char="•"/>
            </a:pPr>
            <a:r>
              <a:rPr lang="en-NZ" baseline="0" dirty="0" smtClean="0"/>
              <a:t>You feed in each record on the training set one at a time</a:t>
            </a:r>
          </a:p>
          <a:p>
            <a:pPr marL="171450" indent="-171450">
              <a:buFont typeface="Arial" pitchFamily="34" charset="0"/>
              <a:buChar char="•"/>
            </a:pPr>
            <a:r>
              <a:rPr lang="en-NZ" baseline="0" dirty="0" smtClean="0"/>
              <a:t>You compare the generated output to the real one, and feed back, raising and lowering the weights based on some clever maths that basically tries to force the output up or down as required by modifying the weights</a:t>
            </a:r>
          </a:p>
          <a:p>
            <a:pPr marL="171450" indent="-171450">
              <a:buFont typeface="Arial" pitchFamily="34" charset="0"/>
              <a:buChar char="•"/>
            </a:pPr>
            <a:r>
              <a:rPr lang="en-NZ" baseline="0" dirty="0" smtClean="0"/>
              <a:t>Then the next record, and so on</a:t>
            </a:r>
          </a:p>
          <a:p>
            <a:pPr marL="171450" indent="-171450">
              <a:buFont typeface="Arial" pitchFamily="34" charset="0"/>
              <a:buChar char="•"/>
            </a:pPr>
            <a:r>
              <a:rPr lang="en-NZ" baseline="0" dirty="0" smtClean="0"/>
              <a:t>Then you do it all again</a:t>
            </a:r>
          </a:p>
          <a:p>
            <a:pPr marL="171450" indent="-171450">
              <a:buFont typeface="Arial" pitchFamily="34" charset="0"/>
              <a:buChar char="•"/>
            </a:pPr>
            <a:r>
              <a:rPr lang="en-NZ" baseline="0" dirty="0" smtClean="0"/>
              <a:t>Over time, the weights will settle into a set of values that produces the correct output for each record</a:t>
            </a:r>
          </a:p>
          <a:p>
            <a:pPr marL="171450" indent="-171450">
              <a:buFont typeface="Arial" pitchFamily="34" charset="0"/>
              <a:buChar char="•"/>
            </a:pPr>
            <a:r>
              <a:rPr lang="en-NZ" baseline="0" dirty="0" smtClean="0"/>
              <a:t>You can then feed in a new set of input values (a new customer’s data) and watch the output</a:t>
            </a:r>
          </a:p>
          <a:p>
            <a:pPr marL="171450" indent="-171450">
              <a:buFont typeface="Arial" pitchFamily="34" charset="0"/>
              <a:buChar char="•"/>
            </a:pPr>
            <a:r>
              <a:rPr lang="en-NZ" baseline="0" dirty="0" smtClean="0"/>
              <a:t>Note that it doesn’t matter what the weights are, and nobody knows exactly why it works, but it does.</a:t>
            </a:r>
          </a:p>
          <a:p>
            <a:pPr marL="171450" indent="-171450">
              <a:buFont typeface="Arial" pitchFamily="34" charset="0"/>
              <a:buChar char="•"/>
            </a:pPr>
            <a:r>
              <a:rPr lang="en-NZ" baseline="0" dirty="0" smtClean="0"/>
              <a:t>This is called a neural net because it was first proposed as a model of how the brain works, with all the neuron dendrites feeding into a single cell body.</a:t>
            </a:r>
          </a:p>
        </p:txBody>
      </p:sp>
      <p:sp>
        <p:nvSpPr>
          <p:cNvPr id="4" name="Slide Number Placeholder 3"/>
          <p:cNvSpPr>
            <a:spLocks noGrp="1"/>
          </p:cNvSpPr>
          <p:nvPr>
            <p:ph type="sldNum" sz="quarter" idx="10"/>
          </p:nvPr>
        </p:nvSpPr>
        <p:spPr/>
        <p:txBody>
          <a:bodyPr/>
          <a:lstStyle/>
          <a:p>
            <a:fld id="{7C30754F-551E-4C56-9579-FAFDAC3990FC}" type="slidenum">
              <a:rPr lang="en-NZ" smtClean="0"/>
              <a:pPr/>
              <a:t>57</a:t>
            </a:fld>
            <a:endParaRPr lang="en-NZ"/>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So what is it all for?</a:t>
            </a:r>
          </a:p>
          <a:p>
            <a:r>
              <a:rPr lang="en-NZ" dirty="0" smtClean="0"/>
              <a:t>This (from Rob and Coronel)</a:t>
            </a: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58</a:t>
            </a:fld>
            <a:endParaRPr lang="en-NZ"/>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will do</a:t>
            </a:r>
            <a:r>
              <a:rPr lang="en-NZ" baseline="0" dirty="0" smtClean="0"/>
              <a:t> this practical in the first session next week</a:t>
            </a:r>
          </a:p>
          <a:p>
            <a:r>
              <a:rPr lang="en-NZ" baseline="0" dirty="0" smtClean="0"/>
              <a:t>Over the weekend, please do </a:t>
            </a:r>
            <a:r>
              <a:rPr lang="en-NZ" baseline="0" smtClean="0"/>
              <a:t>the reading.</a:t>
            </a:r>
            <a:endParaRPr lang="en-NZ"/>
          </a:p>
        </p:txBody>
      </p:sp>
      <p:sp>
        <p:nvSpPr>
          <p:cNvPr id="4" name="Slide Number Placeholder 3"/>
          <p:cNvSpPr>
            <a:spLocks noGrp="1"/>
          </p:cNvSpPr>
          <p:nvPr>
            <p:ph type="sldNum" sz="quarter" idx="10"/>
          </p:nvPr>
        </p:nvSpPr>
        <p:spPr/>
        <p:txBody>
          <a:bodyPr/>
          <a:lstStyle/>
          <a:p>
            <a:fld id="{7C30754F-551E-4C56-9579-FAFDAC3990FC}" type="slidenum">
              <a:rPr lang="en-NZ" smtClean="0"/>
              <a:pPr/>
              <a:t>59</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a:t>
            </a:r>
            <a:r>
              <a:rPr lang="en-US" baseline="0" dirty="0" smtClean="0"/>
              <a:t> we said, the OLAP data is a collection of OLTP data</a:t>
            </a:r>
          </a:p>
          <a:p>
            <a:pPr>
              <a:buFont typeface="Arial" pitchFamily="34" charset="0"/>
              <a:buChar char="•"/>
            </a:pPr>
            <a:r>
              <a:rPr lang="en-US" baseline="0" dirty="0" smtClean="0"/>
              <a:t>As more OLTP data is created, it needs to be added to the OLAP database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a:t>
            </a:r>
            <a:r>
              <a:rPr lang="en-US" baseline="0" dirty="0" smtClean="0"/>
              <a:t> we said, the OLAP data is a collection of OLTP data</a:t>
            </a:r>
          </a:p>
          <a:p>
            <a:pPr>
              <a:buFont typeface="Arial" pitchFamily="34" charset="0"/>
              <a:buChar char="•"/>
            </a:pPr>
            <a:r>
              <a:rPr lang="en-US" baseline="0" dirty="0" smtClean="0"/>
              <a:t>As more OLTP data is created, it needs to be added to the </a:t>
            </a:r>
            <a:r>
              <a:rPr lang="en-US" baseline="0" smtClean="0"/>
              <a:t>OLAP database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7</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a:t>
            </a:r>
            <a:r>
              <a:rPr lang="en-US" baseline="0" dirty="0" smtClean="0"/>
              <a:t> we said, the OLAP data is a collection of OLTP data</a:t>
            </a:r>
          </a:p>
          <a:p>
            <a:pPr>
              <a:buFont typeface="Arial" pitchFamily="34" charset="0"/>
              <a:buChar char="•"/>
            </a:pPr>
            <a:r>
              <a:rPr lang="en-US" baseline="0" dirty="0" smtClean="0"/>
              <a:t>As more OLTP data is created, it needs to be added to the </a:t>
            </a:r>
            <a:r>
              <a:rPr lang="en-US" baseline="0" smtClean="0"/>
              <a:t>OLAP database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8</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As</a:t>
            </a:r>
            <a:r>
              <a:rPr lang="en-US" baseline="0" dirty="0" smtClean="0"/>
              <a:t> we said, the OLAP data is a collection of OLTP data</a:t>
            </a:r>
          </a:p>
          <a:p>
            <a:pPr>
              <a:buFont typeface="Arial" pitchFamily="34" charset="0"/>
              <a:buChar char="•"/>
            </a:pPr>
            <a:r>
              <a:rPr lang="en-US" baseline="0" dirty="0" smtClean="0"/>
              <a:t>As more OLTP data is created, it needs to be added to the </a:t>
            </a:r>
            <a:r>
              <a:rPr lang="en-US" baseline="0" smtClean="0"/>
              <a:t>OLAP database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7C30754F-551E-4C56-9579-FAFDAC3990FC}" type="slidenum">
              <a:rPr lang="en-NZ" smtClean="0"/>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10/23/2018</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10/23/2018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Databases for knowledge discovery</a:t>
            </a:r>
            <a:endParaRPr lang="en-NZ" dirty="0"/>
          </a:p>
        </p:txBody>
      </p:sp>
      <p:sp>
        <p:nvSpPr>
          <p:cNvPr id="3" name="Subtitle 2"/>
          <p:cNvSpPr>
            <a:spLocks noGrp="1"/>
          </p:cNvSpPr>
          <p:nvPr>
            <p:ph type="subTitle" idx="1"/>
          </p:nvPr>
        </p:nvSpPr>
        <p:spPr/>
        <p:txBody>
          <a:bodyPr/>
          <a:lstStyle/>
          <a:p>
            <a:r>
              <a:rPr lang="en-US" dirty="0" smtClean="0"/>
              <a:t>IN705 </a:t>
            </a:r>
            <a:r>
              <a:rPr lang="en-US" smtClean="0"/>
              <a:t>DB3 2018  </a:t>
            </a:r>
            <a:r>
              <a:rPr lang="en-US" dirty="0" smtClean="0"/>
              <a:t>- </a:t>
            </a:r>
            <a:r>
              <a:rPr lang="en-US" smtClean="0"/>
              <a:t>Session 12.1</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7024777"/>
              </p:ext>
            </p:extLst>
          </p:nvPr>
        </p:nvGraphicFramePr>
        <p:xfrm>
          <a:off x="381000" y="1784350"/>
          <a:ext cx="8382000" cy="2787651"/>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Database design</a:t>
                      </a:r>
                      <a:endParaRPr lang="en-NZ" sz="2800" b="1" dirty="0"/>
                    </a:p>
                  </a:txBody>
                  <a:tcPr/>
                </a:tc>
                <a:tc>
                  <a:txBody>
                    <a:bodyPr/>
                    <a:lstStyle/>
                    <a:p>
                      <a:pPr>
                        <a:spcBef>
                          <a:spcPts val="600"/>
                        </a:spcBef>
                        <a:spcAft>
                          <a:spcPts val="600"/>
                        </a:spcAft>
                        <a:buFont typeface="Arial" pitchFamily="34" charset="0"/>
                        <a:buChar char="•"/>
                      </a:pPr>
                      <a:r>
                        <a:rPr lang="en-US" sz="2400" dirty="0" smtClean="0"/>
                        <a:t> Relational</a:t>
                      </a:r>
                    </a:p>
                    <a:p>
                      <a:pPr>
                        <a:spcBef>
                          <a:spcPts val="600"/>
                        </a:spcBef>
                        <a:spcAft>
                          <a:spcPts val="600"/>
                        </a:spcAft>
                        <a:buFont typeface="Arial" pitchFamily="34" charset="0"/>
                        <a:buChar char="•"/>
                      </a:pPr>
                      <a:r>
                        <a:rPr lang="en-US" sz="2400" dirty="0" smtClean="0"/>
                        <a:t> 3</a:t>
                      </a:r>
                      <a:r>
                        <a:rPr lang="en-US" sz="2400" baseline="30000" dirty="0" smtClean="0"/>
                        <a:t>rd</a:t>
                      </a:r>
                      <a:r>
                        <a:rPr lang="en-US" sz="2400" dirty="0" smtClean="0"/>
                        <a:t> normal form</a:t>
                      </a:r>
                      <a:endParaRPr lang="en-NZ" sz="2400" dirty="0"/>
                    </a:p>
                  </a:txBody>
                  <a:tcPr/>
                </a:tc>
                <a:tc>
                  <a:txBody>
                    <a:bodyPr/>
                    <a:lstStyle/>
                    <a:p>
                      <a:pPr>
                        <a:spcBef>
                          <a:spcPts val="600"/>
                        </a:spcBef>
                        <a:spcAft>
                          <a:spcPts val="600"/>
                        </a:spcAft>
                        <a:buFont typeface="Arial" pitchFamily="34" charset="0"/>
                        <a:buChar char="•"/>
                      </a:pPr>
                      <a:r>
                        <a:rPr lang="en-US" sz="2400" dirty="0" smtClean="0"/>
                        <a:t> May be denormalised</a:t>
                      </a:r>
                    </a:p>
                    <a:p>
                      <a:pPr>
                        <a:spcBef>
                          <a:spcPts val="600"/>
                        </a:spcBef>
                        <a:spcAft>
                          <a:spcPts val="600"/>
                        </a:spcAft>
                        <a:buFont typeface="Arial" pitchFamily="34" charset="0"/>
                        <a:buChar char="•"/>
                      </a:pPr>
                      <a:r>
                        <a:rPr lang="en-US" sz="2400" dirty="0" smtClean="0"/>
                        <a:t> More complex architectures</a:t>
                      </a:r>
                      <a:r>
                        <a:rPr lang="en-US" sz="2400" baseline="0" dirty="0" smtClean="0"/>
                        <a:t>, e.g. star and snowflake schemas</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5318161"/>
              </p:ext>
            </p:extLst>
          </p:nvPr>
        </p:nvGraphicFramePr>
        <p:xfrm>
          <a:off x="457200" y="1784350"/>
          <a:ext cx="8229600" cy="3653473"/>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Backup</a:t>
                      </a:r>
                      <a:r>
                        <a:rPr lang="en-US" sz="2800" b="1" baseline="0" dirty="0" smtClean="0"/>
                        <a:t> and Recovery</a:t>
                      </a:r>
                      <a:endParaRPr lang="en-NZ" sz="2800" b="1" dirty="0"/>
                    </a:p>
                  </a:txBody>
                  <a:tcPr/>
                </a:tc>
                <a:tc>
                  <a:txBody>
                    <a:bodyPr/>
                    <a:lstStyle/>
                    <a:p>
                      <a:pPr>
                        <a:spcBef>
                          <a:spcPts val="600"/>
                        </a:spcBef>
                        <a:spcAft>
                          <a:spcPts val="600"/>
                        </a:spcAft>
                        <a:buFont typeface="Arial" pitchFamily="34" charset="0"/>
                        <a:buChar char="•"/>
                      </a:pPr>
                      <a:r>
                        <a:rPr lang="en-US" sz="2400" dirty="0" smtClean="0"/>
                        <a:t> Rigorous backup protocol required</a:t>
                      </a:r>
                    </a:p>
                    <a:p>
                      <a:pPr>
                        <a:spcBef>
                          <a:spcPts val="600"/>
                        </a:spcBef>
                        <a:spcAft>
                          <a:spcPts val="600"/>
                        </a:spcAft>
                        <a:buFont typeface="Arial" pitchFamily="34" charset="0"/>
                        <a:buChar char="•"/>
                      </a:pPr>
                      <a:r>
                        <a:rPr lang="en-US" sz="2400" dirty="0" smtClean="0"/>
                        <a:t> Availability essential to business</a:t>
                      </a:r>
                      <a:r>
                        <a:rPr lang="en-US" sz="2400" baseline="0" dirty="0" smtClean="0"/>
                        <a:t> function</a:t>
                      </a:r>
                    </a:p>
                    <a:p>
                      <a:pPr>
                        <a:spcBef>
                          <a:spcPts val="600"/>
                        </a:spcBef>
                        <a:spcAft>
                          <a:spcPts val="600"/>
                        </a:spcAft>
                        <a:buFont typeface="Arial" pitchFamily="34" charset="0"/>
                        <a:buChar char="•"/>
                      </a:pPr>
                      <a:r>
                        <a:rPr lang="en-US" sz="2400" baseline="0" dirty="0" smtClean="0"/>
                        <a:t> Data loss can be catastrophic</a:t>
                      </a:r>
                      <a:endParaRPr lang="en-NZ" sz="2400" dirty="0"/>
                    </a:p>
                  </a:txBody>
                  <a:tcPr/>
                </a:tc>
                <a:tc>
                  <a:txBody>
                    <a:bodyPr/>
                    <a:lstStyle/>
                    <a:p>
                      <a:pPr>
                        <a:spcBef>
                          <a:spcPts val="600"/>
                        </a:spcBef>
                        <a:spcAft>
                          <a:spcPts val="600"/>
                        </a:spcAft>
                        <a:buFont typeface="Arial" pitchFamily="34" charset="0"/>
                        <a:buChar char="•"/>
                      </a:pPr>
                      <a:r>
                        <a:rPr lang="en-US" sz="2400" dirty="0" smtClean="0"/>
                        <a:t> Relaxed</a:t>
                      </a:r>
                    </a:p>
                    <a:p>
                      <a:pPr>
                        <a:spcBef>
                          <a:spcPts val="600"/>
                        </a:spcBef>
                        <a:spcAft>
                          <a:spcPts val="600"/>
                        </a:spcAft>
                        <a:buFont typeface="Arial" pitchFamily="34" charset="0"/>
                        <a:buChar char="•"/>
                      </a:pPr>
                      <a:r>
                        <a:rPr lang="en-US" sz="2400" dirty="0" smtClean="0"/>
                        <a:t> Availability</a:t>
                      </a:r>
                      <a:r>
                        <a:rPr lang="en-US" sz="2400" baseline="0" dirty="0" smtClean="0"/>
                        <a:t> can be more flexible</a:t>
                      </a:r>
                      <a:endParaRPr lang="en-US" sz="2400" dirty="0" smtClean="0"/>
                    </a:p>
                    <a:p>
                      <a:pPr>
                        <a:spcBef>
                          <a:spcPts val="600"/>
                        </a:spcBef>
                        <a:spcAft>
                          <a:spcPts val="600"/>
                        </a:spcAft>
                        <a:buFont typeface="Arial" pitchFamily="34" charset="0"/>
                        <a:buChar char="•"/>
                      </a:pPr>
                      <a:r>
                        <a:rPr lang="en-US" sz="2400" dirty="0" smtClean="0"/>
                        <a:t> If required, OLAP database can be reconstructed from OLTP</a:t>
                      </a:r>
                      <a:r>
                        <a:rPr lang="en-US" sz="2400" baseline="0" dirty="0" smtClean="0"/>
                        <a:t> sources</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System Elements</a:t>
            </a:r>
            <a:endParaRPr lang="en-NZ" dirty="0"/>
          </a:p>
        </p:txBody>
      </p:sp>
      <p:sp>
        <p:nvSpPr>
          <p:cNvPr id="3" name="Content Placeholder 2"/>
          <p:cNvSpPr>
            <a:spLocks noGrp="1"/>
          </p:cNvSpPr>
          <p:nvPr>
            <p:ph idx="1"/>
          </p:nvPr>
        </p:nvSpPr>
        <p:spPr/>
        <p:txBody>
          <a:bodyPr/>
          <a:lstStyle/>
          <a:p>
            <a:r>
              <a:rPr lang="en-US" dirty="0" smtClean="0"/>
              <a:t>Data Warehouse</a:t>
            </a:r>
          </a:p>
          <a:p>
            <a:pPr lvl="1"/>
            <a:r>
              <a:rPr lang="en-US" dirty="0" smtClean="0"/>
              <a:t>OLAP data store</a:t>
            </a:r>
          </a:p>
          <a:p>
            <a:pPr lvl="1"/>
            <a:endParaRPr lang="en-US" dirty="0" smtClean="0"/>
          </a:p>
          <a:p>
            <a:r>
              <a:rPr lang="en-US" dirty="0" smtClean="0"/>
              <a:t>Data Warehouse Analysis Tools</a:t>
            </a:r>
          </a:p>
          <a:p>
            <a:pPr lvl="1"/>
            <a:r>
              <a:rPr lang="en-US" dirty="0" smtClean="0"/>
              <a:t>Multi-dimensional data summaries</a:t>
            </a:r>
          </a:p>
          <a:p>
            <a:pPr lvl="1"/>
            <a:endParaRPr lang="en-US" dirty="0" smtClean="0"/>
          </a:p>
          <a:p>
            <a:r>
              <a:rPr lang="en-US" dirty="0" smtClean="0"/>
              <a:t>Data Mining Analysis Tools</a:t>
            </a:r>
          </a:p>
          <a:p>
            <a:pPr lvl="1"/>
            <a:r>
              <a:rPr lang="en-US" dirty="0" smtClean="0"/>
              <a:t>Pattern recognition algorithms for predictive analyses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NZ" dirty="0"/>
          </a:p>
        </p:txBody>
      </p:sp>
      <p:sp>
        <p:nvSpPr>
          <p:cNvPr id="3" name="Content Placeholder 2"/>
          <p:cNvSpPr>
            <a:spLocks noGrp="1"/>
          </p:cNvSpPr>
          <p:nvPr>
            <p:ph idx="1"/>
          </p:nvPr>
        </p:nvSpPr>
        <p:spPr/>
        <p:txBody>
          <a:bodyPr/>
          <a:lstStyle/>
          <a:p>
            <a:r>
              <a:rPr lang="en-US" dirty="0" smtClean="0"/>
              <a:t>Originally defined as:</a:t>
            </a:r>
          </a:p>
          <a:p>
            <a:endParaRPr lang="en-US" dirty="0" smtClean="0"/>
          </a:p>
          <a:p>
            <a:pPr lvl="1">
              <a:buNone/>
            </a:pPr>
            <a:r>
              <a:rPr lang="en-US" dirty="0" smtClean="0"/>
              <a:t>“An integrated, subject-oriented, time-variant, nonvolatile collection of data”</a:t>
            </a:r>
          </a:p>
          <a:p>
            <a:pPr lvl="1" algn="r">
              <a:buNone/>
            </a:pPr>
            <a:r>
              <a:rPr lang="en-US" dirty="0" err="1" smtClean="0"/>
              <a:t>Inmon</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NZ" dirty="0"/>
          </a:p>
        </p:txBody>
      </p:sp>
      <p:sp>
        <p:nvSpPr>
          <p:cNvPr id="3" name="Content Placeholder 2"/>
          <p:cNvSpPr>
            <a:spLocks noGrp="1"/>
          </p:cNvSpPr>
          <p:nvPr>
            <p:ph idx="1"/>
          </p:nvPr>
        </p:nvSpPr>
        <p:spPr/>
        <p:txBody>
          <a:bodyPr/>
          <a:lstStyle/>
          <a:p>
            <a:r>
              <a:rPr lang="en-US" dirty="0" smtClean="0"/>
              <a:t>Integrated:</a:t>
            </a:r>
          </a:p>
          <a:p>
            <a:pPr lvl="1"/>
            <a:r>
              <a:rPr lang="en-US" dirty="0" smtClean="0"/>
              <a:t>Data drawn from multiple sources and consolidated in a single database</a:t>
            </a:r>
          </a:p>
          <a:p>
            <a:pPr lvl="1"/>
            <a:r>
              <a:rPr lang="en-US" dirty="0" smtClean="0"/>
              <a:t>Can introduce enormous “data cleaning” problems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NZ" dirty="0"/>
          </a:p>
        </p:txBody>
      </p:sp>
      <p:sp>
        <p:nvSpPr>
          <p:cNvPr id="3" name="Content Placeholder 2"/>
          <p:cNvSpPr>
            <a:spLocks noGrp="1"/>
          </p:cNvSpPr>
          <p:nvPr>
            <p:ph idx="1"/>
          </p:nvPr>
        </p:nvSpPr>
        <p:spPr/>
        <p:txBody>
          <a:bodyPr/>
          <a:lstStyle/>
          <a:p>
            <a:r>
              <a:rPr lang="en-US" dirty="0" smtClean="0"/>
              <a:t>Subject-Oriented</a:t>
            </a:r>
          </a:p>
          <a:p>
            <a:pPr lvl="1"/>
            <a:r>
              <a:rPr lang="en-US" dirty="0" smtClean="0"/>
              <a:t>Data are organised by topic</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NZ" dirty="0"/>
          </a:p>
        </p:txBody>
      </p:sp>
      <p:sp>
        <p:nvSpPr>
          <p:cNvPr id="3" name="Content Placeholder 2"/>
          <p:cNvSpPr>
            <a:spLocks noGrp="1"/>
          </p:cNvSpPr>
          <p:nvPr>
            <p:ph idx="1"/>
          </p:nvPr>
        </p:nvSpPr>
        <p:spPr/>
        <p:txBody>
          <a:bodyPr/>
          <a:lstStyle/>
          <a:p>
            <a:r>
              <a:rPr lang="en-US" dirty="0" smtClean="0"/>
              <a:t>Time-Variant</a:t>
            </a:r>
          </a:p>
          <a:p>
            <a:pPr lvl="1"/>
            <a:r>
              <a:rPr lang="en-US" dirty="0" smtClean="0"/>
              <a:t>Data uploaded repeatedly over time</a:t>
            </a:r>
          </a:p>
          <a:p>
            <a:pPr lvl="1"/>
            <a:r>
              <a:rPr lang="en-US" dirty="0" smtClean="0"/>
              <a:t>Historical data maintained</a:t>
            </a:r>
          </a:p>
          <a:p>
            <a:pPr lvl="1"/>
            <a:r>
              <a:rPr lang="en-US" dirty="0" smtClean="0"/>
              <a:t>Time-based aggregates (e.g. “weekly sales”) recomputed at data upload</a:t>
            </a:r>
          </a:p>
          <a:p>
            <a:pPr lvl="1"/>
            <a:r>
              <a:rPr lang="en-US" dirty="0" smtClean="0"/>
              <a:t>May contain “future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a:t>
            </a:r>
            <a:endParaRPr lang="en-NZ" dirty="0"/>
          </a:p>
        </p:txBody>
      </p:sp>
      <p:sp>
        <p:nvSpPr>
          <p:cNvPr id="3" name="Content Placeholder 2"/>
          <p:cNvSpPr>
            <a:spLocks noGrp="1"/>
          </p:cNvSpPr>
          <p:nvPr>
            <p:ph idx="1"/>
          </p:nvPr>
        </p:nvSpPr>
        <p:spPr/>
        <p:txBody>
          <a:bodyPr/>
          <a:lstStyle/>
          <a:p>
            <a:r>
              <a:rPr lang="en-US" dirty="0" smtClean="0"/>
              <a:t>Non-volatile</a:t>
            </a:r>
          </a:p>
          <a:p>
            <a:pPr lvl="1"/>
            <a:r>
              <a:rPr lang="en-US" dirty="0" smtClean="0"/>
              <a:t>Once data are entered into the warehouse, they are never removed.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Warehouse</a:t>
            </a:r>
            <a:endParaRPr lang="en-NZ" dirty="0"/>
          </a:p>
        </p:txBody>
      </p:sp>
      <p:sp>
        <p:nvSpPr>
          <p:cNvPr id="6" name="Rectangle 5"/>
          <p:cNvSpPr/>
          <p:nvPr/>
        </p:nvSpPr>
        <p:spPr>
          <a:xfrm>
            <a:off x="457200" y="1905000"/>
            <a:ext cx="21336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Flowchart: Magnetic Disk 7"/>
          <p:cNvSpPr/>
          <p:nvPr/>
        </p:nvSpPr>
        <p:spPr>
          <a:xfrm>
            <a:off x="838200" y="2362200"/>
            <a:ext cx="1371600" cy="1143000"/>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NZ"/>
          </a:p>
        </p:txBody>
      </p:sp>
      <p:sp>
        <p:nvSpPr>
          <p:cNvPr id="9" name="Flowchart: Magnetic Disk 8"/>
          <p:cNvSpPr/>
          <p:nvPr/>
        </p:nvSpPr>
        <p:spPr>
          <a:xfrm>
            <a:off x="838200" y="3733800"/>
            <a:ext cx="1371600" cy="114300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10" name="Flowchart: Magnetic Disk 9"/>
          <p:cNvSpPr/>
          <p:nvPr/>
        </p:nvSpPr>
        <p:spPr>
          <a:xfrm>
            <a:off x="838200" y="5181600"/>
            <a:ext cx="1371600" cy="1143000"/>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NZ"/>
          </a:p>
        </p:txBody>
      </p:sp>
      <p:sp>
        <p:nvSpPr>
          <p:cNvPr id="11" name="TextBox 10"/>
          <p:cNvSpPr txBox="1"/>
          <p:nvPr/>
        </p:nvSpPr>
        <p:spPr>
          <a:xfrm>
            <a:off x="838200" y="1371600"/>
            <a:ext cx="1775614" cy="369332"/>
          </a:xfrm>
          <a:prstGeom prst="rect">
            <a:avLst/>
          </a:prstGeom>
          <a:noFill/>
        </p:spPr>
        <p:txBody>
          <a:bodyPr wrap="none" rtlCol="0">
            <a:spAutoFit/>
          </a:bodyPr>
          <a:lstStyle/>
          <a:p>
            <a:r>
              <a:rPr lang="en-US" dirty="0" smtClean="0"/>
              <a:t>OTLP Databases</a:t>
            </a:r>
            <a:endParaRPr lang="en-NZ" dirty="0"/>
          </a:p>
        </p:txBody>
      </p:sp>
      <p:sp>
        <p:nvSpPr>
          <p:cNvPr id="12" name="Down Arrow 11"/>
          <p:cNvSpPr/>
          <p:nvPr/>
        </p:nvSpPr>
        <p:spPr>
          <a:xfrm rot="16200000">
            <a:off x="3498961" y="1835042"/>
            <a:ext cx="926882" cy="2133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p:cNvSpPr txBox="1"/>
          <p:nvPr/>
        </p:nvSpPr>
        <p:spPr>
          <a:xfrm>
            <a:off x="3048000" y="1371600"/>
            <a:ext cx="1822935" cy="369332"/>
          </a:xfrm>
          <a:prstGeom prst="rect">
            <a:avLst/>
          </a:prstGeom>
          <a:noFill/>
        </p:spPr>
        <p:txBody>
          <a:bodyPr wrap="none" rtlCol="0">
            <a:spAutoFit/>
          </a:bodyPr>
          <a:lstStyle/>
          <a:p>
            <a:r>
              <a:rPr lang="en-US" dirty="0" smtClean="0"/>
              <a:t>Data Preparation</a:t>
            </a:r>
            <a:endParaRPr lang="en-NZ" dirty="0"/>
          </a:p>
        </p:txBody>
      </p:sp>
      <p:sp>
        <p:nvSpPr>
          <p:cNvPr id="14" name="TextBox 13"/>
          <p:cNvSpPr txBox="1"/>
          <p:nvPr/>
        </p:nvSpPr>
        <p:spPr>
          <a:xfrm>
            <a:off x="3124200" y="3635276"/>
            <a:ext cx="1447800" cy="2554545"/>
          </a:xfrm>
          <a:prstGeom prst="rect">
            <a:avLst/>
          </a:prstGeom>
          <a:noFill/>
          <a:ln>
            <a:solidFill>
              <a:schemeClr val="accent1">
                <a:lumMod val="75000"/>
              </a:schemeClr>
            </a:solidFill>
          </a:ln>
        </p:spPr>
        <p:txBody>
          <a:bodyPr wrap="square" rtlCol="0">
            <a:spAutoFit/>
          </a:bodyPr>
          <a:lstStyle/>
          <a:p>
            <a:r>
              <a:rPr lang="en-US" sz="2000" dirty="0" smtClean="0"/>
              <a:t>Extract</a:t>
            </a:r>
          </a:p>
          <a:p>
            <a:r>
              <a:rPr lang="en-US" sz="2000" dirty="0" smtClean="0"/>
              <a:t>Filter</a:t>
            </a:r>
          </a:p>
          <a:p>
            <a:r>
              <a:rPr lang="en-US" sz="2000" dirty="0" smtClean="0"/>
              <a:t>Clean</a:t>
            </a:r>
          </a:p>
          <a:p>
            <a:r>
              <a:rPr lang="en-US" sz="2000" dirty="0" smtClean="0"/>
              <a:t>Transform</a:t>
            </a:r>
          </a:p>
          <a:p>
            <a:r>
              <a:rPr lang="en-US" sz="2000" dirty="0" smtClean="0"/>
              <a:t>Integrate</a:t>
            </a:r>
          </a:p>
          <a:p>
            <a:r>
              <a:rPr lang="en-US" sz="2000" dirty="0" smtClean="0"/>
              <a:t>Classify</a:t>
            </a:r>
          </a:p>
          <a:p>
            <a:r>
              <a:rPr lang="en-US" sz="2000" dirty="0" smtClean="0"/>
              <a:t>Aggregate</a:t>
            </a:r>
          </a:p>
          <a:p>
            <a:r>
              <a:rPr lang="en-US" sz="2000" dirty="0" err="1" smtClean="0"/>
              <a:t>Summarise</a:t>
            </a:r>
            <a:endParaRPr lang="en-NZ" sz="2000" dirty="0"/>
          </a:p>
        </p:txBody>
      </p:sp>
      <p:sp>
        <p:nvSpPr>
          <p:cNvPr id="15" name="TextBox 14"/>
          <p:cNvSpPr txBox="1"/>
          <p:nvPr/>
        </p:nvSpPr>
        <p:spPr>
          <a:xfrm>
            <a:off x="6178065" y="1371600"/>
            <a:ext cx="2379626" cy="369332"/>
          </a:xfrm>
          <a:prstGeom prst="rect">
            <a:avLst/>
          </a:prstGeom>
          <a:noFill/>
        </p:spPr>
        <p:txBody>
          <a:bodyPr wrap="none" rtlCol="0">
            <a:spAutoFit/>
          </a:bodyPr>
          <a:lstStyle/>
          <a:p>
            <a:r>
              <a:rPr lang="en-US" dirty="0" smtClean="0"/>
              <a:t>OLAP Data Warehouse</a:t>
            </a:r>
            <a:endParaRPr lang="en-NZ" dirty="0"/>
          </a:p>
        </p:txBody>
      </p:sp>
      <p:sp>
        <p:nvSpPr>
          <p:cNvPr id="16" name="Flowchart: Magnetic Disk 15"/>
          <p:cNvSpPr/>
          <p:nvPr/>
        </p:nvSpPr>
        <p:spPr>
          <a:xfrm>
            <a:off x="5791200" y="2286000"/>
            <a:ext cx="2895600" cy="3810000"/>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Analysis Tools</a:t>
            </a:r>
            <a:endParaRPr lang="en-NZ" dirty="0"/>
          </a:p>
        </p:txBody>
      </p:sp>
      <p:sp>
        <p:nvSpPr>
          <p:cNvPr id="3" name="Content Placeholder 2"/>
          <p:cNvSpPr>
            <a:spLocks noGrp="1"/>
          </p:cNvSpPr>
          <p:nvPr>
            <p:ph idx="1"/>
          </p:nvPr>
        </p:nvSpPr>
        <p:spPr>
          <a:xfrm>
            <a:off x="914400" y="2057400"/>
            <a:ext cx="7772400" cy="4572000"/>
          </a:xfrm>
        </p:spPr>
        <p:txBody>
          <a:bodyPr/>
          <a:lstStyle/>
          <a:p>
            <a:r>
              <a:rPr lang="en-US" dirty="0" smtClean="0"/>
              <a:t>Multi-dimensional analysis</a:t>
            </a:r>
          </a:p>
          <a:p>
            <a:pPr lvl="1"/>
            <a:r>
              <a:rPr lang="en-US" dirty="0" smtClean="0"/>
              <a:t>Data are processed and viewed as part of a multi-dimensional structure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Processing</a:t>
            </a:r>
            <a:endParaRPr lang="en-NZ" dirty="0"/>
          </a:p>
        </p:txBody>
      </p:sp>
      <p:sp>
        <p:nvSpPr>
          <p:cNvPr id="3" name="Content Placeholder 2"/>
          <p:cNvSpPr>
            <a:spLocks noGrp="1"/>
          </p:cNvSpPr>
          <p:nvPr>
            <p:ph idx="1"/>
          </p:nvPr>
        </p:nvSpPr>
        <p:spPr/>
        <p:txBody>
          <a:bodyPr/>
          <a:lstStyle/>
          <a:p>
            <a:r>
              <a:rPr lang="en-US" dirty="0" smtClean="0"/>
              <a:t>OLTP:</a:t>
            </a:r>
          </a:p>
          <a:p>
            <a:pPr lvl="1"/>
            <a:r>
              <a:rPr lang="en-US" dirty="0" smtClean="0"/>
              <a:t>On-line transaction processing</a:t>
            </a:r>
          </a:p>
          <a:p>
            <a:pPr lvl="1"/>
            <a:endParaRPr lang="en-US" dirty="0" smtClean="0"/>
          </a:p>
          <a:p>
            <a:r>
              <a:rPr lang="en-US" dirty="0" smtClean="0"/>
              <a:t>OLAP:</a:t>
            </a:r>
          </a:p>
          <a:p>
            <a:pPr lvl="1"/>
            <a:r>
              <a:rPr lang="en-US" dirty="0" smtClean="0"/>
              <a:t>On-line analytical processing</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Multidimensional Data</a:t>
            </a:r>
            <a:endParaRPr lang="en-NZ" dirty="0"/>
          </a:p>
        </p:txBody>
      </p:sp>
      <p:sp>
        <p:nvSpPr>
          <p:cNvPr id="3" name="Content Placeholder 2"/>
          <p:cNvSpPr>
            <a:spLocks noGrp="1"/>
          </p:cNvSpPr>
          <p:nvPr>
            <p:ph idx="1"/>
          </p:nvPr>
        </p:nvSpPr>
        <p:spPr/>
        <p:txBody>
          <a:bodyPr/>
          <a:lstStyle/>
          <a:p>
            <a:r>
              <a:rPr lang="en-NZ" dirty="0" smtClean="0"/>
              <a:t>Facts:</a:t>
            </a:r>
          </a:p>
          <a:p>
            <a:pPr lvl="1"/>
            <a:r>
              <a:rPr lang="en-NZ" dirty="0" smtClean="0"/>
              <a:t>Values</a:t>
            </a:r>
          </a:p>
          <a:p>
            <a:r>
              <a:rPr lang="en-NZ" dirty="0" smtClean="0"/>
              <a:t>Dimensions</a:t>
            </a:r>
          </a:p>
          <a:p>
            <a:pPr lvl="1"/>
            <a:r>
              <a:rPr lang="en-NZ" dirty="0" smtClean="0"/>
              <a:t>Qualifying properties that have an effect on facts</a:t>
            </a:r>
          </a:p>
          <a:p>
            <a:r>
              <a:rPr lang="en-NZ" dirty="0" smtClean="0"/>
              <a:t>Attributes</a:t>
            </a:r>
          </a:p>
          <a:p>
            <a:pPr lvl="1"/>
            <a:r>
              <a:rPr lang="en-NZ" dirty="0" smtClean="0"/>
              <a:t>Descriptive characteristics of a dimension</a:t>
            </a:r>
          </a:p>
          <a:p>
            <a:pPr lvl="1"/>
            <a:endParaRPr lang="en-NZ" dirty="0" smtClean="0"/>
          </a:p>
          <a:p>
            <a:r>
              <a:rPr lang="en-NZ" dirty="0" smtClean="0"/>
              <a:t>Multidimensional analyses look for the effect of dimension attributes on facts</a:t>
            </a:r>
          </a:p>
          <a:p>
            <a:endParaRPr lang="en-NZ" dirty="0" smtClean="0"/>
          </a:p>
          <a:p>
            <a:pPr lvl="1"/>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Star Schema</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cstate="print"/>
          <a:srcRect/>
          <a:stretch>
            <a:fillRect/>
          </a:stretch>
        </p:blipFill>
        <p:spPr bwMode="auto">
          <a:xfrm>
            <a:off x="2057400" y="1524000"/>
            <a:ext cx="5105400" cy="493159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Snowflake Schema</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srcRect/>
          <a:stretch>
            <a:fillRect/>
          </a:stretch>
        </p:blipFill>
        <p:spPr bwMode="auto">
          <a:xfrm>
            <a:off x="762000" y="1952625"/>
            <a:ext cx="7620000" cy="4600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a:t>
            </a:r>
            <a:endParaRPr lang="en-NZ" dirty="0"/>
          </a:p>
        </p:txBody>
      </p:sp>
      <p:sp>
        <p:nvSpPr>
          <p:cNvPr id="3" name="Content Placeholder 2"/>
          <p:cNvSpPr>
            <a:spLocks noGrp="1"/>
          </p:cNvSpPr>
          <p:nvPr>
            <p:ph idx="1"/>
          </p:nvPr>
        </p:nvSpPr>
        <p:spPr/>
        <p:txBody>
          <a:bodyPr/>
          <a:lstStyle/>
          <a:p>
            <a:r>
              <a:rPr lang="en-NZ" dirty="0" smtClean="0"/>
              <a:t>One dimension:</a:t>
            </a:r>
          </a:p>
          <a:p>
            <a:endParaRPr lang="en-NZ" dirty="0" smtClean="0"/>
          </a:p>
          <a:p>
            <a:endParaRPr lang="en-NZ" dirty="0"/>
          </a:p>
        </p:txBody>
      </p:sp>
      <p:pic>
        <p:nvPicPr>
          <p:cNvPr id="1027" name="Picture 3"/>
          <p:cNvPicPr>
            <a:picLocks noChangeAspect="1" noChangeArrowheads="1"/>
          </p:cNvPicPr>
          <p:nvPr/>
        </p:nvPicPr>
        <p:blipFill>
          <a:blip r:embed="rId3" cstate="print"/>
          <a:srcRect/>
          <a:stretch>
            <a:fillRect/>
          </a:stretch>
        </p:blipFill>
        <p:spPr bwMode="auto">
          <a:xfrm>
            <a:off x="1219200" y="2695575"/>
            <a:ext cx="6279092" cy="3324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Data</a:t>
            </a:r>
            <a:endParaRPr lang="en-NZ" dirty="0"/>
          </a:p>
        </p:txBody>
      </p:sp>
      <p:sp>
        <p:nvSpPr>
          <p:cNvPr id="3" name="Content Placeholder 2"/>
          <p:cNvSpPr>
            <a:spLocks noGrp="1"/>
          </p:cNvSpPr>
          <p:nvPr>
            <p:ph idx="1"/>
          </p:nvPr>
        </p:nvSpPr>
        <p:spPr/>
        <p:txBody>
          <a:bodyPr/>
          <a:lstStyle/>
          <a:p>
            <a:r>
              <a:rPr lang="en-NZ" dirty="0" smtClean="0"/>
              <a:t>Two dimensions:</a:t>
            </a:r>
          </a:p>
          <a:p>
            <a:endParaRPr lang="en-NZ" dirty="0" smtClean="0"/>
          </a:p>
          <a:p>
            <a:endParaRPr lang="en-NZ" dirty="0"/>
          </a:p>
        </p:txBody>
      </p:sp>
      <p:pic>
        <p:nvPicPr>
          <p:cNvPr id="1028" name="Picture 4"/>
          <p:cNvPicPr>
            <a:picLocks noChangeAspect="1" noChangeArrowheads="1"/>
          </p:cNvPicPr>
          <p:nvPr/>
        </p:nvPicPr>
        <p:blipFill>
          <a:blip r:embed="rId3" cstate="print"/>
          <a:srcRect/>
          <a:stretch>
            <a:fillRect/>
          </a:stretch>
        </p:blipFill>
        <p:spPr bwMode="auto">
          <a:xfrm>
            <a:off x="804746" y="2638425"/>
            <a:ext cx="7805854" cy="3000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Multidimensional Data</a:t>
            </a:r>
            <a:endParaRPr lang="en-NZ" dirty="0"/>
          </a:p>
        </p:txBody>
      </p:sp>
      <p:sp>
        <p:nvSpPr>
          <p:cNvPr id="3" name="Content Placeholder 2"/>
          <p:cNvSpPr>
            <a:spLocks noGrp="1"/>
          </p:cNvSpPr>
          <p:nvPr>
            <p:ph idx="1"/>
          </p:nvPr>
        </p:nvSpPr>
        <p:spPr/>
        <p:txBody>
          <a:bodyPr/>
          <a:lstStyle/>
          <a:p>
            <a:r>
              <a:rPr lang="en-NZ" dirty="0" smtClean="0"/>
              <a:t>Three dimensions</a:t>
            </a:r>
            <a:endParaRPr lang="en-NZ" dirty="0"/>
          </a:p>
        </p:txBody>
      </p:sp>
      <p:pic>
        <p:nvPicPr>
          <p:cNvPr id="5" name="Picture 9" descr="Fig12-13"/>
          <p:cNvPicPr>
            <a:picLocks noChangeAspect="1" noChangeArrowheads="1"/>
          </p:cNvPicPr>
          <p:nvPr/>
        </p:nvPicPr>
        <p:blipFill>
          <a:blip r:embed="rId3" cstate="print"/>
          <a:srcRect/>
          <a:stretch>
            <a:fillRect/>
          </a:stretch>
        </p:blipFill>
        <p:spPr>
          <a:xfrm>
            <a:off x="685800" y="2514600"/>
            <a:ext cx="7620000" cy="419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Multidimensional Data</a:t>
            </a:r>
            <a:endParaRPr lang="en-NZ" dirty="0"/>
          </a:p>
        </p:txBody>
      </p:sp>
      <p:pic>
        <p:nvPicPr>
          <p:cNvPr id="5" name="Content Placeholder 4" descr="figure-1-a-sales-cube-with-3-dimensions.jpg"/>
          <p:cNvPicPr>
            <a:picLocks noGrp="1" noChangeAspect="1"/>
          </p:cNvPicPr>
          <p:nvPr>
            <p:ph idx="1"/>
          </p:nvPr>
        </p:nvPicPr>
        <p:blipFill>
          <a:blip r:embed="rId3" cstate="print"/>
          <a:stretch>
            <a:fillRect/>
          </a:stretch>
        </p:blipFill>
        <p:spPr>
          <a:xfrm>
            <a:off x="762000" y="2691169"/>
            <a:ext cx="7772400" cy="3481031"/>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Displaying Multidimensional Analyses</a:t>
            </a:r>
            <a:endParaRPr lang="en-NZ" dirty="0"/>
          </a:p>
        </p:txBody>
      </p:sp>
      <p:sp>
        <p:nvSpPr>
          <p:cNvPr id="3" name="Content Placeholder 2"/>
          <p:cNvSpPr>
            <a:spLocks noGrp="1"/>
          </p:cNvSpPr>
          <p:nvPr>
            <p:ph idx="1"/>
          </p:nvPr>
        </p:nvSpPr>
        <p:spPr/>
        <p:txBody>
          <a:bodyPr/>
          <a:lstStyle/>
          <a:p>
            <a:endParaRPr lang="en-NZ"/>
          </a:p>
        </p:txBody>
      </p:sp>
      <p:pic>
        <p:nvPicPr>
          <p:cNvPr id="7171" name="Picture 3"/>
          <p:cNvPicPr>
            <a:picLocks noChangeAspect="1" noChangeArrowheads="1"/>
          </p:cNvPicPr>
          <p:nvPr/>
        </p:nvPicPr>
        <p:blipFill>
          <a:blip r:embed="rId3" cstate="print"/>
          <a:srcRect/>
          <a:stretch>
            <a:fillRect/>
          </a:stretch>
        </p:blipFill>
        <p:spPr bwMode="auto">
          <a:xfrm>
            <a:off x="1752600" y="1905000"/>
            <a:ext cx="5105400" cy="46585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Displaying Multidimensional Analyses</a:t>
            </a:r>
            <a:endParaRPr lang="en-NZ" dirty="0"/>
          </a:p>
        </p:txBody>
      </p:sp>
      <p:sp>
        <p:nvSpPr>
          <p:cNvPr id="3" name="Content Placeholder 2"/>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srcRect/>
          <a:stretch>
            <a:fillRect/>
          </a:stretch>
        </p:blipFill>
        <p:spPr bwMode="auto">
          <a:xfrm>
            <a:off x="866775" y="2038350"/>
            <a:ext cx="7410450" cy="4210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Displaying Multidimensional Analyses</a:t>
            </a:r>
            <a:endParaRPr lang="en-NZ" dirty="0"/>
          </a:p>
        </p:txBody>
      </p:sp>
      <p:sp>
        <p:nvSpPr>
          <p:cNvPr id="3" name="Content Placeholder 2"/>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2" cstate="print"/>
          <a:srcRect/>
          <a:stretch>
            <a:fillRect/>
          </a:stretch>
        </p:blipFill>
        <p:spPr bwMode="auto">
          <a:xfrm>
            <a:off x="1746250" y="1834404"/>
            <a:ext cx="5797550" cy="47187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3502897"/>
              </p:ext>
            </p:extLst>
          </p:nvPr>
        </p:nvGraphicFramePr>
        <p:xfrm>
          <a:off x="457200" y="1784350"/>
          <a:ext cx="8229600" cy="2377440"/>
        </p:xfrm>
        <a:graphic>
          <a:graphicData uri="http://schemas.openxmlformats.org/drawingml/2006/table">
            <a:tbl>
              <a:tblPr firstRow="1" bandRow="1">
                <a:tableStyleId>{93296810-A885-4BE3-A3E7-6D5BEEA58F35}</a:tableStyleId>
              </a:tblPr>
              <a:tblGrid>
                <a:gridCol w="2743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370840">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370840">
                <a:tc>
                  <a:txBody>
                    <a:bodyPr/>
                    <a:lstStyle/>
                    <a:p>
                      <a:r>
                        <a:rPr lang="en-US" sz="2800" b="1" dirty="0" smtClean="0"/>
                        <a:t>Source</a:t>
                      </a:r>
                      <a:r>
                        <a:rPr lang="en-US" sz="2800" b="1" baseline="0" dirty="0" smtClean="0"/>
                        <a:t> of data</a:t>
                      </a:r>
                      <a:endParaRPr lang="en-NZ" sz="2800" b="1" dirty="0"/>
                    </a:p>
                  </a:txBody>
                  <a:tcPr/>
                </a:tc>
                <a:tc>
                  <a:txBody>
                    <a:bodyPr/>
                    <a:lstStyle/>
                    <a:p>
                      <a:pPr>
                        <a:spcBef>
                          <a:spcPts val="600"/>
                        </a:spcBef>
                        <a:spcAft>
                          <a:spcPts val="600"/>
                        </a:spcAft>
                        <a:buFont typeface="Arial" pitchFamily="34" charset="0"/>
                        <a:buChar char="•"/>
                      </a:pPr>
                      <a:r>
                        <a:rPr lang="en-US" sz="2400" dirty="0" smtClean="0"/>
                        <a:t> Operational</a:t>
                      </a:r>
                      <a:r>
                        <a:rPr lang="en-US" sz="2400" baseline="0" dirty="0" smtClean="0"/>
                        <a:t> data</a:t>
                      </a:r>
                    </a:p>
                    <a:p>
                      <a:pPr>
                        <a:spcBef>
                          <a:spcPts val="600"/>
                        </a:spcBef>
                        <a:spcAft>
                          <a:spcPts val="600"/>
                        </a:spcAft>
                        <a:buFont typeface="Arial" pitchFamily="34" charset="0"/>
                        <a:buChar char="•"/>
                      </a:pPr>
                      <a:r>
                        <a:rPr lang="en-US" sz="2400" baseline="0" dirty="0" smtClean="0"/>
                        <a:t> INSERT, DELETE, UPDATE queries</a:t>
                      </a:r>
                    </a:p>
                    <a:p>
                      <a:pPr>
                        <a:spcBef>
                          <a:spcPts val="600"/>
                        </a:spcBef>
                        <a:spcAft>
                          <a:spcPts val="600"/>
                        </a:spcAft>
                      </a:pPr>
                      <a:endParaRPr lang="en-NZ" sz="2400" dirty="0"/>
                    </a:p>
                  </a:txBody>
                  <a:tcPr/>
                </a:tc>
                <a:tc>
                  <a:txBody>
                    <a:bodyPr/>
                    <a:lstStyle/>
                    <a:p>
                      <a:pPr>
                        <a:spcBef>
                          <a:spcPts val="600"/>
                        </a:spcBef>
                        <a:spcAft>
                          <a:spcPts val="600"/>
                        </a:spcAft>
                        <a:buFont typeface="Arial" pitchFamily="34" charset="0"/>
                        <a:buChar char="•"/>
                      </a:pPr>
                      <a:r>
                        <a:rPr lang="en-US" sz="2400" dirty="0" smtClean="0"/>
                        <a:t> OLTP data consolidated</a:t>
                      </a:r>
                      <a:r>
                        <a:rPr lang="en-US" sz="2400" baseline="0" dirty="0" smtClean="0"/>
                        <a:t> over time and often from multiple sources</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Cube Operations</a:t>
            </a:r>
            <a:endParaRPr lang="en-NZ" dirty="0"/>
          </a:p>
        </p:txBody>
      </p:sp>
      <p:sp>
        <p:nvSpPr>
          <p:cNvPr id="3" name="Content Placeholder 2"/>
          <p:cNvSpPr>
            <a:spLocks noGrp="1"/>
          </p:cNvSpPr>
          <p:nvPr>
            <p:ph idx="1"/>
          </p:nvPr>
        </p:nvSpPr>
        <p:spPr/>
        <p:txBody>
          <a:bodyPr/>
          <a:lstStyle/>
          <a:p>
            <a:r>
              <a:rPr lang="en-NZ" dirty="0" smtClean="0"/>
              <a:t>Slice:</a:t>
            </a:r>
          </a:p>
          <a:p>
            <a:pPr lvl="1"/>
            <a:r>
              <a:rPr lang="en-NZ" dirty="0" smtClean="0"/>
              <a:t>Reduce to n-1 dimensions by selecting a fixed level on the nth dimension</a:t>
            </a:r>
            <a:endParaRPr lang="en-NZ" dirty="0"/>
          </a:p>
        </p:txBody>
      </p:sp>
      <p:pic>
        <p:nvPicPr>
          <p:cNvPr id="7" name="Picture 6" descr="OLAP-Cubes-for-Slicing-Data.jpg"/>
          <p:cNvPicPr>
            <a:picLocks noChangeAspect="1"/>
          </p:cNvPicPr>
          <p:nvPr/>
        </p:nvPicPr>
        <p:blipFill>
          <a:blip r:embed="rId3" cstate="print"/>
          <a:stretch>
            <a:fillRect/>
          </a:stretch>
        </p:blipFill>
        <p:spPr>
          <a:xfrm>
            <a:off x="2390775" y="3676650"/>
            <a:ext cx="4362450" cy="2571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Cube Operations</a:t>
            </a:r>
            <a:endParaRPr lang="en-NZ" dirty="0"/>
          </a:p>
        </p:txBody>
      </p:sp>
      <p:sp>
        <p:nvSpPr>
          <p:cNvPr id="3" name="Content Placeholder 2"/>
          <p:cNvSpPr>
            <a:spLocks noGrp="1"/>
          </p:cNvSpPr>
          <p:nvPr>
            <p:ph idx="1"/>
          </p:nvPr>
        </p:nvSpPr>
        <p:spPr/>
        <p:txBody>
          <a:bodyPr/>
          <a:lstStyle/>
          <a:p>
            <a:r>
              <a:rPr lang="en-NZ" dirty="0" smtClean="0"/>
              <a:t>Slice</a:t>
            </a:r>
            <a:endParaRPr lang="en-NZ" dirty="0"/>
          </a:p>
        </p:txBody>
      </p:sp>
      <p:pic>
        <p:nvPicPr>
          <p:cNvPr id="4" name="Picture 2052"/>
          <p:cNvPicPr>
            <a:picLocks noChangeAspect="1" noChangeArrowheads="1"/>
          </p:cNvPicPr>
          <p:nvPr/>
        </p:nvPicPr>
        <p:blipFill>
          <a:blip r:embed="rId3" cstate="print"/>
          <a:srcRect/>
          <a:stretch>
            <a:fillRect/>
          </a:stretch>
        </p:blipFill>
        <p:spPr bwMode="auto">
          <a:xfrm>
            <a:off x="1752600" y="2520254"/>
            <a:ext cx="5715000" cy="4109145"/>
          </a:xfrm>
          <a:prstGeom prst="rect">
            <a:avLst/>
          </a:prstGeom>
          <a:noFill/>
          <a:ln w="12700">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Cube Operations</a:t>
            </a:r>
            <a:endParaRPr lang="en-NZ" dirty="0"/>
          </a:p>
        </p:txBody>
      </p:sp>
      <p:sp>
        <p:nvSpPr>
          <p:cNvPr id="3" name="Content Placeholder 2"/>
          <p:cNvSpPr>
            <a:spLocks noGrp="1"/>
          </p:cNvSpPr>
          <p:nvPr>
            <p:ph idx="1"/>
          </p:nvPr>
        </p:nvSpPr>
        <p:spPr/>
        <p:txBody>
          <a:bodyPr/>
          <a:lstStyle/>
          <a:p>
            <a:r>
              <a:rPr lang="en-NZ" dirty="0" smtClean="0"/>
              <a:t>Dice</a:t>
            </a:r>
            <a:endParaRPr lang="en-NZ" dirty="0"/>
          </a:p>
        </p:txBody>
      </p:sp>
      <p:pic>
        <p:nvPicPr>
          <p:cNvPr id="11267" name="Picture 3"/>
          <p:cNvPicPr>
            <a:picLocks noChangeAspect="1" noChangeArrowheads="1"/>
          </p:cNvPicPr>
          <p:nvPr/>
        </p:nvPicPr>
        <p:blipFill>
          <a:blip r:embed="rId3" cstate="print"/>
          <a:srcRect/>
          <a:stretch>
            <a:fillRect/>
          </a:stretch>
        </p:blipFill>
        <p:spPr bwMode="auto">
          <a:xfrm>
            <a:off x="3581400" y="2724150"/>
            <a:ext cx="2405062" cy="33899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Cube Operations</a:t>
            </a:r>
            <a:endParaRPr lang="en-NZ" dirty="0"/>
          </a:p>
        </p:txBody>
      </p:sp>
      <p:sp>
        <p:nvSpPr>
          <p:cNvPr id="3" name="Content Placeholder 2"/>
          <p:cNvSpPr>
            <a:spLocks noGrp="1"/>
          </p:cNvSpPr>
          <p:nvPr>
            <p:ph idx="1"/>
          </p:nvPr>
        </p:nvSpPr>
        <p:spPr/>
        <p:txBody>
          <a:bodyPr/>
          <a:lstStyle/>
          <a:p>
            <a:pPr>
              <a:spcBef>
                <a:spcPts val="600"/>
              </a:spcBef>
              <a:spcAft>
                <a:spcPts val="600"/>
              </a:spcAft>
            </a:pPr>
            <a:r>
              <a:rPr lang="en-NZ" dirty="0" smtClean="0"/>
              <a:t>Drill Down and Roll Up</a:t>
            </a:r>
          </a:p>
          <a:p>
            <a:pPr lvl="1">
              <a:spcBef>
                <a:spcPts val="600"/>
              </a:spcBef>
              <a:spcAft>
                <a:spcPts val="600"/>
              </a:spcAft>
            </a:pPr>
            <a:r>
              <a:rPr lang="en-NZ" dirty="0" smtClean="0"/>
              <a:t>Some attributes form natural hierarchies</a:t>
            </a:r>
          </a:p>
          <a:p>
            <a:pPr lvl="2">
              <a:spcBef>
                <a:spcPts val="600"/>
              </a:spcBef>
              <a:spcAft>
                <a:spcPts val="600"/>
              </a:spcAft>
            </a:pPr>
            <a:r>
              <a:rPr lang="en-NZ" dirty="0" smtClean="0"/>
              <a:t>Country-&gt;Province-&gt;City-&gt;Store</a:t>
            </a:r>
          </a:p>
          <a:p>
            <a:pPr lvl="2">
              <a:spcBef>
                <a:spcPts val="600"/>
              </a:spcBef>
              <a:spcAft>
                <a:spcPts val="600"/>
              </a:spcAft>
            </a:pPr>
            <a:r>
              <a:rPr lang="en-NZ" dirty="0" smtClean="0"/>
              <a:t>Year-&gt;Month-&gt;Week-&gt;Day</a:t>
            </a:r>
          </a:p>
          <a:p>
            <a:pPr>
              <a:spcBef>
                <a:spcPts val="600"/>
              </a:spcBef>
              <a:spcAft>
                <a:spcPts val="600"/>
              </a:spcAft>
            </a:pPr>
            <a:r>
              <a:rPr lang="en-NZ" dirty="0" smtClean="0"/>
              <a:t>OLAP analyses can selectively collapse across the hierarchy (roll up) or break a more general attribute into its components (drill down).</a:t>
            </a:r>
          </a:p>
          <a:p>
            <a:pPr lvl="2"/>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Mining</a:t>
            </a:r>
            <a:endParaRPr lang="en-NZ" dirty="0"/>
          </a:p>
        </p:txBody>
      </p:sp>
      <p:sp>
        <p:nvSpPr>
          <p:cNvPr id="3" name="Content Placeholder 2"/>
          <p:cNvSpPr>
            <a:spLocks noGrp="1"/>
          </p:cNvSpPr>
          <p:nvPr>
            <p:ph idx="1"/>
          </p:nvPr>
        </p:nvSpPr>
        <p:spPr/>
        <p:txBody>
          <a:bodyPr>
            <a:normAutofit lnSpcReduction="10000"/>
          </a:bodyPr>
          <a:lstStyle/>
          <a:p>
            <a:r>
              <a:rPr lang="en-NZ" dirty="0" smtClean="0"/>
              <a:t>Advanced statistical techniques for automatically detecting patterns in the OLAP database.</a:t>
            </a:r>
          </a:p>
          <a:p>
            <a:r>
              <a:rPr lang="en-NZ" dirty="0" smtClean="0"/>
              <a:t>Uses artificial intelligence, expert system and machine learning methods</a:t>
            </a:r>
          </a:p>
          <a:p>
            <a:r>
              <a:rPr lang="en-NZ" dirty="0" smtClean="0"/>
              <a:t>Results can be used to predict the response of data to manipulation of dimension attributes.</a:t>
            </a:r>
          </a:p>
          <a:p>
            <a:r>
              <a:rPr lang="en-NZ" dirty="0" smtClean="0"/>
              <a:t>Successful commercial products exist. (For example, Advanced Scout used by majority of professional NBA teams.)</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Trees</a:t>
            </a:r>
            <a:endParaRPr lang="en-NZ" dirty="0"/>
          </a:p>
        </p:txBody>
      </p:sp>
      <p:sp>
        <p:nvSpPr>
          <p:cNvPr id="3" name="Content Placeholder 2"/>
          <p:cNvSpPr>
            <a:spLocks noGrp="1"/>
          </p:cNvSpPr>
          <p:nvPr>
            <p:ph idx="1"/>
          </p:nvPr>
        </p:nvSpPr>
        <p:spPr/>
        <p:txBody>
          <a:bodyPr/>
          <a:lstStyle/>
          <a:p>
            <a:r>
              <a:rPr lang="en-NZ" dirty="0" smtClean="0"/>
              <a:t>A bank wants to be able to predict who will be a good credit risk.</a:t>
            </a:r>
          </a:p>
          <a:p>
            <a:r>
              <a:rPr lang="en-NZ" dirty="0" smtClean="0"/>
              <a:t>They have a large database with many values for many previous borrowers, including whether each has ever defaulted on a loan.</a:t>
            </a:r>
          </a:p>
          <a:p>
            <a:r>
              <a:rPr lang="en-NZ" dirty="0" smtClean="0"/>
              <a:t>Decision tree analysis uses those data to provide a predictive structure</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Trees</a:t>
            </a:r>
            <a:endParaRPr lang="en-NZ" dirty="0"/>
          </a:p>
        </p:txBody>
      </p:sp>
      <p:sp>
        <p:nvSpPr>
          <p:cNvPr id="3" name="Content Placeholder 2"/>
          <p:cNvSpPr>
            <a:spLocks noGrp="1"/>
          </p:cNvSpPr>
          <p:nvPr>
            <p:ph idx="1"/>
          </p:nvPr>
        </p:nvSpPr>
        <p:spPr/>
        <p:txBody>
          <a:bodyPr/>
          <a:lstStyle/>
          <a:p>
            <a:r>
              <a:rPr lang="en-NZ" dirty="0" smtClean="0"/>
              <a:t>Assume metrics Savings, Assets and Income</a:t>
            </a:r>
            <a:endParaRPr lang="en-NZ" dirty="0"/>
          </a:p>
        </p:txBody>
      </p:sp>
      <p:pic>
        <p:nvPicPr>
          <p:cNvPr id="12290" name="Picture 2"/>
          <p:cNvPicPr>
            <a:picLocks noChangeAspect="1" noChangeArrowheads="1"/>
          </p:cNvPicPr>
          <p:nvPr/>
        </p:nvPicPr>
        <p:blipFill>
          <a:blip r:embed="rId3" cstate="print"/>
          <a:srcRect/>
          <a:stretch>
            <a:fillRect/>
          </a:stretch>
        </p:blipFill>
        <p:spPr bwMode="auto">
          <a:xfrm>
            <a:off x="1371600" y="2590800"/>
            <a:ext cx="6858000" cy="4010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 Algorithms</a:t>
            </a:r>
            <a:endParaRPr lang="en-NZ" dirty="0"/>
          </a:p>
        </p:txBody>
      </p:sp>
      <p:sp>
        <p:nvSpPr>
          <p:cNvPr id="3" name="Content Placeholder 2"/>
          <p:cNvSpPr>
            <a:spLocks noGrp="1"/>
          </p:cNvSpPr>
          <p:nvPr>
            <p:ph idx="1"/>
          </p:nvPr>
        </p:nvSpPr>
        <p:spPr/>
        <p:txBody>
          <a:bodyPr/>
          <a:lstStyle/>
          <a:p>
            <a:r>
              <a:rPr lang="en-NZ" dirty="0" smtClean="0"/>
              <a:t>Attempt at each step to recursively divide the data set into groups so that:</a:t>
            </a:r>
          </a:p>
          <a:p>
            <a:pPr lvl="1"/>
            <a:r>
              <a:rPr lang="en-NZ" dirty="0" smtClean="0"/>
              <a:t>The records in each group are as similar as possible</a:t>
            </a:r>
          </a:p>
          <a:p>
            <a:pPr lvl="1"/>
            <a:r>
              <a:rPr lang="en-NZ" dirty="0" smtClean="0"/>
              <a:t>The groups are as distinct from each other as possible</a:t>
            </a:r>
          </a:p>
          <a:p>
            <a:r>
              <a:rPr lang="en-NZ" dirty="0" smtClean="0"/>
              <a:t>There are mathematical formulae that measure these two things simultaneously</a:t>
            </a:r>
            <a:endParaRPr lang="en-NZ" dirty="0"/>
          </a:p>
        </p:txBody>
      </p:sp>
      <p:pic>
        <p:nvPicPr>
          <p:cNvPr id="13314" name="Picture 2"/>
          <p:cNvPicPr>
            <a:picLocks noChangeAspect="1" noChangeArrowheads="1"/>
          </p:cNvPicPr>
          <p:nvPr/>
        </p:nvPicPr>
        <p:blipFill>
          <a:blip r:embed="rId3" cstate="print"/>
          <a:srcRect/>
          <a:stretch>
            <a:fillRect/>
          </a:stretch>
        </p:blipFill>
        <p:spPr bwMode="auto">
          <a:xfrm>
            <a:off x="947371" y="5562600"/>
            <a:ext cx="7358429" cy="1152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 Algorithms</a:t>
            </a:r>
            <a:endParaRPr lang="en-NZ" dirty="0"/>
          </a:p>
        </p:txBody>
      </p:sp>
      <p:sp>
        <p:nvSpPr>
          <p:cNvPr id="3" name="Content Placeholder 2"/>
          <p:cNvSpPr>
            <a:spLocks noGrp="1"/>
          </p:cNvSpPr>
          <p:nvPr>
            <p:ph idx="1"/>
          </p:nvPr>
        </p:nvSpPr>
        <p:spPr/>
        <p:txBody>
          <a:bodyPr/>
          <a:lstStyle/>
          <a:p>
            <a:endParaRPr lang="en-NZ"/>
          </a:p>
        </p:txBody>
      </p:sp>
      <p:pic>
        <p:nvPicPr>
          <p:cNvPr id="14338" name="Picture 2"/>
          <p:cNvPicPr>
            <a:picLocks noChangeAspect="1" noChangeArrowheads="1"/>
          </p:cNvPicPr>
          <p:nvPr/>
        </p:nvPicPr>
        <p:blipFill>
          <a:blip r:embed="rId3" cstate="print"/>
          <a:srcRect/>
          <a:stretch>
            <a:fillRect/>
          </a:stretch>
        </p:blipFill>
        <p:spPr bwMode="auto">
          <a:xfrm>
            <a:off x="101601" y="2128838"/>
            <a:ext cx="8750299" cy="3281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 Algorithms</a:t>
            </a:r>
            <a:endParaRPr lang="en-NZ" dirty="0"/>
          </a:p>
        </p:txBody>
      </p:sp>
      <p:sp>
        <p:nvSpPr>
          <p:cNvPr id="3" name="Content Placeholder 2"/>
          <p:cNvSpPr>
            <a:spLocks noGrp="1"/>
          </p:cNvSpPr>
          <p:nvPr>
            <p:ph idx="1"/>
          </p:nvPr>
        </p:nvSpPr>
        <p:spPr/>
        <p:txBody>
          <a:bodyPr/>
          <a:lstStyle/>
          <a:p>
            <a:endParaRPr lang="en-NZ"/>
          </a:p>
        </p:txBody>
      </p:sp>
      <p:pic>
        <p:nvPicPr>
          <p:cNvPr id="15362" name="Picture 2"/>
          <p:cNvPicPr>
            <a:picLocks noChangeAspect="1" noChangeArrowheads="1"/>
          </p:cNvPicPr>
          <p:nvPr/>
        </p:nvPicPr>
        <p:blipFill>
          <a:blip r:embed="rId3" cstate="print"/>
          <a:srcRect/>
          <a:stretch>
            <a:fillRect/>
          </a:stretch>
        </p:blipFill>
        <p:spPr bwMode="auto">
          <a:xfrm>
            <a:off x="1219200" y="2038350"/>
            <a:ext cx="7239000" cy="3676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0348816"/>
              </p:ext>
            </p:extLst>
          </p:nvPr>
        </p:nvGraphicFramePr>
        <p:xfrm>
          <a:off x="457200" y="1784350"/>
          <a:ext cx="8229600" cy="2787651"/>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Purpose of data</a:t>
                      </a:r>
                      <a:endParaRPr lang="en-NZ" sz="2800" b="1" dirty="0"/>
                    </a:p>
                  </a:txBody>
                  <a:tcPr/>
                </a:tc>
                <a:tc>
                  <a:txBody>
                    <a:bodyPr/>
                    <a:lstStyle/>
                    <a:p>
                      <a:pPr>
                        <a:spcBef>
                          <a:spcPts val="600"/>
                        </a:spcBef>
                        <a:spcAft>
                          <a:spcPts val="600"/>
                        </a:spcAft>
                        <a:buFont typeface="Arial" pitchFamily="34" charset="0"/>
                        <a:buChar char="•"/>
                      </a:pPr>
                      <a:r>
                        <a:rPr lang="en-US" sz="2400" dirty="0" smtClean="0"/>
                        <a:t> To enact</a:t>
                      </a:r>
                      <a:r>
                        <a:rPr lang="en-US" sz="2400" baseline="0" dirty="0" smtClean="0"/>
                        <a:t> essential business tasks</a:t>
                      </a:r>
                    </a:p>
                    <a:p>
                      <a:pPr>
                        <a:spcBef>
                          <a:spcPts val="600"/>
                        </a:spcBef>
                        <a:spcAft>
                          <a:spcPts val="600"/>
                        </a:spcAft>
                      </a:pPr>
                      <a:endParaRPr lang="en-NZ" sz="2400" dirty="0"/>
                    </a:p>
                  </a:txBody>
                  <a:tcPr/>
                </a:tc>
                <a:tc>
                  <a:txBody>
                    <a:bodyPr/>
                    <a:lstStyle/>
                    <a:p>
                      <a:pPr>
                        <a:spcBef>
                          <a:spcPts val="600"/>
                        </a:spcBef>
                        <a:spcAft>
                          <a:spcPts val="600"/>
                        </a:spcAft>
                        <a:buFont typeface="Arial" pitchFamily="34" charset="0"/>
                        <a:buChar char="•"/>
                      </a:pPr>
                      <a:r>
                        <a:rPr lang="en-US" sz="2400" dirty="0" smtClean="0"/>
                        <a:t> To provide</a:t>
                      </a:r>
                      <a:r>
                        <a:rPr lang="en-US" sz="2400" baseline="0" dirty="0" smtClean="0"/>
                        <a:t> information for problem solving and business decision support</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 Algorithms</a:t>
            </a:r>
            <a:endParaRPr lang="en-NZ" dirty="0"/>
          </a:p>
        </p:txBody>
      </p:sp>
      <p:sp>
        <p:nvSpPr>
          <p:cNvPr id="3" name="Content Placeholder 2"/>
          <p:cNvSpPr>
            <a:spLocks noGrp="1"/>
          </p:cNvSpPr>
          <p:nvPr>
            <p:ph idx="1"/>
          </p:nvPr>
        </p:nvSpPr>
        <p:spPr/>
        <p:txBody>
          <a:bodyPr/>
          <a:lstStyle/>
          <a:p>
            <a:endParaRPr lang="en-NZ"/>
          </a:p>
        </p:txBody>
      </p:sp>
      <p:pic>
        <p:nvPicPr>
          <p:cNvPr id="16386" name="Picture 2"/>
          <p:cNvPicPr>
            <a:picLocks noChangeAspect="1" noChangeArrowheads="1"/>
          </p:cNvPicPr>
          <p:nvPr/>
        </p:nvPicPr>
        <p:blipFill>
          <a:blip r:embed="rId3" cstate="print"/>
          <a:srcRect/>
          <a:stretch>
            <a:fillRect/>
          </a:stretch>
        </p:blipFill>
        <p:spPr bwMode="auto">
          <a:xfrm>
            <a:off x="1295400" y="2009775"/>
            <a:ext cx="7010400"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Decision Tree Algorithms</a:t>
            </a:r>
            <a:endParaRPr lang="en-NZ" dirty="0"/>
          </a:p>
        </p:txBody>
      </p:sp>
      <p:sp>
        <p:nvSpPr>
          <p:cNvPr id="3" name="Content Placeholder 2"/>
          <p:cNvSpPr>
            <a:spLocks noGrp="1"/>
          </p:cNvSpPr>
          <p:nvPr>
            <p:ph idx="1"/>
          </p:nvPr>
        </p:nvSpPr>
        <p:spPr/>
        <p:txBody>
          <a:bodyPr/>
          <a:lstStyle/>
          <a:p>
            <a:endParaRPr lang="en-NZ"/>
          </a:p>
        </p:txBody>
      </p:sp>
      <p:pic>
        <p:nvPicPr>
          <p:cNvPr id="17410" name="Picture 2"/>
          <p:cNvPicPr>
            <a:picLocks noChangeAspect="1" noChangeArrowheads="1"/>
          </p:cNvPicPr>
          <p:nvPr/>
        </p:nvPicPr>
        <p:blipFill>
          <a:blip r:embed="rId3" cstate="print"/>
          <a:srcRect/>
          <a:stretch>
            <a:fillRect/>
          </a:stretch>
        </p:blipFill>
        <p:spPr bwMode="auto">
          <a:xfrm>
            <a:off x="1247775" y="2028825"/>
            <a:ext cx="6981825" cy="421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Clustering</a:t>
            </a:r>
            <a:endParaRPr lang="en-NZ" dirty="0"/>
          </a:p>
        </p:txBody>
      </p:sp>
      <p:sp>
        <p:nvSpPr>
          <p:cNvPr id="3" name="Content Placeholder 2"/>
          <p:cNvSpPr>
            <a:spLocks noGrp="1"/>
          </p:cNvSpPr>
          <p:nvPr>
            <p:ph idx="1"/>
          </p:nvPr>
        </p:nvSpPr>
        <p:spPr/>
        <p:txBody>
          <a:bodyPr>
            <a:normAutofit fontScale="70000" lnSpcReduction="20000"/>
          </a:bodyPr>
          <a:lstStyle/>
          <a:p>
            <a:r>
              <a:rPr lang="en-NZ" dirty="0" smtClean="0"/>
              <a:t>Algorithms which take a set of input cases and classify them into groups of similar cases.</a:t>
            </a:r>
          </a:p>
          <a:p>
            <a:r>
              <a:rPr lang="en-NZ" dirty="0" smtClean="0"/>
              <a:t>Applications:</a:t>
            </a:r>
          </a:p>
          <a:p>
            <a:pPr lvl="1"/>
            <a:r>
              <a:rPr lang="en-NZ" dirty="0" smtClean="0"/>
              <a:t>Medical diagnosis</a:t>
            </a:r>
          </a:p>
          <a:p>
            <a:pPr lvl="1"/>
            <a:r>
              <a:rPr lang="en-NZ" dirty="0" smtClean="0"/>
              <a:t>Machine vision</a:t>
            </a:r>
          </a:p>
          <a:p>
            <a:pPr lvl="1"/>
            <a:r>
              <a:rPr lang="en-NZ" dirty="0" smtClean="0"/>
              <a:t>Satellite image processing</a:t>
            </a:r>
          </a:p>
          <a:p>
            <a:pPr lvl="1"/>
            <a:r>
              <a:rPr lang="en-NZ" dirty="0" smtClean="0"/>
              <a:t>Marketing</a:t>
            </a:r>
          </a:p>
          <a:p>
            <a:pPr lvl="1"/>
            <a:r>
              <a:rPr lang="en-NZ" dirty="0" smtClean="0"/>
              <a:t>Category search algorithms</a:t>
            </a:r>
          </a:p>
          <a:p>
            <a:pPr lvl="1"/>
            <a:r>
              <a:rPr lang="en-NZ" dirty="0" smtClean="0"/>
              <a:t>Speech recognition</a:t>
            </a:r>
          </a:p>
          <a:p>
            <a:pPr lvl="1"/>
            <a:r>
              <a:rPr lang="en-NZ" dirty="0" smtClean="0"/>
              <a:t>Zoology (group identification)</a:t>
            </a:r>
          </a:p>
          <a:p>
            <a:pPr lvl="1"/>
            <a:r>
              <a:rPr lang="en-NZ" dirty="0" smtClean="0"/>
              <a:t>Social network analysis</a:t>
            </a:r>
          </a:p>
          <a:p>
            <a:pPr lvl="1"/>
            <a:r>
              <a:rPr lang="en-NZ" dirty="0" smtClean="0"/>
              <a:t>Human genetic group mapping</a:t>
            </a:r>
          </a:p>
          <a:p>
            <a:pPr lvl="1"/>
            <a:r>
              <a:rPr lang="en-NZ" dirty="0" smtClean="0"/>
              <a:t>Fraud detection (similarity)</a:t>
            </a:r>
          </a:p>
          <a:p>
            <a:pPr lvl="1"/>
            <a:r>
              <a:rPr lang="en-NZ" dirty="0" smtClean="0"/>
              <a:t>City Planning</a:t>
            </a:r>
          </a:p>
          <a:p>
            <a:pPr lvl="1"/>
            <a:r>
              <a:rPr lang="en-NZ" dirty="0" smtClean="0"/>
              <a:t>Earthquake prediction</a:t>
            </a:r>
            <a:endParaRPr lang="en-NZ" dirty="0"/>
          </a:p>
        </p:txBody>
      </p:sp>
    </p:spTree>
    <p:extLst>
      <p:ext uri="{BB962C8B-B14F-4D97-AF65-F5344CB8AC3E}">
        <p14:creationId xmlns:p14="http://schemas.microsoft.com/office/powerpoint/2010/main" val="331261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 Algorithm</a:t>
            </a:r>
            <a:endParaRPr lang="en-NZ" dirty="0"/>
          </a:p>
        </p:txBody>
      </p:sp>
      <p:sp>
        <p:nvSpPr>
          <p:cNvPr id="3" name="Content Placeholder 2"/>
          <p:cNvSpPr>
            <a:spLocks noGrp="1"/>
          </p:cNvSpPr>
          <p:nvPr>
            <p:ph idx="1"/>
          </p:nvPr>
        </p:nvSpPr>
        <p:spPr/>
        <p:txBody>
          <a:bodyPr/>
          <a:lstStyle/>
          <a:p>
            <a:r>
              <a:rPr lang="en-NZ" dirty="0" smtClean="0"/>
              <a:t>Given a group of data points, separate them into k natural groups.</a:t>
            </a:r>
          </a:p>
          <a:p>
            <a:r>
              <a:rPr lang="en-NZ" dirty="0" smtClean="0"/>
              <a:t>Mathematically, we wish to assign groups so as to minimise the sum of distances from each data point to the centre of its cluster.</a:t>
            </a:r>
            <a:endParaRPr lang="en-NZ" dirty="0"/>
          </a:p>
        </p:txBody>
      </p:sp>
    </p:spTree>
    <p:extLst>
      <p:ext uri="{BB962C8B-B14F-4D97-AF65-F5344CB8AC3E}">
        <p14:creationId xmlns:p14="http://schemas.microsoft.com/office/powerpoint/2010/main" val="200512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a:t>
            </a:r>
            <a:endParaRPr lang="en-NZ"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5667" y="2286000"/>
            <a:ext cx="5960533" cy="1828800"/>
          </a:xfrm>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942" y="4705441"/>
            <a:ext cx="6117458" cy="187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21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a:t>
            </a:r>
            <a:endParaRPr lang="en-NZ" dirty="0"/>
          </a:p>
        </p:txBody>
      </p:sp>
      <p:sp>
        <p:nvSpPr>
          <p:cNvPr id="3" name="Content Placeholder 2"/>
          <p:cNvSpPr>
            <a:spLocks noGrp="1"/>
          </p:cNvSpPr>
          <p:nvPr>
            <p:ph idx="1"/>
          </p:nvPr>
        </p:nvSpPr>
        <p:spPr/>
        <p:txBody>
          <a:bodyPr/>
          <a:lstStyle/>
          <a:p>
            <a:endParaRPr lang="en-NZ"/>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9" y="2953022"/>
            <a:ext cx="3905491" cy="2609578"/>
          </a:xfrm>
          <a:prstGeom prst="rect">
            <a:avLst/>
          </a:prstGeom>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53022"/>
            <a:ext cx="3905491" cy="260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5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a:t>
            </a:r>
            <a:endParaRPr lang="en-NZ" dirty="0"/>
          </a:p>
        </p:txBody>
      </p:sp>
      <p:sp>
        <p:nvSpPr>
          <p:cNvPr id="3" name="Content Placeholder 2"/>
          <p:cNvSpPr>
            <a:spLocks noGrp="1"/>
          </p:cNvSpPr>
          <p:nvPr>
            <p:ph idx="1"/>
          </p:nvPr>
        </p:nvSpPr>
        <p:spPr/>
        <p:txBody>
          <a:bodyPr/>
          <a:lstStyle/>
          <a:p>
            <a:endParaRPr lang="en-NZ"/>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962150"/>
            <a:ext cx="43910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5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a:t>
            </a:r>
            <a:endParaRPr lang="en-NZ" dirty="0"/>
          </a:p>
        </p:txBody>
      </p:sp>
      <p:sp>
        <p:nvSpPr>
          <p:cNvPr id="3" name="Content Placeholder 2"/>
          <p:cNvSpPr>
            <a:spLocks noGrp="1"/>
          </p:cNvSpPr>
          <p:nvPr>
            <p:ph idx="1"/>
          </p:nvPr>
        </p:nvSpPr>
        <p:spPr/>
        <p:txBody>
          <a:bodyPr/>
          <a:lstStyle/>
          <a:p>
            <a:endParaRPr lang="en-NZ"/>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2028825"/>
            <a:ext cx="43053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017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 Algorithm</a:t>
            </a:r>
            <a:endParaRPr lang="en-NZ" dirty="0"/>
          </a:p>
        </p:txBody>
      </p:sp>
      <p:sp>
        <p:nvSpPr>
          <p:cNvPr id="3" name="Content Placeholder 2"/>
          <p:cNvSpPr>
            <a:spLocks noGrp="1"/>
          </p:cNvSpPr>
          <p:nvPr>
            <p:ph idx="1"/>
          </p:nvPr>
        </p:nvSpPr>
        <p:spPr/>
        <p:txBody>
          <a:bodyPr>
            <a:normAutofit fontScale="92500"/>
          </a:bodyPr>
          <a:lstStyle/>
          <a:p>
            <a:r>
              <a:rPr lang="en-NZ" dirty="0" smtClean="0"/>
              <a:t>To create k clusters:</a:t>
            </a:r>
          </a:p>
          <a:p>
            <a:pPr marL="582930" indent="-514350">
              <a:buFont typeface="+mj-lt"/>
              <a:buAutoNum type="arabicPeriod"/>
            </a:pPr>
            <a:r>
              <a:rPr lang="en-NZ" dirty="0" smtClean="0"/>
              <a:t>Randomly select k points to be the initial cluster centres.</a:t>
            </a:r>
          </a:p>
          <a:p>
            <a:pPr marL="582930" indent="-514350">
              <a:buFont typeface="+mj-lt"/>
              <a:buAutoNum type="arabicPeriod"/>
            </a:pPr>
            <a:r>
              <a:rPr lang="en-NZ" dirty="0" smtClean="0"/>
              <a:t>For each </a:t>
            </a:r>
            <a:r>
              <a:rPr lang="en-NZ" smtClean="0"/>
              <a:t>point in </a:t>
            </a:r>
            <a:r>
              <a:rPr lang="en-NZ" dirty="0" smtClean="0"/>
              <a:t>the data set, find the nearest centre. The point belongs to that cluster.</a:t>
            </a:r>
          </a:p>
          <a:p>
            <a:pPr marL="582930" indent="-514350">
              <a:buFont typeface="+mj-lt"/>
              <a:buAutoNum type="arabicPeriod"/>
            </a:pPr>
            <a:r>
              <a:rPr lang="en-NZ" dirty="0" smtClean="0"/>
              <a:t>For each cluster compute the “centroid”, the geometric centre point.</a:t>
            </a:r>
          </a:p>
          <a:p>
            <a:pPr marL="582930" indent="-514350">
              <a:buFont typeface="+mj-lt"/>
              <a:buAutoNum type="arabicPeriod"/>
            </a:pPr>
            <a:r>
              <a:rPr lang="en-NZ" dirty="0" smtClean="0"/>
              <a:t>The centroids become the new centre points.</a:t>
            </a:r>
          </a:p>
          <a:p>
            <a:pPr marL="582930" indent="-514350">
              <a:buFont typeface="+mj-lt"/>
              <a:buAutoNum type="arabicPeriod"/>
            </a:pPr>
            <a:r>
              <a:rPr lang="en-NZ" dirty="0" smtClean="0"/>
              <a:t>Repeat steps 2 to 4 until termination condition</a:t>
            </a:r>
            <a:endParaRPr lang="en-NZ" dirty="0"/>
          </a:p>
        </p:txBody>
      </p:sp>
    </p:spTree>
    <p:extLst>
      <p:ext uri="{BB962C8B-B14F-4D97-AF65-F5344CB8AC3E}">
        <p14:creationId xmlns:p14="http://schemas.microsoft.com/office/powerpoint/2010/main" val="422546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 Algorithm</a:t>
            </a:r>
            <a:endParaRPr lang="en-NZ" dirty="0"/>
          </a:p>
        </p:txBody>
      </p:sp>
      <p:sp>
        <p:nvSpPr>
          <p:cNvPr id="3" name="Content Placeholder 2"/>
          <p:cNvSpPr>
            <a:spLocks noGrp="1"/>
          </p:cNvSpPr>
          <p:nvPr>
            <p:ph idx="1"/>
          </p:nvPr>
        </p:nvSpPr>
        <p:spPr/>
        <p:txBody>
          <a:bodyPr/>
          <a:lstStyle/>
          <a:p>
            <a:r>
              <a:rPr lang="en-NZ" dirty="0" smtClean="0"/>
              <a:t>Termination condition:</a:t>
            </a:r>
          </a:p>
          <a:p>
            <a:pPr lvl="1"/>
            <a:r>
              <a:rPr lang="en-NZ" dirty="0" smtClean="0"/>
              <a:t>No point moves into a new cluster</a:t>
            </a:r>
          </a:p>
          <a:p>
            <a:pPr lvl="1"/>
            <a:r>
              <a:rPr lang="en-NZ" dirty="0" smtClean="0"/>
              <a:t>Reduction in total squared distance falls below some threshold.</a:t>
            </a:r>
            <a:endParaRPr lang="en-NZ" dirty="0"/>
          </a:p>
        </p:txBody>
      </p:sp>
    </p:spTree>
    <p:extLst>
      <p:ext uri="{BB962C8B-B14F-4D97-AF65-F5344CB8AC3E}">
        <p14:creationId xmlns:p14="http://schemas.microsoft.com/office/powerpoint/2010/main" val="244045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8982196"/>
              </p:ext>
            </p:extLst>
          </p:nvPr>
        </p:nvGraphicFramePr>
        <p:xfrm>
          <a:off x="457200" y="1784350"/>
          <a:ext cx="8229600" cy="2787651"/>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What the data show</a:t>
                      </a:r>
                      <a:endParaRPr lang="en-NZ" sz="2800" b="1" dirty="0"/>
                    </a:p>
                  </a:txBody>
                  <a:tcPr/>
                </a:tc>
                <a:tc>
                  <a:txBody>
                    <a:bodyPr/>
                    <a:lstStyle/>
                    <a:p>
                      <a:pPr>
                        <a:spcBef>
                          <a:spcPts val="600"/>
                        </a:spcBef>
                        <a:spcAft>
                          <a:spcPts val="600"/>
                        </a:spcAft>
                        <a:buFont typeface="Arial" pitchFamily="34" charset="0"/>
                        <a:buChar char="•"/>
                      </a:pPr>
                      <a:r>
                        <a:rPr lang="en-US" sz="2400" dirty="0" smtClean="0"/>
                        <a:t> A snapshot of the current state of the business</a:t>
                      </a:r>
                      <a:endParaRPr lang="en-US" sz="2400" baseline="0" dirty="0" smtClean="0"/>
                    </a:p>
                    <a:p>
                      <a:pPr>
                        <a:spcBef>
                          <a:spcPts val="600"/>
                        </a:spcBef>
                        <a:spcAft>
                          <a:spcPts val="600"/>
                        </a:spcAft>
                      </a:pPr>
                      <a:endParaRPr lang="en-NZ" sz="2400" dirty="0"/>
                    </a:p>
                  </a:txBody>
                  <a:tcPr/>
                </a:tc>
                <a:tc>
                  <a:txBody>
                    <a:bodyPr/>
                    <a:lstStyle/>
                    <a:p>
                      <a:pPr>
                        <a:spcBef>
                          <a:spcPts val="600"/>
                        </a:spcBef>
                        <a:spcAft>
                          <a:spcPts val="600"/>
                        </a:spcAft>
                        <a:buFont typeface="Arial" pitchFamily="34" charset="0"/>
                        <a:buChar char="•"/>
                      </a:pPr>
                      <a:r>
                        <a:rPr lang="en-US" sz="2400" dirty="0" smtClean="0"/>
                        <a:t> Multi-dimensional views of current</a:t>
                      </a:r>
                      <a:r>
                        <a:rPr lang="en-US" sz="2400" baseline="0" dirty="0" smtClean="0"/>
                        <a:t> and historical business activities</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1232782-FDC3-4274-B616-B0FC86B2A217}" type="slidenum">
              <a:rPr lang="en-US" sz="1200">
                <a:solidFill>
                  <a:srgbClr val="898989"/>
                </a:solidFill>
              </a:rPr>
              <a:pPr eaLnBrk="1" hangingPunct="1"/>
              <a:t>50</a:t>
            </a:fld>
            <a:endParaRPr lang="en-US" sz="1200">
              <a:solidFill>
                <a:srgbClr val="898989"/>
              </a:solidFill>
            </a:endParaRPr>
          </a:p>
        </p:txBody>
      </p:sp>
      <p:sp>
        <p:nvSpPr>
          <p:cNvPr id="5" name="Oval 4"/>
          <p:cNvSpPr>
            <a:spLocks noChangeArrowheads="1"/>
          </p:cNvSpPr>
          <p:nvPr/>
        </p:nvSpPr>
        <p:spPr bwMode="auto">
          <a:xfrm>
            <a:off x="457200" y="175418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6" name="Oval 5"/>
          <p:cNvSpPr>
            <a:spLocks noChangeArrowheads="1"/>
          </p:cNvSpPr>
          <p:nvPr/>
        </p:nvSpPr>
        <p:spPr bwMode="auto">
          <a:xfrm>
            <a:off x="457200" y="30257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Oval 7"/>
          <p:cNvSpPr>
            <a:spLocks noChangeArrowheads="1"/>
          </p:cNvSpPr>
          <p:nvPr/>
        </p:nvSpPr>
        <p:spPr bwMode="auto">
          <a:xfrm>
            <a:off x="1270000" y="464502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Oval 8"/>
          <p:cNvSpPr>
            <a:spLocks noChangeArrowheads="1"/>
          </p:cNvSpPr>
          <p:nvPr/>
        </p:nvSpPr>
        <p:spPr bwMode="auto">
          <a:xfrm>
            <a:off x="1909763" y="347503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Oval 9"/>
          <p:cNvSpPr>
            <a:spLocks noChangeArrowheads="1"/>
          </p:cNvSpPr>
          <p:nvPr/>
        </p:nvSpPr>
        <p:spPr bwMode="auto">
          <a:xfrm>
            <a:off x="7443788" y="164623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Oval 10"/>
          <p:cNvSpPr>
            <a:spLocks noChangeArrowheads="1"/>
          </p:cNvSpPr>
          <p:nvPr/>
        </p:nvSpPr>
        <p:spPr bwMode="auto">
          <a:xfrm>
            <a:off x="6146800" y="22129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Oval 11"/>
          <p:cNvSpPr>
            <a:spLocks noChangeArrowheads="1"/>
          </p:cNvSpPr>
          <p:nvPr/>
        </p:nvSpPr>
        <p:spPr bwMode="auto">
          <a:xfrm>
            <a:off x="7443788" y="30257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 name="Oval 12"/>
          <p:cNvSpPr>
            <a:spLocks noChangeArrowheads="1"/>
          </p:cNvSpPr>
          <p:nvPr/>
        </p:nvSpPr>
        <p:spPr bwMode="auto">
          <a:xfrm>
            <a:off x="5740400" y="545782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4" name="Oval 13"/>
          <p:cNvSpPr>
            <a:spLocks noChangeArrowheads="1"/>
          </p:cNvSpPr>
          <p:nvPr/>
        </p:nvSpPr>
        <p:spPr bwMode="auto">
          <a:xfrm>
            <a:off x="4506913" y="5853113"/>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5" name="Hexagon 14"/>
          <p:cNvSpPr/>
          <p:nvPr/>
        </p:nvSpPr>
        <p:spPr>
          <a:xfrm>
            <a:off x="1939925" y="2290763"/>
            <a:ext cx="639763" cy="552450"/>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8" name="Oval 17"/>
          <p:cNvSpPr>
            <a:spLocks noChangeArrowheads="1"/>
          </p:cNvSpPr>
          <p:nvPr/>
        </p:nvSpPr>
        <p:spPr bwMode="auto">
          <a:xfrm>
            <a:off x="1909763" y="2133600"/>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3926565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1232782-FDC3-4274-B616-B0FC86B2A217}" type="slidenum">
              <a:rPr lang="en-US" sz="1200">
                <a:solidFill>
                  <a:srgbClr val="898989"/>
                </a:solidFill>
              </a:rPr>
              <a:pPr eaLnBrk="1" hangingPunct="1"/>
              <a:t>51</a:t>
            </a:fld>
            <a:endParaRPr lang="en-US" sz="1200">
              <a:solidFill>
                <a:srgbClr val="898989"/>
              </a:solidFill>
            </a:endParaRPr>
          </a:p>
        </p:txBody>
      </p:sp>
      <p:sp>
        <p:nvSpPr>
          <p:cNvPr id="5" name="Oval 4"/>
          <p:cNvSpPr>
            <a:spLocks noChangeArrowheads="1"/>
          </p:cNvSpPr>
          <p:nvPr/>
        </p:nvSpPr>
        <p:spPr bwMode="auto">
          <a:xfrm>
            <a:off x="457200" y="175418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6" name="Oval 5"/>
          <p:cNvSpPr>
            <a:spLocks noChangeArrowheads="1"/>
          </p:cNvSpPr>
          <p:nvPr/>
        </p:nvSpPr>
        <p:spPr bwMode="auto">
          <a:xfrm>
            <a:off x="457200" y="30257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Oval 6"/>
          <p:cNvSpPr>
            <a:spLocks noChangeArrowheads="1"/>
          </p:cNvSpPr>
          <p:nvPr/>
        </p:nvSpPr>
        <p:spPr bwMode="auto">
          <a:xfrm>
            <a:off x="1909763" y="216058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Oval 7"/>
          <p:cNvSpPr>
            <a:spLocks noChangeArrowheads="1"/>
          </p:cNvSpPr>
          <p:nvPr/>
        </p:nvSpPr>
        <p:spPr bwMode="auto">
          <a:xfrm>
            <a:off x="1270000" y="464502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Oval 8"/>
          <p:cNvSpPr>
            <a:spLocks noChangeArrowheads="1"/>
          </p:cNvSpPr>
          <p:nvPr/>
        </p:nvSpPr>
        <p:spPr bwMode="auto">
          <a:xfrm>
            <a:off x="1909763" y="347503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Oval 9"/>
          <p:cNvSpPr>
            <a:spLocks noChangeArrowheads="1"/>
          </p:cNvSpPr>
          <p:nvPr/>
        </p:nvSpPr>
        <p:spPr bwMode="auto">
          <a:xfrm>
            <a:off x="7443788" y="1646238"/>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Oval 10"/>
          <p:cNvSpPr>
            <a:spLocks noChangeArrowheads="1"/>
          </p:cNvSpPr>
          <p:nvPr/>
        </p:nvSpPr>
        <p:spPr bwMode="auto">
          <a:xfrm>
            <a:off x="6146800" y="22129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Oval 11"/>
          <p:cNvSpPr>
            <a:spLocks noChangeArrowheads="1"/>
          </p:cNvSpPr>
          <p:nvPr/>
        </p:nvSpPr>
        <p:spPr bwMode="auto">
          <a:xfrm>
            <a:off x="7443788" y="302577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3" name="Oval 12"/>
          <p:cNvSpPr>
            <a:spLocks noChangeArrowheads="1"/>
          </p:cNvSpPr>
          <p:nvPr/>
        </p:nvSpPr>
        <p:spPr bwMode="auto">
          <a:xfrm>
            <a:off x="5740400" y="5457825"/>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4" name="Oval 13"/>
          <p:cNvSpPr>
            <a:spLocks noChangeArrowheads="1"/>
          </p:cNvSpPr>
          <p:nvPr/>
        </p:nvSpPr>
        <p:spPr bwMode="auto">
          <a:xfrm>
            <a:off x="4506913" y="5853113"/>
            <a:ext cx="812800" cy="812800"/>
          </a:xfrm>
          <a:prstGeom prst="ellipse">
            <a:avLst/>
          </a:prstGeom>
          <a:gradFill rotWithShape="1">
            <a:gsLst>
              <a:gs pos="0">
                <a:srgbClr val="FF9A99"/>
              </a:gs>
              <a:gs pos="100000">
                <a:srgbClr val="D1403C"/>
              </a:gs>
            </a:gsLst>
            <a:lin ang="5400000"/>
          </a:gra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5" name="Hexagon 14"/>
          <p:cNvSpPr/>
          <p:nvPr/>
        </p:nvSpPr>
        <p:spPr>
          <a:xfrm>
            <a:off x="1939925" y="2290763"/>
            <a:ext cx="639763" cy="552450"/>
          </a:xfrm>
          <a:prstGeom prst="hexagon">
            <a:avLst/>
          </a:prstGeom>
          <a:solidFill>
            <a:schemeClr val="tx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Hexagon 15"/>
          <p:cNvSpPr>
            <a:spLocks noChangeArrowheads="1"/>
          </p:cNvSpPr>
          <p:nvPr/>
        </p:nvSpPr>
        <p:spPr bwMode="auto">
          <a:xfrm>
            <a:off x="1990725" y="3587750"/>
            <a:ext cx="639763" cy="552450"/>
          </a:xfrm>
          <a:prstGeom prst="hexagon">
            <a:avLst>
              <a:gd name="adj" fmla="val 24957"/>
              <a:gd name="vf" fmla="val 115470"/>
            </a:avLst>
          </a:prstGeom>
          <a:solidFill>
            <a:srgbClr val="FFFF00"/>
          </a:soli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Hexagon 16"/>
          <p:cNvSpPr>
            <a:spLocks noChangeArrowheads="1"/>
          </p:cNvSpPr>
          <p:nvPr/>
        </p:nvSpPr>
        <p:spPr bwMode="auto">
          <a:xfrm>
            <a:off x="1350963" y="4789488"/>
            <a:ext cx="639762" cy="552450"/>
          </a:xfrm>
          <a:prstGeom prst="hexagon">
            <a:avLst>
              <a:gd name="adj" fmla="val 24957"/>
              <a:gd name="vf" fmla="val 115470"/>
            </a:avLst>
          </a:prstGeom>
          <a:solidFill>
            <a:srgbClr val="00B05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23517723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57346458-797E-4691-A21E-962E2FC3C666}" type="slidenum">
              <a:rPr lang="en-US" sz="1200">
                <a:solidFill>
                  <a:srgbClr val="898989"/>
                </a:solidFill>
              </a:rPr>
              <a:pPr eaLnBrk="1" hangingPunct="1"/>
              <a:t>52</a:t>
            </a:fld>
            <a:endParaRPr lang="en-US" sz="1200">
              <a:solidFill>
                <a:srgbClr val="898989"/>
              </a:solidFill>
            </a:endParaRPr>
          </a:p>
        </p:txBody>
      </p:sp>
      <p:sp>
        <p:nvSpPr>
          <p:cNvPr id="5" name="Oval 4"/>
          <p:cNvSpPr/>
          <p:nvPr/>
        </p:nvSpPr>
        <p:spPr>
          <a:xfrm>
            <a:off x="457200" y="175418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6" name="Oval 5"/>
          <p:cNvSpPr/>
          <p:nvPr/>
        </p:nvSpPr>
        <p:spPr>
          <a:xfrm>
            <a:off x="457200" y="302577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 name="Oval 6"/>
          <p:cNvSpPr/>
          <p:nvPr/>
        </p:nvSpPr>
        <p:spPr>
          <a:xfrm>
            <a:off x="1909763" y="216058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8" name="Oval 7"/>
          <p:cNvSpPr/>
          <p:nvPr/>
        </p:nvSpPr>
        <p:spPr>
          <a:xfrm>
            <a:off x="1270000" y="4645025"/>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1909763" y="347503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Oval 9"/>
          <p:cNvSpPr/>
          <p:nvPr/>
        </p:nvSpPr>
        <p:spPr>
          <a:xfrm>
            <a:off x="7443788" y="164623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1" name="Oval 10"/>
          <p:cNvSpPr/>
          <p:nvPr/>
        </p:nvSpPr>
        <p:spPr>
          <a:xfrm>
            <a:off x="6146800" y="22129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Oval 11"/>
          <p:cNvSpPr/>
          <p:nvPr/>
        </p:nvSpPr>
        <p:spPr>
          <a:xfrm>
            <a:off x="7443788" y="30257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Oval 12"/>
          <p:cNvSpPr/>
          <p:nvPr/>
        </p:nvSpPr>
        <p:spPr>
          <a:xfrm>
            <a:off x="5740400" y="545782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Oval 13"/>
          <p:cNvSpPr/>
          <p:nvPr/>
        </p:nvSpPr>
        <p:spPr>
          <a:xfrm>
            <a:off x="4506913" y="5853113"/>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a:off x="1939925" y="2290763"/>
            <a:ext cx="639763" cy="552450"/>
          </a:xfrm>
          <a:prstGeom prst="hexagon">
            <a:avLst/>
          </a:prstGeom>
          <a:solidFill>
            <a:schemeClr val="tx2">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Hexagon 15"/>
          <p:cNvSpPr>
            <a:spLocks noChangeArrowheads="1"/>
          </p:cNvSpPr>
          <p:nvPr/>
        </p:nvSpPr>
        <p:spPr bwMode="auto">
          <a:xfrm>
            <a:off x="1990725" y="3587750"/>
            <a:ext cx="639763" cy="552450"/>
          </a:xfrm>
          <a:prstGeom prst="hexagon">
            <a:avLst>
              <a:gd name="adj" fmla="val 24957"/>
              <a:gd name="vf" fmla="val 115470"/>
            </a:avLst>
          </a:prstGeom>
          <a:solidFill>
            <a:srgbClr val="FFFF00"/>
          </a:soli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Hexagon 16"/>
          <p:cNvSpPr>
            <a:spLocks noChangeArrowheads="1"/>
          </p:cNvSpPr>
          <p:nvPr/>
        </p:nvSpPr>
        <p:spPr bwMode="auto">
          <a:xfrm>
            <a:off x="1350963" y="4789488"/>
            <a:ext cx="639762" cy="552450"/>
          </a:xfrm>
          <a:prstGeom prst="hexagon">
            <a:avLst>
              <a:gd name="adj" fmla="val 24957"/>
              <a:gd name="vf" fmla="val 115470"/>
            </a:avLst>
          </a:prstGeom>
          <a:solidFill>
            <a:srgbClr val="00B05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17721102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4710E546-C287-450E-9025-BFC59DC1499D}" type="slidenum">
              <a:rPr lang="en-US" sz="1200">
                <a:solidFill>
                  <a:srgbClr val="898989"/>
                </a:solidFill>
              </a:rPr>
              <a:pPr eaLnBrk="1" hangingPunct="1"/>
              <a:t>53</a:t>
            </a:fld>
            <a:endParaRPr lang="en-US" sz="1200">
              <a:solidFill>
                <a:srgbClr val="898989"/>
              </a:solidFill>
            </a:endParaRPr>
          </a:p>
        </p:txBody>
      </p:sp>
      <p:sp>
        <p:nvSpPr>
          <p:cNvPr id="5" name="Oval 4"/>
          <p:cNvSpPr/>
          <p:nvPr/>
        </p:nvSpPr>
        <p:spPr>
          <a:xfrm>
            <a:off x="457200" y="175418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6" name="Oval 5"/>
          <p:cNvSpPr/>
          <p:nvPr/>
        </p:nvSpPr>
        <p:spPr>
          <a:xfrm>
            <a:off x="457200" y="302577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 name="Oval 6"/>
          <p:cNvSpPr/>
          <p:nvPr/>
        </p:nvSpPr>
        <p:spPr>
          <a:xfrm>
            <a:off x="1909763" y="216058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8" name="Oval 7"/>
          <p:cNvSpPr/>
          <p:nvPr/>
        </p:nvSpPr>
        <p:spPr>
          <a:xfrm>
            <a:off x="1270000" y="4645025"/>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1909763" y="347503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Oval 9"/>
          <p:cNvSpPr/>
          <p:nvPr/>
        </p:nvSpPr>
        <p:spPr>
          <a:xfrm>
            <a:off x="7443788" y="164623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1" name="Oval 10"/>
          <p:cNvSpPr/>
          <p:nvPr/>
        </p:nvSpPr>
        <p:spPr>
          <a:xfrm>
            <a:off x="6146800" y="22129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Oval 11"/>
          <p:cNvSpPr/>
          <p:nvPr/>
        </p:nvSpPr>
        <p:spPr>
          <a:xfrm>
            <a:off x="7443788" y="30257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Oval 12"/>
          <p:cNvSpPr/>
          <p:nvPr/>
        </p:nvSpPr>
        <p:spPr>
          <a:xfrm>
            <a:off x="5740400" y="545782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Oval 13"/>
          <p:cNvSpPr/>
          <p:nvPr/>
        </p:nvSpPr>
        <p:spPr>
          <a:xfrm>
            <a:off x="4506913" y="5853113"/>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a:off x="4506913" y="2317750"/>
            <a:ext cx="639762" cy="552450"/>
          </a:xfrm>
          <a:prstGeom prst="hexagon">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Hexagon 15"/>
          <p:cNvSpPr>
            <a:spLocks noChangeArrowheads="1"/>
          </p:cNvSpPr>
          <p:nvPr/>
        </p:nvSpPr>
        <p:spPr bwMode="auto">
          <a:xfrm>
            <a:off x="3179763" y="4140200"/>
            <a:ext cx="639762" cy="550863"/>
          </a:xfrm>
          <a:prstGeom prst="hexagon">
            <a:avLst>
              <a:gd name="adj" fmla="val 25029"/>
              <a:gd name="vf" fmla="val 115470"/>
            </a:avLst>
          </a:prstGeom>
          <a:solidFill>
            <a:srgbClr val="FFFF00"/>
          </a:soli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Hexagon 16"/>
          <p:cNvSpPr>
            <a:spLocks noChangeArrowheads="1"/>
          </p:cNvSpPr>
          <p:nvPr/>
        </p:nvSpPr>
        <p:spPr bwMode="auto">
          <a:xfrm>
            <a:off x="3001963" y="5351463"/>
            <a:ext cx="639762" cy="552450"/>
          </a:xfrm>
          <a:prstGeom prst="hexagon">
            <a:avLst>
              <a:gd name="adj" fmla="val 24957"/>
              <a:gd name="vf" fmla="val 115470"/>
            </a:avLst>
          </a:prstGeom>
          <a:solidFill>
            <a:srgbClr val="00B05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2578434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BCA19151-54B2-45D1-933E-110719A8E495}" type="slidenum">
              <a:rPr lang="en-US" sz="1200">
                <a:solidFill>
                  <a:srgbClr val="898989"/>
                </a:solidFill>
              </a:rPr>
              <a:pPr eaLnBrk="1" hangingPunct="1"/>
              <a:t>54</a:t>
            </a:fld>
            <a:endParaRPr lang="en-US" sz="1200">
              <a:solidFill>
                <a:srgbClr val="898989"/>
              </a:solidFill>
            </a:endParaRPr>
          </a:p>
        </p:txBody>
      </p:sp>
      <p:sp>
        <p:nvSpPr>
          <p:cNvPr id="5" name="Oval 4"/>
          <p:cNvSpPr/>
          <p:nvPr/>
        </p:nvSpPr>
        <p:spPr>
          <a:xfrm>
            <a:off x="457200" y="175418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 name="Oval 5"/>
          <p:cNvSpPr/>
          <p:nvPr/>
        </p:nvSpPr>
        <p:spPr>
          <a:xfrm>
            <a:off x="457200" y="302577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 name="Oval 6"/>
          <p:cNvSpPr/>
          <p:nvPr/>
        </p:nvSpPr>
        <p:spPr>
          <a:xfrm>
            <a:off x="1909763" y="216058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 name="Oval 7"/>
          <p:cNvSpPr/>
          <p:nvPr/>
        </p:nvSpPr>
        <p:spPr>
          <a:xfrm>
            <a:off x="1270000" y="464502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Oval 8"/>
          <p:cNvSpPr/>
          <p:nvPr/>
        </p:nvSpPr>
        <p:spPr>
          <a:xfrm>
            <a:off x="1909763" y="347503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Oval 9"/>
          <p:cNvSpPr/>
          <p:nvPr/>
        </p:nvSpPr>
        <p:spPr>
          <a:xfrm>
            <a:off x="7443788" y="164623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1" name="Oval 10"/>
          <p:cNvSpPr/>
          <p:nvPr/>
        </p:nvSpPr>
        <p:spPr>
          <a:xfrm>
            <a:off x="6146800" y="22129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Oval 11"/>
          <p:cNvSpPr/>
          <p:nvPr/>
        </p:nvSpPr>
        <p:spPr>
          <a:xfrm>
            <a:off x="7443788" y="30257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Oval 12"/>
          <p:cNvSpPr/>
          <p:nvPr/>
        </p:nvSpPr>
        <p:spPr>
          <a:xfrm>
            <a:off x="5740400" y="5457825"/>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4506913" y="5853113"/>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a:off x="4506913" y="2317750"/>
            <a:ext cx="639762" cy="552450"/>
          </a:xfrm>
          <a:prstGeom prst="hexagon">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Hexagon 15"/>
          <p:cNvSpPr>
            <a:spLocks noChangeArrowheads="1"/>
          </p:cNvSpPr>
          <p:nvPr/>
        </p:nvSpPr>
        <p:spPr bwMode="auto">
          <a:xfrm>
            <a:off x="3179763" y="4140200"/>
            <a:ext cx="639762" cy="550863"/>
          </a:xfrm>
          <a:prstGeom prst="hexagon">
            <a:avLst>
              <a:gd name="adj" fmla="val 25029"/>
              <a:gd name="vf" fmla="val 115470"/>
            </a:avLst>
          </a:prstGeom>
          <a:solidFill>
            <a:srgbClr val="FFFF00"/>
          </a:soli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Hexagon 16"/>
          <p:cNvSpPr>
            <a:spLocks noChangeArrowheads="1"/>
          </p:cNvSpPr>
          <p:nvPr/>
        </p:nvSpPr>
        <p:spPr bwMode="auto">
          <a:xfrm>
            <a:off x="3001963" y="5351463"/>
            <a:ext cx="639762" cy="552450"/>
          </a:xfrm>
          <a:prstGeom prst="hexagon">
            <a:avLst>
              <a:gd name="adj" fmla="val 24957"/>
              <a:gd name="vf" fmla="val 115470"/>
            </a:avLst>
          </a:prstGeom>
          <a:solidFill>
            <a:srgbClr val="00B05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1612806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smtClean="0">
                <a:ea typeface="ＭＳ Ｐゴシック" pitchFamily="34" charset="-128"/>
              </a:rPr>
              <a:t>K-means Clustering</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6D0A921-30C4-444B-867F-EE833FB70F0A}" type="slidenum">
              <a:rPr lang="en-US" sz="1200">
                <a:solidFill>
                  <a:srgbClr val="898989"/>
                </a:solidFill>
              </a:rPr>
              <a:pPr eaLnBrk="1" hangingPunct="1"/>
              <a:t>55</a:t>
            </a:fld>
            <a:endParaRPr lang="en-US" sz="1200">
              <a:solidFill>
                <a:srgbClr val="898989"/>
              </a:solidFill>
            </a:endParaRPr>
          </a:p>
        </p:txBody>
      </p:sp>
      <p:sp>
        <p:nvSpPr>
          <p:cNvPr id="5" name="Oval 4"/>
          <p:cNvSpPr/>
          <p:nvPr/>
        </p:nvSpPr>
        <p:spPr>
          <a:xfrm>
            <a:off x="457200" y="175418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 name="Oval 5"/>
          <p:cNvSpPr/>
          <p:nvPr/>
        </p:nvSpPr>
        <p:spPr>
          <a:xfrm>
            <a:off x="457200" y="302577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 name="Oval 6"/>
          <p:cNvSpPr/>
          <p:nvPr/>
        </p:nvSpPr>
        <p:spPr>
          <a:xfrm>
            <a:off x="1909763" y="216058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 name="Oval 7"/>
          <p:cNvSpPr/>
          <p:nvPr/>
        </p:nvSpPr>
        <p:spPr>
          <a:xfrm>
            <a:off x="1270000" y="4645025"/>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Oval 8"/>
          <p:cNvSpPr/>
          <p:nvPr/>
        </p:nvSpPr>
        <p:spPr>
          <a:xfrm>
            <a:off x="1909763" y="3475038"/>
            <a:ext cx="812800" cy="812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Oval 9"/>
          <p:cNvSpPr/>
          <p:nvPr/>
        </p:nvSpPr>
        <p:spPr>
          <a:xfrm>
            <a:off x="7443788" y="1646238"/>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1" name="Oval 10"/>
          <p:cNvSpPr/>
          <p:nvPr/>
        </p:nvSpPr>
        <p:spPr>
          <a:xfrm>
            <a:off x="6146800" y="22129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Oval 11"/>
          <p:cNvSpPr/>
          <p:nvPr/>
        </p:nvSpPr>
        <p:spPr>
          <a:xfrm>
            <a:off x="7443788" y="3025775"/>
            <a:ext cx="812800" cy="812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Oval 12"/>
          <p:cNvSpPr/>
          <p:nvPr/>
        </p:nvSpPr>
        <p:spPr>
          <a:xfrm>
            <a:off x="5740400" y="5457825"/>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4506913" y="5853113"/>
            <a:ext cx="812800" cy="81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Hexagon 14"/>
          <p:cNvSpPr/>
          <p:nvPr/>
        </p:nvSpPr>
        <p:spPr>
          <a:xfrm>
            <a:off x="7099300" y="2447925"/>
            <a:ext cx="639763" cy="550863"/>
          </a:xfrm>
          <a:prstGeom prst="hexagon">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Hexagon 15"/>
          <p:cNvSpPr>
            <a:spLocks noChangeArrowheads="1"/>
          </p:cNvSpPr>
          <p:nvPr/>
        </p:nvSpPr>
        <p:spPr bwMode="auto">
          <a:xfrm>
            <a:off x="1341438" y="3149600"/>
            <a:ext cx="639762" cy="550863"/>
          </a:xfrm>
          <a:prstGeom prst="hexagon">
            <a:avLst>
              <a:gd name="adj" fmla="val 25029"/>
              <a:gd name="vf" fmla="val 115470"/>
            </a:avLst>
          </a:prstGeom>
          <a:solidFill>
            <a:srgbClr val="FFFF00"/>
          </a:solidFill>
          <a:ln w="9525">
            <a:solidFill>
              <a:srgbClr val="98B954"/>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7" name="Hexagon 16"/>
          <p:cNvSpPr>
            <a:spLocks noChangeArrowheads="1"/>
          </p:cNvSpPr>
          <p:nvPr/>
        </p:nvSpPr>
        <p:spPr bwMode="auto">
          <a:xfrm>
            <a:off x="5232400" y="5780088"/>
            <a:ext cx="641350" cy="550862"/>
          </a:xfrm>
          <a:prstGeom prst="hexagon">
            <a:avLst>
              <a:gd name="adj" fmla="val 25091"/>
              <a:gd name="vf" fmla="val 115470"/>
            </a:avLst>
          </a:prstGeom>
          <a:solidFill>
            <a:srgbClr val="00B05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Tree>
    <p:extLst>
      <p:ext uri="{BB962C8B-B14F-4D97-AF65-F5344CB8AC3E}">
        <p14:creationId xmlns:p14="http://schemas.microsoft.com/office/powerpoint/2010/main" val="3544622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K-Means Clustering</a:t>
            </a:r>
            <a:endParaRPr lang="en-NZ" dirty="0"/>
          </a:p>
        </p:txBody>
      </p:sp>
      <p:sp>
        <p:nvSpPr>
          <p:cNvPr id="3" name="Content Placeholder 2"/>
          <p:cNvSpPr>
            <a:spLocks noGrp="1"/>
          </p:cNvSpPr>
          <p:nvPr>
            <p:ph idx="1"/>
          </p:nvPr>
        </p:nvSpPr>
        <p:spPr/>
        <p:txBody>
          <a:bodyPr/>
          <a:lstStyle/>
          <a:p>
            <a:r>
              <a:rPr lang="en-NZ" dirty="0" smtClean="0"/>
              <a:t>What should k be?</a:t>
            </a:r>
            <a:endParaRPr lang="en-NZ"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2571750"/>
            <a:ext cx="43910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87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Neural Networks</a:t>
            </a:r>
            <a:endParaRPr lang="en-NZ" dirty="0"/>
          </a:p>
        </p:txBody>
      </p:sp>
      <p:sp>
        <p:nvSpPr>
          <p:cNvPr id="3" name="Content Placeholder 2"/>
          <p:cNvSpPr>
            <a:spLocks noGrp="1"/>
          </p:cNvSpPr>
          <p:nvPr>
            <p:ph idx="1"/>
          </p:nvPr>
        </p:nvSpPr>
        <p:spPr/>
        <p:txBody>
          <a:bodyPr/>
          <a:lstStyle/>
          <a:p>
            <a:endParaRPr lang="en-NZ"/>
          </a:p>
        </p:txBody>
      </p:sp>
      <p:pic>
        <p:nvPicPr>
          <p:cNvPr id="18434" name="Picture 2"/>
          <p:cNvPicPr>
            <a:picLocks noChangeAspect="1" noChangeArrowheads="1"/>
          </p:cNvPicPr>
          <p:nvPr/>
        </p:nvPicPr>
        <p:blipFill>
          <a:blip r:embed="rId3" cstate="print"/>
          <a:srcRect/>
          <a:stretch>
            <a:fillRect/>
          </a:stretch>
        </p:blipFill>
        <p:spPr bwMode="auto">
          <a:xfrm>
            <a:off x="504825" y="2076450"/>
            <a:ext cx="8134350" cy="2705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Exploration</a:t>
            </a:r>
            <a:endParaRPr lang="en-NZ" dirty="0"/>
          </a:p>
        </p:txBody>
      </p:sp>
      <p:sp>
        <p:nvSpPr>
          <p:cNvPr id="3" name="Content Placeholder 2"/>
          <p:cNvSpPr>
            <a:spLocks noGrp="1"/>
          </p:cNvSpPr>
          <p:nvPr>
            <p:ph idx="1"/>
          </p:nvPr>
        </p:nvSpPr>
        <p:spPr/>
        <p:txBody>
          <a:bodyPr/>
          <a:lstStyle/>
          <a:p>
            <a:endParaRPr lang="en-NZ"/>
          </a:p>
        </p:txBody>
      </p:sp>
      <p:pic>
        <p:nvPicPr>
          <p:cNvPr id="4" name="Picture 4"/>
          <p:cNvPicPr>
            <a:picLocks noChangeAspect="1" noChangeArrowheads="1"/>
          </p:cNvPicPr>
          <p:nvPr/>
        </p:nvPicPr>
        <p:blipFill>
          <a:blip r:embed="rId3" cstate="print"/>
          <a:srcRect/>
          <a:stretch>
            <a:fillRect/>
          </a:stretch>
        </p:blipFill>
        <p:spPr bwMode="auto">
          <a:xfrm>
            <a:off x="636244" y="1524000"/>
            <a:ext cx="8126756" cy="5029200"/>
          </a:xfrm>
          <a:prstGeom prst="rect">
            <a:avLst/>
          </a:prstGeom>
          <a:noFill/>
          <a:ln w="12700">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 and Reading</a:t>
            </a:r>
            <a:endParaRPr lang="en-NZ" dirty="0"/>
          </a:p>
        </p:txBody>
      </p:sp>
      <p:sp>
        <p:nvSpPr>
          <p:cNvPr id="3" name="Content Placeholder 2"/>
          <p:cNvSpPr>
            <a:spLocks noGrp="1"/>
          </p:cNvSpPr>
          <p:nvPr>
            <p:ph idx="1"/>
          </p:nvPr>
        </p:nvSpPr>
        <p:spPr/>
        <p:txBody>
          <a:bodyPr/>
          <a:lstStyle/>
          <a:p>
            <a:r>
              <a:rPr lang="en-NZ" dirty="0" smtClean="0"/>
              <a:t>Readings on I drive</a:t>
            </a:r>
          </a:p>
          <a:p>
            <a:r>
              <a:rPr lang="en-NZ" dirty="0" smtClean="0"/>
              <a:t>Practical – SQL Server’s OLAP  tools and </a:t>
            </a:r>
            <a:r>
              <a:rPr lang="en-NZ" smtClean="0"/>
              <a:t>RapidMiner</a:t>
            </a:r>
            <a:endParaRPr lang="en-NZ"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4091293"/>
              </p:ext>
            </p:extLst>
          </p:nvPr>
        </p:nvGraphicFramePr>
        <p:xfrm>
          <a:off x="457200" y="1784350"/>
          <a:ext cx="8229600" cy="2921953"/>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Inserts and Updates</a:t>
                      </a:r>
                      <a:endParaRPr lang="en-NZ" sz="2800" b="1" dirty="0"/>
                    </a:p>
                  </a:txBody>
                  <a:tcPr/>
                </a:tc>
                <a:tc>
                  <a:txBody>
                    <a:bodyPr/>
                    <a:lstStyle/>
                    <a:p>
                      <a:pPr>
                        <a:spcBef>
                          <a:spcPts val="600"/>
                        </a:spcBef>
                        <a:spcAft>
                          <a:spcPts val="600"/>
                        </a:spcAft>
                        <a:buFont typeface="Arial" pitchFamily="34" charset="0"/>
                        <a:buChar char="•"/>
                      </a:pPr>
                      <a:r>
                        <a:rPr lang="en-US" sz="2400" dirty="0" smtClean="0"/>
                        <a:t> Frequent</a:t>
                      </a:r>
                    </a:p>
                    <a:p>
                      <a:pPr>
                        <a:spcBef>
                          <a:spcPts val="600"/>
                        </a:spcBef>
                        <a:spcAft>
                          <a:spcPts val="600"/>
                        </a:spcAft>
                        <a:buFont typeface="Arial" pitchFamily="34" charset="0"/>
                        <a:buChar char="•"/>
                      </a:pPr>
                      <a:r>
                        <a:rPr lang="en-US" sz="2400" dirty="0" smtClean="0"/>
                        <a:t> Short and fast</a:t>
                      </a:r>
                    </a:p>
                    <a:p>
                      <a:pPr>
                        <a:spcBef>
                          <a:spcPts val="600"/>
                        </a:spcBef>
                        <a:spcAft>
                          <a:spcPts val="600"/>
                        </a:spcAft>
                        <a:buFont typeface="Arial" pitchFamily="34" charset="0"/>
                        <a:buChar char="•"/>
                      </a:pPr>
                      <a:r>
                        <a:rPr lang="en-US" sz="2400" dirty="0" smtClean="0"/>
                        <a:t> Performed by end-users</a:t>
                      </a:r>
                      <a:endParaRPr lang="en-NZ" sz="2400" dirty="0"/>
                    </a:p>
                  </a:txBody>
                  <a:tcPr/>
                </a:tc>
                <a:tc>
                  <a:txBody>
                    <a:bodyPr/>
                    <a:lstStyle/>
                    <a:p>
                      <a:pPr>
                        <a:spcBef>
                          <a:spcPts val="600"/>
                        </a:spcBef>
                        <a:spcAft>
                          <a:spcPts val="600"/>
                        </a:spcAft>
                        <a:buFont typeface="Arial" pitchFamily="34" charset="0"/>
                        <a:buChar char="•"/>
                      </a:pPr>
                      <a:r>
                        <a:rPr lang="en-US" sz="2400" dirty="0" smtClean="0"/>
                        <a:t> Rare</a:t>
                      </a:r>
                    </a:p>
                    <a:p>
                      <a:pPr>
                        <a:spcBef>
                          <a:spcPts val="600"/>
                        </a:spcBef>
                        <a:spcAft>
                          <a:spcPts val="600"/>
                        </a:spcAft>
                        <a:buFont typeface="Arial" pitchFamily="34" charset="0"/>
                        <a:buChar char="•"/>
                      </a:pPr>
                      <a:r>
                        <a:rPr lang="en-US" sz="2400" dirty="0" smtClean="0"/>
                        <a:t> Large</a:t>
                      </a:r>
                      <a:r>
                        <a:rPr lang="en-US" sz="2400" baseline="0" dirty="0" smtClean="0"/>
                        <a:t> and slow</a:t>
                      </a:r>
                    </a:p>
                    <a:p>
                      <a:pPr>
                        <a:spcBef>
                          <a:spcPts val="600"/>
                        </a:spcBef>
                        <a:spcAft>
                          <a:spcPts val="600"/>
                        </a:spcAft>
                        <a:buFont typeface="Arial" pitchFamily="34" charset="0"/>
                        <a:buChar char="•"/>
                      </a:pPr>
                      <a:r>
                        <a:rPr lang="en-US" sz="2400" baseline="0" dirty="0" smtClean="0"/>
                        <a:t> Serves to update the contents of the OLAP data</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9180776"/>
              </p:ext>
            </p:extLst>
          </p:nvPr>
        </p:nvGraphicFramePr>
        <p:xfrm>
          <a:off x="457200" y="1784350"/>
          <a:ext cx="8229600" cy="3287713"/>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Queries</a:t>
                      </a:r>
                      <a:endParaRPr lang="en-NZ" sz="2800" b="1" dirty="0"/>
                    </a:p>
                  </a:txBody>
                  <a:tcPr/>
                </a:tc>
                <a:tc>
                  <a:txBody>
                    <a:bodyPr/>
                    <a:lstStyle/>
                    <a:p>
                      <a:pPr>
                        <a:spcBef>
                          <a:spcPts val="600"/>
                        </a:spcBef>
                        <a:spcAft>
                          <a:spcPts val="600"/>
                        </a:spcAft>
                        <a:buFont typeface="Arial" pitchFamily="34" charset="0"/>
                        <a:buChar char="•"/>
                      </a:pPr>
                      <a:r>
                        <a:rPr lang="en-US" sz="2400" dirty="0" smtClean="0"/>
                        <a:t> Simple</a:t>
                      </a:r>
                    </a:p>
                    <a:p>
                      <a:pPr>
                        <a:spcBef>
                          <a:spcPts val="600"/>
                        </a:spcBef>
                        <a:spcAft>
                          <a:spcPts val="600"/>
                        </a:spcAft>
                        <a:buFont typeface="Arial" pitchFamily="34" charset="0"/>
                        <a:buChar char="•"/>
                      </a:pPr>
                      <a:r>
                        <a:rPr lang="en-US" sz="2400" dirty="0" smtClean="0"/>
                        <a:t> Standardised</a:t>
                      </a:r>
                    </a:p>
                    <a:p>
                      <a:pPr>
                        <a:spcBef>
                          <a:spcPts val="600"/>
                        </a:spcBef>
                        <a:spcAft>
                          <a:spcPts val="600"/>
                        </a:spcAft>
                        <a:buFont typeface="Arial" pitchFamily="34" charset="0"/>
                        <a:buChar char="•"/>
                      </a:pPr>
                      <a:r>
                        <a:rPr lang="en-US" sz="2400" dirty="0" smtClean="0"/>
                        <a:t> Generally</a:t>
                      </a:r>
                      <a:r>
                        <a:rPr lang="en-US" sz="2400" baseline="0" dirty="0" smtClean="0"/>
                        <a:t> return small records sets</a:t>
                      </a:r>
                      <a:endParaRPr lang="en-NZ" sz="2400" dirty="0"/>
                    </a:p>
                  </a:txBody>
                  <a:tcPr/>
                </a:tc>
                <a:tc>
                  <a:txBody>
                    <a:bodyPr/>
                    <a:lstStyle/>
                    <a:p>
                      <a:pPr>
                        <a:spcBef>
                          <a:spcPts val="600"/>
                        </a:spcBef>
                        <a:spcAft>
                          <a:spcPts val="600"/>
                        </a:spcAft>
                        <a:buFont typeface="Arial" pitchFamily="34" charset="0"/>
                        <a:buChar char="•"/>
                      </a:pPr>
                      <a:r>
                        <a:rPr lang="en-US" sz="2400" dirty="0" smtClean="0"/>
                        <a:t> Complex</a:t>
                      </a:r>
                    </a:p>
                    <a:p>
                      <a:pPr>
                        <a:spcBef>
                          <a:spcPts val="600"/>
                        </a:spcBef>
                        <a:spcAft>
                          <a:spcPts val="600"/>
                        </a:spcAft>
                        <a:buFont typeface="Arial" pitchFamily="34" charset="0"/>
                        <a:buChar char="•"/>
                      </a:pPr>
                      <a:r>
                        <a:rPr lang="en-US" sz="2400" dirty="0" smtClean="0"/>
                        <a:t> Involve</a:t>
                      </a:r>
                      <a:r>
                        <a:rPr lang="en-US" sz="2400" baseline="0" dirty="0" smtClean="0"/>
                        <a:t> aggregations</a:t>
                      </a:r>
                    </a:p>
                    <a:p>
                      <a:pPr>
                        <a:spcBef>
                          <a:spcPts val="600"/>
                        </a:spcBef>
                        <a:spcAft>
                          <a:spcPts val="600"/>
                        </a:spcAft>
                        <a:buFont typeface="Arial" pitchFamily="34" charset="0"/>
                        <a:buChar char="•"/>
                      </a:pPr>
                      <a:r>
                        <a:rPr lang="en-US" sz="2400" baseline="0" dirty="0" smtClean="0"/>
                        <a:t> Return information about patterns in the data</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8787722"/>
              </p:ext>
            </p:extLst>
          </p:nvPr>
        </p:nvGraphicFramePr>
        <p:xfrm>
          <a:off x="457200" y="1784350"/>
          <a:ext cx="8229600" cy="2787651"/>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Processing Speed</a:t>
                      </a:r>
                      <a:endParaRPr lang="en-NZ" sz="2800" b="1" dirty="0"/>
                    </a:p>
                  </a:txBody>
                  <a:tcPr/>
                </a:tc>
                <a:tc>
                  <a:txBody>
                    <a:bodyPr/>
                    <a:lstStyle/>
                    <a:p>
                      <a:pPr>
                        <a:spcBef>
                          <a:spcPts val="600"/>
                        </a:spcBef>
                        <a:spcAft>
                          <a:spcPts val="600"/>
                        </a:spcAft>
                        <a:buFont typeface="Arial" pitchFamily="34" charset="0"/>
                        <a:buChar char="•"/>
                      </a:pPr>
                      <a:r>
                        <a:rPr lang="en-US" sz="2400" dirty="0" smtClean="0"/>
                        <a:t> Fast</a:t>
                      </a:r>
                    </a:p>
                    <a:p>
                      <a:pPr>
                        <a:spcBef>
                          <a:spcPts val="600"/>
                        </a:spcBef>
                        <a:spcAft>
                          <a:spcPts val="600"/>
                        </a:spcAft>
                        <a:buFont typeface="Arial" pitchFamily="34" charset="0"/>
                        <a:buChar char="•"/>
                      </a:pPr>
                      <a:r>
                        <a:rPr lang="en-US" sz="2400" dirty="0" smtClean="0"/>
                        <a:t> Typically seconds</a:t>
                      </a:r>
                      <a:endParaRPr lang="en-NZ" sz="2400" dirty="0"/>
                    </a:p>
                  </a:txBody>
                  <a:tcPr/>
                </a:tc>
                <a:tc>
                  <a:txBody>
                    <a:bodyPr/>
                    <a:lstStyle/>
                    <a:p>
                      <a:pPr>
                        <a:spcBef>
                          <a:spcPts val="600"/>
                        </a:spcBef>
                        <a:spcAft>
                          <a:spcPts val="600"/>
                        </a:spcAft>
                        <a:buFont typeface="Arial" pitchFamily="34" charset="0"/>
                        <a:buChar char="•"/>
                      </a:pPr>
                      <a:r>
                        <a:rPr lang="en-US" sz="2400" dirty="0" smtClean="0"/>
                        <a:t> Can be very, very slow</a:t>
                      </a:r>
                    </a:p>
                    <a:p>
                      <a:pPr>
                        <a:spcBef>
                          <a:spcPts val="600"/>
                        </a:spcBef>
                        <a:spcAft>
                          <a:spcPts val="600"/>
                        </a:spcAft>
                        <a:buFont typeface="Arial" pitchFamily="34" charset="0"/>
                        <a:buChar char="•"/>
                      </a:pPr>
                      <a:r>
                        <a:rPr lang="en-US" sz="2400" dirty="0" smtClean="0"/>
                        <a:t> May take many hours</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vs. OLAP</a:t>
            </a:r>
            <a:endParaRPr lang="en-NZ"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631871"/>
              </p:ext>
            </p:extLst>
          </p:nvPr>
        </p:nvGraphicFramePr>
        <p:xfrm>
          <a:off x="457200" y="1784350"/>
          <a:ext cx="8229600" cy="3805873"/>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696913">
                <a:tc>
                  <a:txBody>
                    <a:bodyPr/>
                    <a:lstStyle/>
                    <a:p>
                      <a:endParaRPr lang="en-NZ" dirty="0"/>
                    </a:p>
                  </a:txBody>
                  <a:tcPr/>
                </a:tc>
                <a:tc>
                  <a:txBody>
                    <a:bodyPr/>
                    <a:lstStyle/>
                    <a:p>
                      <a:pPr algn="ctr"/>
                      <a:r>
                        <a:rPr lang="en-US" sz="2800" dirty="0" smtClean="0">
                          <a:solidFill>
                            <a:schemeClr val="bg1"/>
                          </a:solidFill>
                        </a:rPr>
                        <a:t>OLTP</a:t>
                      </a:r>
                      <a:endParaRPr lang="en-NZ" sz="2800" dirty="0">
                        <a:solidFill>
                          <a:schemeClr val="bg1"/>
                        </a:solidFill>
                      </a:endParaRPr>
                    </a:p>
                  </a:txBody>
                  <a:tcPr/>
                </a:tc>
                <a:tc>
                  <a:txBody>
                    <a:bodyPr/>
                    <a:lstStyle/>
                    <a:p>
                      <a:pPr algn="ctr"/>
                      <a:r>
                        <a:rPr lang="en-US" sz="2800" dirty="0" smtClean="0">
                          <a:solidFill>
                            <a:schemeClr val="bg1"/>
                          </a:solidFill>
                        </a:rPr>
                        <a:t>OLAP</a:t>
                      </a:r>
                      <a:endParaRPr lang="en-NZ" sz="2800" dirty="0">
                        <a:solidFill>
                          <a:schemeClr val="bg1"/>
                        </a:solidFill>
                      </a:endParaRPr>
                    </a:p>
                  </a:txBody>
                  <a:tcPr/>
                </a:tc>
                <a:extLst>
                  <a:ext uri="{0D108BD9-81ED-4DB2-BD59-A6C34878D82A}">
                    <a16:rowId xmlns:a16="http://schemas.microsoft.com/office/drawing/2014/main" val="10000"/>
                  </a:ext>
                </a:extLst>
              </a:tr>
              <a:tr h="2090738">
                <a:tc>
                  <a:txBody>
                    <a:bodyPr/>
                    <a:lstStyle/>
                    <a:p>
                      <a:r>
                        <a:rPr lang="en-US" sz="2800" b="1" dirty="0" smtClean="0"/>
                        <a:t>Space Required</a:t>
                      </a:r>
                      <a:endParaRPr lang="en-NZ" sz="2800" b="1" dirty="0"/>
                    </a:p>
                  </a:txBody>
                  <a:tcPr/>
                </a:tc>
                <a:tc>
                  <a:txBody>
                    <a:bodyPr/>
                    <a:lstStyle/>
                    <a:p>
                      <a:pPr>
                        <a:spcBef>
                          <a:spcPts val="600"/>
                        </a:spcBef>
                        <a:spcAft>
                          <a:spcPts val="600"/>
                        </a:spcAft>
                        <a:buFont typeface="Arial" pitchFamily="34" charset="0"/>
                        <a:buChar char="•"/>
                      </a:pPr>
                      <a:r>
                        <a:rPr lang="en-US" sz="2400" dirty="0" smtClean="0"/>
                        <a:t> Can be fairly small if historical</a:t>
                      </a:r>
                      <a:r>
                        <a:rPr lang="en-US" sz="2400" baseline="0" dirty="0" smtClean="0"/>
                        <a:t> data is archived</a:t>
                      </a:r>
                    </a:p>
                    <a:p>
                      <a:pPr>
                        <a:spcBef>
                          <a:spcPts val="600"/>
                        </a:spcBef>
                        <a:spcAft>
                          <a:spcPts val="600"/>
                        </a:spcAft>
                        <a:buFont typeface="Arial" pitchFamily="34" charset="0"/>
                        <a:buChar char="•"/>
                      </a:pPr>
                      <a:r>
                        <a:rPr lang="en-US" sz="2400" baseline="0" dirty="0" smtClean="0"/>
                        <a:t> Mb to a few Gb</a:t>
                      </a:r>
                      <a:endParaRPr lang="en-NZ" sz="2400" dirty="0"/>
                    </a:p>
                  </a:txBody>
                  <a:tcPr/>
                </a:tc>
                <a:tc>
                  <a:txBody>
                    <a:bodyPr/>
                    <a:lstStyle/>
                    <a:p>
                      <a:pPr>
                        <a:spcBef>
                          <a:spcPts val="600"/>
                        </a:spcBef>
                        <a:spcAft>
                          <a:spcPts val="600"/>
                        </a:spcAft>
                        <a:buFont typeface="Arial" pitchFamily="34" charset="0"/>
                        <a:buChar char="•"/>
                      </a:pPr>
                      <a:r>
                        <a:rPr lang="en-US" sz="2400" dirty="0" smtClean="0"/>
                        <a:t> Large</a:t>
                      </a:r>
                    </a:p>
                    <a:p>
                      <a:pPr>
                        <a:spcBef>
                          <a:spcPts val="600"/>
                        </a:spcBef>
                        <a:spcAft>
                          <a:spcPts val="600"/>
                        </a:spcAft>
                        <a:buFont typeface="Arial" pitchFamily="34" charset="0"/>
                        <a:buChar char="•"/>
                      </a:pPr>
                      <a:r>
                        <a:rPr lang="en-US" sz="2400" dirty="0" smtClean="0"/>
                        <a:t> May</a:t>
                      </a:r>
                      <a:r>
                        <a:rPr lang="en-US" sz="2400" baseline="0" dirty="0" smtClean="0"/>
                        <a:t> contain enormous quantities of data</a:t>
                      </a:r>
                    </a:p>
                    <a:p>
                      <a:pPr>
                        <a:spcBef>
                          <a:spcPts val="600"/>
                        </a:spcBef>
                        <a:spcAft>
                          <a:spcPts val="600"/>
                        </a:spcAft>
                        <a:buFont typeface="Arial" pitchFamily="34" charset="0"/>
                        <a:buChar char="•"/>
                      </a:pPr>
                      <a:r>
                        <a:rPr lang="en-US" sz="2400" baseline="0" dirty="0" smtClean="0"/>
                        <a:t> May contain many, many indexes</a:t>
                      </a:r>
                    </a:p>
                    <a:p>
                      <a:pPr>
                        <a:spcBef>
                          <a:spcPts val="600"/>
                        </a:spcBef>
                        <a:spcAft>
                          <a:spcPts val="600"/>
                        </a:spcAft>
                        <a:buFont typeface="Arial" pitchFamily="34" charset="0"/>
                        <a:buChar char="•"/>
                      </a:pPr>
                      <a:r>
                        <a:rPr lang="en-US" sz="2400" baseline="0" dirty="0" smtClean="0"/>
                        <a:t> Often Tb</a:t>
                      </a:r>
                      <a:endParaRPr lang="en-NZ" sz="2400"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729</TotalTime>
  <Words>4834</Words>
  <Application>Microsoft Office PowerPoint</Application>
  <PresentationFormat>On-screen Show (4:3)</PresentationFormat>
  <Paragraphs>534</Paragraphs>
  <Slides>59</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Arial</vt:lpstr>
      <vt:lpstr>Calibri</vt:lpstr>
      <vt:lpstr>Consolas</vt:lpstr>
      <vt:lpstr>Corbel</vt:lpstr>
      <vt:lpstr>Wingdings</vt:lpstr>
      <vt:lpstr>Wingdings 2</vt:lpstr>
      <vt:lpstr>Wingdings 3</vt:lpstr>
      <vt:lpstr>Metro</vt:lpstr>
      <vt:lpstr>Databases for knowledge discovery</vt:lpstr>
      <vt:lpstr>Two Types of Processing</vt:lpstr>
      <vt:lpstr>OLTP vs. OLAP</vt:lpstr>
      <vt:lpstr>OLTP vs. OLAP</vt:lpstr>
      <vt:lpstr>OLTP vs. OLAP</vt:lpstr>
      <vt:lpstr>OLTP vs. OLAP</vt:lpstr>
      <vt:lpstr>OLTP vs. OLAP</vt:lpstr>
      <vt:lpstr>OLTP vs. OLAP</vt:lpstr>
      <vt:lpstr>OLTP vs. OLAP</vt:lpstr>
      <vt:lpstr>OLTP vs. OLAP</vt:lpstr>
      <vt:lpstr>OLTP vs. OLAP</vt:lpstr>
      <vt:lpstr>OLAP System Elements</vt:lpstr>
      <vt:lpstr>Data Warehouse</vt:lpstr>
      <vt:lpstr>Data Warehouse</vt:lpstr>
      <vt:lpstr>Data Warehouse</vt:lpstr>
      <vt:lpstr>Data Warehouse</vt:lpstr>
      <vt:lpstr>Data Warehouse</vt:lpstr>
      <vt:lpstr>Creating the Data Warehouse</vt:lpstr>
      <vt:lpstr>Data Warehouse Analysis Tools</vt:lpstr>
      <vt:lpstr>Multidimensional Data</vt:lpstr>
      <vt:lpstr>Star Schema</vt:lpstr>
      <vt:lpstr>Snowflake Schema</vt:lpstr>
      <vt:lpstr>Multidimensional Data</vt:lpstr>
      <vt:lpstr>Multidimensional Data</vt:lpstr>
      <vt:lpstr>Multidimensional Data</vt:lpstr>
      <vt:lpstr>Multidimensional Data</vt:lpstr>
      <vt:lpstr>Displaying Multidimensional Analyses</vt:lpstr>
      <vt:lpstr>Displaying Multidimensional Analyses</vt:lpstr>
      <vt:lpstr>Displaying Multidimensional Analyses</vt:lpstr>
      <vt:lpstr>Cube Operations</vt:lpstr>
      <vt:lpstr>Cube Operations</vt:lpstr>
      <vt:lpstr>Cube Operations</vt:lpstr>
      <vt:lpstr>Cube Operations</vt:lpstr>
      <vt:lpstr>Data Mining</vt:lpstr>
      <vt:lpstr>Decision Trees</vt:lpstr>
      <vt:lpstr>Decision Trees</vt:lpstr>
      <vt:lpstr>Decision Tree Algorithms</vt:lpstr>
      <vt:lpstr>Decision Tree Algorithms</vt:lpstr>
      <vt:lpstr>Decision Tree Algorithms</vt:lpstr>
      <vt:lpstr>Decision Tree Algorithms</vt:lpstr>
      <vt:lpstr>Decision Tree Algorithms</vt:lpstr>
      <vt:lpstr>Clustering</vt:lpstr>
      <vt:lpstr>K-Means Clustering Algorithm</vt:lpstr>
      <vt:lpstr>K-Means Clustering</vt:lpstr>
      <vt:lpstr>K-Means Clustering</vt:lpstr>
      <vt:lpstr>K-Means Clustering</vt:lpstr>
      <vt:lpstr>K-Means Clustering</vt:lpstr>
      <vt:lpstr>K-Means Clustering Algorithm</vt:lpstr>
      <vt:lpstr>K-Means Clustering Algorithm</vt:lpstr>
      <vt:lpstr>K-means Clustering</vt:lpstr>
      <vt:lpstr>K-means Clustering</vt:lpstr>
      <vt:lpstr>K-means Clustering</vt:lpstr>
      <vt:lpstr>K-means Clustering</vt:lpstr>
      <vt:lpstr>K-means Clustering</vt:lpstr>
      <vt:lpstr>K-means Clustering</vt:lpstr>
      <vt:lpstr>K-Means Clustering</vt:lpstr>
      <vt:lpstr>Neural Networks</vt:lpstr>
      <vt:lpstr>Data Exploration</vt:lpstr>
      <vt:lpstr>Practical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for knowledge discovery</dc:title>
  <dc:creator/>
  <cp:lastModifiedBy>Nathan Rountree</cp:lastModifiedBy>
  <cp:revision>253</cp:revision>
  <dcterms:created xsi:type="dcterms:W3CDTF">2006-08-16T00:00:00Z</dcterms:created>
  <dcterms:modified xsi:type="dcterms:W3CDTF">2018-10-23T01:14:53Z</dcterms:modified>
</cp:coreProperties>
</file>