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57" r:id="rId3"/>
    <p:sldId id="258" r:id="rId4"/>
    <p:sldId id="259" r:id="rId5"/>
    <p:sldId id="260" r:id="rId6"/>
    <p:sldId id="297" r:id="rId7"/>
    <p:sldId id="269" r:id="rId8"/>
    <p:sldId id="264" r:id="rId9"/>
    <p:sldId id="270" r:id="rId10"/>
    <p:sldId id="271" r:id="rId11"/>
    <p:sldId id="278" r:id="rId12"/>
    <p:sldId id="279" r:id="rId13"/>
    <p:sldId id="265" r:id="rId14"/>
    <p:sldId id="272" r:id="rId15"/>
    <p:sldId id="280" r:id="rId16"/>
    <p:sldId id="276" r:id="rId17"/>
    <p:sldId id="274" r:id="rId18"/>
    <p:sldId id="277" r:id="rId19"/>
    <p:sldId id="266" r:id="rId20"/>
    <p:sldId id="267" r:id="rId21"/>
    <p:sldId id="287" r:id="rId22"/>
    <p:sldId id="288" r:id="rId23"/>
    <p:sldId id="289" r:id="rId24"/>
    <p:sldId id="290" r:id="rId25"/>
    <p:sldId id="291" r:id="rId26"/>
    <p:sldId id="292" r:id="rId27"/>
    <p:sldId id="293" r:id="rId28"/>
    <p:sldId id="294" r:id="rId29"/>
    <p:sldId id="295" r:id="rId30"/>
    <p:sldId id="296" r:id="rId31"/>
    <p:sldId id="268" r:id="rId32"/>
    <p:sldId id="262"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7B79D6-ABF7-457E-AC33-D70E7AB407E0}">
          <p14:sldIdLst>
            <p14:sldId id="256"/>
            <p14:sldId id="257"/>
            <p14:sldId id="258"/>
            <p14:sldId id="259"/>
            <p14:sldId id="260"/>
            <p14:sldId id="297"/>
            <p14:sldId id="269"/>
            <p14:sldId id="264"/>
            <p14:sldId id="270"/>
            <p14:sldId id="271"/>
            <p14:sldId id="278"/>
            <p14:sldId id="279"/>
            <p14:sldId id="265"/>
            <p14:sldId id="272"/>
            <p14:sldId id="280"/>
            <p14:sldId id="276"/>
            <p14:sldId id="274"/>
            <p14:sldId id="277"/>
          </p14:sldIdLst>
        </p14:section>
        <p14:section name="Untitled Section" id="{66CB50F7-9DCA-44A3-A646-BA75180ACD39}">
          <p14:sldIdLst>
            <p14:sldId id="266"/>
            <p14:sldId id="267"/>
            <p14:sldId id="287"/>
            <p14:sldId id="288"/>
            <p14:sldId id="289"/>
            <p14:sldId id="290"/>
            <p14:sldId id="291"/>
            <p14:sldId id="292"/>
            <p14:sldId id="293"/>
            <p14:sldId id="294"/>
            <p14:sldId id="295"/>
            <p14:sldId id="296"/>
            <p14:sldId id="268"/>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460" autoAdjust="0"/>
  </p:normalViewPr>
  <p:slideViewPr>
    <p:cSldViewPr>
      <p:cViewPr varScale="1">
        <p:scale>
          <a:sx n="67" d="100"/>
          <a:sy n="67" d="100"/>
        </p:scale>
        <p:origin x="2058"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242"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NZ"/>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CAEE00A1-9E80-44BD-A1A2-886C24E49BD7}" type="datetimeFigureOut">
              <a:rPr lang="en-US" smtClean="0"/>
              <a:pPr/>
              <a:t>10/30/2018</a:t>
            </a:fld>
            <a:endParaRPr lang="en-NZ"/>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NZ"/>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6CFACCD-F7F1-4AA9-A8BD-8688C8667D11}" type="slidenum">
              <a:rPr lang="en-NZ" smtClean="0"/>
              <a:pPr/>
              <a:t>‹#›</a:t>
            </a:fld>
            <a:endParaRPr lang="en-NZ"/>
          </a:p>
        </p:txBody>
      </p:sp>
    </p:spTree>
    <p:extLst>
      <p:ext uri="{BB962C8B-B14F-4D97-AF65-F5344CB8AC3E}">
        <p14:creationId xmlns:p14="http://schemas.microsoft.com/office/powerpoint/2010/main" val="1105362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NZ"/>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D24F81F-AF40-4CE3-B3C7-19E942FE84A1}" type="datetimeFigureOut">
              <a:rPr lang="en-US" smtClean="0"/>
              <a:pPr/>
              <a:t>10/30/2018</a:t>
            </a:fld>
            <a:endParaRPr lang="en-NZ"/>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NZ"/>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NZ"/>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71EF30C-FE29-4678-A3F8-1DC0B17E1465}" type="slidenum">
              <a:rPr lang="en-NZ" smtClean="0"/>
              <a:pPr/>
              <a:t>‹#›</a:t>
            </a:fld>
            <a:endParaRPr lang="en-NZ"/>
          </a:p>
        </p:txBody>
      </p:sp>
    </p:spTree>
    <p:extLst>
      <p:ext uri="{BB962C8B-B14F-4D97-AF65-F5344CB8AC3E}">
        <p14:creationId xmlns:p14="http://schemas.microsoft.com/office/powerpoint/2010/main" val="3350578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Server is a is a relational model database server currently developed by Microsoft. Like</a:t>
            </a:r>
            <a:r>
              <a:rPr lang="en-US" baseline="0" dirty="0" smtClean="0"/>
              <a:t> most Microsoft software the o</a:t>
            </a:r>
            <a:r>
              <a:rPr lang="en-US" dirty="0" smtClean="0"/>
              <a:t>riginal code was developed by</a:t>
            </a:r>
            <a:r>
              <a:rPr lang="en-US" baseline="0" dirty="0" smtClean="0"/>
              <a:t> a company called </a:t>
            </a:r>
            <a:r>
              <a:rPr lang="en-US" baseline="0" dirty="0" err="1" smtClean="0"/>
              <a:t>SyBase</a:t>
            </a:r>
            <a:r>
              <a:rPr lang="en-US" baseline="0" dirty="0" smtClean="0"/>
              <a:t>,</a:t>
            </a:r>
            <a:r>
              <a:rPr lang="en-US" dirty="0" smtClean="0"/>
              <a:t> an German/American</a:t>
            </a:r>
            <a:r>
              <a:rPr lang="en-US" baseline="0" dirty="0" smtClean="0"/>
              <a:t> company.</a:t>
            </a:r>
            <a:endParaRPr lang="en-US" dirty="0" smtClean="0"/>
          </a:p>
          <a:p>
            <a:endParaRPr lang="en-US" dirty="0" smtClean="0"/>
          </a:p>
          <a:p>
            <a:r>
              <a:rPr lang="en-US" dirty="0" smtClean="0"/>
              <a:t>SQL </a:t>
            </a:r>
            <a:r>
              <a:rPr lang="en-US" dirty="0" smtClean="0"/>
              <a:t>Server</a:t>
            </a:r>
            <a:r>
              <a:rPr lang="en-US" baseline="0" dirty="0" smtClean="0"/>
              <a:t> u</a:t>
            </a:r>
            <a:r>
              <a:rPr lang="en-US" dirty="0" smtClean="0"/>
              <a:t>ses T-SQL,  a proprietary extension to the SQL standard from </a:t>
            </a:r>
            <a:r>
              <a:rPr lang="en-US" dirty="0" err="1" smtClean="0"/>
              <a:t>SyBase</a:t>
            </a:r>
            <a:r>
              <a:rPr lang="en-US" dirty="0" smtClean="0"/>
              <a:t> and</a:t>
            </a:r>
            <a:r>
              <a:rPr lang="en-US" baseline="0" dirty="0" smtClean="0"/>
              <a:t> Microsoft</a:t>
            </a:r>
            <a:r>
              <a:rPr lang="en-US" dirty="0" smtClean="0"/>
              <a:t>. If</a:t>
            </a:r>
            <a:r>
              <a:rPr lang="en-US" baseline="0" dirty="0" smtClean="0"/>
              <a:t> any of you currently know “</a:t>
            </a:r>
            <a:r>
              <a:rPr lang="en-US" baseline="0" dirty="0" err="1" smtClean="0"/>
              <a:t>sql</a:t>
            </a:r>
            <a:r>
              <a:rPr lang="en-US" baseline="0" dirty="0" smtClean="0"/>
              <a:t>” from </a:t>
            </a:r>
            <a:r>
              <a:rPr lang="en-US" baseline="0" dirty="0" err="1" smtClean="0"/>
              <a:t>mysql</a:t>
            </a:r>
            <a:r>
              <a:rPr lang="en-US" baseline="0" dirty="0" smtClean="0"/>
              <a:t> ETC. you’ll be fine with T-SQL. </a:t>
            </a:r>
            <a:endParaRPr lang="en-US" dirty="0" smtClean="0"/>
          </a:p>
          <a:p>
            <a:endParaRPr lang="en-US" dirty="0" smtClean="0"/>
          </a:p>
          <a:p>
            <a:r>
              <a:rPr lang="en-US" dirty="0" smtClean="0"/>
              <a:t>Primary function is to store and manage data with</a:t>
            </a:r>
            <a:r>
              <a:rPr lang="en-US" baseline="0" dirty="0" smtClean="0"/>
              <a:t> extreme </a:t>
            </a:r>
            <a:r>
              <a:rPr lang="en-US" dirty="0" smtClean="0"/>
              <a:t>Integrity.</a:t>
            </a:r>
            <a:r>
              <a:rPr lang="en-US" baseline="0" dirty="0" smtClean="0"/>
              <a:t> If any portion of the database object becomes corrupt, SQL Server will fail the entire database object.</a:t>
            </a:r>
            <a:endParaRPr lang="en-US" dirty="0" smtClean="0"/>
          </a:p>
        </p:txBody>
      </p:sp>
      <p:sp>
        <p:nvSpPr>
          <p:cNvPr id="4" name="Slide Number Placeholder 3"/>
          <p:cNvSpPr>
            <a:spLocks noGrp="1"/>
          </p:cNvSpPr>
          <p:nvPr>
            <p:ph type="sldNum" sz="quarter" idx="10"/>
          </p:nvPr>
        </p:nvSpPr>
        <p:spPr/>
        <p:txBody>
          <a:bodyPr/>
          <a:lstStyle/>
          <a:p>
            <a:fld id="{171EF30C-FE29-4678-A3F8-1DC0B17E1465}" type="slidenum">
              <a:rPr lang="en-NZ" smtClean="0"/>
              <a:pPr/>
              <a:t>2</a:t>
            </a:fld>
            <a:endParaRPr lang="en-NZ"/>
          </a:p>
        </p:txBody>
      </p:sp>
    </p:spTree>
    <p:extLst>
      <p:ext uri="{BB962C8B-B14F-4D97-AF65-F5344CB8AC3E}">
        <p14:creationId xmlns:p14="http://schemas.microsoft.com/office/powerpoint/2010/main" val="1607094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SQL</a:t>
            </a:r>
            <a:r>
              <a:rPr lang="en-US" baseline="0" dirty="0" smtClean="0"/>
              <a:t> server has two authentication modes, Windows authentication and SQL Server authentication. Windows auth uses the local windows user or the logged on domain user SID for authorization on the SQL engine. SQL Server authentication is handled completely by SQL server itself. </a:t>
            </a:r>
          </a:p>
          <a:p>
            <a:endParaRPr lang="en-US" baseline="0" dirty="0" smtClean="0"/>
          </a:p>
          <a:p>
            <a:pPr defTabSz="966612">
              <a:defRPr/>
            </a:pPr>
            <a:r>
              <a:rPr lang="en-US" dirty="0" smtClean="0"/>
              <a:t>When a user connects through a Windows user account, SQL Server validates the account name and password using the Windows principal token in the operating system. This means that the user identity is confirmed by Windows.</a:t>
            </a:r>
            <a:r>
              <a:rPr lang="en-US" baseline="0" dirty="0" smtClean="0"/>
              <a:t> Windows authentication is more secure as you have to be logged into the domain\server to use it.</a:t>
            </a:r>
          </a:p>
          <a:p>
            <a:endParaRPr lang="en-US" baseline="0" dirty="0" smtClean="0"/>
          </a:p>
          <a:p>
            <a:endParaRPr lang="en-US" baseline="0" dirty="0" smtClean="0"/>
          </a:p>
          <a:p>
            <a:r>
              <a:rPr lang="en-US" baseline="0" dirty="0" smtClean="0"/>
              <a:t>SQL authentication is useful for working on the server where you’re not able to use Windows E.G at home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71EF30C-FE29-4678-A3F8-1DC0B17E1465}" type="slidenum">
              <a:rPr lang="en-NZ" smtClean="0"/>
              <a:pPr/>
              <a:t>13</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Once you have your authentication model sorted out, you can create a login. A login is a person’s account on SQL Server that will have rights and permissions granted to it. If you use a Windows auth login, It will be prefixed with the domain, E.G </a:t>
            </a:r>
            <a:r>
              <a:rPr lang="en-US" baseline="0" dirty="0" smtClean="0"/>
              <a:t>OPNET\</a:t>
            </a:r>
            <a:r>
              <a:rPr lang="en-US" baseline="0" dirty="0" err="1" smtClean="0"/>
              <a:t>NathanR</a:t>
            </a:r>
            <a:endParaRPr lang="en-US" baseline="0" dirty="0" smtClean="0"/>
          </a:p>
          <a:p>
            <a:endParaRPr lang="en-US" baseline="0" dirty="0" smtClean="0"/>
          </a:p>
          <a:p>
            <a:r>
              <a:rPr lang="en-US" baseline="0" dirty="0" smtClean="0"/>
              <a:t>A user is a login assigned to a database. You must create a database user with a valid login</a:t>
            </a:r>
          </a:p>
          <a:p>
            <a:endParaRPr lang="en-US" baseline="0" dirty="0" smtClean="0"/>
          </a:p>
        </p:txBody>
      </p:sp>
      <p:sp>
        <p:nvSpPr>
          <p:cNvPr id="4" name="Slide Number Placeholder 3"/>
          <p:cNvSpPr>
            <a:spLocks noGrp="1"/>
          </p:cNvSpPr>
          <p:nvPr>
            <p:ph type="sldNum" sz="quarter" idx="10"/>
          </p:nvPr>
        </p:nvSpPr>
        <p:spPr/>
        <p:txBody>
          <a:bodyPr/>
          <a:lstStyle/>
          <a:p>
            <a:fld id="{171EF30C-FE29-4678-A3F8-1DC0B17E1465}" type="slidenum">
              <a:rPr lang="en-NZ" smtClean="0"/>
              <a:pPr/>
              <a:t>14</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a SQL Server login is created, it is assigned an ID and a security</a:t>
            </a:r>
            <a:r>
              <a:rPr lang="en-US" baseline="0" dirty="0" smtClean="0"/>
              <a:t> ID. </a:t>
            </a:r>
            <a:r>
              <a:rPr lang="en-US" dirty="0" smtClean="0"/>
              <a:t>These are visible in the </a:t>
            </a:r>
            <a:r>
              <a:rPr lang="en-US" b="1" dirty="0" err="1" smtClean="0"/>
              <a:t>sys.server_principals</a:t>
            </a:r>
            <a:r>
              <a:rPr lang="en-US" dirty="0" smtClean="0"/>
              <a:t> catalog view as </a:t>
            </a:r>
            <a:r>
              <a:rPr lang="en-US" b="1" dirty="0" err="1" smtClean="0"/>
              <a:t>principal_id</a:t>
            </a:r>
            <a:r>
              <a:rPr lang="en-US" dirty="0" smtClean="0"/>
              <a:t> and </a:t>
            </a:r>
            <a:r>
              <a:rPr lang="en-US" b="1" dirty="0" smtClean="0"/>
              <a:t>SID</a:t>
            </a:r>
            <a:r>
              <a:rPr lang="en-US" dirty="0" smtClean="0"/>
              <a:t>. The ID (</a:t>
            </a:r>
            <a:r>
              <a:rPr lang="en-US" b="1" dirty="0" err="1" smtClean="0"/>
              <a:t>principal_id</a:t>
            </a:r>
            <a:r>
              <a:rPr lang="en-US" dirty="0" smtClean="0"/>
              <a:t>) identifies the login as a securable within the server. It is assigned by SQL Server when the login is created. When a login is deleted, its ID number is recycled. The SID identifies the security context of the login and is unique within the server instance. The source of the SID depends on how the login is created. If the login is created from a Windows user or group, it is given the Windows SID of the source principal; the Windows SID is unique within the domain. If the SQL Server login is created from a certificate or asymmetric key, it is assigned a SID derived from the SHA-1 hash of the public key. If the login is created as a legacy-style SQL Server login that requires a password, the server will generate a SID. </a:t>
            </a:r>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15</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the public </a:t>
            </a:r>
            <a:r>
              <a:rPr lang="en-US" baseline="0" smtClean="0"/>
              <a:t>database role</a:t>
            </a:r>
            <a:endParaRPr lang="en-NZ"/>
          </a:p>
        </p:txBody>
      </p:sp>
      <p:sp>
        <p:nvSpPr>
          <p:cNvPr id="4" name="Slide Number Placeholder 3"/>
          <p:cNvSpPr>
            <a:spLocks noGrp="1"/>
          </p:cNvSpPr>
          <p:nvPr>
            <p:ph type="sldNum" sz="quarter" idx="10"/>
          </p:nvPr>
        </p:nvSpPr>
        <p:spPr/>
        <p:txBody>
          <a:bodyPr/>
          <a:lstStyle/>
          <a:p>
            <a:fld id="{171EF30C-FE29-4678-A3F8-1DC0B17E1465}" type="slidenum">
              <a:rPr lang="en-NZ" smtClean="0"/>
              <a:pPr/>
              <a:t>17</a:t>
            </a:fld>
            <a:endParaRPr lang="en-NZ"/>
          </a:p>
        </p:txBody>
      </p:sp>
    </p:spTree>
    <p:extLst>
      <p:ext uri="{BB962C8B-B14F-4D97-AF65-F5344CB8AC3E}">
        <p14:creationId xmlns:p14="http://schemas.microsoft.com/office/powerpoint/2010/main" val="1798488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fundamental unit of data storage in SQL Server is the page. The disk space allocated to a data file (.</a:t>
            </a:r>
            <a:r>
              <a:rPr lang="en-NZ" dirty="0" err="1" smtClean="0"/>
              <a:t>mdf</a:t>
            </a:r>
            <a:r>
              <a:rPr lang="en-NZ" dirty="0" smtClean="0"/>
              <a:t> or .</a:t>
            </a:r>
            <a:r>
              <a:rPr lang="en-NZ" dirty="0" err="1" smtClean="0"/>
              <a:t>ndf</a:t>
            </a:r>
            <a:r>
              <a:rPr lang="en-NZ" dirty="0" smtClean="0"/>
              <a:t>) in a database is logically divided into pages numbered contiguously from 0 to </a:t>
            </a:r>
            <a:r>
              <a:rPr lang="en-NZ" i="1" dirty="0" smtClean="0"/>
              <a:t>n</a:t>
            </a:r>
            <a:r>
              <a:rPr lang="en-NZ" dirty="0" smtClean="0"/>
              <a:t>. Disk I/O operations are performed at the page level. That is, SQL Server reads or writes whole data pages.</a:t>
            </a:r>
          </a:p>
          <a:p>
            <a:r>
              <a:rPr lang="en-NZ" dirty="0" smtClean="0"/>
              <a:t>Extents are a collection of eight physically contiguous pages and are used to efficiently manage the pages. All pages are stored in extents. </a:t>
            </a:r>
          </a:p>
          <a:p>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21</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SQL Server, the page size is 8 KB. This means SQL Server databases have 128 pages per megabyte. Each page begins with a 96-byte header that is used to store system information about the page. This information includes the page number, page type, the amount of free space on the page, and the allocation unit ID of the object that owns the page.</a:t>
            </a:r>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22</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Data rows are put on the page serially, starting immediately after the header. A row offset table starts at the end of the page, and each row offset table contains one entry for each row on the page. Each entry records how far the first byte of the row is from the start of the page. The entries in the row offset table are in reverse sequence from the sequence of the rows on the page.</a:t>
            </a:r>
          </a:p>
        </p:txBody>
      </p:sp>
      <p:sp>
        <p:nvSpPr>
          <p:cNvPr id="4" name="Slide Number Placeholder 3"/>
          <p:cNvSpPr>
            <a:spLocks noGrp="1"/>
          </p:cNvSpPr>
          <p:nvPr>
            <p:ph type="sldNum" sz="quarter" idx="10"/>
          </p:nvPr>
        </p:nvSpPr>
        <p:spPr/>
        <p:txBody>
          <a:bodyPr/>
          <a:lstStyle/>
          <a:p>
            <a:fld id="{171EF30C-FE29-4678-A3F8-1DC0B17E1465}" type="slidenum">
              <a:rPr lang="en-NZ" smtClean="0"/>
              <a:pPr/>
              <a:t>27</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Extents are the basic unit in which space is managed. An extent is eight physically contiguous pages, or 64 KB. This means SQL Server databases have 16 extents per megabyte.</a:t>
            </a:r>
          </a:p>
          <a:p>
            <a:r>
              <a:rPr lang="en-NZ" dirty="0" smtClean="0"/>
              <a:t>To make its space allocation efficient, SQL Server does not allocate whole extents to tables with small amounts of data. SQL Server has two types of extents: </a:t>
            </a:r>
          </a:p>
          <a:p>
            <a:r>
              <a:rPr lang="en-NZ" dirty="0" smtClean="0"/>
              <a:t>Uniform extents are owned by a single object; all eight pages in the extent can only be used by the owning object.</a:t>
            </a:r>
            <a:br>
              <a:rPr lang="en-NZ" dirty="0" smtClean="0"/>
            </a:br>
            <a:endParaRPr lang="en-NZ" dirty="0" smtClean="0"/>
          </a:p>
          <a:p>
            <a:r>
              <a:rPr lang="en-NZ" dirty="0" smtClean="0"/>
              <a:t>Mixed extents are shared by up to eight objects. Each of the eight pages in the extent can be owned by a different object.</a:t>
            </a:r>
            <a:br>
              <a:rPr lang="en-NZ" dirty="0" smtClean="0"/>
            </a:br>
            <a:endParaRPr lang="en-NZ" dirty="0" smtClean="0"/>
          </a:p>
          <a:p>
            <a:r>
              <a:rPr lang="en-NZ" dirty="0" smtClean="0"/>
              <a:t>A new table or index is generally allocated pages from mixed extents. When the table or index grows to the point that it has eight pages, it then switches to use uniform extents for subsequent allocations. If you create an index on an existing table that has enough rows to generate eight pages in the index, all allocations to the index are in uniform extents.</a:t>
            </a:r>
          </a:p>
          <a:p>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28</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new table or index is generally allocated pages from mixed extents. When the table or index grows to the point that it has eight pages, it then switches to use uniform extents for subsequent allocations. If you create an index on an existing table that has enough rows to generate eight pages in the index, all allocations to the index are in uniform extents.</a:t>
            </a:r>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29</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966612">
              <a:defRPr/>
            </a:pPr>
            <a:r>
              <a:rPr lang="en-US" dirty="0" smtClean="0"/>
              <a:t>Create, Read, Update and Delete (CRUD) are the four basic functions of persistent storage (data that outlives the process that created it. Without this capability, data would only exist in RAM, and would be lost when</a:t>
            </a:r>
            <a:r>
              <a:rPr lang="en-US" baseline="0" dirty="0" smtClean="0"/>
              <a:t> power is removed.</a:t>
            </a:r>
            <a:endParaRPr lang="en-US" dirty="0" smtClean="0"/>
          </a:p>
          <a:p>
            <a:pPr marL="0" lvl="1" defTabSz="966612">
              <a:defRPr/>
            </a:pPr>
            <a:endParaRPr lang="en-US" dirty="0" smtClean="0"/>
          </a:p>
          <a:p>
            <a:pPr marL="0" lvl="1" defTabSz="966612">
              <a:defRPr/>
            </a:pPr>
            <a:r>
              <a:rPr lang="en-US" dirty="0" smtClean="0"/>
              <a:t>Create 	INSERT</a:t>
            </a:r>
          </a:p>
          <a:p>
            <a:pPr marL="0" lvl="1" defTabSz="966612">
              <a:defRPr/>
            </a:pPr>
            <a:r>
              <a:rPr lang="en-US" dirty="0" smtClean="0"/>
              <a:t>Read	SELECT</a:t>
            </a:r>
          </a:p>
          <a:p>
            <a:pPr marL="0" lvl="1" defTabSz="966612">
              <a:defRPr/>
            </a:pPr>
            <a:r>
              <a:rPr lang="en-US" dirty="0" smtClean="0"/>
              <a:t>Update 	</a:t>
            </a:r>
            <a:r>
              <a:rPr lang="en-US" dirty="0" err="1" smtClean="0"/>
              <a:t>UPDATE</a:t>
            </a:r>
            <a:endParaRPr lang="en-US" dirty="0" smtClean="0"/>
          </a:p>
          <a:p>
            <a:pPr marL="0" lvl="1" defTabSz="966612">
              <a:defRPr/>
            </a:pPr>
            <a:r>
              <a:rPr lang="en-US" dirty="0" smtClean="0"/>
              <a:t>Delete 	</a:t>
            </a:r>
            <a:r>
              <a:rPr lang="en-US" dirty="0" err="1" smtClean="0"/>
              <a:t>DELETE</a:t>
            </a:r>
            <a:endParaRPr lang="en-US" dirty="0" smtClean="0"/>
          </a:p>
          <a:p>
            <a:pPr marL="0" lvl="1" defTabSz="966612">
              <a:defRPr/>
            </a:pPr>
            <a:endParaRPr lang="en-US" dirty="0" smtClean="0"/>
          </a:p>
          <a:p>
            <a:pPr marL="0" lvl="1" defTabSz="966612">
              <a:defRPr/>
            </a:pPr>
            <a:endParaRPr lang="en-US" dirty="0" smtClean="0"/>
          </a:p>
          <a:p>
            <a:pPr marL="0" lvl="1" defTabSz="966612">
              <a:defRPr/>
            </a:pPr>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31</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66612" rtl="0" eaLnBrk="1" fontAlgn="auto" latinLnBrk="0" hangingPunct="1">
              <a:lnSpc>
                <a:spcPct val="100000"/>
              </a:lnSpc>
              <a:spcBef>
                <a:spcPts val="0"/>
              </a:spcBef>
              <a:spcAft>
                <a:spcPts val="0"/>
              </a:spcAft>
              <a:buClrTx/>
              <a:buSzTx/>
              <a:buFontTx/>
              <a:buNone/>
              <a:tabLst/>
              <a:defRPr/>
            </a:pPr>
            <a:r>
              <a:rPr lang="en-US" dirty="0" smtClean="0"/>
              <a:t>Everything</a:t>
            </a:r>
            <a:r>
              <a:rPr lang="en-US" baseline="0" dirty="0" smtClean="0"/>
              <a:t> in SQL Server is c</a:t>
            </a:r>
            <a:r>
              <a:rPr lang="en-US" dirty="0" smtClean="0"/>
              <a:t>ompletely transaction based, even administration tasks.</a:t>
            </a:r>
          </a:p>
          <a:p>
            <a:pPr defTabSz="966612">
              <a:defRPr/>
            </a:pPr>
            <a:endParaRPr lang="en-US" dirty="0" smtClean="0"/>
          </a:p>
          <a:p>
            <a:pPr defTabSz="966612">
              <a:defRPr/>
            </a:pPr>
            <a:r>
              <a:rPr lang="en-US" dirty="0" smtClean="0"/>
              <a:t>In a database system a transaction might consist of one or more data-manipulation statements, each reading and/or writing information in the database. </a:t>
            </a:r>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3</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will go</a:t>
            </a:r>
            <a:r>
              <a:rPr lang="en-US" baseline="0" dirty="0" smtClean="0"/>
              <a:t> further into database tractions later in the course</a:t>
            </a:r>
            <a:endParaRPr lang="en-US" dirty="0" smtClean="0"/>
          </a:p>
          <a:p>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4</a:t>
            </a:fld>
            <a:endParaRPr lang="en-NZ"/>
          </a:p>
        </p:txBody>
      </p:sp>
    </p:spTree>
    <p:extLst>
      <p:ext uri="{BB962C8B-B14F-4D97-AF65-F5344CB8AC3E}">
        <p14:creationId xmlns:p14="http://schemas.microsoft.com/office/powerpoint/2010/main" val="2288609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Unfortunately there</a:t>
            </a:r>
            <a:r>
              <a:rPr lang="en-US" baseline="0" dirty="0" smtClean="0"/>
              <a:t> is no limit to what defines a “DBA”. However, common tasks are…. </a:t>
            </a:r>
          </a:p>
          <a:p>
            <a:r>
              <a:rPr lang="en-US" baseline="0" dirty="0" smtClean="0"/>
              <a:t>Data management systems includes new database servers as well as database files, tables, rows and columns. Creating ERDs so you don’t get confused with what's going where</a:t>
            </a:r>
          </a:p>
          <a:p>
            <a:r>
              <a:rPr lang="en-US" baseline="0" dirty="0" smtClean="0"/>
              <a:t>Getting the data could be creating a new front end form to importing a excel spreadsheet. </a:t>
            </a:r>
          </a:p>
          <a:p>
            <a:r>
              <a:rPr lang="en-US" baseline="0" dirty="0" smtClean="0"/>
              <a:t>Maintain the data, this is security, availability and dealing with situations when data is unavailable</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5</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Each component</a:t>
            </a:r>
            <a:r>
              <a:rPr lang="en-NZ" baseline="0" dirty="0" smtClean="0"/>
              <a:t> is individual and usually requires a separate login to use. When someone talks about a “SQL Server”, they usually mean the database engine</a:t>
            </a:r>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6</a:t>
            </a:fld>
            <a:endParaRPr lang="en-NZ"/>
          </a:p>
        </p:txBody>
      </p:sp>
    </p:spTree>
    <p:extLst>
      <p:ext uri="{BB962C8B-B14F-4D97-AF65-F5344CB8AC3E}">
        <p14:creationId xmlns:p14="http://schemas.microsoft.com/office/powerpoint/2010/main" val="4292428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database system itself has configuration, however so does the host operating system and hardware. You need to be able to configure these if required.</a:t>
            </a:r>
          </a:p>
          <a:p>
            <a:endParaRPr lang="en-US" baseline="0" dirty="0" smtClean="0"/>
          </a:p>
          <a:p>
            <a:r>
              <a:rPr lang="en-US" baseline="0" dirty="0" smtClean="0"/>
              <a:t>Operating system</a:t>
            </a:r>
          </a:p>
          <a:p>
            <a:r>
              <a:rPr lang="en-US" baseline="0" dirty="0" smtClean="0"/>
              <a:t>No matter what host OS your running you still need to configure it. Some organizations will separate the </a:t>
            </a:r>
            <a:r>
              <a:rPr lang="en-US" baseline="0" dirty="0" err="1" smtClean="0"/>
              <a:t>sysadmin</a:t>
            </a:r>
            <a:r>
              <a:rPr lang="en-US" baseline="0" dirty="0" smtClean="0"/>
              <a:t> </a:t>
            </a:r>
            <a:r>
              <a:rPr lang="en-US" baseline="0" dirty="0" smtClean="0"/>
              <a:t>role </a:t>
            </a:r>
            <a:r>
              <a:rPr lang="en-US" baseline="0" dirty="0" smtClean="0"/>
              <a:t>with the DBA </a:t>
            </a:r>
            <a:r>
              <a:rPr lang="en-US" baseline="0" dirty="0" smtClean="0"/>
              <a:t>role </a:t>
            </a:r>
            <a:r>
              <a:rPr lang="en-US" baseline="0" dirty="0" smtClean="0"/>
              <a:t>however, you still need to know the basics</a:t>
            </a:r>
          </a:p>
          <a:p>
            <a:r>
              <a:rPr lang="en-US" baseline="0" dirty="0" smtClean="0"/>
              <a:t>	Physical security</a:t>
            </a:r>
          </a:p>
          <a:p>
            <a:r>
              <a:rPr lang="en-US" baseline="0" dirty="0" smtClean="0"/>
              <a:t>	Security config – reduce the attack surface</a:t>
            </a:r>
          </a:p>
          <a:p>
            <a:r>
              <a:rPr lang="en-US" baseline="0" dirty="0" smtClean="0"/>
              <a:t>	Network config – IPv4/6</a:t>
            </a:r>
          </a:p>
          <a:p>
            <a:r>
              <a:rPr lang="en-US" baseline="0" dirty="0" smtClean="0"/>
              <a:t>	Local/Domain authentication.</a:t>
            </a:r>
          </a:p>
          <a:p>
            <a:endParaRPr lang="en-US" baseline="0" dirty="0" smtClean="0"/>
          </a:p>
          <a:p>
            <a:r>
              <a:rPr lang="en-US" baseline="0" dirty="0" smtClean="0"/>
              <a:t>Hardware</a:t>
            </a:r>
          </a:p>
          <a:p>
            <a:r>
              <a:rPr lang="en-US" baseline="0" dirty="0" smtClean="0"/>
              <a:t>You might be required to install/fix at a low level of detail storage or networking hardware. Be sure to understand your installed hardware</a:t>
            </a:r>
          </a:p>
          <a:p>
            <a:endParaRPr lang="en-US" baseline="0" dirty="0" smtClean="0"/>
          </a:p>
        </p:txBody>
      </p:sp>
      <p:sp>
        <p:nvSpPr>
          <p:cNvPr id="4" name="Slide Number Placeholder 3"/>
          <p:cNvSpPr>
            <a:spLocks noGrp="1"/>
          </p:cNvSpPr>
          <p:nvPr>
            <p:ph type="sldNum" sz="quarter" idx="10"/>
          </p:nvPr>
        </p:nvSpPr>
        <p:spPr/>
        <p:txBody>
          <a:bodyPr/>
          <a:lstStyle/>
          <a:p>
            <a:fld id="{171EF30C-FE29-4678-A3F8-1DC0B17E1465}" type="slidenum">
              <a:rPr lang="en-NZ" smtClean="0"/>
              <a:pPr/>
              <a:t>7</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a:t>
            </a:r>
            <a:r>
              <a:rPr lang="en-US" baseline="0" dirty="0" smtClean="0"/>
              <a:t> a DBA you need to understand that backups are something that is required, not something that ‘we should look into’ You need to understand the types of backups, what databases use what models and why. </a:t>
            </a:r>
          </a:p>
          <a:p>
            <a:r>
              <a:rPr lang="en-US" baseline="0" dirty="0" smtClean="0"/>
              <a:t>When data losses occur, you need to get the backup restored ASAP. Many people will see this as your only job.</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8</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two main backup models used by SQL</a:t>
            </a:r>
            <a:r>
              <a:rPr lang="en-US" baseline="0" dirty="0" smtClean="0"/>
              <a:t> </a:t>
            </a:r>
            <a:r>
              <a:rPr lang="en-US" baseline="0" dirty="0" smtClean="0"/>
              <a:t>S</a:t>
            </a:r>
            <a:r>
              <a:rPr lang="en-US" dirty="0" smtClean="0"/>
              <a:t>erver, </a:t>
            </a:r>
            <a:r>
              <a:rPr lang="en-US" dirty="0" smtClean="0"/>
              <a:t>full</a:t>
            </a:r>
            <a:r>
              <a:rPr lang="en-US" baseline="0" dirty="0" smtClean="0"/>
              <a:t> and simple. The third, bulk-logged is a temporary solution for bulk inserts that otherwise would create a HUGE amount of logging. </a:t>
            </a:r>
            <a:r>
              <a:rPr lang="en-US" dirty="0" smtClean="0"/>
              <a:t>If a log backup contains any bulk-logged operations, you cannot restore to a point-in-time within that log backup; you can restore only the whole log backup.</a:t>
            </a:r>
            <a:r>
              <a:rPr lang="en-US" baseline="0" dirty="0" smtClean="0"/>
              <a:t>  </a:t>
            </a:r>
            <a:r>
              <a:rPr lang="en-US" u="none" baseline="0" dirty="0" smtClean="0"/>
              <a:t>Because every transaction is logged</a:t>
            </a:r>
            <a:r>
              <a:rPr lang="en-US" baseline="0" dirty="0" smtClean="0"/>
              <a:t>, over time the log file will either become too big for your storage or full. Once the log is full, as some of you found out, nothing works on the database. You need to create a SQL backup job to backup and clear the log files to an external data storage object. Backups usually are required nightly depending on what sort of data changes occur.</a:t>
            </a:r>
          </a:p>
          <a:p>
            <a:endParaRPr lang="en-US" baseline="0" dirty="0" smtClean="0"/>
          </a:p>
          <a:p>
            <a:r>
              <a:rPr lang="en-US" dirty="0" smtClean="0"/>
              <a:t>Simple recovery model supports both database backups and file backups, which contain both user data and active transaction log data. But separate log backups are not supported,</a:t>
            </a:r>
            <a:r>
              <a:rPr lang="en-US" baseline="0" dirty="0" smtClean="0"/>
              <a:t> </a:t>
            </a:r>
            <a:r>
              <a:rPr lang="en-US" dirty="0" smtClean="0"/>
              <a:t>a database can be restored only to the end of the most recent backup</a:t>
            </a:r>
            <a:r>
              <a:rPr lang="en-US" baseline="0" dirty="0" smtClean="0"/>
              <a:t> for the data file (bitdev 6.30 and 7pm).</a:t>
            </a:r>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9</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SQL Server Agent is a Microsoft Windows service that executes scheduled administrative tasks, which are called SQL Server </a:t>
            </a:r>
            <a:r>
              <a:rPr lang="en-US" i="1" dirty="0" smtClean="0"/>
              <a:t>jobs</a:t>
            </a:r>
            <a:r>
              <a:rPr lang="en-US" dirty="0" smtClean="0"/>
              <a:t>. SQL Server Agent uses SQL Server to store job information. </a:t>
            </a:r>
          </a:p>
          <a:p>
            <a:endParaRPr lang="en-US" dirty="0" smtClean="0"/>
          </a:p>
          <a:p>
            <a:r>
              <a:rPr lang="en-US" dirty="0" smtClean="0"/>
              <a:t>Jobs contain one or more job steps. </a:t>
            </a:r>
          </a:p>
          <a:p>
            <a:r>
              <a:rPr lang="en-US" dirty="0" smtClean="0"/>
              <a:t>Each step contains its own task, for example, backing up a database. </a:t>
            </a:r>
          </a:p>
          <a:p>
            <a:r>
              <a:rPr lang="en-US" dirty="0" smtClean="0"/>
              <a:t>SQL Server Agent can run a job on a schedule, in response to a specific event, or on demand. </a:t>
            </a:r>
          </a:p>
          <a:p>
            <a:endParaRPr lang="en-US" dirty="0" smtClean="0"/>
          </a:p>
          <a:p>
            <a:r>
              <a:rPr lang="en-US" dirty="0" smtClean="0"/>
              <a:t>For example, if you want to back up all the company servers every weekday after hours, you can automate this task. Schedule the backup to run after 22:00 Monday through Friday; if the backup encounters a problem, SQL Server Agent can record the event and notify you.</a:t>
            </a:r>
          </a:p>
          <a:p>
            <a:endParaRPr lang="en-US" dirty="0" smtClean="0"/>
          </a:p>
          <a:p>
            <a:r>
              <a:rPr lang="en-US" dirty="0" smtClean="0"/>
              <a:t>SQL Server database engine has its</a:t>
            </a:r>
            <a:r>
              <a:rPr lang="en-US" baseline="0" dirty="0" smtClean="0"/>
              <a:t> own tool for running backups. SQL Server Jobs via the maintenance wizard. We will create a job later</a:t>
            </a:r>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10</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1D8BD707-D9CF-40AE-B4C6-C98DA3205C09}" type="datetimeFigureOut">
              <a:rPr lang="en-US" smtClean="0"/>
              <a:pPr/>
              <a:t>10/30/2018</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B6F15528-21DE-4FAA-801E-634DDDAF4B2B}"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10/30/2018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msdn.microsoft.com/en-us/library/ms186270.aspx" TargetMode="External"/><Relationship Id="rId3" Type="http://schemas.openxmlformats.org/officeDocument/2006/relationships/hyperlink" Target="http://msdn.microsoft.com/en-us/library/ms188772.aspx" TargetMode="External"/><Relationship Id="rId7" Type="http://schemas.openxmlformats.org/officeDocument/2006/relationships/hyperlink" Target="http://msdn.microsoft.com/en-us/library/ms186320.aspx" TargetMode="External"/><Relationship Id="rId2" Type="http://schemas.openxmlformats.org/officeDocument/2006/relationships/hyperlink" Target="http://msdn.microsoft.com/en-us/library/ms179864.aspx" TargetMode="External"/><Relationship Id="rId1" Type="http://schemas.openxmlformats.org/officeDocument/2006/relationships/slideLayout" Target="../slideLayouts/slideLayout2.xml"/><Relationship Id="rId6" Type="http://schemas.openxmlformats.org/officeDocument/2006/relationships/hyperlink" Target="http://msdn.microsoft.com/en-us/library/ms190331.aspx" TargetMode="External"/><Relationship Id="rId5" Type="http://schemas.openxmlformats.org/officeDocument/2006/relationships/hyperlink" Target="http://msdn.microsoft.com/en-us/library/ms176015.aspx" TargetMode="External"/><Relationship Id="rId4" Type="http://schemas.openxmlformats.org/officeDocument/2006/relationships/hyperlink" Target="http://msdn.microsoft.com/en-us/library/ms179872.asp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Session </a:t>
            </a:r>
            <a:r>
              <a:rPr lang="en-NZ" dirty="0" smtClean="0"/>
              <a:t>13.1 </a:t>
            </a:r>
            <a:r>
              <a:rPr lang="en-NZ" dirty="0" smtClean="0"/>
              <a:t>– Duties of the DBA</a:t>
            </a:r>
            <a:endParaRPr lang="en-NZ" dirty="0"/>
          </a:p>
        </p:txBody>
      </p:sp>
      <p:sp>
        <p:nvSpPr>
          <p:cNvPr id="3" name="Subtitle 2"/>
          <p:cNvSpPr>
            <a:spLocks noGrp="1"/>
          </p:cNvSpPr>
          <p:nvPr>
            <p:ph type="subTitle" idx="1"/>
          </p:nvPr>
        </p:nvSpPr>
        <p:spPr/>
        <p:txBody>
          <a:bodyPr/>
          <a:lstStyle/>
          <a:p>
            <a:r>
              <a:rPr lang="en-NZ" dirty="0" smtClean="0"/>
              <a:t>Databases Three - </a:t>
            </a:r>
            <a:r>
              <a:rPr lang="en-NZ" dirty="0" smtClean="0"/>
              <a:t>2018</a:t>
            </a:r>
            <a:endParaRPr lang="en-NZ"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Backups</a:t>
            </a:r>
            <a:endParaRPr lang="en-US" dirty="0"/>
          </a:p>
        </p:txBody>
      </p:sp>
      <p:sp>
        <p:nvSpPr>
          <p:cNvPr id="3" name="Content Placeholder 2"/>
          <p:cNvSpPr>
            <a:spLocks noGrp="1"/>
          </p:cNvSpPr>
          <p:nvPr>
            <p:ph idx="1"/>
          </p:nvPr>
        </p:nvSpPr>
        <p:spPr/>
        <p:txBody>
          <a:bodyPr/>
          <a:lstStyle/>
          <a:p>
            <a:r>
              <a:rPr lang="en-US" dirty="0" smtClean="0"/>
              <a:t>SQL Server Agent</a:t>
            </a:r>
          </a:p>
          <a:p>
            <a:pPr lvl="1"/>
            <a:r>
              <a:rPr lang="en-US" dirty="0" smtClean="0"/>
              <a:t>SQL Server Maintenance</a:t>
            </a:r>
          </a:p>
          <a:p>
            <a:pPr lvl="1"/>
            <a:r>
              <a:rPr lang="en-US" dirty="0" smtClean="0"/>
              <a:t>SQL Jobs</a:t>
            </a:r>
          </a:p>
          <a:p>
            <a:pPr lvl="1"/>
            <a:endParaRPr lang="en-US" dirty="0" smtClean="0"/>
          </a:p>
          <a:p>
            <a:r>
              <a:rPr lang="en-US" dirty="0" smtClean="0"/>
              <a:t>Agent</a:t>
            </a:r>
          </a:p>
          <a:p>
            <a:pPr lvl="1"/>
            <a:r>
              <a:rPr lang="en-US" dirty="0" smtClean="0"/>
              <a:t>Each job contains one or more steps</a:t>
            </a:r>
          </a:p>
          <a:p>
            <a:pPr lvl="1"/>
            <a:r>
              <a:rPr lang="en-US" dirty="0" smtClean="0"/>
              <a:t>Each step contains its own task</a:t>
            </a:r>
          </a:p>
          <a:p>
            <a:pPr lvl="1"/>
            <a:r>
              <a:rPr lang="en-US" dirty="0" smtClean="0"/>
              <a:t>Schedule, in response or on DBA demand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 Principals</a:t>
            </a:r>
            <a:endParaRPr lang="en-US" dirty="0"/>
          </a:p>
        </p:txBody>
      </p:sp>
      <p:sp>
        <p:nvSpPr>
          <p:cNvPr id="3" name="Content Placeholder 2"/>
          <p:cNvSpPr>
            <a:spLocks noGrp="1"/>
          </p:cNvSpPr>
          <p:nvPr>
            <p:ph idx="1"/>
          </p:nvPr>
        </p:nvSpPr>
        <p:spPr/>
        <p:txBody>
          <a:bodyPr>
            <a:normAutofit fontScale="77500" lnSpcReduction="20000"/>
          </a:bodyPr>
          <a:lstStyle/>
          <a:p>
            <a:r>
              <a:rPr lang="en-US" i="1" dirty="0" smtClean="0"/>
              <a:t>Principals</a:t>
            </a:r>
            <a:r>
              <a:rPr lang="en-US" dirty="0" smtClean="0"/>
              <a:t> are entities that can request SQL Server resources.</a:t>
            </a:r>
          </a:p>
          <a:p>
            <a:endParaRPr lang="en-US" dirty="0" smtClean="0"/>
          </a:p>
          <a:p>
            <a:r>
              <a:rPr lang="en-US" b="1" dirty="0" smtClean="0"/>
              <a:t>Windows-level principals</a:t>
            </a:r>
            <a:endParaRPr lang="en-US" dirty="0" smtClean="0"/>
          </a:p>
          <a:p>
            <a:pPr lvl="1"/>
            <a:r>
              <a:rPr lang="en-US" dirty="0" smtClean="0"/>
              <a:t>Windows Domain Login</a:t>
            </a:r>
          </a:p>
          <a:p>
            <a:pPr lvl="1"/>
            <a:r>
              <a:rPr lang="en-US" dirty="0" smtClean="0"/>
              <a:t>Windows Local Login</a:t>
            </a:r>
            <a:br>
              <a:rPr lang="en-US" dirty="0" smtClean="0"/>
            </a:br>
            <a:endParaRPr lang="en-US" dirty="0" smtClean="0"/>
          </a:p>
          <a:p>
            <a:r>
              <a:rPr lang="en-US" dirty="0" smtClean="0"/>
              <a:t>SQL Server-</a:t>
            </a:r>
            <a:r>
              <a:rPr lang="en-US" b="1" dirty="0" smtClean="0"/>
              <a:t>level principal</a:t>
            </a:r>
            <a:endParaRPr lang="en-US" dirty="0" smtClean="0"/>
          </a:p>
          <a:p>
            <a:pPr lvl="1"/>
            <a:r>
              <a:rPr lang="en-US" dirty="0" smtClean="0"/>
              <a:t>SQL Server Login</a:t>
            </a:r>
            <a:br>
              <a:rPr lang="en-US" dirty="0" smtClean="0"/>
            </a:br>
            <a:endParaRPr lang="en-US" dirty="0" smtClean="0"/>
          </a:p>
          <a:p>
            <a:r>
              <a:rPr lang="en-US" b="1" dirty="0" smtClean="0"/>
              <a:t>Database-level principals</a:t>
            </a:r>
            <a:endParaRPr lang="en-US" dirty="0" smtClean="0"/>
          </a:p>
          <a:p>
            <a:pPr lvl="1"/>
            <a:r>
              <a:rPr lang="en-US" dirty="0" smtClean="0"/>
              <a:t>Database User</a:t>
            </a:r>
          </a:p>
          <a:p>
            <a:pPr lvl="1"/>
            <a:r>
              <a:rPr lang="en-US" dirty="0" smtClean="0"/>
              <a:t>Database Role</a:t>
            </a:r>
          </a:p>
          <a:p>
            <a:pPr lvl="1"/>
            <a:r>
              <a:rPr lang="en-US" dirty="0" smtClean="0"/>
              <a:t>Application Role</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Principals 2 – Sort of</a:t>
            </a:r>
            <a:endParaRPr lang="en-US" dirty="0"/>
          </a:p>
        </p:txBody>
      </p:sp>
      <p:sp>
        <p:nvSpPr>
          <p:cNvPr id="3" name="Content Placeholder 2"/>
          <p:cNvSpPr>
            <a:spLocks noGrp="1"/>
          </p:cNvSpPr>
          <p:nvPr>
            <p:ph idx="1"/>
          </p:nvPr>
        </p:nvSpPr>
        <p:spPr/>
        <p:txBody>
          <a:bodyPr/>
          <a:lstStyle/>
          <a:p>
            <a:r>
              <a:rPr lang="en-US" b="1" dirty="0" smtClean="0"/>
              <a:t>INFORMATION_SCHEMA and sys</a:t>
            </a:r>
          </a:p>
          <a:p>
            <a:pPr lvl="1"/>
            <a:r>
              <a:rPr lang="en-US" dirty="0" smtClean="0"/>
              <a:t>Every database includes two entities that appear as users in catalog views: </a:t>
            </a:r>
            <a:r>
              <a:rPr lang="en-US" b="1" dirty="0" smtClean="0"/>
              <a:t>INFORMATION_SCHEMA</a:t>
            </a:r>
            <a:r>
              <a:rPr lang="en-US" dirty="0" smtClean="0"/>
              <a:t> and </a:t>
            </a:r>
            <a:r>
              <a:rPr lang="en-US" b="1" dirty="0" smtClean="0"/>
              <a:t>sys</a:t>
            </a:r>
            <a:r>
              <a:rPr lang="en-US" dirty="0" smtClean="0"/>
              <a:t>. These entities are required by SQL Server. They are not principals, and they cannot be modified or dropped (deleted).</a:t>
            </a:r>
          </a:p>
          <a:p>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smtClean="0"/>
              <a:t>Authentication models</a:t>
            </a:r>
          </a:p>
          <a:p>
            <a:pPr lvl="1"/>
            <a:r>
              <a:rPr lang="en-US" dirty="0" smtClean="0"/>
              <a:t>Windows Authentication</a:t>
            </a:r>
          </a:p>
          <a:p>
            <a:pPr lvl="2"/>
            <a:r>
              <a:rPr lang="en-US" dirty="0" smtClean="0"/>
              <a:t>Uses the windows account </a:t>
            </a:r>
          </a:p>
          <a:p>
            <a:pPr lvl="2"/>
            <a:r>
              <a:rPr lang="en-US" dirty="0" smtClean="0"/>
              <a:t>Secure – trusted security</a:t>
            </a:r>
          </a:p>
          <a:p>
            <a:pPr lvl="1"/>
            <a:r>
              <a:rPr lang="en-US" dirty="0" smtClean="0"/>
              <a:t>SQL Server</a:t>
            </a:r>
          </a:p>
          <a:p>
            <a:pPr lvl="2"/>
            <a:r>
              <a:rPr lang="en-US" dirty="0" smtClean="0"/>
              <a:t>SQL Server Authentication is provided for backward compatibility</a:t>
            </a:r>
          </a:p>
          <a:p>
            <a:pPr lvl="2"/>
            <a:r>
              <a:rPr lang="en-US" dirty="0" smtClean="0"/>
              <a:t>Uses a separate username/password</a:t>
            </a:r>
          </a:p>
          <a:p>
            <a:pPr lvl="2"/>
            <a:r>
              <a:rPr lang="en-US" dirty="0" smtClean="0"/>
              <a:t>No Kerberos security</a:t>
            </a:r>
          </a:p>
          <a:p>
            <a:pPr lvl="2"/>
            <a:r>
              <a:rPr lang="en-US" dirty="0" smtClean="0"/>
              <a:t>Uses SA (</a:t>
            </a:r>
            <a:r>
              <a:rPr lang="en-US" dirty="0" err="1" smtClean="0"/>
              <a:t>systemAdministrator</a:t>
            </a:r>
            <a:r>
              <a:rPr lang="en-US"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2</a:t>
            </a:r>
            <a:endParaRPr lang="en-US" dirty="0"/>
          </a:p>
        </p:txBody>
      </p:sp>
      <p:sp>
        <p:nvSpPr>
          <p:cNvPr id="3" name="Content Placeholder 2"/>
          <p:cNvSpPr>
            <a:spLocks noGrp="1"/>
          </p:cNvSpPr>
          <p:nvPr>
            <p:ph idx="1"/>
          </p:nvPr>
        </p:nvSpPr>
        <p:spPr/>
        <p:txBody>
          <a:bodyPr/>
          <a:lstStyle/>
          <a:p>
            <a:r>
              <a:rPr lang="en-US" dirty="0" smtClean="0"/>
              <a:t>Logins</a:t>
            </a:r>
          </a:p>
          <a:p>
            <a:pPr lvl="1"/>
            <a:r>
              <a:rPr lang="en-US" dirty="0" smtClean="0"/>
              <a:t>Can be Windows</a:t>
            </a:r>
          </a:p>
          <a:p>
            <a:pPr lvl="1"/>
            <a:r>
              <a:rPr lang="en-US" dirty="0" smtClean="0"/>
              <a:t>Or SQL Server</a:t>
            </a:r>
          </a:p>
          <a:p>
            <a:r>
              <a:rPr lang="en-US" dirty="0" smtClean="0"/>
              <a:t>Users</a:t>
            </a:r>
          </a:p>
          <a:p>
            <a:pPr lvl="1"/>
            <a:r>
              <a:rPr lang="en-US" dirty="0" smtClean="0"/>
              <a:t>A login on a database</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Identifiers</a:t>
            </a:r>
            <a:endParaRPr lang="en-US" dirty="0"/>
          </a:p>
        </p:txBody>
      </p:sp>
      <p:sp>
        <p:nvSpPr>
          <p:cNvPr id="3" name="Content Placeholder 2"/>
          <p:cNvSpPr>
            <a:spLocks noGrp="1"/>
          </p:cNvSpPr>
          <p:nvPr>
            <p:ph idx="1"/>
          </p:nvPr>
        </p:nvSpPr>
        <p:spPr/>
        <p:txBody>
          <a:bodyPr/>
          <a:lstStyle/>
          <a:p>
            <a:r>
              <a:rPr lang="en-US" dirty="0" smtClean="0"/>
              <a:t>When a SQL Server login is created, it is assigned an ID and a SID</a:t>
            </a:r>
          </a:p>
          <a:p>
            <a:r>
              <a:rPr lang="en-US" dirty="0" smtClean="0"/>
              <a:t>Useful views and SP’s</a:t>
            </a:r>
          </a:p>
          <a:p>
            <a:pPr lvl="1"/>
            <a:r>
              <a:rPr lang="en-US" dirty="0" err="1" smtClean="0"/>
              <a:t>sys.server_principals</a:t>
            </a:r>
            <a:endParaRPr lang="en-US" dirty="0" smtClean="0"/>
          </a:p>
          <a:p>
            <a:pPr lvl="1"/>
            <a:r>
              <a:rPr lang="en-US" dirty="0" smtClean="0"/>
              <a:t>exec </a:t>
            </a:r>
            <a:r>
              <a:rPr lang="en-US" dirty="0" err="1" smtClean="0"/>
              <a:t>sp_helpdb</a:t>
            </a:r>
            <a:endParaRPr lang="en-US" dirty="0" smtClean="0"/>
          </a:p>
          <a:p>
            <a:pPr lvl="1"/>
            <a:r>
              <a:rPr lang="en-US" dirty="0" smtClean="0"/>
              <a:t>exec </a:t>
            </a:r>
            <a:r>
              <a:rPr lang="en-US" dirty="0" err="1" smtClean="0"/>
              <a:t>sp_helplogins</a:t>
            </a:r>
            <a:endParaRPr lang="en-US" dirty="0" smtClean="0"/>
          </a:p>
          <a:p>
            <a:pPr lvl="1"/>
            <a:r>
              <a:rPr lang="en-US" dirty="0" smtClean="0"/>
              <a:t>exec </a:t>
            </a:r>
            <a:r>
              <a:rPr lang="en-US" dirty="0" err="1" smtClean="0"/>
              <a:t>sp_helpuser</a:t>
            </a:r>
            <a:endParaRPr lang="en-US" dirty="0" smtClean="0"/>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 - Server</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219200" y="1371600"/>
            <a:ext cx="6934200" cy="528284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 - Database</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52400" y="1295400"/>
            <a:ext cx="8839200" cy="542604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Permissions</a:t>
            </a:r>
            <a:endParaRPr lang="en-US" dirty="0"/>
          </a:p>
        </p:txBody>
      </p:sp>
      <p:graphicFrame>
        <p:nvGraphicFramePr>
          <p:cNvPr id="5" name="Table 4"/>
          <p:cNvGraphicFramePr>
            <a:graphicFrameLocks noGrp="1"/>
          </p:cNvGraphicFramePr>
          <p:nvPr/>
        </p:nvGraphicFramePr>
        <p:xfrm>
          <a:off x="304800" y="1568116"/>
          <a:ext cx="8382000" cy="4606249"/>
        </p:xfrm>
        <a:graphic>
          <a:graphicData uri="http://schemas.openxmlformats.org/drawingml/2006/table">
            <a:tbl>
              <a:tblPr>
                <a:tableStyleId>{2D5ABB26-0587-4C30-8999-92F81FD0307C}</a:tableStyleId>
              </a:tblPr>
              <a:tblGrid>
                <a:gridCol w="27940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gridCol w="2794000">
                  <a:extLst>
                    <a:ext uri="{9D8B030D-6E8A-4147-A177-3AD203B41FA5}">
                      <a16:colId xmlns:a16="http://schemas.microsoft.com/office/drawing/2014/main" val="20002"/>
                    </a:ext>
                  </a:extLst>
                </a:gridCol>
              </a:tblGrid>
              <a:tr h="280738">
                <a:tc>
                  <a:txBody>
                    <a:bodyPr/>
                    <a:lstStyle/>
                    <a:p>
                      <a:pPr algn="ctr">
                        <a:lnSpc>
                          <a:spcPct val="115000"/>
                        </a:lnSpc>
                        <a:spcAft>
                          <a:spcPts val="0"/>
                        </a:spcAft>
                      </a:pPr>
                      <a:r>
                        <a:rPr lang="en-US" sz="1400" dirty="0"/>
                        <a:t>Feature </a:t>
                      </a:r>
                      <a:endParaRPr lang="en-US" sz="1400" dirty="0">
                        <a:solidFill>
                          <a:srgbClr val="365F91"/>
                        </a:solidFill>
                        <a:latin typeface="Calibri"/>
                        <a:ea typeface="Calibri"/>
                        <a:cs typeface="Times New Roman"/>
                      </a:endParaRPr>
                    </a:p>
                  </a:txBody>
                  <a:tcPr marL="68580" marR="68580" marT="0" marB="0"/>
                </a:tc>
                <a:tc>
                  <a:txBody>
                    <a:bodyPr/>
                    <a:lstStyle/>
                    <a:p>
                      <a:pPr algn="ctr">
                        <a:lnSpc>
                          <a:spcPct val="115000"/>
                        </a:lnSpc>
                        <a:spcAft>
                          <a:spcPts val="0"/>
                        </a:spcAft>
                      </a:pPr>
                      <a:r>
                        <a:rPr lang="en-US" sz="1400" dirty="0"/>
                        <a:t>Type </a:t>
                      </a:r>
                      <a:endParaRPr lang="en-US" sz="1400" dirty="0">
                        <a:solidFill>
                          <a:srgbClr val="365F91"/>
                        </a:solidFill>
                        <a:latin typeface="Calibri"/>
                        <a:ea typeface="Calibri"/>
                        <a:cs typeface="Times New Roman"/>
                      </a:endParaRPr>
                    </a:p>
                  </a:txBody>
                  <a:tcPr marL="68580" marR="68580" marT="0" marB="0"/>
                </a:tc>
                <a:tc>
                  <a:txBody>
                    <a:bodyPr/>
                    <a:lstStyle/>
                    <a:p>
                      <a:pPr algn="ctr">
                        <a:lnSpc>
                          <a:spcPct val="115000"/>
                        </a:lnSpc>
                        <a:spcAft>
                          <a:spcPts val="0"/>
                        </a:spcAft>
                      </a:pPr>
                      <a:r>
                        <a:rPr lang="en-US" sz="1400"/>
                        <a:t>Description </a:t>
                      </a:r>
                      <a:endParaRPr lang="en-US" sz="140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61473">
                <a:tc>
                  <a:txBody>
                    <a:bodyPr/>
                    <a:lstStyle/>
                    <a:p>
                      <a:pPr>
                        <a:lnSpc>
                          <a:spcPct val="115000"/>
                        </a:lnSpc>
                        <a:spcAft>
                          <a:spcPts val="1000"/>
                        </a:spcAft>
                      </a:pPr>
                      <a:r>
                        <a:rPr lang="en-US" sz="1400" u="none" strike="noStrike" dirty="0" err="1">
                          <a:hlinkClick r:id="rId2"/>
                        </a:rPr>
                        <a:t>sp_helpsrvrole</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dirty="0"/>
                        <a:t>Metadata</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dirty="0"/>
                        <a:t>Returns a list of server-level roles.</a:t>
                      </a:r>
                      <a:endParaRPr lang="en-US" sz="1400" dirty="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29389">
                <a:tc>
                  <a:txBody>
                    <a:bodyPr/>
                    <a:lstStyle/>
                    <a:p>
                      <a:pPr>
                        <a:lnSpc>
                          <a:spcPct val="115000"/>
                        </a:lnSpc>
                        <a:spcAft>
                          <a:spcPts val="1000"/>
                        </a:spcAft>
                      </a:pPr>
                      <a:r>
                        <a:rPr lang="en-US" sz="1400" u="none" strike="noStrike" dirty="0" err="1">
                          <a:hlinkClick r:id="rId3"/>
                        </a:rPr>
                        <a:t>sp_helpsrvrolemember</a:t>
                      </a:r>
                      <a:r>
                        <a:rPr lang="en-US" sz="1400" u="none" strike="noStrike" dirty="0">
                          <a:hlinkClick r:id="rId3"/>
                        </a:rPr>
                        <a:t> </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dirty="0"/>
                        <a:t>Metadata</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dirty="0"/>
                        <a:t>Returns information about the members of a server-level role.</a:t>
                      </a:r>
                      <a:endParaRPr lang="en-US" sz="1400" dirty="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61473">
                <a:tc>
                  <a:txBody>
                    <a:bodyPr/>
                    <a:lstStyle/>
                    <a:p>
                      <a:pPr>
                        <a:lnSpc>
                          <a:spcPct val="115000"/>
                        </a:lnSpc>
                        <a:spcAft>
                          <a:spcPts val="1000"/>
                        </a:spcAft>
                      </a:pPr>
                      <a:r>
                        <a:rPr lang="en-US" sz="1400" u="none" strike="noStrike">
                          <a:hlinkClick r:id="rId4"/>
                        </a:rPr>
                        <a:t>sp_srvrolepermission </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Metadata</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Displays the permissions of a server-level role.</a:t>
                      </a:r>
                      <a:endParaRPr lang="en-US" sz="140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05327">
                <a:tc>
                  <a:txBody>
                    <a:bodyPr/>
                    <a:lstStyle/>
                    <a:p>
                      <a:pPr>
                        <a:lnSpc>
                          <a:spcPct val="115000"/>
                        </a:lnSpc>
                        <a:spcAft>
                          <a:spcPts val="1000"/>
                        </a:spcAft>
                      </a:pPr>
                      <a:r>
                        <a:rPr lang="en-US" sz="1400" u="none" strike="noStrike">
                          <a:hlinkClick r:id="rId5"/>
                        </a:rPr>
                        <a:t>IS_SRVROLEMEMBER </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Metadata</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Indicates whether a SQL Server login is a member of the specified server-level role.</a:t>
                      </a:r>
                      <a:endParaRPr lang="en-US" sz="140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33400">
                <a:tc>
                  <a:txBody>
                    <a:bodyPr/>
                    <a:lstStyle/>
                    <a:p>
                      <a:pPr>
                        <a:lnSpc>
                          <a:spcPct val="115000"/>
                        </a:lnSpc>
                        <a:spcAft>
                          <a:spcPts val="1000"/>
                        </a:spcAft>
                      </a:pPr>
                      <a:r>
                        <a:rPr lang="en-US" sz="1400" u="none" strike="noStrike">
                          <a:hlinkClick r:id="rId6"/>
                        </a:rPr>
                        <a:t>sys.server_role_members </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Metadata</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Returns one row for each member of each server-level role.</a:t>
                      </a:r>
                      <a:endParaRPr lang="en-US" sz="140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r h="561473">
                <a:tc>
                  <a:txBody>
                    <a:bodyPr/>
                    <a:lstStyle/>
                    <a:p>
                      <a:pPr>
                        <a:lnSpc>
                          <a:spcPct val="115000"/>
                        </a:lnSpc>
                        <a:spcAft>
                          <a:spcPts val="1000"/>
                        </a:spcAft>
                      </a:pPr>
                      <a:r>
                        <a:rPr lang="en-US" sz="1400" u="none" strike="noStrike">
                          <a:hlinkClick r:id="rId7"/>
                        </a:rPr>
                        <a:t>sp_addsrvrolemember </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Command</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Adds a login as a member of a server-level role.</a:t>
                      </a:r>
                      <a:endParaRPr lang="en-US" sz="140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6"/>
                  </a:ext>
                </a:extLst>
              </a:tr>
              <a:tr h="842211">
                <a:tc>
                  <a:txBody>
                    <a:bodyPr/>
                    <a:lstStyle/>
                    <a:p>
                      <a:pPr>
                        <a:lnSpc>
                          <a:spcPct val="115000"/>
                        </a:lnSpc>
                        <a:spcAft>
                          <a:spcPts val="1000"/>
                        </a:spcAft>
                      </a:pPr>
                      <a:r>
                        <a:rPr lang="en-US" sz="1400" u="none" strike="noStrike">
                          <a:hlinkClick r:id="rId8"/>
                        </a:rPr>
                        <a:t>sp_dropsrvrolemember </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Command</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dirty="0"/>
                        <a:t>Removes a SQL Server login or a Windows user or group from a server-level role.</a:t>
                      </a:r>
                      <a:endParaRPr lang="en-US" sz="1400" dirty="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a:t>
            </a:r>
            <a:endParaRPr lang="en-US" dirty="0"/>
          </a:p>
        </p:txBody>
      </p:sp>
      <p:sp>
        <p:nvSpPr>
          <p:cNvPr id="3" name="Content Placeholder 2"/>
          <p:cNvSpPr>
            <a:spLocks noGrp="1"/>
          </p:cNvSpPr>
          <p:nvPr>
            <p:ph idx="1"/>
          </p:nvPr>
        </p:nvSpPr>
        <p:spPr/>
        <p:txBody>
          <a:bodyPr/>
          <a:lstStyle/>
          <a:p>
            <a:r>
              <a:rPr lang="en-US" dirty="0" smtClean="0"/>
              <a:t>SQL Server jobs and alerts</a:t>
            </a:r>
          </a:p>
          <a:p>
            <a:r>
              <a:rPr lang="en-US" dirty="0" smtClean="0"/>
              <a:t>DBCC commands</a:t>
            </a:r>
          </a:p>
          <a:p>
            <a:pPr lvl="1"/>
            <a:r>
              <a:rPr lang="en-US" dirty="0" err="1" smtClean="0"/>
              <a:t>dbcc</a:t>
            </a:r>
            <a:r>
              <a:rPr lang="en-US" dirty="0" smtClean="0"/>
              <a:t> </a:t>
            </a:r>
            <a:r>
              <a:rPr lang="en-US" dirty="0" err="1" smtClean="0"/>
              <a:t>checkdb</a:t>
            </a:r>
            <a:endParaRPr lang="en-US" dirty="0" smtClean="0"/>
          </a:p>
          <a:p>
            <a:pPr lvl="1"/>
            <a:r>
              <a:rPr lang="en-US" dirty="0" err="1" smtClean="0"/>
              <a:t>dbreindex</a:t>
            </a:r>
            <a:endParaRPr lang="en-US" dirty="0" smtClean="0"/>
          </a:p>
          <a:p>
            <a:pPr lvl="1"/>
            <a:r>
              <a:rPr lang="en-US" dirty="0" err="1" smtClean="0"/>
              <a:t>checkcatalog</a:t>
            </a:r>
            <a:endParaRPr lang="en-US" dirty="0" smtClean="0"/>
          </a:p>
          <a:p>
            <a:pPr lvl="1"/>
            <a:r>
              <a:rPr lang="en-US" dirty="0" err="1" smtClean="0"/>
              <a:t>inputbuffer</a:t>
            </a:r>
            <a:endParaRPr lang="en-US" dirty="0" smtClean="0"/>
          </a:p>
          <a:p>
            <a:pPr lvl="1"/>
            <a:r>
              <a:rPr lang="en-US" dirty="0" err="1" smtClean="0"/>
              <a:t>sp_who</a:t>
            </a:r>
            <a:endParaRPr lang="en-US" dirty="0" smtClean="0"/>
          </a:p>
          <a:p>
            <a:pPr lvl="1"/>
            <a:r>
              <a:rPr lang="en-US" dirty="0" err="1" smtClean="0"/>
              <a:t>sp_kill</a:t>
            </a: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 to SQL Server</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SQL server is a is a relational model database server developed by Microsoft</a:t>
            </a:r>
          </a:p>
          <a:p>
            <a:r>
              <a:rPr lang="en-US" dirty="0" smtClean="0"/>
              <a:t>Uses T-SQL, proprietary extension to the SQL standard</a:t>
            </a:r>
          </a:p>
          <a:p>
            <a:r>
              <a:rPr lang="en-US" dirty="0" smtClean="0"/>
              <a:t>Primary function is to store and manage data</a:t>
            </a:r>
          </a:p>
          <a:p>
            <a:r>
              <a:rPr lang="en-US" dirty="0" smtClean="0"/>
              <a:t>Transaction based</a:t>
            </a:r>
          </a:p>
          <a:p>
            <a:r>
              <a:rPr lang="en-US" dirty="0" smtClean="0"/>
              <a:t>Integrity of data is maintained</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a:t>
            </a:r>
            <a:endParaRPr lang="en-US" dirty="0"/>
          </a:p>
        </p:txBody>
      </p:sp>
      <p:sp>
        <p:nvSpPr>
          <p:cNvPr id="3" name="Content Placeholder 2"/>
          <p:cNvSpPr>
            <a:spLocks noGrp="1"/>
          </p:cNvSpPr>
          <p:nvPr>
            <p:ph idx="1"/>
          </p:nvPr>
        </p:nvSpPr>
        <p:spPr/>
        <p:txBody>
          <a:bodyPr/>
          <a:lstStyle/>
          <a:p>
            <a:r>
              <a:rPr lang="en-US" dirty="0" smtClean="0"/>
              <a:t>ad hoc reporting</a:t>
            </a:r>
          </a:p>
          <a:p>
            <a:r>
              <a:rPr lang="en-US" dirty="0" smtClean="0"/>
              <a:t>Standard reports</a:t>
            </a:r>
          </a:p>
          <a:p>
            <a:pPr lvl="1"/>
            <a:r>
              <a:rPr lang="en-US" dirty="0" smtClean="0"/>
              <a:t>NOT SSRS</a:t>
            </a:r>
          </a:p>
          <a:p>
            <a:pPr lvl="1"/>
            <a:r>
              <a:rPr lang="en-US" dirty="0" smtClean="0"/>
              <a:t>A manager wants a list of all the databases, and who has select and update permissions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Pages and Extents</a:t>
            </a:r>
            <a:endParaRPr lang="en-NZ" dirty="0"/>
          </a:p>
        </p:txBody>
      </p:sp>
      <p:sp>
        <p:nvSpPr>
          <p:cNvPr id="3" name="Content Placeholder 2"/>
          <p:cNvSpPr>
            <a:spLocks noGrp="1"/>
          </p:cNvSpPr>
          <p:nvPr>
            <p:ph idx="1"/>
          </p:nvPr>
        </p:nvSpPr>
        <p:spPr/>
        <p:txBody>
          <a:bodyPr>
            <a:normAutofit fontScale="85000" lnSpcReduction="20000"/>
          </a:bodyPr>
          <a:lstStyle/>
          <a:p>
            <a:r>
              <a:rPr lang="en-NZ" dirty="0" smtClean="0"/>
              <a:t>Fundamental unit of data storage in SQL Server is the page</a:t>
            </a:r>
          </a:p>
          <a:p>
            <a:r>
              <a:rPr lang="en-NZ" dirty="0" smtClean="0"/>
              <a:t>Disk space allocated to a data file in a database is logically divided into pages</a:t>
            </a:r>
          </a:p>
          <a:p>
            <a:r>
              <a:rPr lang="en-NZ" dirty="0" smtClean="0"/>
              <a:t>Numbered contiguously from 0 to </a:t>
            </a:r>
            <a:r>
              <a:rPr lang="en-NZ" i="1" dirty="0" smtClean="0"/>
              <a:t>n</a:t>
            </a:r>
          </a:p>
          <a:p>
            <a:r>
              <a:rPr lang="en-NZ" dirty="0" smtClean="0"/>
              <a:t>Disk I/O operations are performed at the page level</a:t>
            </a:r>
          </a:p>
          <a:p>
            <a:r>
              <a:rPr lang="en-NZ" dirty="0" smtClean="0"/>
              <a:t>Extents are a collection of eight contiguous pages</a:t>
            </a:r>
          </a:p>
          <a:p>
            <a:r>
              <a:rPr lang="en-NZ" dirty="0" smtClean="0"/>
              <a:t>All pages are stored in extents</a:t>
            </a:r>
          </a:p>
          <a:p>
            <a:endParaRPr lang="en-NZ" dirty="0" smtClean="0"/>
          </a:p>
          <a:p>
            <a:r>
              <a:rPr lang="en-NZ" dirty="0" smtClean="0"/>
              <a:t>Log files do NOT contain pages; they contain a series of log records.</a:t>
            </a:r>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Pages</a:t>
            </a:r>
            <a:endParaRPr lang="en-NZ" dirty="0"/>
          </a:p>
        </p:txBody>
      </p:sp>
      <p:sp>
        <p:nvSpPr>
          <p:cNvPr id="3" name="Content Placeholder 2"/>
          <p:cNvSpPr>
            <a:spLocks noGrp="1"/>
          </p:cNvSpPr>
          <p:nvPr>
            <p:ph idx="1"/>
          </p:nvPr>
        </p:nvSpPr>
        <p:spPr/>
        <p:txBody>
          <a:bodyPr/>
          <a:lstStyle/>
          <a:p>
            <a:r>
              <a:rPr lang="en-NZ" dirty="0" smtClean="0"/>
              <a:t>Page size is 8 KB</a:t>
            </a:r>
          </a:p>
          <a:p>
            <a:r>
              <a:rPr lang="da-DK" dirty="0" smtClean="0"/>
              <a:t>Databases have 128 pages per megabyte</a:t>
            </a:r>
          </a:p>
          <a:p>
            <a:r>
              <a:rPr lang="en-NZ" dirty="0" smtClean="0"/>
              <a:t>Header </a:t>
            </a:r>
            <a:r>
              <a:rPr lang="en-NZ" smtClean="0"/>
              <a:t>is 96 bytes</a:t>
            </a:r>
            <a:endParaRPr lang="en-NZ" dirty="0" smtClean="0"/>
          </a:p>
          <a:p>
            <a:pPr lvl="1"/>
            <a:r>
              <a:rPr lang="en-NZ" dirty="0" smtClean="0"/>
              <a:t>Page number</a:t>
            </a:r>
          </a:p>
          <a:p>
            <a:pPr lvl="1"/>
            <a:r>
              <a:rPr lang="en-NZ" dirty="0" smtClean="0"/>
              <a:t>Page type</a:t>
            </a:r>
          </a:p>
          <a:p>
            <a:pPr lvl="1"/>
            <a:r>
              <a:rPr lang="en-NZ" dirty="0" smtClean="0"/>
              <a:t>Free space</a:t>
            </a:r>
          </a:p>
          <a:p>
            <a:pPr lvl="1"/>
            <a:r>
              <a:rPr lang="en-NZ" dirty="0" smtClean="0"/>
              <a:t>Who owns the page</a:t>
            </a:r>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Page Types</a:t>
            </a:r>
            <a:endParaRPr lang="en-NZ" dirty="0"/>
          </a:p>
        </p:txBody>
      </p:sp>
      <p:sp>
        <p:nvSpPr>
          <p:cNvPr id="3" name="Content Placeholder 2"/>
          <p:cNvSpPr>
            <a:spLocks noGrp="1"/>
          </p:cNvSpPr>
          <p:nvPr>
            <p:ph idx="1"/>
          </p:nvPr>
        </p:nvSpPr>
        <p:spPr/>
        <p:txBody>
          <a:bodyPr/>
          <a:lstStyle/>
          <a:p>
            <a:r>
              <a:rPr lang="en-NZ" dirty="0" smtClean="0"/>
              <a:t>Data</a:t>
            </a:r>
          </a:p>
          <a:p>
            <a:pPr lvl="1"/>
            <a:r>
              <a:rPr lang="en-NZ" dirty="0" smtClean="0"/>
              <a:t>Data rows with all data except</a:t>
            </a:r>
          </a:p>
          <a:p>
            <a:pPr lvl="2"/>
            <a:r>
              <a:rPr lang="en-NZ" dirty="0" smtClean="0"/>
              <a:t> text</a:t>
            </a:r>
          </a:p>
          <a:p>
            <a:pPr lvl="2"/>
            <a:r>
              <a:rPr lang="en-NZ" dirty="0" err="1" smtClean="0"/>
              <a:t>Ntext</a:t>
            </a:r>
            <a:endParaRPr lang="en-NZ" dirty="0" smtClean="0"/>
          </a:p>
          <a:p>
            <a:pPr lvl="2"/>
            <a:r>
              <a:rPr lang="en-NZ" dirty="0" smtClean="0"/>
              <a:t>Image</a:t>
            </a:r>
          </a:p>
          <a:p>
            <a:pPr lvl="2"/>
            <a:r>
              <a:rPr lang="en-NZ" dirty="0" smtClean="0"/>
              <a:t>nvarchar(max)</a:t>
            </a:r>
          </a:p>
          <a:p>
            <a:pPr lvl="2"/>
            <a:r>
              <a:rPr lang="en-NZ" dirty="0" smtClean="0"/>
              <a:t> </a:t>
            </a:r>
            <a:r>
              <a:rPr lang="en-NZ" dirty="0" err="1" smtClean="0"/>
              <a:t>varchar</a:t>
            </a:r>
            <a:r>
              <a:rPr lang="en-NZ" dirty="0" smtClean="0"/>
              <a:t>(max)</a:t>
            </a:r>
          </a:p>
          <a:p>
            <a:pPr lvl="2"/>
            <a:r>
              <a:rPr lang="en-NZ" dirty="0" smtClean="0"/>
              <a:t> </a:t>
            </a:r>
            <a:r>
              <a:rPr lang="en-NZ" dirty="0" err="1" smtClean="0"/>
              <a:t>varbinary</a:t>
            </a:r>
            <a:r>
              <a:rPr lang="en-NZ" dirty="0" smtClean="0"/>
              <a:t>(max)</a:t>
            </a:r>
          </a:p>
          <a:p>
            <a:pPr lvl="2"/>
            <a:r>
              <a:rPr lang="en-NZ" dirty="0" smtClean="0"/>
              <a:t> XML data when text in row is set to 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Page Types</a:t>
            </a:r>
            <a:endParaRPr lang="en-NZ" dirty="0"/>
          </a:p>
        </p:txBody>
      </p:sp>
      <p:sp>
        <p:nvSpPr>
          <p:cNvPr id="3" name="Content Placeholder 2"/>
          <p:cNvSpPr>
            <a:spLocks noGrp="1"/>
          </p:cNvSpPr>
          <p:nvPr>
            <p:ph idx="1"/>
          </p:nvPr>
        </p:nvSpPr>
        <p:spPr/>
        <p:txBody>
          <a:bodyPr/>
          <a:lstStyle/>
          <a:p>
            <a:r>
              <a:rPr lang="en-NZ" dirty="0" smtClean="0"/>
              <a:t>Text/Image</a:t>
            </a:r>
          </a:p>
          <a:p>
            <a:pPr lvl="1"/>
            <a:r>
              <a:rPr lang="en-NZ" dirty="0" smtClean="0"/>
              <a:t>Large object data types</a:t>
            </a:r>
          </a:p>
          <a:p>
            <a:pPr lvl="2"/>
            <a:r>
              <a:rPr lang="en-NZ" dirty="0" smtClean="0"/>
              <a:t>text, </a:t>
            </a:r>
            <a:r>
              <a:rPr lang="en-NZ" dirty="0" err="1" smtClean="0"/>
              <a:t>ntext</a:t>
            </a:r>
            <a:r>
              <a:rPr lang="en-NZ" dirty="0" smtClean="0"/>
              <a:t>, image, nvarchar(max), </a:t>
            </a:r>
            <a:r>
              <a:rPr lang="en-NZ" dirty="0" err="1" smtClean="0"/>
              <a:t>varchar</a:t>
            </a:r>
            <a:r>
              <a:rPr lang="en-NZ" dirty="0" smtClean="0"/>
              <a:t>(max), </a:t>
            </a:r>
            <a:r>
              <a:rPr lang="en-NZ" dirty="0" err="1" smtClean="0"/>
              <a:t>varbinary</a:t>
            </a:r>
            <a:r>
              <a:rPr lang="en-NZ" dirty="0" smtClean="0"/>
              <a:t>(max), and all other xml data </a:t>
            </a:r>
          </a:p>
          <a:p>
            <a:pPr lvl="1"/>
            <a:r>
              <a:rPr lang="en-NZ" dirty="0" smtClean="0"/>
              <a:t>Variable length columns when the data row exceeds 8 KB</a:t>
            </a:r>
          </a:p>
          <a:p>
            <a:pPr lvl="2"/>
            <a:r>
              <a:rPr lang="en-NZ" dirty="0" err="1" smtClean="0"/>
              <a:t>varchar</a:t>
            </a:r>
            <a:r>
              <a:rPr lang="en-NZ" dirty="0" smtClean="0"/>
              <a:t>, nvarchar, </a:t>
            </a:r>
            <a:r>
              <a:rPr lang="en-NZ" dirty="0" err="1" smtClean="0"/>
              <a:t>varbinary</a:t>
            </a:r>
            <a:r>
              <a:rPr lang="en-NZ" dirty="0" smtClean="0"/>
              <a:t>, and </a:t>
            </a:r>
            <a:r>
              <a:rPr lang="en-NZ" dirty="0" err="1" smtClean="0"/>
              <a:t>sql_variant</a:t>
            </a:r>
            <a:endParaRPr lang="en-NZ" dirty="0" smtClean="0"/>
          </a:p>
          <a:p>
            <a:pPr lvl="1"/>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Page Types</a:t>
            </a:r>
            <a:endParaRPr lang="en-NZ" dirty="0"/>
          </a:p>
        </p:txBody>
      </p:sp>
      <p:sp>
        <p:nvSpPr>
          <p:cNvPr id="3" name="Content Placeholder 2"/>
          <p:cNvSpPr>
            <a:spLocks noGrp="1"/>
          </p:cNvSpPr>
          <p:nvPr>
            <p:ph idx="1"/>
          </p:nvPr>
        </p:nvSpPr>
        <p:spPr/>
        <p:txBody>
          <a:bodyPr/>
          <a:lstStyle/>
          <a:p>
            <a:r>
              <a:rPr lang="en-NZ" dirty="0" smtClean="0"/>
              <a:t>Index</a:t>
            </a:r>
          </a:p>
          <a:p>
            <a:pPr lvl="1"/>
            <a:r>
              <a:rPr lang="en-NZ" dirty="0" smtClean="0"/>
              <a:t>Index entries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Page Types - other</a:t>
            </a:r>
            <a:endParaRPr lang="en-NZ" dirty="0"/>
          </a:p>
        </p:txBody>
      </p:sp>
      <p:sp>
        <p:nvSpPr>
          <p:cNvPr id="3" name="Content Placeholder 2"/>
          <p:cNvSpPr>
            <a:spLocks noGrp="1"/>
          </p:cNvSpPr>
          <p:nvPr>
            <p:ph idx="1"/>
          </p:nvPr>
        </p:nvSpPr>
        <p:spPr/>
        <p:txBody>
          <a:bodyPr>
            <a:normAutofit fontScale="77500" lnSpcReduction="20000"/>
          </a:bodyPr>
          <a:lstStyle/>
          <a:p>
            <a:r>
              <a:rPr lang="en-NZ" dirty="0" smtClean="0"/>
              <a:t>Global Allocation Map</a:t>
            </a:r>
          </a:p>
          <a:p>
            <a:pPr lvl="1"/>
            <a:r>
              <a:rPr lang="en-NZ" dirty="0" smtClean="0"/>
              <a:t>Information about whether extents are allocated.</a:t>
            </a:r>
          </a:p>
          <a:p>
            <a:r>
              <a:rPr lang="en-NZ" dirty="0" smtClean="0"/>
              <a:t>Page Free Space</a:t>
            </a:r>
          </a:p>
          <a:p>
            <a:pPr lvl="1"/>
            <a:r>
              <a:rPr lang="en-NZ" dirty="0" smtClean="0"/>
              <a:t>Information about page allocation and free space available on pages.</a:t>
            </a:r>
          </a:p>
          <a:p>
            <a:r>
              <a:rPr lang="en-NZ" dirty="0" smtClean="0"/>
              <a:t>Index Allocation Map</a:t>
            </a:r>
          </a:p>
          <a:p>
            <a:pPr lvl="1"/>
            <a:r>
              <a:rPr lang="en-NZ" dirty="0" smtClean="0"/>
              <a:t>Information about extents used by a table or index per allocation unit.</a:t>
            </a:r>
          </a:p>
          <a:p>
            <a:r>
              <a:rPr lang="en-NZ" dirty="0" smtClean="0"/>
              <a:t>Bulk Changed Map</a:t>
            </a:r>
          </a:p>
          <a:p>
            <a:pPr lvl="1"/>
            <a:r>
              <a:rPr lang="en-NZ" dirty="0" smtClean="0"/>
              <a:t>Information about extents modified by bulk operations since the last BACKUP LOG statement per allocation unit.</a:t>
            </a:r>
          </a:p>
          <a:p>
            <a:r>
              <a:rPr lang="en-NZ" dirty="0" smtClean="0"/>
              <a:t>Differential Changed Map</a:t>
            </a:r>
          </a:p>
          <a:p>
            <a:pPr lvl="1"/>
            <a:r>
              <a:rPr lang="en-NZ" dirty="0" smtClean="0"/>
              <a:t>Information about extents that have changed since the last BACKUP DATABASE statement per allocation unit.</a:t>
            </a:r>
          </a:p>
          <a:p>
            <a:pPr lvl="1"/>
            <a:endParaRPr lang="en-NZ" dirty="0" smtClean="0"/>
          </a:p>
          <a:p>
            <a:pPr lvl="1"/>
            <a:endParaRPr lang="en-NZ" dirty="0" smtClean="0"/>
          </a:p>
          <a:p>
            <a:pPr lvl="1"/>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Pages</a:t>
            </a:r>
            <a:endParaRPr lang="en-NZ" dirty="0"/>
          </a:p>
        </p:txBody>
      </p:sp>
      <p:sp>
        <p:nvSpPr>
          <p:cNvPr id="3" name="Content Placeholder 2"/>
          <p:cNvSpPr>
            <a:spLocks noGrp="1"/>
          </p:cNvSpPr>
          <p:nvPr>
            <p:ph idx="1"/>
          </p:nvPr>
        </p:nvSpPr>
        <p:spPr/>
        <p:txBody>
          <a:bodyPr/>
          <a:lstStyle/>
          <a:p>
            <a:r>
              <a:rPr lang="en-NZ" dirty="0" smtClean="0"/>
              <a:t>Data rows are put on the page serially after the header</a:t>
            </a:r>
          </a:p>
        </p:txBody>
      </p:sp>
      <p:pic>
        <p:nvPicPr>
          <p:cNvPr id="1027" name="Picture 3"/>
          <p:cNvPicPr>
            <a:picLocks noChangeAspect="1" noChangeArrowheads="1"/>
          </p:cNvPicPr>
          <p:nvPr/>
        </p:nvPicPr>
        <p:blipFill>
          <a:blip r:embed="rId3" cstate="print"/>
          <a:srcRect/>
          <a:stretch>
            <a:fillRect/>
          </a:stretch>
        </p:blipFill>
        <p:spPr bwMode="auto">
          <a:xfrm>
            <a:off x="2438400" y="2895600"/>
            <a:ext cx="4495800" cy="367380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Extents</a:t>
            </a:r>
            <a:endParaRPr lang="en-NZ" dirty="0"/>
          </a:p>
        </p:txBody>
      </p:sp>
      <p:sp>
        <p:nvSpPr>
          <p:cNvPr id="3" name="Content Placeholder 2"/>
          <p:cNvSpPr>
            <a:spLocks noGrp="1"/>
          </p:cNvSpPr>
          <p:nvPr>
            <p:ph idx="1"/>
          </p:nvPr>
        </p:nvSpPr>
        <p:spPr/>
        <p:txBody>
          <a:bodyPr/>
          <a:lstStyle/>
          <a:p>
            <a:r>
              <a:rPr lang="en-NZ" dirty="0" smtClean="0"/>
              <a:t>Extents are the basic unit in which space is managed</a:t>
            </a:r>
          </a:p>
          <a:p>
            <a:r>
              <a:rPr lang="en-NZ" dirty="0" smtClean="0"/>
              <a:t>An extent is eight physically contiguous pages</a:t>
            </a:r>
          </a:p>
          <a:p>
            <a:pPr>
              <a:buNone/>
            </a:pPr>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Extents and tables</a:t>
            </a:r>
            <a:endParaRPr lang="en-NZ" dirty="0"/>
          </a:p>
        </p:txBody>
      </p:sp>
      <p:sp>
        <p:nvSpPr>
          <p:cNvPr id="3" name="Content Placeholder 2"/>
          <p:cNvSpPr>
            <a:spLocks noGrp="1"/>
          </p:cNvSpPr>
          <p:nvPr>
            <p:ph idx="1"/>
          </p:nvPr>
        </p:nvSpPr>
        <p:spPr/>
        <p:txBody>
          <a:bodyPr>
            <a:normAutofit lnSpcReduction="10000"/>
          </a:bodyPr>
          <a:lstStyle/>
          <a:p>
            <a:r>
              <a:rPr lang="en-NZ" dirty="0" smtClean="0"/>
              <a:t>To simplify</a:t>
            </a:r>
          </a:p>
          <a:p>
            <a:pPr lvl="1"/>
            <a:r>
              <a:rPr lang="en-NZ" dirty="0" smtClean="0"/>
              <a:t>Rows of data go on pages</a:t>
            </a:r>
          </a:p>
          <a:p>
            <a:pPr lvl="1"/>
            <a:r>
              <a:rPr lang="en-NZ" dirty="0" smtClean="0"/>
              <a:t>Pages are grouped into extents</a:t>
            </a:r>
          </a:p>
          <a:p>
            <a:pPr lvl="1">
              <a:buNone/>
            </a:pPr>
            <a:r>
              <a:rPr lang="en-NZ" dirty="0" smtClean="0"/>
              <a:t>What happens if there is an table with little data?</a:t>
            </a:r>
          </a:p>
          <a:p>
            <a:pPr lvl="1">
              <a:buNone/>
            </a:pPr>
            <a:endParaRPr lang="en-NZ" dirty="0" smtClean="0"/>
          </a:p>
          <a:p>
            <a:r>
              <a:rPr lang="en-NZ" dirty="0" smtClean="0"/>
              <a:t>SQL Server has two types of extents</a:t>
            </a:r>
          </a:p>
          <a:p>
            <a:pPr lvl="1"/>
            <a:r>
              <a:rPr lang="en-NZ" dirty="0" smtClean="0"/>
              <a:t>Uniform extents filled by one table (eight pages)</a:t>
            </a:r>
          </a:p>
          <a:p>
            <a:pPr lvl="1"/>
            <a:r>
              <a:rPr lang="en-NZ" dirty="0" smtClean="0"/>
              <a:t>Mixed extents are shared by up to eight tables</a:t>
            </a:r>
          </a:p>
          <a:p>
            <a:pPr lvl="2"/>
            <a:r>
              <a:rPr lang="en-NZ" dirty="0" smtClean="0"/>
              <a:t>Each of the eight pages in the extent can belong to a different table</a:t>
            </a:r>
          </a:p>
          <a:p>
            <a:pPr lvl="1"/>
            <a:endParaRPr lang="en-NZ" dirty="0" smtClean="0"/>
          </a:p>
          <a:p>
            <a:pPr lvl="1"/>
            <a:endParaRPr lang="en-NZ" dirty="0" smtClean="0"/>
          </a:p>
          <a:p>
            <a:pPr>
              <a:buNone/>
            </a:pPr>
            <a:endParaRPr lang="en-NZ"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lstStyle/>
          <a:p>
            <a:r>
              <a:rPr lang="en-US" dirty="0" smtClean="0"/>
              <a:t>SQL Server </a:t>
            </a:r>
            <a:r>
              <a:rPr lang="en-US" dirty="0"/>
              <a:t> </a:t>
            </a:r>
            <a:r>
              <a:rPr lang="en-US" dirty="0" smtClean="0"/>
              <a:t>= transactions</a:t>
            </a:r>
          </a:p>
          <a:p>
            <a:r>
              <a:rPr lang="en-US" dirty="0" smtClean="0"/>
              <a:t>SQL Server manages these transactions to enable multiple concurrent connections</a:t>
            </a:r>
          </a:p>
          <a:p>
            <a:r>
              <a:rPr lang="en-US" dirty="0" smtClean="0"/>
              <a:t>Everything is logged a transaction must be ACID</a:t>
            </a:r>
          </a:p>
          <a:p>
            <a:pPr lvl="1"/>
            <a:r>
              <a:rPr lang="en-US" dirty="0" smtClean="0"/>
              <a:t>Atomic, consistent, isolated and durable</a:t>
            </a:r>
          </a:p>
          <a:p>
            <a:pPr lvl="1"/>
            <a:endParaRPr 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Extents</a:t>
            </a:r>
            <a:endParaRPr lang="en-NZ"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762000" y="1600200"/>
            <a:ext cx="7621966" cy="2895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scripts</a:t>
            </a:r>
            <a:endParaRPr lang="en-US" dirty="0"/>
          </a:p>
        </p:txBody>
      </p:sp>
      <p:sp>
        <p:nvSpPr>
          <p:cNvPr id="3" name="Content Placeholder 2"/>
          <p:cNvSpPr>
            <a:spLocks noGrp="1"/>
          </p:cNvSpPr>
          <p:nvPr>
            <p:ph idx="1"/>
          </p:nvPr>
        </p:nvSpPr>
        <p:spPr/>
        <p:txBody>
          <a:bodyPr>
            <a:normAutofit/>
          </a:bodyPr>
          <a:lstStyle/>
          <a:p>
            <a:r>
              <a:rPr lang="en-US" dirty="0" smtClean="0"/>
              <a:t>CRUD statements</a:t>
            </a:r>
          </a:p>
          <a:p>
            <a:pPr lvl="1"/>
            <a:r>
              <a:rPr lang="en-US" dirty="0" smtClean="0"/>
              <a:t>table, view, UDF, triggers, stored procedures</a:t>
            </a:r>
          </a:p>
          <a:p>
            <a:r>
              <a:rPr lang="en-US" dirty="0" smtClean="0"/>
              <a:t>SQL control</a:t>
            </a:r>
          </a:p>
          <a:p>
            <a:pPr lvl="1"/>
            <a:r>
              <a:rPr lang="en-US" dirty="0" smtClean="0"/>
              <a:t>If, else, begin, end, while, break, case</a:t>
            </a:r>
          </a:p>
          <a:p>
            <a:r>
              <a:rPr lang="en-US" dirty="0" smtClean="0"/>
              <a:t>SQL functions</a:t>
            </a:r>
          </a:p>
          <a:p>
            <a:pPr lvl="1"/>
            <a:r>
              <a:rPr lang="en-US" dirty="0" smtClean="0"/>
              <a:t>@@identity, @@</a:t>
            </a:r>
            <a:r>
              <a:rPr lang="en-US" dirty="0" err="1" smtClean="0"/>
              <a:t>spid</a:t>
            </a:r>
            <a:r>
              <a:rPr lang="en-US" dirty="0" smtClean="0"/>
              <a:t>, substring, cast, convert</a:t>
            </a:r>
            <a:endParaRPr lang="en-US" sz="3000" dirty="0" smtClean="0"/>
          </a:p>
          <a:p>
            <a:pPr marL="411480" lvl="1" indent="-342900">
              <a:spcBef>
                <a:spcPts val="700"/>
              </a:spcBef>
              <a:buClr>
                <a:schemeClr val="tx2"/>
              </a:buClr>
              <a:buSzPct val="95000"/>
              <a:buFont typeface="Wingdings"/>
              <a:buChar char=""/>
            </a:pPr>
            <a:r>
              <a:rPr lang="en-US" sz="3000" dirty="0" smtClean="0"/>
              <a:t>System functions</a:t>
            </a:r>
            <a:endParaRPr lang="en-US" dirty="0" smtClean="0"/>
          </a:p>
          <a:p>
            <a:pPr lvl="1">
              <a:buNone/>
            </a:pPr>
            <a:endParaRPr lang="en-US"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Becoming a DBA</a:t>
            </a:r>
            <a:endParaRPr lang="en-US" dirty="0"/>
          </a:p>
        </p:txBody>
      </p:sp>
      <p:sp>
        <p:nvSpPr>
          <p:cNvPr id="3" name="Content Placeholder 2"/>
          <p:cNvSpPr>
            <a:spLocks noGrp="1"/>
          </p:cNvSpPr>
          <p:nvPr>
            <p:ph idx="1"/>
          </p:nvPr>
        </p:nvSpPr>
        <p:spPr/>
        <p:txBody>
          <a:bodyPr/>
          <a:lstStyle/>
          <a:p>
            <a:r>
              <a:rPr lang="en-US" dirty="0" smtClean="0"/>
              <a:t>Understand the daily tasks</a:t>
            </a:r>
          </a:p>
          <a:p>
            <a:r>
              <a:rPr lang="en-US" dirty="0" smtClean="0"/>
              <a:t>Grasp the necessary skills for these tasks</a:t>
            </a:r>
          </a:p>
          <a:p>
            <a:r>
              <a:rPr lang="en-US" dirty="0" smtClean="0"/>
              <a:t>SQL syntax and scripts for moving data</a:t>
            </a:r>
          </a:p>
          <a:p>
            <a:r>
              <a:rPr lang="en-US" dirty="0" smtClean="0"/>
              <a:t>Practice, then more practice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normAutofit/>
          </a:bodyPr>
          <a:lstStyle/>
          <a:p>
            <a:r>
              <a:rPr lang="en-US" dirty="0" smtClean="0"/>
              <a:t>Transaction process</a:t>
            </a:r>
          </a:p>
          <a:p>
            <a:endParaRPr lang="en-US" dirty="0" smtClean="0"/>
          </a:p>
          <a:p>
            <a:pPr lvl="1"/>
            <a:r>
              <a:rPr lang="en-US" dirty="0" smtClean="0"/>
              <a:t>Begin the transaction</a:t>
            </a:r>
          </a:p>
          <a:p>
            <a:pPr lvl="1"/>
            <a:r>
              <a:rPr lang="en-US" dirty="0" smtClean="0"/>
              <a:t>Execute  data manipulations and queries</a:t>
            </a:r>
          </a:p>
          <a:p>
            <a:pPr lvl="1"/>
            <a:r>
              <a:rPr lang="en-US" dirty="0" smtClean="0"/>
              <a:t>If no errors occur then commit the transaction</a:t>
            </a:r>
          </a:p>
          <a:p>
            <a:pPr lvl="1"/>
            <a:r>
              <a:rPr lang="en-US" dirty="0" smtClean="0"/>
              <a:t>If errors occur then rollback the transaction from logged data</a:t>
            </a:r>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Duties of the DBA</a:t>
            </a:r>
            <a:endParaRPr lang="en-US" dirty="0"/>
          </a:p>
        </p:txBody>
      </p:sp>
      <p:sp>
        <p:nvSpPr>
          <p:cNvPr id="3" name="Content Placeholder 2"/>
          <p:cNvSpPr>
            <a:spLocks noGrp="1"/>
          </p:cNvSpPr>
          <p:nvPr>
            <p:ph idx="1"/>
          </p:nvPr>
        </p:nvSpPr>
        <p:spPr/>
        <p:txBody>
          <a:bodyPr/>
          <a:lstStyle/>
          <a:p>
            <a:r>
              <a:rPr lang="en-US" dirty="0" smtClean="0"/>
              <a:t>Duties are unlimited within the scope of managing and maintaining the organizations data.</a:t>
            </a:r>
          </a:p>
          <a:p>
            <a:r>
              <a:rPr lang="en-US" dirty="0" smtClean="0"/>
              <a:t>Knowledge required:</a:t>
            </a:r>
          </a:p>
          <a:p>
            <a:pPr lvl="1"/>
            <a:r>
              <a:rPr lang="en-US" dirty="0" smtClean="0"/>
              <a:t>Installation configuration</a:t>
            </a:r>
          </a:p>
          <a:p>
            <a:pPr lvl="1"/>
            <a:r>
              <a:rPr lang="en-US" dirty="0" smtClean="0"/>
              <a:t>Backup/Restore</a:t>
            </a:r>
          </a:p>
          <a:p>
            <a:pPr lvl="1"/>
            <a:r>
              <a:rPr lang="en-US" dirty="0" smtClean="0"/>
              <a:t>Security</a:t>
            </a:r>
          </a:p>
          <a:p>
            <a:pPr lvl="1"/>
            <a:r>
              <a:rPr lang="en-US" dirty="0" smtClean="0"/>
              <a:t>Maintenance</a:t>
            </a:r>
          </a:p>
          <a:p>
            <a:pPr lvl="1"/>
            <a:r>
              <a:rPr lang="en-US" dirty="0" smtClean="0"/>
              <a:t>Reporting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SQL Server components</a:t>
            </a:r>
            <a:endParaRPr lang="en-NZ"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2057400" y="1676400"/>
            <a:ext cx="5105400" cy="4789602"/>
          </a:xfrm>
          <a:prstGeom prst="rect">
            <a:avLst/>
          </a:prstGeom>
          <a:noFill/>
          <a:ln w="9525">
            <a:noFill/>
            <a:miter lim="800000"/>
            <a:headEnd/>
            <a:tailEnd/>
          </a:ln>
        </p:spPr>
      </p:pic>
    </p:spTree>
    <p:extLst>
      <p:ext uri="{BB962C8B-B14F-4D97-AF65-F5344CB8AC3E}">
        <p14:creationId xmlns:p14="http://schemas.microsoft.com/office/powerpoint/2010/main" val="116666958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configuration</a:t>
            </a:r>
            <a:endParaRPr lang="en-US" dirty="0"/>
          </a:p>
        </p:txBody>
      </p:sp>
      <p:sp>
        <p:nvSpPr>
          <p:cNvPr id="3" name="Content Placeholder 2"/>
          <p:cNvSpPr>
            <a:spLocks noGrp="1"/>
          </p:cNvSpPr>
          <p:nvPr>
            <p:ph idx="1"/>
          </p:nvPr>
        </p:nvSpPr>
        <p:spPr/>
        <p:txBody>
          <a:bodyPr>
            <a:normAutofit lnSpcReduction="10000"/>
          </a:bodyPr>
          <a:lstStyle/>
          <a:p>
            <a:r>
              <a:rPr lang="en-US" dirty="0" smtClean="0"/>
              <a:t>Database system</a:t>
            </a:r>
          </a:p>
          <a:p>
            <a:endParaRPr lang="en-US" dirty="0" smtClean="0"/>
          </a:p>
          <a:p>
            <a:r>
              <a:rPr lang="en-US" dirty="0" smtClean="0"/>
              <a:t>Operating system</a:t>
            </a:r>
          </a:p>
          <a:p>
            <a:pPr lvl="1"/>
            <a:r>
              <a:rPr lang="en-US" dirty="0" smtClean="0"/>
              <a:t>Configuration – secpol, network, authentication</a:t>
            </a:r>
          </a:p>
          <a:p>
            <a:pPr lvl="1"/>
            <a:r>
              <a:rPr lang="en-US" dirty="0" smtClean="0"/>
              <a:t>Security – physical, patch level secpol</a:t>
            </a:r>
          </a:p>
          <a:p>
            <a:pPr>
              <a:buNone/>
            </a:pPr>
            <a:endParaRPr lang="en-US" dirty="0" smtClean="0"/>
          </a:p>
          <a:p>
            <a:r>
              <a:rPr lang="en-US" dirty="0" smtClean="0"/>
              <a:t>Hardware</a:t>
            </a:r>
          </a:p>
          <a:p>
            <a:pPr lvl="1"/>
            <a:r>
              <a:rPr lang="en-US" dirty="0" smtClean="0"/>
              <a:t>Configuration – RAID, resource pools</a:t>
            </a:r>
          </a:p>
          <a:p>
            <a:pPr lvl="1"/>
            <a:r>
              <a:rPr lang="en-US" dirty="0" smtClean="0"/>
              <a:t>Reliability – Failover, clustering (HA, DRS)</a:t>
            </a:r>
          </a:p>
          <a:p>
            <a:pPr>
              <a:buNone/>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Backup/Restore</a:t>
            </a:r>
            <a:br>
              <a:rPr lang="en-US" dirty="0" smtClean="0"/>
            </a:br>
            <a:endParaRPr lang="en-US" dirty="0"/>
          </a:p>
        </p:txBody>
      </p:sp>
      <p:sp>
        <p:nvSpPr>
          <p:cNvPr id="3" name="Content Placeholder 2"/>
          <p:cNvSpPr>
            <a:spLocks noGrp="1"/>
          </p:cNvSpPr>
          <p:nvPr>
            <p:ph idx="1"/>
          </p:nvPr>
        </p:nvSpPr>
        <p:spPr/>
        <p:txBody>
          <a:bodyPr/>
          <a:lstStyle/>
          <a:p>
            <a:r>
              <a:rPr lang="en-US" dirty="0" smtClean="0"/>
              <a:t>Understand:</a:t>
            </a:r>
          </a:p>
          <a:p>
            <a:pPr lvl="1"/>
            <a:r>
              <a:rPr lang="en-US" dirty="0" smtClean="0"/>
              <a:t>Recovery models</a:t>
            </a:r>
          </a:p>
          <a:p>
            <a:pPr lvl="1"/>
            <a:r>
              <a:rPr lang="en-US" dirty="0" smtClean="0"/>
              <a:t>Backup/restore tools</a:t>
            </a:r>
          </a:p>
          <a:p>
            <a:pPr lvl="1"/>
            <a:r>
              <a:rPr lang="en-US" dirty="0" smtClean="0"/>
              <a:t>SQL statements for backup/restore</a:t>
            </a:r>
          </a:p>
          <a:p>
            <a:r>
              <a:rPr lang="en-US" dirty="0" smtClean="0"/>
              <a:t>Adaptation for your needs</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Models</a:t>
            </a:r>
            <a:endParaRPr lang="en-US" dirty="0"/>
          </a:p>
        </p:txBody>
      </p:sp>
      <p:sp>
        <p:nvSpPr>
          <p:cNvPr id="3" name="Content Placeholder 2"/>
          <p:cNvSpPr>
            <a:spLocks noGrp="1"/>
          </p:cNvSpPr>
          <p:nvPr>
            <p:ph idx="1"/>
          </p:nvPr>
        </p:nvSpPr>
        <p:spPr/>
        <p:txBody>
          <a:bodyPr/>
          <a:lstStyle/>
          <a:p>
            <a:r>
              <a:rPr lang="en-US" dirty="0" smtClean="0"/>
              <a:t>Full Recovery</a:t>
            </a:r>
          </a:p>
          <a:p>
            <a:pPr lvl="1"/>
            <a:r>
              <a:rPr lang="en-US" dirty="0" smtClean="0"/>
              <a:t>Database and backup logs</a:t>
            </a:r>
          </a:p>
          <a:p>
            <a:pPr lvl="1"/>
            <a:r>
              <a:rPr lang="en-US" dirty="0" smtClean="0"/>
              <a:t>Point in time recovery</a:t>
            </a:r>
          </a:p>
          <a:p>
            <a:r>
              <a:rPr lang="en-US" dirty="0" smtClean="0"/>
              <a:t>Simple Recovery</a:t>
            </a:r>
          </a:p>
          <a:p>
            <a:pPr lvl="1"/>
            <a:r>
              <a:rPr lang="en-US" dirty="0" smtClean="0"/>
              <a:t>Database file restores only</a:t>
            </a:r>
          </a:p>
          <a:p>
            <a:pPr lvl="1"/>
            <a:r>
              <a:rPr lang="en-US" dirty="0" smtClean="0"/>
              <a:t>Not logged</a:t>
            </a:r>
          </a:p>
          <a:p>
            <a:r>
              <a:rPr lang="en-US" dirty="0" smtClean="0"/>
              <a:t>Bulk-Logged</a:t>
            </a:r>
          </a:p>
          <a:p>
            <a:pPr lvl="1"/>
            <a:r>
              <a:rPr lang="en-US" dirty="0" smtClean="0"/>
              <a:t>Temporary</a:t>
            </a:r>
          </a:p>
          <a:p>
            <a:pPr lvl="1"/>
            <a:r>
              <a:rPr lang="en-US" dirty="0" smtClean="0"/>
              <a:t>Same as full, but for bulk queries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1871</TotalTime>
  <Words>2568</Words>
  <Application>Microsoft Office PowerPoint</Application>
  <PresentationFormat>On-screen Show (4:3)</PresentationFormat>
  <Paragraphs>307</Paragraphs>
  <Slides>32</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Calibri</vt:lpstr>
      <vt:lpstr>Consolas</vt:lpstr>
      <vt:lpstr>Corbel</vt:lpstr>
      <vt:lpstr>Times New Roman</vt:lpstr>
      <vt:lpstr>Wingdings</vt:lpstr>
      <vt:lpstr>Wingdings 2</vt:lpstr>
      <vt:lpstr>Wingdings 3</vt:lpstr>
      <vt:lpstr>Metro</vt:lpstr>
      <vt:lpstr>Session 13.1 – Duties of the DBA</vt:lpstr>
      <vt:lpstr>Intro to SQL Server </vt:lpstr>
      <vt:lpstr>Transactions</vt:lpstr>
      <vt:lpstr>Transactions</vt:lpstr>
      <vt:lpstr>Duties of the DBA</vt:lpstr>
      <vt:lpstr>SQL Server components</vt:lpstr>
      <vt:lpstr>Installation configuration</vt:lpstr>
      <vt:lpstr>Backup/Restore </vt:lpstr>
      <vt:lpstr>Backup Models</vt:lpstr>
      <vt:lpstr>Scheduling Backups</vt:lpstr>
      <vt:lpstr>Security - Principals</vt:lpstr>
      <vt:lpstr>Principals 2 – Sort of</vt:lpstr>
      <vt:lpstr>Security</vt:lpstr>
      <vt:lpstr>Security 2</vt:lpstr>
      <vt:lpstr>Identifiers</vt:lpstr>
      <vt:lpstr>Permissions - Server</vt:lpstr>
      <vt:lpstr>Permissions - Database</vt:lpstr>
      <vt:lpstr>Working with Permissions</vt:lpstr>
      <vt:lpstr>Maintenance</vt:lpstr>
      <vt:lpstr>Reporting</vt:lpstr>
      <vt:lpstr>Pages and Extents</vt:lpstr>
      <vt:lpstr>Pages</vt:lpstr>
      <vt:lpstr>Page Types</vt:lpstr>
      <vt:lpstr>Page Types</vt:lpstr>
      <vt:lpstr>Page Types</vt:lpstr>
      <vt:lpstr>Page Types - other</vt:lpstr>
      <vt:lpstr>Pages</vt:lpstr>
      <vt:lpstr>Extents</vt:lpstr>
      <vt:lpstr>Extents and tables</vt:lpstr>
      <vt:lpstr>Extents</vt:lpstr>
      <vt:lpstr>SQL scripts</vt:lpstr>
      <vt:lpstr>Becoming a DBA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Patricia</dc:creator>
  <cp:lastModifiedBy>Nathan Rountree</cp:lastModifiedBy>
  <cp:revision>229</cp:revision>
  <dcterms:created xsi:type="dcterms:W3CDTF">2006-08-16T00:00:00Z</dcterms:created>
  <dcterms:modified xsi:type="dcterms:W3CDTF">2018-10-30T01:56:32Z</dcterms:modified>
</cp:coreProperties>
</file>