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59" r:id="rId3"/>
    <p:sldId id="260" r:id="rId4"/>
    <p:sldId id="291" r:id="rId5"/>
    <p:sldId id="268" r:id="rId6"/>
    <p:sldId id="270" r:id="rId7"/>
    <p:sldId id="271" r:id="rId8"/>
    <p:sldId id="279" r:id="rId9"/>
    <p:sldId id="277" r:id="rId10"/>
    <p:sldId id="276" r:id="rId11"/>
    <p:sldId id="261" r:id="rId12"/>
    <p:sldId id="262" r:id="rId13"/>
    <p:sldId id="294" r:id="rId14"/>
    <p:sldId id="295" r:id="rId15"/>
    <p:sldId id="296" r:id="rId16"/>
    <p:sldId id="298" r:id="rId17"/>
    <p:sldId id="299" r:id="rId18"/>
    <p:sldId id="300" r:id="rId19"/>
    <p:sldId id="263" r:id="rId20"/>
    <p:sldId id="264" r:id="rId21"/>
    <p:sldId id="265" r:id="rId22"/>
    <p:sldId id="266" r:id="rId23"/>
    <p:sldId id="267" r:id="rId24"/>
    <p:sldId id="281" r:id="rId25"/>
    <p:sldId id="292" r:id="rId26"/>
    <p:sldId id="293" r:id="rId27"/>
    <p:sldId id="290" r:id="rId28"/>
    <p:sldId id="287" r:id="rId29"/>
    <p:sldId id="288" r:id="rId30"/>
    <p:sldId id="289" r:id="rId31"/>
    <p:sldId id="286"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62" autoAdjust="0"/>
    <p:restoredTop sz="69029" autoAdjust="0"/>
  </p:normalViewPr>
  <p:slideViewPr>
    <p:cSldViewPr>
      <p:cViewPr varScale="1">
        <p:scale>
          <a:sx n="83" d="100"/>
          <a:sy n="83" d="100"/>
        </p:scale>
        <p:origin x="2346"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24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CAEE00A1-9E80-44BD-A1A2-886C24E49BD7}" type="datetimeFigureOut">
              <a:rPr lang="en-US" smtClean="0"/>
              <a:pPr/>
              <a:t>11/9/2018</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06CFACCD-F7F1-4AA9-A8BD-8688C8667D11}" type="slidenum">
              <a:rPr lang="en-NZ" smtClean="0"/>
              <a:pPr/>
              <a:t>‹#›</a:t>
            </a:fld>
            <a:endParaRPr lang="en-NZ"/>
          </a:p>
        </p:txBody>
      </p:sp>
    </p:spTree>
    <p:extLst>
      <p:ext uri="{BB962C8B-B14F-4D97-AF65-F5344CB8AC3E}">
        <p14:creationId xmlns:p14="http://schemas.microsoft.com/office/powerpoint/2010/main" val="13612777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CD24F81F-AF40-4CE3-B3C7-19E942FE84A1}" type="datetimeFigureOut">
              <a:rPr lang="en-US" smtClean="0"/>
              <a:pPr/>
              <a:t>11/9/2018</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171EF30C-FE29-4678-A3F8-1DC0B17E1465}" type="slidenum">
              <a:rPr lang="en-NZ" smtClean="0"/>
              <a:pPr/>
              <a:t>‹#›</a:t>
            </a:fld>
            <a:endParaRPr lang="en-NZ"/>
          </a:p>
        </p:txBody>
      </p:sp>
    </p:spTree>
    <p:extLst>
      <p:ext uri="{BB962C8B-B14F-4D97-AF65-F5344CB8AC3E}">
        <p14:creationId xmlns:p14="http://schemas.microsoft.com/office/powerpoint/2010/main" val="160834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8706.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Instances are used for load balancing</a:t>
            </a:r>
            <a:r>
              <a:rPr lang="en-US" baseline="0" dirty="0" smtClean="0"/>
              <a:t> when there is a limitation on physical hardware. Because they are separate entities they perform differently….disk i/o etc</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the physical level, a SQL Server database is represented by operating system files on the server’s disk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 are two types of database files: the data file and the transaction log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the very minimum, a database will have one data file and one transaction log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Data files should be of equal size – SQL Server uses a proportional fill algorithm that favors allocations in files with more free space. This can lead to slower performance because only one data file gets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data file is the main repository of information in a SQL database. A transaction log file records the changes that have been committed to the data. A data or log file will always belong to a particular database and no two databases can share the same data or log file. If the database is large or requires high IO, it can have multiple data files. Multiple data files in a database can be logically grouped into structures known as filegroups.</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12</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Here</a:t>
            </a:r>
            <a:r>
              <a:rPr lang="en-NZ" baseline="0" dirty="0" smtClean="0"/>
              <a:t> we have the database properties general tab for the database world. Important information about the database can be found here.</a:t>
            </a:r>
          </a:p>
          <a:p>
            <a:r>
              <a:rPr lang="en-NZ" baseline="0" dirty="0" smtClean="0"/>
              <a:t>We can see when this database was last backed up</a:t>
            </a:r>
          </a:p>
          <a:p>
            <a:r>
              <a:rPr lang="en-NZ" baseline="0" dirty="0" smtClean="0"/>
              <a:t>We can see the databases status. There are seven database states</a:t>
            </a:r>
          </a:p>
          <a:p>
            <a:endParaRPr lang="en-NZ" baseline="0" dirty="0" smtClean="0"/>
          </a:p>
          <a:p>
            <a:r>
              <a:rPr lang="en-NZ" dirty="0" smtClean="0"/>
              <a:t>ONLINE</a:t>
            </a:r>
          </a:p>
          <a:p>
            <a:r>
              <a:rPr lang="en-NZ" dirty="0" smtClean="0"/>
              <a:t>Database is available for access. The primary filegroup is online, although the undo phase of recovery may not have been completed. </a:t>
            </a:r>
          </a:p>
          <a:p>
            <a:endParaRPr lang="en-NZ" dirty="0" smtClean="0"/>
          </a:p>
          <a:p>
            <a:r>
              <a:rPr lang="en-NZ" dirty="0" smtClean="0"/>
              <a:t>OFFLINE</a:t>
            </a:r>
          </a:p>
          <a:p>
            <a:r>
              <a:rPr lang="en-NZ" dirty="0" smtClean="0"/>
              <a:t>Database is unavailable. A database becomes offline by explicit user action and remains offline until additional user action is taken. For example, the database may be taken offline in order to move a file to a new disk. The database is then brought back online after the move has been completed.</a:t>
            </a:r>
          </a:p>
          <a:p>
            <a:r>
              <a:rPr lang="en-NZ" dirty="0" smtClean="0"/>
              <a:t>RESTORING</a:t>
            </a:r>
          </a:p>
          <a:p>
            <a:endParaRPr lang="en-NZ" dirty="0" smtClean="0"/>
          </a:p>
          <a:p>
            <a:r>
              <a:rPr lang="en-NZ" dirty="0" smtClean="0"/>
              <a:t>One or more files of the primary filegroup are being restored, or one or more secondary files are being restored offline. The database is unavailable.</a:t>
            </a:r>
          </a:p>
          <a:p>
            <a:r>
              <a:rPr lang="en-NZ" dirty="0" smtClean="0"/>
              <a:t>RECOVERING</a:t>
            </a:r>
          </a:p>
          <a:p>
            <a:endParaRPr lang="en-NZ" dirty="0" smtClean="0"/>
          </a:p>
          <a:p>
            <a:r>
              <a:rPr lang="en-NZ" dirty="0" smtClean="0"/>
              <a:t>Database is being recovered. The recovering process is a transient state; the database will automatically become online if the recovery succeeds. If the recovery fails, the database will become suspect. The database is unavailable.</a:t>
            </a:r>
          </a:p>
          <a:p>
            <a:endParaRPr lang="en-NZ" dirty="0" smtClean="0"/>
          </a:p>
          <a:p>
            <a:r>
              <a:rPr lang="en-NZ" dirty="0" smtClean="0"/>
              <a:t>RECOVERY PENDING</a:t>
            </a:r>
          </a:p>
          <a:p>
            <a:r>
              <a:rPr lang="en-NZ" dirty="0" smtClean="0"/>
              <a:t>SQL Server has encountered a resource-related error during recovery. The database is not damaged, but files may be missing or system resource limitations may be preventing it from starting. The database is unavailable. Additional action by the user is required to resolve the error and let the recovery process be completed.</a:t>
            </a:r>
          </a:p>
          <a:p>
            <a:endParaRPr lang="en-NZ" dirty="0" smtClean="0"/>
          </a:p>
          <a:p>
            <a:r>
              <a:rPr lang="en-NZ" dirty="0" smtClean="0"/>
              <a:t>SUSPECT</a:t>
            </a:r>
          </a:p>
          <a:p>
            <a:r>
              <a:rPr lang="en-NZ" dirty="0" smtClean="0"/>
              <a:t>At least the primary filegroup is suspect and may be damaged. The database cannot be recovered during </a:t>
            </a:r>
            <a:r>
              <a:rPr lang="en-NZ" dirty="0" err="1" smtClean="0"/>
              <a:t>startup</a:t>
            </a:r>
            <a:r>
              <a:rPr lang="en-NZ" dirty="0" smtClean="0"/>
              <a:t> of SQL Server. The database is unavailable. Additional action by the user is required to resolve the problem. </a:t>
            </a:r>
          </a:p>
          <a:p>
            <a:endParaRPr lang="en-NZ" dirty="0" smtClean="0"/>
          </a:p>
          <a:p>
            <a:r>
              <a:rPr lang="en-NZ" dirty="0" smtClean="0"/>
              <a:t>EMERGENCY</a:t>
            </a:r>
          </a:p>
          <a:p>
            <a:r>
              <a:rPr lang="en-NZ" dirty="0" smtClean="0"/>
              <a:t>User has changed the database and set the status to EMERGENCY. The database is in single-user mode and may be repaired or restored. The database is marked READ_ONLY, logging is disabled, and access is limited to members of the </a:t>
            </a:r>
            <a:r>
              <a:rPr lang="en-NZ" b="1" dirty="0" err="1" smtClean="0"/>
              <a:t>sysadmin</a:t>
            </a:r>
            <a:r>
              <a:rPr lang="en-NZ" dirty="0" smtClean="0"/>
              <a:t> fixed server role. EMERGENCY is primarily used for troubleshooting purposes. For example, a database marked as suspect can be set to the EMERGENCY state. This could permit the system administrator read-only access to the database. Only members of the </a:t>
            </a:r>
            <a:r>
              <a:rPr lang="en-NZ" b="1" dirty="0" err="1" smtClean="0"/>
              <a:t>sysadmin</a:t>
            </a:r>
            <a:r>
              <a:rPr lang="en-NZ" dirty="0" smtClean="0"/>
              <a:t> fixed server role can set a database to the EMERGENCY state.</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13</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ONLINE</a:t>
            </a:r>
          </a:p>
          <a:p>
            <a:r>
              <a:rPr lang="en-NZ" dirty="0" smtClean="0"/>
              <a:t>Database is available for access. The primary filegroup is online, although the undo phase of recovery may not have been completed. </a:t>
            </a:r>
          </a:p>
          <a:p>
            <a:endParaRPr lang="en-NZ" dirty="0" smtClean="0"/>
          </a:p>
          <a:p>
            <a:r>
              <a:rPr lang="en-NZ" dirty="0" smtClean="0"/>
              <a:t>OFFLINE</a:t>
            </a:r>
          </a:p>
          <a:p>
            <a:r>
              <a:rPr lang="en-NZ" dirty="0" smtClean="0"/>
              <a:t>Database is unavailable. A database becomes offline by explicit user action and remains offline until additional user action is taken. For example, the database may be taken offline in order to move a file to a new disk. The database is then brought back online after the move has been completed.</a:t>
            </a:r>
          </a:p>
          <a:p>
            <a:endParaRPr lang="en-NZ" dirty="0" smtClean="0"/>
          </a:p>
          <a:p>
            <a:r>
              <a:rPr lang="en-NZ" dirty="0" smtClean="0"/>
              <a:t>RESTORING</a:t>
            </a:r>
          </a:p>
          <a:p>
            <a:r>
              <a:rPr lang="en-NZ" dirty="0" smtClean="0"/>
              <a:t>One or more files of the primary filegroup are being restored, or one or more secondary files are being restored offline. The database is unavailable.</a:t>
            </a:r>
          </a:p>
          <a:p>
            <a:endParaRPr lang="en-NZ" dirty="0" smtClean="0"/>
          </a:p>
          <a:p>
            <a:r>
              <a:rPr lang="en-NZ" dirty="0" smtClean="0"/>
              <a:t>RECOVERING</a:t>
            </a:r>
          </a:p>
          <a:p>
            <a:r>
              <a:rPr lang="en-NZ" dirty="0" smtClean="0"/>
              <a:t>Database is being recovered. The recovering process is a transient state; the database will automatically become online if the recovery succeeds. If the recovery fails, the database will become suspect. The database is unavailable.</a:t>
            </a:r>
          </a:p>
          <a:p>
            <a:endParaRPr lang="en-NZ" dirty="0" smtClean="0"/>
          </a:p>
          <a:p>
            <a:r>
              <a:rPr lang="en-NZ" dirty="0" smtClean="0"/>
              <a:t>RECOVERY PENDING</a:t>
            </a:r>
          </a:p>
          <a:p>
            <a:r>
              <a:rPr lang="en-NZ" dirty="0" smtClean="0"/>
              <a:t>SQL Server has encountered a resource-related error during recovery. The database is not damaged, but files may be missing or system resource limitations may be preventing it from starting. The database is unavailable. Additional action by the user is required to resolve the error and let the recovery process be completed.</a:t>
            </a:r>
          </a:p>
          <a:p>
            <a:endParaRPr lang="en-NZ" dirty="0" smtClean="0"/>
          </a:p>
          <a:p>
            <a:r>
              <a:rPr lang="en-NZ" dirty="0" smtClean="0"/>
              <a:t>SUSPECT</a:t>
            </a:r>
          </a:p>
          <a:p>
            <a:r>
              <a:rPr lang="en-NZ" dirty="0" smtClean="0"/>
              <a:t>At least the primary filegroup is suspect and may be damaged. The database cannot be recovered during </a:t>
            </a:r>
            <a:r>
              <a:rPr lang="en-NZ" dirty="0" err="1" smtClean="0"/>
              <a:t>startup</a:t>
            </a:r>
            <a:r>
              <a:rPr lang="en-NZ" dirty="0" smtClean="0"/>
              <a:t> of SQL Server. The database is unavailable. Additional action by the user is required to resolve the problem. </a:t>
            </a:r>
          </a:p>
          <a:p>
            <a:endParaRPr lang="en-NZ" dirty="0" smtClean="0"/>
          </a:p>
          <a:p>
            <a:r>
              <a:rPr lang="en-NZ" dirty="0" smtClean="0"/>
              <a:t>EMERGENCY</a:t>
            </a:r>
          </a:p>
          <a:p>
            <a:r>
              <a:rPr lang="en-NZ" dirty="0" smtClean="0"/>
              <a:t>User has changed the database and set the status to EMERGENCY. The database is in single-user mode and may be repaired or restored. The database is marked READ_ONLY, logging is disabled, and access is limited to members of the </a:t>
            </a:r>
            <a:r>
              <a:rPr lang="en-NZ" b="1" dirty="0" err="1" smtClean="0"/>
              <a:t>sysadmin</a:t>
            </a:r>
            <a:r>
              <a:rPr lang="en-NZ" dirty="0" smtClean="0"/>
              <a:t> fixed server role. EMERGENCY is primarily used for troubleshooting purposes. For example, a database marked as suspect can be set to the EMERGENCY state. This could permit the system administrator read-only access to the database. Only members of the </a:t>
            </a:r>
            <a:r>
              <a:rPr lang="en-NZ" b="1" dirty="0" err="1" smtClean="0"/>
              <a:t>sysadmin</a:t>
            </a:r>
            <a:r>
              <a:rPr lang="en-NZ" dirty="0" smtClean="0"/>
              <a:t> fixed server role can set a database to the EMERGENCY state.</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14</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a managed production system, you must consider </a:t>
            </a:r>
            <a:r>
              <a:rPr lang="en-NZ" b="1" dirty="0" err="1" smtClean="0"/>
              <a:t>autogrow</a:t>
            </a:r>
            <a:r>
              <a:rPr lang="en-NZ" dirty="0" smtClean="0"/>
              <a:t> to be merely a contingency for unexpected growth. Do not manage your data and log growth on a day-to-day basis with </a:t>
            </a:r>
            <a:r>
              <a:rPr lang="en-NZ" b="1" dirty="0" err="1" smtClean="0"/>
              <a:t>autogrow</a:t>
            </a:r>
            <a:r>
              <a:rPr lang="en-NZ" dirty="0" err="1" smtClean="0"/>
              <a:t>.You</a:t>
            </a:r>
            <a:r>
              <a:rPr lang="en-NZ" dirty="0" smtClean="0"/>
              <a:t> can use alerts or monitoring programs to monitor file sizes and grow files proactively. This helps you avoid fragmentation and permits you to shift these maintenance activities to non-peak hours. </a:t>
            </a:r>
            <a:r>
              <a:rPr lang="en-NZ" b="1" dirty="0" err="1" smtClean="0"/>
              <a:t>AutoShrink</a:t>
            </a:r>
            <a:r>
              <a:rPr lang="en-NZ" b="1" dirty="0" smtClean="0"/>
              <a:t> </a:t>
            </a:r>
            <a:r>
              <a:rPr lang="en-NZ" dirty="0" smtClean="0"/>
              <a:t>and </a:t>
            </a:r>
            <a:r>
              <a:rPr lang="en-NZ" b="1" dirty="0" err="1" smtClean="0"/>
              <a:t>autogrow</a:t>
            </a:r>
            <a:r>
              <a:rPr lang="en-NZ" dirty="0" smtClean="0"/>
              <a:t> must be carefully evaluated by a trained Database Administrator (DBA); they must not be left unmanaged.</a:t>
            </a:r>
          </a:p>
          <a:p>
            <a:endParaRPr lang="en-NZ" dirty="0" smtClean="0"/>
          </a:p>
          <a:p>
            <a:r>
              <a:rPr lang="en-NZ" dirty="0" smtClean="0"/>
              <a:t>If you run a transaction that requires more log space than is available, and you have turned on the </a:t>
            </a:r>
            <a:r>
              <a:rPr lang="en-NZ" b="1" dirty="0" err="1" smtClean="0"/>
              <a:t>autogrow</a:t>
            </a:r>
            <a:r>
              <a:rPr lang="en-NZ" dirty="0" smtClean="0"/>
              <a:t> option for the transaction log of that database, then the time it takes the transaction to complete will include the time it takes the transaction log to grow by the configured amount. If the growth increment is large or there is some other factor that causes it to take a long time, the query in which you open the transaction might fail because of a timeout error. The same sort of issue can result from an </a:t>
            </a:r>
            <a:r>
              <a:rPr lang="en-NZ" dirty="0" err="1" smtClean="0"/>
              <a:t>autogrow</a:t>
            </a:r>
            <a:r>
              <a:rPr lang="en-NZ" dirty="0" smtClean="0"/>
              <a:t> of the data portion of your database.</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16</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Database objects and files can be grouped together in filegroups for allocation and administration purposes. There are two types of filegroups: </a:t>
            </a:r>
          </a:p>
          <a:p>
            <a:r>
              <a:rPr lang="en-NZ" b="1" dirty="0" smtClean="0"/>
              <a:t>Primary </a:t>
            </a:r>
            <a:endParaRPr lang="en-NZ" dirty="0" smtClean="0"/>
          </a:p>
          <a:p>
            <a:r>
              <a:rPr lang="en-NZ" dirty="0" smtClean="0"/>
              <a:t>The primary filegroup contains the primary data file and any other files not specifically assigned to another filegroup. All pages for the system tables are allocated in the primary filegroup. </a:t>
            </a:r>
          </a:p>
          <a:p>
            <a:r>
              <a:rPr lang="en-NZ" b="1" dirty="0" smtClean="0"/>
              <a:t>User-defined </a:t>
            </a:r>
            <a:endParaRPr lang="en-NZ" dirty="0" smtClean="0"/>
          </a:p>
          <a:p>
            <a:r>
              <a:rPr lang="en-NZ" dirty="0" smtClean="0"/>
              <a:t>User-defined filegroups are any filegroups that are specified by using the FILEGROUP keyword in a CREATE DATABASE or ALTER DATABASE statement. </a:t>
            </a:r>
          </a:p>
          <a:p>
            <a:r>
              <a:rPr lang="en-NZ" dirty="0" smtClean="0"/>
              <a:t>Log files are never part of a filegroup. Log space is managed separately from data space.</a:t>
            </a:r>
          </a:p>
          <a:p>
            <a:r>
              <a:rPr lang="en-NZ" dirty="0" smtClean="0"/>
              <a:t>No file can be a member of more than one filegroup. Tables, indexes, and large object data can be associated with a specified filegroup. In this case, all their pages will be allocated in that filegroup, or the tables and indexes can be partitioned. The data of partitioned tables and indexes is divided into units each of which can be placed in a separate filegroup in a database. For more information about partitioned tables and indexes, see </a:t>
            </a:r>
            <a:r>
              <a:rPr lang="en-NZ" dirty="0" smtClean="0">
                <a:hlinkClick r:id="rId3"/>
              </a:rPr>
              <a:t>Partitioned Tables and Indexes</a:t>
            </a:r>
            <a:r>
              <a:rPr lang="en-NZ" dirty="0" smtClean="0"/>
              <a:t>.</a:t>
            </a:r>
          </a:p>
          <a:p>
            <a:r>
              <a:rPr lang="en-NZ" dirty="0" smtClean="0"/>
              <a:t>One filegroup in each database is designated the default filegroup. When a table or index is created without specifying a filegroup, it is assumed all pages will be allocated from the default filegroup. Only one filegroup at a time can be the default filegroup. Members of the </a:t>
            </a:r>
            <a:r>
              <a:rPr lang="en-NZ" b="1" dirty="0" err="1" smtClean="0"/>
              <a:t>db_owner</a:t>
            </a:r>
            <a:r>
              <a:rPr lang="en-NZ" dirty="0" smtClean="0"/>
              <a:t> fixed database role can switch the default filegroup from one filegroup to another. If no default filegroup is specified, the primary filegroup is the default filegroup.</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17</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Master: The core system database to manage the SQL Server instance. It holds all system information about the other databases. SQL Server cannot start without a functioning master database thus you must administer this database with care.</a:t>
            </a:r>
          </a:p>
          <a:p>
            <a:r>
              <a:rPr lang="en-US" sz="1200" kern="1200" dirty="0" smtClean="0">
                <a:solidFill>
                  <a:schemeClr val="tx1"/>
                </a:solidFill>
                <a:latin typeface="+mn-lt"/>
                <a:ea typeface="+mn-ea"/>
                <a:cs typeface="+mn-cs"/>
              </a:rPr>
              <a:t>	Rolls:</a:t>
            </a:r>
          </a:p>
          <a:p>
            <a:r>
              <a:rPr lang="en-US" sz="1200" kern="1200" dirty="0" smtClean="0">
                <a:solidFill>
                  <a:schemeClr val="tx1"/>
                </a:solidFill>
                <a:latin typeface="+mn-lt"/>
                <a:ea typeface="+mn-ea"/>
                <a:cs typeface="+mn-cs"/>
              </a:rPr>
              <a:t>		 Per instance configurations</a:t>
            </a:r>
          </a:p>
          <a:p>
            <a:r>
              <a:rPr lang="en-US" sz="1200" kern="1200" dirty="0" smtClean="0">
                <a:solidFill>
                  <a:schemeClr val="tx1"/>
                </a:solidFill>
                <a:latin typeface="+mn-lt"/>
                <a:ea typeface="+mn-ea"/>
                <a:cs typeface="+mn-cs"/>
              </a:rPr>
              <a:t>		 Databases residing on the instance</a:t>
            </a:r>
          </a:p>
          <a:p>
            <a:r>
              <a:rPr lang="en-US" sz="1200" kern="1200" dirty="0" smtClean="0">
                <a:solidFill>
                  <a:schemeClr val="tx1"/>
                </a:solidFill>
                <a:latin typeface="+mn-lt"/>
                <a:ea typeface="+mn-ea"/>
                <a:cs typeface="+mn-cs"/>
              </a:rPr>
              <a:t>		 Files for each database</a:t>
            </a:r>
          </a:p>
          <a:p>
            <a:r>
              <a:rPr lang="en-US" sz="1200" kern="1200" dirty="0" smtClean="0">
                <a:solidFill>
                  <a:schemeClr val="tx1"/>
                </a:solidFill>
                <a:latin typeface="+mn-lt"/>
                <a:ea typeface="+mn-ea"/>
                <a:cs typeface="+mn-cs"/>
              </a:rPr>
              <a:t>		 Logins</a:t>
            </a:r>
          </a:p>
          <a:p>
            <a:r>
              <a:rPr lang="en-US" sz="1200" kern="1200" dirty="0" smtClean="0">
                <a:solidFill>
                  <a:schemeClr val="tx1"/>
                </a:solidFill>
                <a:latin typeface="+mn-lt"/>
                <a:ea typeface="+mn-ea"/>
                <a:cs typeface="+mn-cs"/>
              </a:rPr>
              <a:t>		 Linked, Remote servers for clustering etc</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19</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Model: The model database is a template used in the creation of any new user database created in the instance. Any objects (column's, rows on tables, users and views) placed in this database will be replicated in ALL future user databases created.</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20</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MSDB: This database stores information regarding database backups, SQL Agent information, DTS packages, SQL Server jobs, and some replication information such as for log shipping.  Usually does not require any administration. Set and forget.</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21</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tempdb</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tempdb</a:t>
            </a:r>
            <a:r>
              <a:rPr lang="en-US" sz="1200" kern="1200" dirty="0" smtClean="0">
                <a:solidFill>
                  <a:schemeClr val="tx1"/>
                </a:solidFill>
                <a:latin typeface="+mn-lt"/>
                <a:ea typeface="+mn-ea"/>
                <a:cs typeface="+mn-cs"/>
              </a:rPr>
              <a:t> database holds temporary objects such as global and local temporary tables and stored procedures, table variables, results sets from table-valued functions, and temporary table indexes.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database is destroyed and recreated every time SQL Server instance starts, and the objects contained in it will be based upon the objects found in the model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Because </a:t>
            </a:r>
            <a:r>
              <a:rPr lang="en-US" sz="1200" kern="1200" dirty="0" err="1" smtClean="0">
                <a:solidFill>
                  <a:schemeClr val="tx1"/>
                </a:solidFill>
                <a:latin typeface="+mn-lt"/>
                <a:ea typeface="+mn-ea"/>
                <a:cs typeface="+mn-cs"/>
              </a:rPr>
              <a:t>tempdb</a:t>
            </a:r>
            <a:r>
              <a:rPr lang="en-US" sz="1200" kern="1200" dirty="0" smtClean="0">
                <a:solidFill>
                  <a:schemeClr val="tx1"/>
                </a:solidFill>
                <a:latin typeface="+mn-lt"/>
                <a:ea typeface="+mn-ea"/>
                <a:cs typeface="+mn-cs"/>
              </a:rPr>
              <a:t> will hold these types of objects for all of the databases on the SQL Server instance, it is important that the database is configured for high performance.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It is common practice to have a database file for each core available to the instance.</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22</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Resource: The Resource database is a read-only database that contains all the system objects that are included with SQL Server. SQL Server system objects, such as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are physically persisted in the Resource database, but they logically appear in the sys schema of every database. The Resource database does not contain user data or user metadata. The physical file names of the Resource database are mssqlsystemresource.mdf and mssqlsystemresource.ldf. These files are located in \Program Files\Microsoft SQL Server\MSSQL10.&lt;</a:t>
            </a:r>
            <a:r>
              <a:rPr lang="en-US" sz="1200" kern="1200" dirty="0" err="1" smtClean="0">
                <a:solidFill>
                  <a:schemeClr val="tx1"/>
                </a:solidFill>
                <a:latin typeface="+mn-lt"/>
                <a:ea typeface="+mn-ea"/>
                <a:cs typeface="+mn-cs"/>
              </a:rPr>
              <a:t>instance_name</a:t>
            </a:r>
            <a:r>
              <a:rPr lang="en-US" sz="1200" kern="1200" dirty="0" smtClean="0">
                <a:solidFill>
                  <a:schemeClr val="tx1"/>
                </a:solidFill>
                <a:latin typeface="+mn-lt"/>
                <a:ea typeface="+mn-ea"/>
                <a:cs typeface="+mn-cs"/>
              </a:rPr>
              <a:t>&gt;\MSSQL\</a:t>
            </a:r>
            <a:r>
              <a:rPr lang="en-US" sz="1200" kern="1200" dirty="0" err="1" smtClean="0">
                <a:solidFill>
                  <a:schemeClr val="tx1"/>
                </a:solidFill>
                <a:latin typeface="+mn-lt"/>
                <a:ea typeface="+mn-ea"/>
                <a:cs typeface="+mn-cs"/>
              </a:rPr>
              <a:t>Binn</a:t>
            </a:r>
            <a:r>
              <a:rPr lang="en-US" sz="1200" kern="1200" dirty="0" smtClean="0">
                <a:solidFill>
                  <a:schemeClr val="tx1"/>
                </a:solidFill>
                <a:latin typeface="+mn-lt"/>
                <a:ea typeface="+mn-ea"/>
                <a:cs typeface="+mn-cs"/>
              </a:rPr>
              <a:t>\. Each instance of SQL Server has one and only one associated mssqlsystemresource.mdf file, and instances do not share this file.</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23</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Instance is represented by  services in Windows and can be either in a running or stopped state. When running, an instance occupies a portion of the server’s memory and also spawns a number of background processes.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Central to a SQL Server instance are its databases. A SQL Server database is the repository of data and the program code for manipulating that data. If an instance is not running, databases within it cannot be accessed.</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3</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SQL Server databases have three types of files: </a:t>
            </a:r>
          </a:p>
          <a:p>
            <a:r>
              <a:rPr lang="en-NZ" dirty="0" smtClean="0"/>
              <a:t>Primary data files </a:t>
            </a:r>
            <a:br>
              <a:rPr lang="en-NZ" dirty="0" smtClean="0"/>
            </a:br>
            <a:r>
              <a:rPr lang="en-NZ" dirty="0" smtClean="0"/>
              <a:t>The primary data file is the starting point of the database and points to the other files in the database. Every database has one primary data file. The recommended file name extension for primary data files is .</a:t>
            </a:r>
            <a:r>
              <a:rPr lang="en-NZ" dirty="0" err="1" smtClean="0"/>
              <a:t>mdf</a:t>
            </a:r>
            <a:r>
              <a:rPr lang="en-NZ" dirty="0" smtClean="0"/>
              <a:t>. </a:t>
            </a:r>
            <a:br>
              <a:rPr lang="en-NZ" dirty="0" smtClean="0"/>
            </a:br>
            <a:endParaRPr lang="en-NZ" dirty="0" smtClean="0"/>
          </a:p>
          <a:p>
            <a:r>
              <a:rPr lang="en-NZ" dirty="0" smtClean="0"/>
              <a:t>Secondary data files </a:t>
            </a:r>
            <a:br>
              <a:rPr lang="en-NZ" dirty="0" smtClean="0"/>
            </a:br>
            <a:r>
              <a:rPr lang="en-NZ" dirty="0" smtClean="0"/>
              <a:t>Secondary data files make up all the data files, other than the primary data file. Some databases may not have any secondary data files, while others have several secondary data files. The recommended file name extension for secondary data files is .</a:t>
            </a:r>
            <a:r>
              <a:rPr lang="en-NZ" dirty="0" err="1" smtClean="0"/>
              <a:t>ndf</a:t>
            </a:r>
            <a:r>
              <a:rPr lang="en-NZ" dirty="0" smtClean="0"/>
              <a:t>. </a:t>
            </a:r>
            <a:br>
              <a:rPr lang="en-NZ" dirty="0" smtClean="0"/>
            </a:br>
            <a:endParaRPr lang="en-NZ" dirty="0" smtClean="0"/>
          </a:p>
          <a:p>
            <a:r>
              <a:rPr lang="en-NZ" dirty="0" smtClean="0"/>
              <a:t>Log files </a:t>
            </a:r>
            <a:br>
              <a:rPr lang="en-NZ" dirty="0" smtClean="0"/>
            </a:br>
            <a:r>
              <a:rPr lang="en-NZ" dirty="0" smtClean="0"/>
              <a:t>Log files hold all the log information that is used to recover the database. There must be at least one log file for each database, although there can be more than one. The recommended file name extension for log files is .</a:t>
            </a:r>
            <a:r>
              <a:rPr lang="en-NZ" dirty="0" err="1" smtClean="0"/>
              <a:t>ldf</a:t>
            </a:r>
            <a:r>
              <a:rPr lang="en-NZ" dirty="0" smtClean="0"/>
              <a:t>. </a:t>
            </a:r>
            <a:br>
              <a:rPr lang="en-NZ" dirty="0" smtClean="0"/>
            </a:br>
            <a:endParaRPr lang="en-NZ" dirty="0" smtClean="0"/>
          </a:p>
          <a:p>
            <a:r>
              <a:rPr lang="en-NZ" dirty="0" smtClean="0"/>
              <a:t>SQL Server does not enforce the .</a:t>
            </a:r>
            <a:r>
              <a:rPr lang="en-NZ" dirty="0" err="1" smtClean="0"/>
              <a:t>mdf</a:t>
            </a:r>
            <a:r>
              <a:rPr lang="en-NZ" dirty="0" smtClean="0"/>
              <a:t>, .</a:t>
            </a:r>
            <a:r>
              <a:rPr lang="en-NZ" dirty="0" err="1" smtClean="0"/>
              <a:t>ndf</a:t>
            </a:r>
            <a:r>
              <a:rPr lang="en-NZ" dirty="0" smtClean="0"/>
              <a:t>, and .</a:t>
            </a:r>
            <a:r>
              <a:rPr lang="en-NZ" dirty="0" err="1" smtClean="0"/>
              <a:t>ldf</a:t>
            </a:r>
            <a:r>
              <a:rPr lang="en-NZ" dirty="0" smtClean="0"/>
              <a:t> file name extensions, but these extensions help you identify the different kinds of files and their use.</a:t>
            </a: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25</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Ensure that you have an adequate number of spindles (physical disks) to support your IO requirements with an acceptable latency.  SQL server has the file group feature for performance, use it.</a:t>
            </a:r>
            <a:endParaRPr lang="en-NZ" sz="1200" kern="1200" dirty="0" smtClean="0">
              <a:solidFill>
                <a:schemeClr val="tx1"/>
              </a:solidFill>
              <a:latin typeface="+mn-lt"/>
              <a:ea typeface="+mn-ea"/>
              <a:cs typeface="+mn-cs"/>
            </a:endParaRPr>
          </a:p>
          <a:p>
            <a:endParaRPr lang="en-NZ" dirty="0" smtClean="0"/>
          </a:p>
          <a:p>
            <a:r>
              <a:rPr lang="en-NZ" dirty="0" smtClean="0"/>
              <a:t>Filegroups are named collections of files and are used to help with data placement and administrative tasks such as backup and restore operations</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27</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Configure a secure file system:</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SQL server should only be installed on a NTFS file system because it is more stable and recoverable than FAT file systems. NTFS also enables security options like file and directory access control lists (ACLs) and Encrypting File System (EFS) file encryption. During installation, SQL Server will set appropriate ACLs on registry keys and files if it detects NTFS. </a:t>
            </a:r>
            <a:r>
              <a:rPr lang="en-US" sz="1200" b="1" kern="1200" dirty="0" smtClean="0">
                <a:solidFill>
                  <a:schemeClr val="tx1"/>
                </a:solidFill>
                <a:latin typeface="+mn-lt"/>
                <a:ea typeface="+mn-ea"/>
                <a:cs typeface="+mn-cs"/>
              </a:rPr>
              <a:t>These permissions should not be changed. </a:t>
            </a:r>
            <a:endParaRPr lang="en-NZ"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Note:</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you use EFS, database files will be encrypted under the identity of the account running SQL Server. Only this account will be able to decrypt the files. If you must change the account that runs SQL Server, you should first decrypt the files under the old account and then re-encrypt them under the new account. This also affects SQL backups. Failure to take this into account can lead to a catastrophic loss of data and your job.</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28</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Storage provisioning</a:t>
            </a:r>
            <a:endParaRPr lang="en-N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storage requirements of SQL server depend on the scope and scale of the databases you’re planning on running. Proper configuration of the IO subsystems is critical to the optimal performance and operation of SQL Server.  Understanding the IO characteristics of the databases you’re planning on running is important. You should conduct research…</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29</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What are the typical IO rates (IO per second, MB/s &amp; size of the IOs)? Monitor the </a:t>
            </a:r>
            <a:r>
              <a:rPr lang="en-US" sz="1200" b="1" kern="1200" dirty="0" err="1" smtClean="0">
                <a:solidFill>
                  <a:schemeClr val="tx1"/>
                </a:solidFill>
                <a:latin typeface="+mn-lt"/>
                <a:ea typeface="+mn-ea"/>
                <a:cs typeface="+mn-cs"/>
              </a:rPr>
              <a:t>perfmon</a:t>
            </a:r>
            <a:r>
              <a:rPr lang="en-US" sz="1200" kern="1200" dirty="0" smtClean="0">
                <a:solidFill>
                  <a:schemeClr val="tx1"/>
                </a:solidFill>
                <a:latin typeface="+mn-lt"/>
                <a:ea typeface="+mn-ea"/>
                <a:cs typeface="+mn-cs"/>
              </a:rPr>
              <a:t> counters: </a:t>
            </a:r>
            <a:endParaRPr lang="en-NZ"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Average read bytes/sec, average write bytes/sec</a:t>
            </a:r>
            <a:endParaRPr lang="en-NZ"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Reads/sec, writes/sec</a:t>
            </a:r>
            <a:endParaRPr lang="en-NZ"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Disk read bytes/sec, disk write bytes/sec</a:t>
            </a:r>
            <a:endParaRPr lang="en-NZ"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Average disk sec/read, average disk sec/write</a:t>
            </a:r>
            <a:endParaRPr lang="en-NZ"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Average disk queue length</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30</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service account is a</a:t>
            </a:r>
            <a:r>
              <a:rPr lang="en-NZ" baseline="0" dirty="0" smtClean="0"/>
              <a:t> windows account used to run the SQL Server component service. Each component should have its own service account so the permissions are fine tuned. Required for a multi-tier architecture. Either a local windows account or a valid domain account can be used. Advantages </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31</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 Server Database Engine </a:t>
            </a:r>
          </a:p>
          <a:p>
            <a:r>
              <a:rPr lang="en-US" dirty="0" smtClean="0"/>
              <a:t>SQL Server Database Engine includes the Database Engine, the core service for storing, processing, and securing data, Replication, full-text search, and tools for managing relational and XML data.</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5</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Analysis Services </a:t>
            </a:r>
          </a:p>
          <a:p>
            <a:r>
              <a:rPr lang="en-US" dirty="0" smtClean="0"/>
              <a:t>Analysis Services includes the tools for creating and managing online analytical processing (OLAP) and data mining applications.</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6</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Reporting Services </a:t>
            </a:r>
          </a:p>
          <a:p>
            <a:r>
              <a:rPr lang="en-US" dirty="0" smtClean="0"/>
              <a:t>Reporting Services includes server and client components for creating, managing, and deploying tabular, matrix, graphical, and free-form reports. Reporting Services is also an extensible platform that you can use to develop report applications.</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7</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 Server Management Studio </a:t>
            </a:r>
          </a:p>
          <a:p>
            <a:r>
              <a:rPr lang="en-US" dirty="0" smtClean="0"/>
              <a:t>SQL Server Management Studio is an integrated environment to access, configure, manage, administer, and develop components of SQL Server. Management Studio lets developers and administrators of all skill levels use SQL Server. Internet Explorer 6 SP1 or a later version is required for Management Studio installation.</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8</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 Server Profiler </a:t>
            </a:r>
          </a:p>
          <a:p>
            <a:r>
              <a:rPr lang="en-US" dirty="0" smtClean="0"/>
              <a:t>SQL Server Profiler provides a graphical user interface to monitor an instance of the Database Engine or Analysis Services.</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9</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Database Engine Tuning Advisor</a:t>
            </a:r>
          </a:p>
          <a:p>
            <a:r>
              <a:rPr lang="en-US" dirty="0" smtClean="0"/>
              <a:t>Database Engine Tuning Advisor helps create optimal sets of indexes, indexed views, and partitions.</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10</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 are two types of SQL Server databases: system databases and user databases.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a SQL Server instance is first installed, five system databases are created: master, model, </a:t>
            </a:r>
            <a:r>
              <a:rPr lang="en-US" sz="1200" kern="1200" dirty="0" err="1" smtClean="0">
                <a:solidFill>
                  <a:schemeClr val="tx1"/>
                </a:solidFill>
                <a:latin typeface="+mn-lt"/>
                <a:ea typeface="+mn-ea"/>
                <a:cs typeface="+mn-cs"/>
              </a:rPr>
              <a:t>msdb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tempdb</a:t>
            </a:r>
            <a:r>
              <a:rPr lang="en-US" sz="1200" kern="1200" dirty="0" smtClean="0">
                <a:solidFill>
                  <a:schemeClr val="tx1"/>
                </a:solidFill>
                <a:latin typeface="+mn-lt"/>
                <a:ea typeface="+mn-ea"/>
                <a:cs typeface="+mn-cs"/>
              </a:rPr>
              <a:t> and resource.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If there is more than one SQL Server instance running in a machine, each instance will have its own dedicated set of system databases.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 instance cannot start if any of its system databases except </a:t>
            </a:r>
            <a:r>
              <a:rPr lang="en-US" sz="1200" kern="1200" dirty="0" err="1" smtClean="0">
                <a:solidFill>
                  <a:schemeClr val="tx1"/>
                </a:solidFill>
                <a:latin typeface="+mn-lt"/>
                <a:ea typeface="+mn-ea"/>
                <a:cs typeface="+mn-cs"/>
              </a:rPr>
              <a:t>msdb</a:t>
            </a:r>
            <a:r>
              <a:rPr lang="en-US" sz="1200" kern="1200" dirty="0" smtClean="0">
                <a:solidFill>
                  <a:schemeClr val="tx1"/>
                </a:solidFill>
                <a:latin typeface="+mn-lt"/>
                <a:ea typeface="+mn-ea"/>
                <a:cs typeface="+mn-cs"/>
              </a:rPr>
              <a:t> is inaccessible or corrupted.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User databases on the other hand are created by DBAs and developers after the instance has been installed and the system databases have started.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These are the databases that store an organization's business information.</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Session 12.2 – Installing SQL Server</a:t>
            </a:r>
            <a:endParaRPr lang="en-NZ" dirty="0"/>
          </a:p>
        </p:txBody>
      </p:sp>
      <p:sp>
        <p:nvSpPr>
          <p:cNvPr id="3" name="Subtitle 2"/>
          <p:cNvSpPr>
            <a:spLocks noGrp="1"/>
          </p:cNvSpPr>
          <p:nvPr>
            <p:ph type="subTitle" idx="1"/>
          </p:nvPr>
        </p:nvSpPr>
        <p:spPr/>
        <p:txBody>
          <a:bodyPr/>
          <a:lstStyle/>
          <a:p>
            <a:r>
              <a:rPr lang="en-NZ" smtClean="0"/>
              <a:t>Databases Three</a:t>
            </a:r>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MSSQL management components</a:t>
            </a:r>
            <a:endParaRPr lang="en-US" dirty="0"/>
          </a:p>
        </p:txBody>
      </p:sp>
      <p:sp>
        <p:nvSpPr>
          <p:cNvPr id="3" name="Content Placeholder 2"/>
          <p:cNvSpPr>
            <a:spLocks noGrp="1"/>
          </p:cNvSpPr>
          <p:nvPr>
            <p:ph idx="1"/>
          </p:nvPr>
        </p:nvSpPr>
        <p:spPr/>
        <p:txBody>
          <a:bodyPr/>
          <a:lstStyle/>
          <a:p>
            <a:r>
              <a:rPr lang="en-US" dirty="0" smtClean="0"/>
              <a:t>Database Engine Tuning Advisor</a:t>
            </a:r>
          </a:p>
          <a:p>
            <a:pPr lvl="1"/>
            <a:r>
              <a:rPr lang="en-US" dirty="0" smtClean="0"/>
              <a:t>Create optimal sets of indexes, indexed views, and partitions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types</a:t>
            </a:r>
          </a:p>
          <a:p>
            <a:pPr lvl="1"/>
            <a:r>
              <a:rPr lang="en-US" dirty="0" smtClean="0"/>
              <a:t>System</a:t>
            </a:r>
          </a:p>
          <a:p>
            <a:pPr lvl="2"/>
            <a:r>
              <a:rPr lang="en-US" dirty="0" smtClean="0"/>
              <a:t>Required for DBMS operation</a:t>
            </a:r>
          </a:p>
          <a:p>
            <a:pPr lvl="2"/>
            <a:r>
              <a:rPr lang="en-US" dirty="0" smtClean="0"/>
              <a:t>Store instance configuration</a:t>
            </a:r>
          </a:p>
          <a:p>
            <a:pPr lvl="1"/>
            <a:r>
              <a:rPr lang="en-US" dirty="0" smtClean="0"/>
              <a:t>User</a:t>
            </a:r>
          </a:p>
          <a:p>
            <a:pPr lvl="2"/>
            <a:r>
              <a:rPr lang="en-US" dirty="0" smtClean="0"/>
              <a:t>Created by DBA for data</a:t>
            </a:r>
          </a:p>
          <a:p>
            <a:r>
              <a:rPr lang="en-US" dirty="0" smtClean="0"/>
              <a:t>Each instances has its own databases</a:t>
            </a:r>
          </a:p>
          <a:p>
            <a:r>
              <a:rPr lang="en-US" dirty="0" smtClean="0"/>
              <a:t>Each database only access by one instance</a:t>
            </a:r>
          </a:p>
          <a:p>
            <a:r>
              <a:rPr lang="en-US" dirty="0" smtClean="0"/>
              <a:t>Instance can’t start if it can’t ‘open to modify’ its system databases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Represented as files on a storage system</a:t>
            </a:r>
          </a:p>
          <a:p>
            <a:r>
              <a:rPr lang="en-US" dirty="0" smtClean="0"/>
              <a:t>Three types of database file (binary MS format)</a:t>
            </a:r>
          </a:p>
          <a:p>
            <a:pPr lvl="1"/>
            <a:r>
              <a:rPr lang="en-US" dirty="0" smtClean="0"/>
              <a:t>Data file primary (.</a:t>
            </a:r>
            <a:r>
              <a:rPr lang="en-US" dirty="0" err="1" smtClean="0"/>
              <a:t>mdf</a:t>
            </a:r>
            <a:r>
              <a:rPr lang="en-US" dirty="0" smtClean="0"/>
              <a:t>)</a:t>
            </a:r>
          </a:p>
          <a:p>
            <a:pPr lvl="1"/>
            <a:r>
              <a:rPr lang="en-US" dirty="0" smtClean="0"/>
              <a:t>Data file secondary (.</a:t>
            </a:r>
            <a:r>
              <a:rPr lang="en-US" dirty="0" err="1" smtClean="0"/>
              <a:t>ndf</a:t>
            </a:r>
            <a:r>
              <a:rPr lang="en-US" dirty="0" smtClean="0"/>
              <a:t>)</a:t>
            </a:r>
          </a:p>
          <a:p>
            <a:pPr lvl="1"/>
            <a:r>
              <a:rPr lang="en-US" dirty="0" smtClean="0"/>
              <a:t>Log (.</a:t>
            </a:r>
            <a:r>
              <a:rPr lang="en-US" dirty="0" err="1" smtClean="0"/>
              <a:t>ldf</a:t>
            </a:r>
            <a:r>
              <a:rPr lang="en-US" dirty="0" smtClean="0"/>
              <a:t>)</a:t>
            </a:r>
          </a:p>
          <a:p>
            <a:r>
              <a:rPr lang="en-US" dirty="0" smtClean="0"/>
              <a:t>A database file will always have a log file</a:t>
            </a:r>
          </a:p>
          <a:p>
            <a:r>
              <a:rPr lang="en-US" dirty="0" smtClean="0"/>
              <a:t>A database can have more than one data file</a:t>
            </a:r>
          </a:p>
          <a:p>
            <a:r>
              <a:rPr lang="en-US" dirty="0" smtClean="0"/>
              <a:t>Data files </a:t>
            </a:r>
            <a:r>
              <a:rPr lang="en-US" strike="sngStrike" dirty="0" smtClean="0"/>
              <a:t>must</a:t>
            </a:r>
            <a:r>
              <a:rPr lang="en-US" dirty="0" smtClean="0"/>
              <a:t> should be of equal size (OS file)</a:t>
            </a:r>
          </a:p>
          <a:p>
            <a:pPr lvl="1"/>
            <a:r>
              <a:rPr lang="en-US" dirty="0" smtClean="0"/>
              <a:t>SQL Server uses a proportional fill algorithm that favors allocations in files with more free space.</a:t>
            </a:r>
          </a:p>
          <a:p>
            <a:r>
              <a:rPr lang="en-US" dirty="0" smtClean="0"/>
              <a:t>Multiple data files = </a:t>
            </a:r>
            <a:r>
              <a:rPr lang="en-US" dirty="0" err="1" smtClean="0"/>
              <a:t>filegroups</a:t>
            </a:r>
            <a:endParaRPr lang="en-US" dirty="0" smtClean="0"/>
          </a:p>
          <a:p>
            <a:r>
              <a:rPr lang="en-US" dirty="0" smtClean="0"/>
              <a:t>Log file records all committed changes</a:t>
            </a:r>
          </a:p>
          <a:p>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Database Properties</a:t>
            </a:r>
            <a:endParaRPr lang="en-NZ" dirty="0"/>
          </a:p>
        </p:txBody>
      </p:sp>
      <p:sp>
        <p:nvSpPr>
          <p:cNvPr id="3" name="Content Placeholder 2"/>
          <p:cNvSpPr>
            <a:spLocks noGrp="1"/>
          </p:cNvSpPr>
          <p:nvPr>
            <p:ph idx="1"/>
          </p:nvPr>
        </p:nvSpPr>
        <p:spPr/>
        <p:txBody>
          <a:bodyPr/>
          <a:lstStyle/>
          <a:p>
            <a:r>
              <a:rPr lang="en-NZ" dirty="0" smtClean="0"/>
              <a:t>General</a:t>
            </a:r>
            <a:endParaRPr lang="en-NZ" dirty="0"/>
          </a:p>
        </p:txBody>
      </p:sp>
      <p:pic>
        <p:nvPicPr>
          <p:cNvPr id="1027" name="Picture 3"/>
          <p:cNvPicPr>
            <a:picLocks noChangeAspect="1" noChangeArrowheads="1"/>
          </p:cNvPicPr>
          <p:nvPr/>
        </p:nvPicPr>
        <p:blipFill>
          <a:blip r:embed="rId3" cstate="print"/>
          <a:srcRect l="25000" t="14222" r="26111" b="15556"/>
          <a:stretch>
            <a:fillRect/>
          </a:stretch>
        </p:blipFill>
        <p:spPr bwMode="auto">
          <a:xfrm>
            <a:off x="2819400" y="1295400"/>
            <a:ext cx="5791200" cy="51989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Database States</a:t>
            </a:r>
            <a:endParaRPr lang="en-NZ" dirty="0"/>
          </a:p>
        </p:txBody>
      </p:sp>
      <p:sp>
        <p:nvSpPr>
          <p:cNvPr id="3" name="Content Placeholder 2"/>
          <p:cNvSpPr>
            <a:spLocks noGrp="1"/>
          </p:cNvSpPr>
          <p:nvPr>
            <p:ph idx="1"/>
          </p:nvPr>
        </p:nvSpPr>
        <p:spPr/>
        <p:txBody>
          <a:bodyPr>
            <a:normAutofit fontScale="85000" lnSpcReduction="20000"/>
          </a:bodyPr>
          <a:lstStyle/>
          <a:p>
            <a:r>
              <a:rPr lang="en-NZ" dirty="0" smtClean="0"/>
              <a:t>Online/Normal</a:t>
            </a:r>
          </a:p>
          <a:p>
            <a:pPr lvl="1"/>
            <a:r>
              <a:rPr lang="en-NZ" dirty="0" smtClean="0"/>
              <a:t>Database is available for access</a:t>
            </a:r>
          </a:p>
          <a:p>
            <a:r>
              <a:rPr lang="en-NZ" dirty="0" smtClean="0"/>
              <a:t>Offline</a:t>
            </a:r>
          </a:p>
          <a:p>
            <a:pPr lvl="1"/>
            <a:r>
              <a:rPr lang="en-NZ" dirty="0" smtClean="0"/>
              <a:t>Unavailable </a:t>
            </a:r>
          </a:p>
          <a:p>
            <a:pPr lvl="1"/>
            <a:r>
              <a:rPr lang="en-NZ" dirty="0" smtClean="0"/>
              <a:t>Explicit user action</a:t>
            </a:r>
          </a:p>
          <a:p>
            <a:r>
              <a:rPr lang="en-NZ" dirty="0" smtClean="0"/>
              <a:t>Restoring</a:t>
            </a:r>
          </a:p>
          <a:p>
            <a:pPr lvl="1"/>
            <a:r>
              <a:rPr lang="en-NZ" dirty="0" smtClean="0"/>
              <a:t>Unavailable</a:t>
            </a:r>
          </a:p>
          <a:p>
            <a:pPr lvl="1"/>
            <a:r>
              <a:rPr lang="en-NZ" dirty="0" smtClean="0"/>
              <a:t>Data files are being restored offline</a:t>
            </a:r>
          </a:p>
          <a:p>
            <a:r>
              <a:rPr lang="en-NZ" dirty="0" smtClean="0"/>
              <a:t>Recovering</a:t>
            </a:r>
          </a:p>
          <a:p>
            <a:pPr lvl="1"/>
            <a:r>
              <a:rPr lang="en-NZ" dirty="0" smtClean="0"/>
              <a:t>Unavailable</a:t>
            </a:r>
          </a:p>
          <a:p>
            <a:pPr lvl="1"/>
            <a:r>
              <a:rPr lang="en-NZ" dirty="0" smtClean="0"/>
              <a:t>Transient state – will come online if restore process is complete</a:t>
            </a:r>
          </a:p>
          <a:p>
            <a:pPr lvl="1"/>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Database States</a:t>
            </a:r>
            <a:endParaRPr lang="en-NZ" dirty="0"/>
          </a:p>
        </p:txBody>
      </p:sp>
      <p:sp>
        <p:nvSpPr>
          <p:cNvPr id="3" name="Content Placeholder 2"/>
          <p:cNvSpPr>
            <a:spLocks noGrp="1"/>
          </p:cNvSpPr>
          <p:nvPr>
            <p:ph idx="1"/>
          </p:nvPr>
        </p:nvSpPr>
        <p:spPr/>
        <p:txBody>
          <a:bodyPr/>
          <a:lstStyle/>
          <a:p>
            <a:r>
              <a:rPr lang="en-NZ" dirty="0" smtClean="0"/>
              <a:t>Recovery Pending</a:t>
            </a:r>
          </a:p>
          <a:p>
            <a:pPr lvl="1"/>
            <a:r>
              <a:rPr lang="en-NZ" dirty="0" smtClean="0"/>
              <a:t>Resource-related error during recovery</a:t>
            </a:r>
          </a:p>
          <a:p>
            <a:pPr lvl="1"/>
            <a:r>
              <a:rPr lang="en-NZ" dirty="0" smtClean="0"/>
              <a:t>DBA action required</a:t>
            </a:r>
          </a:p>
          <a:p>
            <a:r>
              <a:rPr lang="en-NZ" dirty="0" smtClean="0"/>
              <a:t>Suspect</a:t>
            </a:r>
          </a:p>
          <a:p>
            <a:pPr lvl="1"/>
            <a:r>
              <a:rPr lang="en-NZ" dirty="0" smtClean="0"/>
              <a:t>Data files may be damaged (corrupt)</a:t>
            </a:r>
          </a:p>
          <a:p>
            <a:r>
              <a:rPr lang="en-NZ" dirty="0" smtClean="0"/>
              <a:t>Emergency</a:t>
            </a:r>
          </a:p>
          <a:p>
            <a:pPr lvl="1"/>
            <a:r>
              <a:rPr lang="en-NZ" dirty="0" smtClean="0"/>
              <a:t>Single user mode</a:t>
            </a:r>
          </a:p>
          <a:p>
            <a:pPr lvl="1"/>
            <a:r>
              <a:rPr lang="en-NZ" dirty="0" smtClean="0"/>
              <a:t>Read only</a:t>
            </a:r>
          </a:p>
          <a:p>
            <a:pPr lvl="1"/>
            <a:r>
              <a:rPr lang="en-NZ" dirty="0" err="1" smtClean="0"/>
              <a:t>Sysadmin</a:t>
            </a:r>
            <a:r>
              <a:rPr lang="en-NZ" dirty="0" smtClean="0"/>
              <a:t> group only</a:t>
            </a:r>
          </a:p>
          <a:p>
            <a:endParaRPr lang="en-NZ"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Autogrow</a:t>
            </a:r>
            <a:endParaRPr lang="en-NZ" dirty="0"/>
          </a:p>
        </p:txBody>
      </p:sp>
      <p:sp>
        <p:nvSpPr>
          <p:cNvPr id="3" name="Content Placeholder 2"/>
          <p:cNvSpPr>
            <a:spLocks noGrp="1"/>
          </p:cNvSpPr>
          <p:nvPr>
            <p:ph idx="1"/>
          </p:nvPr>
        </p:nvSpPr>
        <p:spPr/>
        <p:txBody>
          <a:bodyPr/>
          <a:lstStyle/>
          <a:p>
            <a:r>
              <a:rPr lang="en-NZ" dirty="0" smtClean="0"/>
              <a:t>Autogrow is a contingency for unexpected growth</a:t>
            </a:r>
          </a:p>
          <a:p>
            <a:r>
              <a:rPr lang="en-NZ" dirty="0" smtClean="0"/>
              <a:t>Use alerts to monitor database file sizes</a:t>
            </a:r>
          </a:p>
          <a:p>
            <a:pPr lvl="1"/>
            <a:r>
              <a:rPr lang="en-NZ" dirty="0" smtClean="0"/>
              <a:t>Total size</a:t>
            </a:r>
          </a:p>
          <a:p>
            <a:pPr lvl="1"/>
            <a:r>
              <a:rPr lang="en-NZ" dirty="0" smtClean="0"/>
              <a:t>Free space</a:t>
            </a:r>
          </a:p>
          <a:p>
            <a:endParaRPr lang="en-NZ"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Filegroups</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Filegroups</a:t>
            </a:r>
          </a:p>
          <a:p>
            <a:pPr lvl="1"/>
            <a:r>
              <a:rPr lang="en-NZ" dirty="0" smtClean="0"/>
              <a:t>Logical groupings of database files (.</a:t>
            </a:r>
            <a:r>
              <a:rPr lang="en-NZ" dirty="0" err="1" smtClean="0"/>
              <a:t>mdf</a:t>
            </a:r>
            <a:r>
              <a:rPr lang="en-NZ" dirty="0" smtClean="0"/>
              <a:t>)</a:t>
            </a:r>
          </a:p>
          <a:p>
            <a:r>
              <a:rPr lang="en-NZ" dirty="0" smtClean="0"/>
              <a:t>Two types</a:t>
            </a:r>
          </a:p>
          <a:p>
            <a:pPr lvl="1"/>
            <a:r>
              <a:rPr lang="en-NZ" dirty="0" smtClean="0"/>
              <a:t>Primary</a:t>
            </a:r>
          </a:p>
          <a:p>
            <a:pPr lvl="2"/>
            <a:r>
              <a:rPr lang="en-NZ" dirty="0" smtClean="0"/>
              <a:t>System created default filegroup</a:t>
            </a:r>
          </a:p>
          <a:p>
            <a:pPr lvl="2"/>
            <a:r>
              <a:rPr lang="en-NZ" dirty="0" smtClean="0"/>
              <a:t>Contains system tables for the database</a:t>
            </a:r>
          </a:p>
          <a:p>
            <a:pPr lvl="1"/>
            <a:r>
              <a:rPr lang="en-NZ" dirty="0" smtClean="0"/>
              <a:t>User-defined</a:t>
            </a:r>
          </a:p>
          <a:p>
            <a:pPr lvl="2"/>
            <a:r>
              <a:rPr lang="en-NZ" dirty="0" smtClean="0"/>
              <a:t>A DBA logical grouping of database files</a:t>
            </a:r>
          </a:p>
          <a:p>
            <a:r>
              <a:rPr lang="en-NZ" dirty="0" smtClean="0"/>
              <a:t>Log files are not included</a:t>
            </a:r>
          </a:p>
          <a:p>
            <a:r>
              <a:rPr lang="en-NZ" dirty="0" smtClean="0"/>
              <a:t>A database file (.</a:t>
            </a:r>
            <a:r>
              <a:rPr lang="en-NZ" dirty="0" err="1" smtClean="0"/>
              <a:t>mdf</a:t>
            </a:r>
            <a:r>
              <a:rPr lang="en-NZ" dirty="0" smtClean="0"/>
              <a:t>) can only belong to one filegroup</a:t>
            </a:r>
            <a:endParaRPr lang="en-NZ"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Database Options</a:t>
            </a:r>
            <a:endParaRPr lang="en-NZ" dirty="0"/>
          </a:p>
        </p:txBody>
      </p:sp>
      <p:sp>
        <p:nvSpPr>
          <p:cNvPr id="3" name="Content Placeholder 2"/>
          <p:cNvSpPr>
            <a:spLocks noGrp="1"/>
          </p:cNvSpPr>
          <p:nvPr>
            <p:ph idx="1"/>
          </p:nvPr>
        </p:nvSpPr>
        <p:spPr/>
        <p:txBody>
          <a:bodyPr/>
          <a:lstStyle/>
          <a:p>
            <a:r>
              <a:rPr lang="en-NZ" dirty="0" smtClean="0"/>
              <a:t>Collation</a:t>
            </a:r>
          </a:p>
          <a:p>
            <a:pPr lvl="1"/>
            <a:r>
              <a:rPr lang="en-NZ" dirty="0" smtClean="0"/>
              <a:t>Language</a:t>
            </a:r>
          </a:p>
          <a:p>
            <a:r>
              <a:rPr lang="en-NZ" dirty="0" smtClean="0"/>
              <a:t>Recovery model</a:t>
            </a:r>
          </a:p>
          <a:p>
            <a:r>
              <a:rPr lang="en-NZ" dirty="0" smtClean="0"/>
              <a:t>Comparability level</a:t>
            </a:r>
          </a:p>
          <a:p>
            <a:r>
              <a:rPr lang="en-NZ" smtClean="0"/>
              <a:t>Read only</a:t>
            </a:r>
          </a:p>
          <a:p>
            <a:endParaRPr lang="en-NZ"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databases</a:t>
            </a:r>
            <a:endParaRPr lang="en-US" dirty="0"/>
          </a:p>
        </p:txBody>
      </p:sp>
      <p:sp>
        <p:nvSpPr>
          <p:cNvPr id="3" name="Content Placeholder 2"/>
          <p:cNvSpPr>
            <a:spLocks noGrp="1"/>
          </p:cNvSpPr>
          <p:nvPr>
            <p:ph idx="1"/>
          </p:nvPr>
        </p:nvSpPr>
        <p:spPr/>
        <p:txBody>
          <a:bodyPr/>
          <a:lstStyle/>
          <a:p>
            <a:r>
              <a:rPr lang="en-US" dirty="0" smtClean="0"/>
              <a:t>Master</a:t>
            </a:r>
          </a:p>
          <a:p>
            <a:pPr lvl="1"/>
            <a:r>
              <a:rPr lang="en-US" dirty="0" smtClean="0"/>
              <a:t>The core database to manage the DBMS instance</a:t>
            </a:r>
          </a:p>
          <a:p>
            <a:pPr lvl="2"/>
            <a:r>
              <a:rPr lang="en-US" dirty="0" smtClean="0"/>
              <a:t>All information about the other databases</a:t>
            </a:r>
          </a:p>
          <a:p>
            <a:pPr lvl="2"/>
            <a:r>
              <a:rPr lang="en-US" dirty="0" smtClean="0"/>
              <a:t>Per instance configurations</a:t>
            </a:r>
          </a:p>
          <a:p>
            <a:pPr lvl="2"/>
            <a:r>
              <a:rPr lang="en-US" dirty="0" smtClean="0"/>
              <a:t>Locations of all data files</a:t>
            </a:r>
          </a:p>
          <a:p>
            <a:pPr lvl="2"/>
            <a:r>
              <a:rPr lang="en-US" dirty="0" smtClean="0"/>
              <a:t>Logins, roles, logs</a:t>
            </a:r>
          </a:p>
          <a:p>
            <a:pPr lvl="2"/>
            <a:r>
              <a:rPr lang="en-US" dirty="0" smtClean="0"/>
              <a:t>Information about clustering services</a:t>
            </a:r>
          </a:p>
          <a:p>
            <a:pPr lvl="2"/>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terminology</a:t>
            </a:r>
            <a:endParaRPr lang="en-US" dirty="0"/>
          </a:p>
        </p:txBody>
      </p:sp>
      <p:sp>
        <p:nvSpPr>
          <p:cNvPr id="3" name="Content Placeholder 2"/>
          <p:cNvSpPr>
            <a:spLocks noGrp="1"/>
          </p:cNvSpPr>
          <p:nvPr>
            <p:ph idx="1"/>
          </p:nvPr>
        </p:nvSpPr>
        <p:spPr/>
        <p:txBody>
          <a:bodyPr/>
          <a:lstStyle/>
          <a:p>
            <a:r>
              <a:rPr lang="en-US" dirty="0" smtClean="0"/>
              <a:t>Instance</a:t>
            </a:r>
          </a:p>
          <a:p>
            <a:pPr lvl="1"/>
            <a:r>
              <a:rPr lang="en-US" dirty="0" smtClean="0"/>
              <a:t>An instance in SQL Server terms means a self contained application (DBMS) service that involves operating system files, memory structures, background processes and registry information</a:t>
            </a:r>
          </a:p>
          <a:p>
            <a:pPr lvl="1"/>
            <a:r>
              <a:rPr lang="en-US" dirty="0" smtClean="0"/>
              <a:t>Run multiple instances</a:t>
            </a:r>
          </a:p>
          <a:p>
            <a:pPr lvl="1"/>
            <a:r>
              <a:rPr lang="en-US" dirty="0" smtClean="0"/>
              <a:t>Must be installed separately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databases</a:t>
            </a:r>
            <a:endParaRPr lang="en-US" dirty="0"/>
          </a:p>
        </p:txBody>
      </p:sp>
      <p:sp>
        <p:nvSpPr>
          <p:cNvPr id="3" name="Content Placeholder 2"/>
          <p:cNvSpPr>
            <a:spLocks noGrp="1"/>
          </p:cNvSpPr>
          <p:nvPr>
            <p:ph idx="1"/>
          </p:nvPr>
        </p:nvSpPr>
        <p:spPr/>
        <p:txBody>
          <a:bodyPr/>
          <a:lstStyle/>
          <a:p>
            <a:r>
              <a:rPr lang="en-US" dirty="0" smtClean="0"/>
              <a:t>Model</a:t>
            </a:r>
          </a:p>
          <a:p>
            <a:pPr lvl="1"/>
            <a:r>
              <a:rPr lang="en-US" dirty="0" smtClean="0"/>
              <a:t>Template for all user created databases</a:t>
            </a:r>
          </a:p>
          <a:p>
            <a:pPr lvl="1"/>
            <a:r>
              <a:rPr lang="en-US" dirty="0" smtClean="0"/>
              <a:t>Changes to model must be before new databases created</a:t>
            </a:r>
          </a:p>
          <a:p>
            <a:pPr lvl="1"/>
            <a:r>
              <a:rPr lang="en-US" dirty="0" smtClean="0"/>
              <a:t>Any objects can be used</a:t>
            </a:r>
          </a:p>
          <a:p>
            <a:pPr lvl="2"/>
            <a:r>
              <a:rPr lang="en-US" dirty="0" smtClean="0"/>
              <a:t>Tables, columns, rows, users, views and SP’s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databases</a:t>
            </a:r>
            <a:endParaRPr lang="en-US" dirty="0"/>
          </a:p>
        </p:txBody>
      </p:sp>
      <p:sp>
        <p:nvSpPr>
          <p:cNvPr id="3" name="Content Placeholder 2"/>
          <p:cNvSpPr>
            <a:spLocks noGrp="1"/>
          </p:cNvSpPr>
          <p:nvPr>
            <p:ph idx="1"/>
          </p:nvPr>
        </p:nvSpPr>
        <p:spPr/>
        <p:txBody>
          <a:bodyPr/>
          <a:lstStyle/>
          <a:p>
            <a:r>
              <a:rPr lang="en-US" dirty="0" smtClean="0"/>
              <a:t>MSDB</a:t>
            </a:r>
          </a:p>
          <a:p>
            <a:pPr lvl="1"/>
            <a:r>
              <a:rPr lang="en-US" dirty="0" smtClean="0"/>
              <a:t>Stores information used by the SQL Agent</a:t>
            </a:r>
          </a:p>
          <a:p>
            <a:pPr lvl="2"/>
            <a:r>
              <a:rPr lang="en-US" dirty="0" smtClean="0"/>
              <a:t>SQL Backups, DTS packages, SQL Jobs</a:t>
            </a:r>
          </a:p>
          <a:p>
            <a:pPr lvl="2"/>
            <a:r>
              <a:rPr lang="en-US" dirty="0" smtClean="0"/>
              <a:t>Usually does not require any administration</a:t>
            </a:r>
          </a:p>
          <a:p>
            <a:pPr lvl="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databases</a:t>
            </a:r>
            <a:endParaRPr lang="en-US" dirty="0"/>
          </a:p>
        </p:txBody>
      </p:sp>
      <p:sp>
        <p:nvSpPr>
          <p:cNvPr id="3" name="Content Placeholder 2"/>
          <p:cNvSpPr>
            <a:spLocks noGrp="1"/>
          </p:cNvSpPr>
          <p:nvPr>
            <p:ph idx="1"/>
          </p:nvPr>
        </p:nvSpPr>
        <p:spPr/>
        <p:txBody>
          <a:bodyPr/>
          <a:lstStyle/>
          <a:p>
            <a:r>
              <a:rPr lang="en-US" dirty="0" smtClean="0"/>
              <a:t>TempDB</a:t>
            </a:r>
          </a:p>
          <a:p>
            <a:pPr lvl="1"/>
            <a:r>
              <a:rPr lang="en-US" dirty="0" smtClean="0"/>
              <a:t>Holds temporary objects</a:t>
            </a:r>
          </a:p>
          <a:p>
            <a:pPr lvl="2"/>
            <a:r>
              <a:rPr lang="en-US" dirty="0" smtClean="0"/>
              <a:t>Global and local temporary tables and SP’s</a:t>
            </a:r>
          </a:p>
          <a:p>
            <a:pPr lvl="2"/>
            <a:r>
              <a:rPr lang="en-US" dirty="0" smtClean="0"/>
              <a:t>Table variables and temporary table indexes</a:t>
            </a:r>
          </a:p>
          <a:p>
            <a:pPr lvl="1"/>
            <a:r>
              <a:rPr lang="en-US" dirty="0" smtClean="0"/>
              <a:t>Destroyed and recreated when instance starts</a:t>
            </a:r>
          </a:p>
          <a:p>
            <a:pPr lvl="1"/>
            <a:r>
              <a:rPr lang="en-US" dirty="0" smtClean="0"/>
              <a:t>Only system DB to follow model</a:t>
            </a:r>
          </a:p>
          <a:p>
            <a:pPr lvl="1"/>
            <a:r>
              <a:rPr lang="en-US" dirty="0" smtClean="0"/>
              <a:t>Must be configured for performance</a:t>
            </a:r>
          </a:p>
          <a:p>
            <a:pPr lvl="2"/>
            <a:r>
              <a:rPr lang="en-US" dirty="0" smtClean="0"/>
              <a:t>Its common practice for a database file per CPU core</a:t>
            </a:r>
          </a:p>
          <a:p>
            <a:pPr lvl="2"/>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databases</a:t>
            </a:r>
            <a:endParaRPr lang="en-US" dirty="0"/>
          </a:p>
        </p:txBody>
      </p:sp>
      <p:sp>
        <p:nvSpPr>
          <p:cNvPr id="3" name="Content Placeholder 2"/>
          <p:cNvSpPr>
            <a:spLocks noGrp="1"/>
          </p:cNvSpPr>
          <p:nvPr>
            <p:ph idx="1"/>
          </p:nvPr>
        </p:nvSpPr>
        <p:spPr/>
        <p:txBody>
          <a:bodyPr/>
          <a:lstStyle/>
          <a:p>
            <a:r>
              <a:rPr lang="en-US" dirty="0" smtClean="0"/>
              <a:t>Resource</a:t>
            </a:r>
          </a:p>
          <a:p>
            <a:pPr lvl="1"/>
            <a:r>
              <a:rPr lang="en-US" dirty="0" smtClean="0"/>
              <a:t>System read-only database </a:t>
            </a:r>
          </a:p>
          <a:p>
            <a:pPr lvl="1"/>
            <a:r>
              <a:rPr lang="en-US" dirty="0" smtClean="0"/>
              <a:t>Contains all system objects installed with SQL server – </a:t>
            </a:r>
            <a:r>
              <a:rPr lang="en-US" dirty="0" err="1" smtClean="0"/>
              <a:t>sys.objects</a:t>
            </a:r>
            <a:endParaRPr lang="en-US" dirty="0" smtClean="0"/>
          </a:p>
          <a:p>
            <a:pPr lvl="1"/>
            <a:r>
              <a:rPr lang="en-US" dirty="0" smtClean="0"/>
              <a:t>Objects that physically reside in the Resource database, but they logically appear in the sys schema of every database</a:t>
            </a:r>
          </a:p>
          <a:p>
            <a:pPr lvl="1"/>
            <a:r>
              <a:rPr lang="en-US" dirty="0" smtClean="0"/>
              <a:t>Located in the MSSQL\</a:t>
            </a:r>
            <a:r>
              <a:rPr lang="en-US" dirty="0" err="1" smtClean="0"/>
              <a:t>binn</a:t>
            </a:r>
            <a:r>
              <a:rPr lang="en-US" dirty="0" smtClean="0"/>
              <a:t> folder with SQL Server system executables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 DB</a:t>
            </a:r>
            <a:endParaRPr lang="en-US" dirty="0"/>
          </a:p>
        </p:txBody>
      </p:sp>
      <p:sp>
        <p:nvSpPr>
          <p:cNvPr id="3" name="Content Placeholder 2"/>
          <p:cNvSpPr>
            <a:spLocks noGrp="1"/>
          </p:cNvSpPr>
          <p:nvPr>
            <p:ph idx="1"/>
          </p:nvPr>
        </p:nvSpPr>
        <p:spPr/>
        <p:txBody>
          <a:bodyPr/>
          <a:lstStyle/>
          <a:p>
            <a:r>
              <a:rPr lang="en-US" dirty="0" smtClean="0"/>
              <a:t>In short, a SQL Server instance will always include databases (even if it is only the system ones) and a database will always be associated with one (and only one) instance.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 and Filegroups</a:t>
            </a:r>
            <a:endParaRPr lang="en-NZ" dirty="0"/>
          </a:p>
        </p:txBody>
      </p:sp>
      <p:sp>
        <p:nvSpPr>
          <p:cNvPr id="3" name="Content Placeholder 2"/>
          <p:cNvSpPr>
            <a:spLocks noGrp="1"/>
          </p:cNvSpPr>
          <p:nvPr>
            <p:ph idx="1"/>
          </p:nvPr>
        </p:nvSpPr>
        <p:spPr/>
        <p:txBody>
          <a:bodyPr/>
          <a:lstStyle/>
          <a:p>
            <a:r>
              <a:rPr lang="en-NZ" dirty="0" smtClean="0"/>
              <a:t>Primary data file</a:t>
            </a:r>
          </a:p>
          <a:p>
            <a:pPr lvl="1"/>
            <a:r>
              <a:rPr lang="en-NZ" dirty="0" smtClean="0"/>
              <a:t>Starting point of the database and points to the other secondary's</a:t>
            </a:r>
          </a:p>
          <a:p>
            <a:pPr lvl="1"/>
            <a:r>
              <a:rPr lang="en-NZ" dirty="0" smtClean="0"/>
              <a:t>Every database has one primary</a:t>
            </a:r>
          </a:p>
          <a:p>
            <a:r>
              <a:rPr lang="en-NZ" dirty="0" smtClean="0"/>
              <a:t>Secondary data file</a:t>
            </a:r>
          </a:p>
          <a:p>
            <a:pPr lvl="1"/>
            <a:r>
              <a:rPr lang="en-NZ" dirty="0" smtClean="0"/>
              <a:t>All other database files</a:t>
            </a:r>
          </a:p>
          <a:p>
            <a:r>
              <a:rPr lang="en-NZ" dirty="0" smtClean="0"/>
              <a:t>Log files</a:t>
            </a:r>
          </a:p>
          <a:p>
            <a:pPr lvl="1"/>
            <a:r>
              <a:rPr lang="en-NZ" dirty="0" smtClean="0"/>
              <a:t>Hold information used to recover data</a:t>
            </a:r>
          </a:p>
          <a:p>
            <a:pPr lvl="1"/>
            <a:r>
              <a:rPr lang="en-NZ" dirty="0" smtClean="0"/>
              <a:t>Must be one, can be many</a:t>
            </a:r>
          </a:p>
          <a:p>
            <a:pPr lvl="1"/>
            <a:endParaRPr lang="en-NZ"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Logical and Physical Names</a:t>
            </a:r>
            <a:r>
              <a:rPr lang="en-NZ" b="1" dirty="0" smtClean="0"/>
              <a:t/>
            </a:r>
            <a:br>
              <a:rPr lang="en-NZ" b="1" dirty="0" smtClean="0"/>
            </a:br>
            <a:endParaRPr lang="en-NZ" dirty="0"/>
          </a:p>
        </p:txBody>
      </p:sp>
      <p:sp>
        <p:nvSpPr>
          <p:cNvPr id="3" name="Content Placeholder 2"/>
          <p:cNvSpPr>
            <a:spLocks noGrp="1"/>
          </p:cNvSpPr>
          <p:nvPr>
            <p:ph idx="1"/>
          </p:nvPr>
        </p:nvSpPr>
        <p:spPr/>
        <p:txBody>
          <a:bodyPr/>
          <a:lstStyle/>
          <a:p>
            <a:r>
              <a:rPr lang="en-NZ" dirty="0" smtClean="0"/>
              <a:t>SQL Server files have two names</a:t>
            </a:r>
          </a:p>
          <a:p>
            <a:pPr lvl="1"/>
            <a:r>
              <a:rPr lang="en-NZ" b="1" dirty="0" err="1" smtClean="0"/>
              <a:t>logical_file_name</a:t>
            </a:r>
            <a:r>
              <a:rPr lang="en-NZ" b="1" dirty="0" smtClean="0"/>
              <a:t> </a:t>
            </a:r>
          </a:p>
          <a:p>
            <a:pPr lvl="2"/>
            <a:r>
              <a:rPr lang="en-NZ" dirty="0" smtClean="0"/>
              <a:t>This is the name used in queries (Cats)</a:t>
            </a:r>
          </a:p>
          <a:p>
            <a:pPr lvl="2"/>
            <a:endParaRPr lang="en-NZ" dirty="0" smtClean="0"/>
          </a:p>
          <a:p>
            <a:pPr lvl="1"/>
            <a:r>
              <a:rPr lang="en-NZ" b="1" dirty="0" err="1" smtClean="0"/>
              <a:t>os_file_name</a:t>
            </a:r>
            <a:r>
              <a:rPr lang="en-NZ" b="1" dirty="0" smtClean="0"/>
              <a:t> </a:t>
            </a:r>
          </a:p>
          <a:p>
            <a:pPr lvl="2"/>
            <a:r>
              <a:rPr lang="en-NZ" dirty="0" smtClean="0"/>
              <a:t>This is the name used by the OS. Actual file name with extension </a:t>
            </a:r>
            <a:endParaRPr lang="en-NZ" dirty="0"/>
          </a:p>
          <a:p>
            <a:pPr lvl="2"/>
            <a:r>
              <a:rPr lang="en-NZ" dirty="0" err="1" smtClean="0"/>
              <a:t>catsDatabase.mdf</a:t>
            </a:r>
            <a:endParaRPr lang="en-NZ" dirty="0" smtClean="0"/>
          </a:p>
          <a:p>
            <a:pPr lvl="1"/>
            <a:endParaRPr lang="en-NZ"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 and Filegroups</a:t>
            </a:r>
            <a:endParaRPr lang="en-NZ" dirty="0"/>
          </a:p>
        </p:txBody>
      </p:sp>
      <p:sp>
        <p:nvSpPr>
          <p:cNvPr id="3" name="Content Placeholder 2"/>
          <p:cNvSpPr>
            <a:spLocks noGrp="1"/>
          </p:cNvSpPr>
          <p:nvPr>
            <p:ph idx="1"/>
          </p:nvPr>
        </p:nvSpPr>
        <p:spPr/>
        <p:txBody>
          <a:bodyPr/>
          <a:lstStyle/>
          <a:p>
            <a:r>
              <a:rPr lang="en-NZ" dirty="0" smtClean="0"/>
              <a:t>SQL Server can map a database over a set of physical files</a:t>
            </a:r>
          </a:p>
          <a:p>
            <a:r>
              <a:rPr lang="en-NZ" dirty="0" smtClean="0"/>
              <a:t>Filegroups are named collections of files</a:t>
            </a:r>
          </a:p>
          <a:p>
            <a:r>
              <a:rPr lang="en-NZ" dirty="0" smtClean="0"/>
              <a:t>Helps DBA with data placement and backup/restore</a:t>
            </a:r>
            <a:endParaRPr lang="en-NZ"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system</a:t>
            </a:r>
            <a:endParaRPr lang="en-NZ" dirty="0"/>
          </a:p>
        </p:txBody>
      </p:sp>
      <p:sp>
        <p:nvSpPr>
          <p:cNvPr id="3" name="Content Placeholder 2"/>
          <p:cNvSpPr>
            <a:spLocks noGrp="1"/>
          </p:cNvSpPr>
          <p:nvPr>
            <p:ph idx="1"/>
          </p:nvPr>
        </p:nvSpPr>
        <p:spPr/>
        <p:txBody>
          <a:bodyPr/>
          <a:lstStyle/>
          <a:p>
            <a:r>
              <a:rPr lang="en-NZ" dirty="0" smtClean="0"/>
              <a:t>Should only be installed on  NTFS</a:t>
            </a:r>
          </a:p>
          <a:p>
            <a:r>
              <a:rPr lang="en-NZ" dirty="0" smtClean="0"/>
              <a:t>Folders setup over multiple volumes</a:t>
            </a:r>
          </a:p>
          <a:p>
            <a:r>
              <a:rPr lang="en-NZ" dirty="0" smtClean="0"/>
              <a:t>Folders selected during setup</a:t>
            </a:r>
          </a:p>
          <a:p>
            <a:r>
              <a:rPr lang="en-NZ" dirty="0" smtClean="0"/>
              <a:t>SQL Server setup creates the required ACE in the folders specified</a:t>
            </a:r>
          </a:p>
          <a:p>
            <a:pPr lvl="1"/>
            <a:r>
              <a:rPr lang="en-NZ" dirty="0" smtClean="0"/>
              <a:t>Should NOT be changed</a:t>
            </a:r>
          </a:p>
          <a:p>
            <a:r>
              <a:rPr lang="en-NZ" dirty="0" smtClean="0"/>
              <a:t>EFS warning</a:t>
            </a:r>
            <a:endParaRPr lang="en-NZ"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Provisioning</a:t>
            </a:r>
            <a:endParaRPr lang="en-NZ" dirty="0"/>
          </a:p>
        </p:txBody>
      </p:sp>
      <p:sp>
        <p:nvSpPr>
          <p:cNvPr id="3" name="Content Placeholder 2"/>
          <p:cNvSpPr>
            <a:spLocks noGrp="1"/>
          </p:cNvSpPr>
          <p:nvPr>
            <p:ph idx="1"/>
          </p:nvPr>
        </p:nvSpPr>
        <p:spPr/>
        <p:txBody>
          <a:bodyPr/>
          <a:lstStyle/>
          <a:p>
            <a:r>
              <a:rPr lang="en-NZ" dirty="0" smtClean="0"/>
              <a:t>Depends on scope of databases</a:t>
            </a:r>
          </a:p>
          <a:p>
            <a:r>
              <a:rPr lang="en-NZ" dirty="0" smtClean="0"/>
              <a:t>Configuration of I/O subsystem is critical for performance</a:t>
            </a:r>
          </a:p>
          <a:p>
            <a:r>
              <a:rPr lang="en-NZ" dirty="0" smtClean="0"/>
              <a:t>Understand the I/O characteristics</a:t>
            </a:r>
          </a:p>
          <a:p>
            <a:r>
              <a:rPr lang="en-NZ" dirty="0" smtClean="0"/>
              <a:t>Research your target application</a:t>
            </a:r>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a:t>
            </a:r>
            <a:endParaRPr lang="en-US" dirty="0"/>
          </a:p>
        </p:txBody>
      </p:sp>
      <p:sp>
        <p:nvSpPr>
          <p:cNvPr id="3" name="Content Placeholder 2"/>
          <p:cNvSpPr>
            <a:spLocks noGrp="1"/>
          </p:cNvSpPr>
          <p:nvPr>
            <p:ph idx="1"/>
          </p:nvPr>
        </p:nvSpPr>
        <p:spPr/>
        <p:txBody>
          <a:bodyPr/>
          <a:lstStyle/>
          <a:p>
            <a:endParaRPr lang="en-US" dirty="0" smtClean="0"/>
          </a:p>
          <a:p>
            <a:r>
              <a:rPr lang="en-US" dirty="0" smtClean="0"/>
              <a:t>Windows services</a:t>
            </a:r>
          </a:p>
          <a:p>
            <a:pPr lvl="1"/>
            <a:r>
              <a:rPr lang="en-US" dirty="0" smtClean="0"/>
              <a:t>Running or stopped. NOT paused</a:t>
            </a:r>
          </a:p>
          <a:p>
            <a:r>
              <a:rPr lang="en-US" dirty="0" smtClean="0"/>
              <a:t>The instances services use the RAM and spawn child processes</a:t>
            </a:r>
          </a:p>
          <a:p>
            <a:r>
              <a:rPr lang="en-US" dirty="0" smtClean="0"/>
              <a:t>If an instance is not running, databases within it cannot be accessed</a:t>
            </a:r>
          </a:p>
          <a:p>
            <a:pPr lvl="1">
              <a:buNone/>
            </a:pPr>
            <a:endParaRPr lang="en-US" dirty="0" smtClean="0"/>
          </a:p>
        </p:txBody>
      </p:sp>
      <p:pic>
        <p:nvPicPr>
          <p:cNvPr id="1027" name="Picture 3"/>
          <p:cNvPicPr>
            <a:picLocks noChangeAspect="1" noChangeArrowheads="1"/>
          </p:cNvPicPr>
          <p:nvPr/>
        </p:nvPicPr>
        <p:blipFill>
          <a:blip r:embed="rId3" cstate="print"/>
          <a:srcRect/>
          <a:stretch>
            <a:fillRect/>
          </a:stretch>
        </p:blipFill>
        <p:spPr bwMode="auto">
          <a:xfrm>
            <a:off x="228600" y="1219200"/>
            <a:ext cx="8763000" cy="9144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I/O Monitors</a:t>
            </a:r>
            <a:endParaRPr lang="en-NZ" dirty="0"/>
          </a:p>
        </p:txBody>
      </p:sp>
      <p:sp>
        <p:nvSpPr>
          <p:cNvPr id="3" name="Content Placeholder 2"/>
          <p:cNvSpPr>
            <a:spLocks noGrp="1"/>
          </p:cNvSpPr>
          <p:nvPr>
            <p:ph idx="1"/>
          </p:nvPr>
        </p:nvSpPr>
        <p:spPr/>
        <p:txBody>
          <a:bodyPr/>
          <a:lstStyle/>
          <a:p>
            <a:r>
              <a:rPr lang="en-NZ" dirty="0" smtClean="0"/>
              <a:t>Constant reads/sec, writes/sec</a:t>
            </a:r>
          </a:p>
          <a:p>
            <a:r>
              <a:rPr lang="en-NZ" dirty="0" smtClean="0"/>
              <a:t>Average reads/sec, writes/sec</a:t>
            </a:r>
          </a:p>
          <a:p>
            <a:r>
              <a:rPr lang="en-NZ" dirty="0" smtClean="0"/>
              <a:t>Average disk queue length </a:t>
            </a:r>
          </a:p>
          <a:p>
            <a:r>
              <a:rPr lang="en-NZ" dirty="0" smtClean="0"/>
              <a:t>Sequential I/O or Random I/O</a:t>
            </a:r>
            <a:endParaRPr lang="en-NZ"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Service accounts</a:t>
            </a:r>
            <a:endParaRPr lang="en-NZ" dirty="0"/>
          </a:p>
        </p:txBody>
      </p:sp>
      <p:sp>
        <p:nvSpPr>
          <p:cNvPr id="3" name="Content Placeholder 2"/>
          <p:cNvSpPr>
            <a:spLocks noGrp="1"/>
          </p:cNvSpPr>
          <p:nvPr>
            <p:ph idx="1"/>
          </p:nvPr>
        </p:nvSpPr>
        <p:spPr/>
        <p:txBody>
          <a:bodyPr/>
          <a:lstStyle/>
          <a:p>
            <a:r>
              <a:rPr lang="en-NZ" dirty="0" smtClean="0"/>
              <a:t>An account used to run services only</a:t>
            </a:r>
          </a:p>
          <a:p>
            <a:pPr lvl="1">
              <a:buFont typeface="Arial" pitchFamily="34" charset="0"/>
              <a:buChar char="•"/>
            </a:pPr>
            <a:r>
              <a:rPr lang="en-NZ" dirty="0" smtClean="0"/>
              <a:t>Should NOT be a login used by a human</a:t>
            </a:r>
          </a:p>
          <a:p>
            <a:pPr lvl="1">
              <a:buFont typeface="Arial" pitchFamily="34" charset="0"/>
              <a:buChar char="•"/>
            </a:pPr>
            <a:r>
              <a:rPr lang="en-NZ" dirty="0" smtClean="0"/>
              <a:t>Strong 64 nvarchar password recommended</a:t>
            </a:r>
          </a:p>
          <a:p>
            <a:pPr lvl="1">
              <a:buFont typeface="Arial" pitchFamily="34" charset="0"/>
              <a:buChar char="•"/>
            </a:pPr>
            <a:r>
              <a:rPr lang="en-NZ" dirty="0" smtClean="0"/>
              <a:t>Can use the same account</a:t>
            </a:r>
          </a:p>
          <a:p>
            <a:pPr lvl="2">
              <a:buFont typeface="Arial" pitchFamily="34" charset="0"/>
              <a:buChar char="•"/>
            </a:pPr>
            <a:r>
              <a:rPr lang="en-NZ" dirty="0" smtClean="0"/>
              <a:t>NOT recommended</a:t>
            </a:r>
          </a:p>
          <a:p>
            <a:r>
              <a:rPr lang="en-NZ" dirty="0" smtClean="0"/>
              <a:t>Used for folder permissions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SQL Server components</a:t>
            </a:r>
            <a:endParaRPr lang="en-NZ"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057400" y="1676400"/>
            <a:ext cx="5105400" cy="478960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components</a:t>
            </a:r>
            <a:endParaRPr lang="en-US" dirty="0"/>
          </a:p>
        </p:txBody>
      </p:sp>
      <p:sp>
        <p:nvSpPr>
          <p:cNvPr id="3" name="Content Placeholder 2"/>
          <p:cNvSpPr>
            <a:spLocks noGrp="1"/>
          </p:cNvSpPr>
          <p:nvPr>
            <p:ph idx="1"/>
          </p:nvPr>
        </p:nvSpPr>
        <p:spPr/>
        <p:txBody>
          <a:bodyPr/>
          <a:lstStyle/>
          <a:p>
            <a:r>
              <a:rPr lang="en-US" dirty="0" smtClean="0"/>
              <a:t>SQL Server Database Engine</a:t>
            </a:r>
          </a:p>
          <a:p>
            <a:pPr lvl="1"/>
            <a:r>
              <a:rPr lang="en-US" dirty="0" smtClean="0"/>
              <a:t>Core service for</a:t>
            </a:r>
          </a:p>
          <a:p>
            <a:pPr lvl="2"/>
            <a:r>
              <a:rPr lang="en-US" dirty="0" smtClean="0"/>
              <a:t> Storing, processing, and securing data</a:t>
            </a:r>
          </a:p>
          <a:p>
            <a:pPr lvl="2"/>
            <a:r>
              <a:rPr lang="en-US" dirty="0" smtClean="0"/>
              <a:t>Replication</a:t>
            </a:r>
          </a:p>
          <a:p>
            <a:pPr lvl="2"/>
            <a:r>
              <a:rPr lang="en-US" dirty="0" smtClean="0"/>
              <a:t>Full-text search</a:t>
            </a:r>
          </a:p>
          <a:p>
            <a:pPr lvl="2"/>
            <a:r>
              <a:rPr lang="en-US" dirty="0" smtClean="0"/>
              <a:t> And tools for managing relational and XML data.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components</a:t>
            </a:r>
            <a:endParaRPr lang="en-US" dirty="0"/>
          </a:p>
        </p:txBody>
      </p:sp>
      <p:sp>
        <p:nvSpPr>
          <p:cNvPr id="3" name="Content Placeholder 2"/>
          <p:cNvSpPr>
            <a:spLocks noGrp="1"/>
          </p:cNvSpPr>
          <p:nvPr>
            <p:ph idx="1"/>
          </p:nvPr>
        </p:nvSpPr>
        <p:spPr/>
        <p:txBody>
          <a:bodyPr/>
          <a:lstStyle/>
          <a:p>
            <a:r>
              <a:rPr lang="en-US" dirty="0" smtClean="0"/>
              <a:t>Analysis Services</a:t>
            </a:r>
          </a:p>
          <a:p>
            <a:pPr lvl="1"/>
            <a:r>
              <a:rPr lang="en-US" dirty="0" smtClean="0"/>
              <a:t>Creating and managing OLAP</a:t>
            </a:r>
          </a:p>
          <a:p>
            <a:pPr lvl="2"/>
            <a:r>
              <a:rPr lang="en-US" dirty="0" smtClean="0"/>
              <a:t>Online analytical processing</a:t>
            </a:r>
          </a:p>
          <a:p>
            <a:pPr lvl="1"/>
            <a:r>
              <a:rPr lang="en-US" dirty="0" smtClean="0"/>
              <a:t>Data mining applications</a:t>
            </a:r>
          </a:p>
          <a:p>
            <a:pPr lvl="1"/>
            <a:r>
              <a:rPr lang="en-US" dirty="0" smtClean="0"/>
              <a:t>Uses SSBIDS</a:t>
            </a:r>
          </a:p>
          <a:p>
            <a:pPr lvl="2"/>
            <a:r>
              <a:rPr lang="en-US" dirty="0" smtClean="0"/>
              <a:t>Business Intelligence Development Studio </a:t>
            </a:r>
          </a:p>
          <a:p>
            <a:pPr lvl="1"/>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components</a:t>
            </a:r>
            <a:endParaRPr lang="en-US" dirty="0"/>
          </a:p>
        </p:txBody>
      </p:sp>
      <p:sp>
        <p:nvSpPr>
          <p:cNvPr id="3" name="Content Placeholder 2"/>
          <p:cNvSpPr>
            <a:spLocks noGrp="1"/>
          </p:cNvSpPr>
          <p:nvPr>
            <p:ph idx="1"/>
          </p:nvPr>
        </p:nvSpPr>
        <p:spPr/>
        <p:txBody>
          <a:bodyPr/>
          <a:lstStyle/>
          <a:p>
            <a:r>
              <a:rPr lang="en-US" dirty="0" smtClean="0"/>
              <a:t>Reporting Services</a:t>
            </a:r>
          </a:p>
          <a:p>
            <a:pPr lvl="1"/>
            <a:r>
              <a:rPr lang="en-US" dirty="0" smtClean="0"/>
              <a:t>Server and client components for</a:t>
            </a:r>
          </a:p>
          <a:p>
            <a:pPr lvl="2"/>
            <a:r>
              <a:rPr lang="en-US" dirty="0" smtClean="0"/>
              <a:t>Creating, managing and deploying matrix, graphical, and free-form reports</a:t>
            </a:r>
          </a:p>
          <a:p>
            <a:pPr lvl="2"/>
            <a:r>
              <a:rPr lang="en-US" dirty="0" smtClean="0"/>
              <a:t>Develops report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MSSQL management components</a:t>
            </a:r>
            <a:endParaRPr lang="en-US" dirty="0"/>
          </a:p>
        </p:txBody>
      </p:sp>
      <p:sp>
        <p:nvSpPr>
          <p:cNvPr id="3" name="Content Placeholder 2"/>
          <p:cNvSpPr>
            <a:spLocks noGrp="1"/>
          </p:cNvSpPr>
          <p:nvPr>
            <p:ph idx="1"/>
          </p:nvPr>
        </p:nvSpPr>
        <p:spPr/>
        <p:txBody>
          <a:bodyPr/>
          <a:lstStyle/>
          <a:p>
            <a:r>
              <a:rPr lang="en-US" dirty="0" smtClean="0"/>
              <a:t>SQL Server Management Studio</a:t>
            </a:r>
          </a:p>
          <a:p>
            <a:pPr lvl="1"/>
            <a:r>
              <a:rPr lang="en-US" dirty="0" smtClean="0"/>
              <a:t>GUI tool for managing the SQL Server components</a:t>
            </a:r>
          </a:p>
          <a:p>
            <a:pPr lvl="1"/>
            <a:r>
              <a:rPr lang="en-US" dirty="0" smtClean="0"/>
              <a:t>Developing DBA and data modification scripts</a:t>
            </a:r>
          </a:p>
          <a:p>
            <a:pPr lvl="1">
              <a:buNone/>
            </a:pPr>
            <a:endParaRPr lang="en-US" dirty="0" smtClean="0"/>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MSSQL management components</a:t>
            </a:r>
            <a:endParaRPr lang="en-US" dirty="0"/>
          </a:p>
        </p:txBody>
      </p:sp>
      <p:sp>
        <p:nvSpPr>
          <p:cNvPr id="3" name="Content Placeholder 2"/>
          <p:cNvSpPr>
            <a:spLocks noGrp="1"/>
          </p:cNvSpPr>
          <p:nvPr>
            <p:ph idx="1"/>
          </p:nvPr>
        </p:nvSpPr>
        <p:spPr/>
        <p:txBody>
          <a:bodyPr/>
          <a:lstStyle/>
          <a:p>
            <a:r>
              <a:rPr lang="en-US" dirty="0" smtClean="0"/>
              <a:t>SQL Server Profiler</a:t>
            </a:r>
          </a:p>
          <a:p>
            <a:pPr lvl="1"/>
            <a:r>
              <a:rPr lang="en-US" dirty="0" smtClean="0"/>
              <a:t>GUI tool to monitor an instance of</a:t>
            </a:r>
          </a:p>
          <a:p>
            <a:pPr lvl="2"/>
            <a:r>
              <a:rPr lang="en-US" dirty="0" smtClean="0"/>
              <a:t>Database Engine</a:t>
            </a:r>
          </a:p>
          <a:p>
            <a:pPr lvl="2"/>
            <a:r>
              <a:rPr lang="en-US" dirty="0" smtClean="0"/>
              <a:t>Analysis Services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844</TotalTime>
  <Words>3466</Words>
  <Application>Microsoft Office PowerPoint</Application>
  <PresentationFormat>On-screen Show (4:3)</PresentationFormat>
  <Paragraphs>344</Paragraphs>
  <Slides>31</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Corbel</vt:lpstr>
      <vt:lpstr>Wingdings</vt:lpstr>
      <vt:lpstr>Wingdings 2</vt:lpstr>
      <vt:lpstr>Wingdings 3</vt:lpstr>
      <vt:lpstr>Metro</vt:lpstr>
      <vt:lpstr>Session 12.2 – Installing SQL Server</vt:lpstr>
      <vt:lpstr>SQL Server terminology</vt:lpstr>
      <vt:lpstr>Instances</vt:lpstr>
      <vt:lpstr>SQL Server components</vt:lpstr>
      <vt:lpstr>SQL Server components</vt:lpstr>
      <vt:lpstr>SQL Server components</vt:lpstr>
      <vt:lpstr>SQL Server components</vt:lpstr>
      <vt:lpstr>MSSQL management components</vt:lpstr>
      <vt:lpstr>MSSQL management components</vt:lpstr>
      <vt:lpstr>MSSQL management components</vt:lpstr>
      <vt:lpstr>Databases</vt:lpstr>
      <vt:lpstr>Databases 2</vt:lpstr>
      <vt:lpstr>Database Properties</vt:lpstr>
      <vt:lpstr>Database States</vt:lpstr>
      <vt:lpstr>Database States</vt:lpstr>
      <vt:lpstr>Autogrow</vt:lpstr>
      <vt:lpstr>Filegroups</vt:lpstr>
      <vt:lpstr>Database Options</vt:lpstr>
      <vt:lpstr>System databases</vt:lpstr>
      <vt:lpstr>System databases</vt:lpstr>
      <vt:lpstr>System databases</vt:lpstr>
      <vt:lpstr>System databases</vt:lpstr>
      <vt:lpstr>System databases</vt:lpstr>
      <vt:lpstr>Overview of system DB</vt:lpstr>
      <vt:lpstr>Files and Filegroups</vt:lpstr>
      <vt:lpstr>Logical and Physical Names </vt:lpstr>
      <vt:lpstr>Files and Filegroups</vt:lpstr>
      <vt:lpstr>File system</vt:lpstr>
      <vt:lpstr>Storage Provisioning</vt:lpstr>
      <vt:lpstr>I/O Monitors</vt:lpstr>
      <vt:lpstr>Service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198</cp:revision>
  <dcterms:created xsi:type="dcterms:W3CDTF">2006-08-16T00:00:00Z</dcterms:created>
  <dcterms:modified xsi:type="dcterms:W3CDTF">2018-11-09T01:24:18Z</dcterms:modified>
</cp:coreProperties>
</file>