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56" r:id="rId2"/>
    <p:sldId id="257" r:id="rId3"/>
    <p:sldId id="260" r:id="rId4"/>
    <p:sldId id="262" r:id="rId5"/>
    <p:sldId id="264" r:id="rId6"/>
    <p:sldId id="277" r:id="rId7"/>
    <p:sldId id="265" r:id="rId8"/>
    <p:sldId id="268" r:id="rId9"/>
    <p:sldId id="266" r:id="rId10"/>
    <p:sldId id="269" r:id="rId11"/>
    <p:sldId id="267" r:id="rId12"/>
    <p:sldId id="270" r:id="rId13"/>
    <p:sldId id="271" r:id="rId14"/>
    <p:sldId id="272" r:id="rId15"/>
    <p:sldId id="263" r:id="rId16"/>
    <p:sldId id="273" r:id="rId17"/>
    <p:sldId id="274" r:id="rId18"/>
    <p:sldId id="275" r:id="rId19"/>
    <p:sldId id="276" r:id="rId20"/>
    <p:sldId id="279" r:id="rId21"/>
    <p:sldId id="280" r:id="rId22"/>
    <p:sldId id="281" r:id="rId23"/>
    <p:sldId id="282" r:id="rId24"/>
    <p:sldId id="283" r:id="rId25"/>
    <p:sldId id="290" r:id="rId26"/>
    <p:sldId id="289" r:id="rId27"/>
    <p:sldId id="294" r:id="rId28"/>
    <p:sldId id="295" r:id="rId29"/>
    <p:sldId id="298" r:id="rId30"/>
    <p:sldId id="296" r:id="rId31"/>
    <p:sldId id="299" r:id="rId32"/>
    <p:sldId id="297" r:id="rId33"/>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2" autoAdjust="0"/>
    <p:restoredTop sz="87931" autoAdjust="0"/>
  </p:normalViewPr>
  <p:slideViewPr>
    <p:cSldViewPr>
      <p:cViewPr varScale="1">
        <p:scale>
          <a:sx n="106" d="100"/>
          <a:sy n="106" d="100"/>
        </p:scale>
        <p:origin x="1686" y="96"/>
      </p:cViewPr>
      <p:guideLst>
        <p:guide orient="horz" pos="2160"/>
        <p:guide pos="2880"/>
      </p:guideLst>
    </p:cSldViewPr>
  </p:slideViewPr>
  <p:notesTextViewPr>
    <p:cViewPr>
      <p:scale>
        <a:sx n="100" d="100"/>
        <a:sy n="100" d="100"/>
      </p:scale>
      <p:origin x="0" y="0"/>
    </p:cViewPr>
  </p:notesTextViewPr>
  <p:notesViewPr>
    <p:cSldViewPr>
      <p:cViewPr varScale="1">
        <p:scale>
          <a:sx n="53" d="100"/>
          <a:sy n="53" d="100"/>
        </p:scale>
        <p:origin x="-2242" y="-62"/>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CAEE00A1-9E80-44BD-A1A2-886C24E49BD7}" type="datetimeFigureOut">
              <a:rPr lang="en-US" smtClean="0"/>
              <a:pPr/>
              <a:t>11/7/2018</a:t>
            </a:fld>
            <a:endParaRPr lang="en-NZ"/>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06CFACCD-F7F1-4AA9-A8BD-8688C8667D11}" type="slidenum">
              <a:rPr lang="en-NZ" smtClean="0"/>
              <a:pPr/>
              <a:t>‹#›</a:t>
            </a:fld>
            <a:endParaRPr lang="en-NZ"/>
          </a:p>
        </p:txBody>
      </p:sp>
    </p:spTree>
    <p:extLst>
      <p:ext uri="{BB962C8B-B14F-4D97-AF65-F5344CB8AC3E}">
        <p14:creationId xmlns:p14="http://schemas.microsoft.com/office/powerpoint/2010/main" val="140104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D24F81F-AF40-4CE3-B3C7-19E942FE84A1}" type="datetimeFigureOut">
              <a:rPr lang="en-US" smtClean="0"/>
              <a:pPr/>
              <a:t>11/7/2018</a:t>
            </a:fld>
            <a:endParaRPr lang="en-NZ"/>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171EF30C-FE29-4678-A3F8-1DC0B17E1465}" type="slidenum">
              <a:rPr lang="en-NZ" smtClean="0"/>
              <a:pPr/>
              <a:t>‹#›</a:t>
            </a:fld>
            <a:endParaRPr lang="en-NZ"/>
          </a:p>
        </p:txBody>
      </p:sp>
    </p:spTree>
    <p:extLst>
      <p:ext uri="{BB962C8B-B14F-4D97-AF65-F5344CB8AC3E}">
        <p14:creationId xmlns:p14="http://schemas.microsoft.com/office/powerpoint/2010/main" val="260423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msdn.microsoft.com/en-us/library/ms161962(v=SQL.100).aspx"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we</a:t>
            </a:r>
            <a:r>
              <a:rPr lang="en-US" baseline="0" dirty="0" smtClean="0"/>
              <a:t> covered before a Windows authentication login is one imported from a domain. The SID is trusted by SQL Server</a:t>
            </a:r>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5</a:t>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i="1" dirty="0" err="1" smtClean="0"/>
              <a:t>loginName</a:t>
            </a:r>
            <a:r>
              <a:rPr lang="en-US" dirty="0" err="1" smtClean="0"/>
              <a:t>Specifies</a:t>
            </a:r>
            <a:r>
              <a:rPr lang="en-US" dirty="0" smtClean="0"/>
              <a:t> the name of the login that is created. There are four types of logins: SQL Server logins, Windows logins, certificate-mapped logins, and asymmetric key-mapped logins. When creating logins mapped from a Windows domain account you must use the pre-Windows 2000 user logon name in the format [&lt;</a:t>
            </a:r>
            <a:r>
              <a:rPr lang="en-US" dirty="0" err="1" smtClean="0"/>
              <a:t>domainName</a:t>
            </a:r>
            <a:r>
              <a:rPr lang="en-US" dirty="0" smtClean="0"/>
              <a:t>&gt;\&lt;</a:t>
            </a:r>
            <a:r>
              <a:rPr lang="en-US" dirty="0" err="1" smtClean="0"/>
              <a:t>loginName</a:t>
            </a:r>
            <a:r>
              <a:rPr lang="en-US" dirty="0" smtClean="0"/>
              <a:t>&gt;]. You cannot use a UPN in the format </a:t>
            </a:r>
            <a:r>
              <a:rPr lang="en-US" dirty="0" err="1" smtClean="0"/>
              <a:t>loginName@DomainName</a:t>
            </a:r>
            <a:r>
              <a:rPr lang="en-US" dirty="0" smtClean="0"/>
              <a:t>. See example D later in this topic.</a:t>
            </a:r>
          </a:p>
          <a:p>
            <a:r>
              <a:rPr lang="en-US" dirty="0" smtClean="0"/>
              <a:t>PASSWORD </a:t>
            </a:r>
            <a:r>
              <a:rPr lang="en-US" b="1" dirty="0" smtClean="0"/>
              <a:t>='</a:t>
            </a:r>
            <a:r>
              <a:rPr lang="en-US" i="1" dirty="0" err="1" smtClean="0"/>
              <a:t>password</a:t>
            </a:r>
            <a:r>
              <a:rPr lang="en-US" b="1" dirty="0" err="1" smtClean="0"/>
              <a:t>'</a:t>
            </a:r>
            <a:r>
              <a:rPr lang="en-US" dirty="0" err="1" smtClean="0"/>
              <a:t>Applies</a:t>
            </a:r>
            <a:r>
              <a:rPr lang="en-US" dirty="0" smtClean="0"/>
              <a:t> to SQL Server logins only. Specifies the password for the login that is being created. You should use a strong password. For more information see </a:t>
            </a:r>
            <a:r>
              <a:rPr lang="en-US" dirty="0" smtClean="0">
                <a:hlinkClick r:id="rId3"/>
              </a:rPr>
              <a:t>Strong Passwords</a:t>
            </a:r>
            <a:r>
              <a:rPr lang="en-US" dirty="0" smtClean="0"/>
              <a:t>. </a:t>
            </a:r>
          </a:p>
          <a:p>
            <a:r>
              <a:rPr lang="en-US" dirty="0" smtClean="0"/>
              <a:t>PASSWORD </a:t>
            </a:r>
            <a:r>
              <a:rPr lang="en-US" b="1" dirty="0" smtClean="0"/>
              <a:t>=</a:t>
            </a:r>
            <a:r>
              <a:rPr lang="en-US" i="1" dirty="0" err="1" smtClean="0"/>
              <a:t>hashed_password</a:t>
            </a:r>
            <a:r>
              <a:rPr lang="en-US" dirty="0" err="1" smtClean="0"/>
              <a:t>Applies</a:t>
            </a:r>
            <a:r>
              <a:rPr lang="en-US" dirty="0" smtClean="0"/>
              <a:t> to the HASHED keyword only. Specifies the hashed value of the password for the login that is being created. </a:t>
            </a:r>
          </a:p>
          <a:p>
            <a:r>
              <a:rPr lang="en-US" dirty="0" smtClean="0"/>
              <a:t>HASHED Applies to SQL Server logins only. Specifies that the password entered after the PASSWORD argument is already hashed. If this option is not selected, the string entered as password is hashed before it is stored in the database. This option should only be used for migrating databases from one server to another. Do not use the HASHED option to create new logins.</a:t>
            </a:r>
          </a:p>
          <a:p>
            <a:r>
              <a:rPr lang="en-US" dirty="0" smtClean="0"/>
              <a:t>MUST_CHANGE Applies to SQL Server logins only. If this option is included, SQL Server prompts the user for a new password the first time the new login is used.</a:t>
            </a:r>
          </a:p>
          <a:p>
            <a:r>
              <a:rPr lang="en-US" dirty="0" smtClean="0"/>
              <a:t>CREDENTIAL </a:t>
            </a:r>
            <a:r>
              <a:rPr lang="en-US" b="1" dirty="0" smtClean="0"/>
              <a:t>=</a:t>
            </a:r>
            <a:r>
              <a:rPr lang="en-US" i="1" dirty="0" err="1" smtClean="0"/>
              <a:t>credential_name</a:t>
            </a:r>
            <a:r>
              <a:rPr lang="en-US" dirty="0" err="1" smtClean="0"/>
              <a:t>The</a:t>
            </a:r>
            <a:r>
              <a:rPr lang="en-US" dirty="0" smtClean="0"/>
              <a:t> name of a credential to be mapped to the new SQL Server login. The credential must already exist in the server. Currently this option only links the credential to a login. This option might be expanded in a future SQL Server version.</a:t>
            </a:r>
          </a:p>
          <a:p>
            <a:r>
              <a:rPr lang="en-US" dirty="0" smtClean="0"/>
              <a:t>SID = </a:t>
            </a:r>
            <a:r>
              <a:rPr lang="en-US" i="1" dirty="0" err="1" smtClean="0"/>
              <a:t>sid</a:t>
            </a:r>
            <a:r>
              <a:rPr lang="en-US" dirty="0" err="1" smtClean="0"/>
              <a:t>Applies</a:t>
            </a:r>
            <a:r>
              <a:rPr lang="en-US" dirty="0" smtClean="0"/>
              <a:t> to SQL Server logins only. Specifies the GUID of the new SQL Server login. If this option is not selected, SQL Server automatically assigns a GUID.</a:t>
            </a:r>
          </a:p>
          <a:p>
            <a:r>
              <a:rPr lang="en-US" dirty="0" smtClean="0"/>
              <a:t>DEFAULT_DATABASE </a:t>
            </a:r>
            <a:r>
              <a:rPr lang="en-US" b="1" dirty="0" smtClean="0"/>
              <a:t>=</a:t>
            </a:r>
            <a:r>
              <a:rPr lang="en-US" i="1" dirty="0" err="1" smtClean="0"/>
              <a:t>database</a:t>
            </a:r>
            <a:r>
              <a:rPr lang="en-US" dirty="0" err="1" smtClean="0"/>
              <a:t>Specifies</a:t>
            </a:r>
            <a:r>
              <a:rPr lang="en-US" dirty="0" smtClean="0"/>
              <a:t> the default database to be assigned to the login. If this option is not included, the default database is set to </a:t>
            </a:r>
            <a:r>
              <a:rPr lang="en-US" b="1" dirty="0" smtClean="0"/>
              <a:t>master</a:t>
            </a:r>
            <a:r>
              <a:rPr lang="en-US" dirty="0" smtClean="0"/>
              <a:t>.</a:t>
            </a:r>
          </a:p>
          <a:p>
            <a:r>
              <a:rPr lang="en-US" dirty="0" smtClean="0"/>
              <a:t>DEFAULT_LANGUAGE </a:t>
            </a:r>
            <a:r>
              <a:rPr lang="en-US" b="1" dirty="0" smtClean="0"/>
              <a:t>=</a:t>
            </a:r>
            <a:r>
              <a:rPr lang="en-US" i="1" dirty="0" err="1" smtClean="0"/>
              <a:t>language</a:t>
            </a:r>
            <a:r>
              <a:rPr lang="en-US" dirty="0" err="1" smtClean="0"/>
              <a:t>Specifies</a:t>
            </a:r>
            <a:r>
              <a:rPr lang="en-US" dirty="0" smtClean="0"/>
              <a:t> the default language to be assigned to the login. If this option is not included, the default language is set to the current default language of the server. If the default language of the server is later changed, the default language of the login remains unchanged. </a:t>
            </a:r>
          </a:p>
          <a:p>
            <a:r>
              <a:rPr lang="en-US" dirty="0" smtClean="0"/>
              <a:t>CHECK_EXPIRATION </a:t>
            </a:r>
            <a:r>
              <a:rPr lang="en-US" b="1" dirty="0" smtClean="0"/>
              <a:t>=</a:t>
            </a:r>
            <a:r>
              <a:rPr lang="en-US" dirty="0" smtClean="0"/>
              <a:t> { ON | OFF }Applies to SQL Server logins only. Specifies whether password expiration policy should be enforced on this login. The default value is OFF.</a:t>
            </a:r>
          </a:p>
          <a:p>
            <a:r>
              <a:rPr lang="en-US" dirty="0" smtClean="0"/>
              <a:t>CHECK_POLICY </a:t>
            </a:r>
            <a:r>
              <a:rPr lang="en-US" b="1" dirty="0" smtClean="0"/>
              <a:t>=</a:t>
            </a:r>
            <a:r>
              <a:rPr lang="en-US" dirty="0" smtClean="0"/>
              <a:t> { ON | OFF } Applies to SQL Server logins only. Specifies that the Windows password policies of the computer on which SQL Server is running should be enforced on this login. The default value is ON. </a:t>
            </a:r>
          </a:p>
          <a:p>
            <a:r>
              <a:rPr lang="en-US" dirty="0" smtClean="0"/>
              <a:t>WINDOWS Specifies that the login be mapped to a Windows login.</a:t>
            </a:r>
          </a:p>
          <a:p>
            <a:r>
              <a:rPr lang="en-US" dirty="0" smtClean="0"/>
              <a:t>CERTIFICATE </a:t>
            </a:r>
            <a:r>
              <a:rPr lang="en-US" i="1" dirty="0" err="1" smtClean="0"/>
              <a:t>certname</a:t>
            </a:r>
            <a:r>
              <a:rPr lang="en-US" dirty="0" err="1" smtClean="0"/>
              <a:t>Specifies</a:t>
            </a:r>
            <a:r>
              <a:rPr lang="en-US" dirty="0" smtClean="0"/>
              <a:t> the name of a certificate to be associated with this login. This certificate must already occur in the </a:t>
            </a:r>
            <a:r>
              <a:rPr lang="en-US" b="1" dirty="0" smtClean="0"/>
              <a:t>master</a:t>
            </a:r>
            <a:r>
              <a:rPr lang="en-US" dirty="0" smtClean="0"/>
              <a:t> database.</a:t>
            </a:r>
          </a:p>
          <a:p>
            <a:r>
              <a:rPr lang="en-US" dirty="0" smtClean="0"/>
              <a:t>ASYMMETRIC KEY </a:t>
            </a:r>
            <a:r>
              <a:rPr lang="en-US" i="1" dirty="0" err="1" smtClean="0"/>
              <a:t>asym_key_name</a:t>
            </a:r>
            <a:r>
              <a:rPr lang="en-US" dirty="0" err="1" smtClean="0"/>
              <a:t>Specifies</a:t>
            </a:r>
            <a:r>
              <a:rPr lang="en-US" dirty="0" smtClean="0"/>
              <a:t> the name of an asymmetric key to be associated with this login. This key must already occur in the </a:t>
            </a:r>
            <a:r>
              <a:rPr lang="en-US" b="1" dirty="0" smtClean="0"/>
              <a:t>master</a:t>
            </a:r>
            <a:r>
              <a:rPr lang="en-US" dirty="0" smtClean="0"/>
              <a:t> database.</a:t>
            </a:r>
          </a:p>
          <a:p>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9</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OLD_PASSWORD </a:t>
            </a:r>
            <a:r>
              <a:rPr lang="en-US" b="1" dirty="0" smtClean="0"/>
              <a:t>='</a:t>
            </a:r>
            <a:r>
              <a:rPr lang="en-US" i="1" dirty="0" err="1" smtClean="0"/>
              <a:t>oldpassword</a:t>
            </a:r>
            <a:r>
              <a:rPr lang="en-US" b="1" dirty="0" err="1" smtClean="0"/>
              <a:t>'</a:t>
            </a:r>
            <a:r>
              <a:rPr lang="en-US" dirty="0" err="1" smtClean="0"/>
              <a:t>Applies</a:t>
            </a:r>
            <a:r>
              <a:rPr lang="en-US" dirty="0" smtClean="0"/>
              <a:t> only to SQL Server logins. The current password of the login to which a new password will be assigned. Passwords are case-sensitive.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NAME = </a:t>
            </a:r>
            <a:r>
              <a:rPr lang="en-US" i="1" dirty="0" err="1" smtClean="0"/>
              <a:t>login_name</a:t>
            </a:r>
            <a:r>
              <a:rPr lang="en-US" dirty="0" err="1" smtClean="0"/>
              <a:t>The</a:t>
            </a:r>
            <a:r>
              <a:rPr lang="en-US" dirty="0" smtClean="0"/>
              <a:t> new name of the login that is being renamed. If this is a Windows login, the SID of the Windows principal corresponding to the new name must match the SID associated with the login in SQL Server. The new name of a SQL Server login cannot contain a backslash character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11</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Grants permissions on a securable to a principal.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Grants permissions on a database user, database role, or application role. </a:t>
            </a:r>
          </a:p>
          <a:p>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20</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WITH GRANT OPTION Indicates that the principal will also be given the ability to grant the specified permission to other principals.</a:t>
            </a:r>
          </a:p>
          <a:p>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21</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1D8BD707-D9CF-40AE-B4C6-C98DA3205C09}" type="datetimeFigureOut">
              <a:rPr lang="en-US" smtClean="0"/>
              <a:pPr/>
              <a:t>11/7/2018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1D8BD707-D9CF-40AE-B4C6-C98DA3205C09}" type="datetimeFigureOut">
              <a:rPr lang="en-US" smtClean="0"/>
              <a:pPr/>
              <a:t>11/7/2018</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11/7/2018</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Session </a:t>
            </a:r>
            <a:r>
              <a:rPr lang="en-NZ" dirty="0" smtClean="0"/>
              <a:t>14.2a </a:t>
            </a:r>
            <a:r>
              <a:rPr lang="en-NZ" dirty="0" smtClean="0"/>
              <a:t>– User accounts and Privileges</a:t>
            </a:r>
            <a:endParaRPr lang="en-NZ" dirty="0"/>
          </a:p>
        </p:txBody>
      </p:sp>
      <p:sp>
        <p:nvSpPr>
          <p:cNvPr id="3" name="Subtitle 2"/>
          <p:cNvSpPr>
            <a:spLocks noGrp="1"/>
          </p:cNvSpPr>
          <p:nvPr>
            <p:ph type="subTitle" idx="1"/>
          </p:nvPr>
        </p:nvSpPr>
        <p:spPr/>
        <p:txBody>
          <a:bodyPr/>
          <a:lstStyle/>
          <a:p>
            <a:r>
              <a:rPr lang="en-NZ" dirty="0" smtClean="0"/>
              <a:t>Databases Three</a:t>
            </a:r>
            <a:endParaRPr lang="en-NZ"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a:buNone/>
            </a:pPr>
            <a:endParaRPr lang="en-US" sz="1800" dirty="0" smtClean="0"/>
          </a:p>
          <a:p>
            <a:pPr>
              <a:buNone/>
            </a:pPr>
            <a:r>
              <a:rPr lang="en-US" sz="1800" dirty="0" smtClean="0"/>
              <a:t>CREATE LOGIN [AshleyM] WITH PASSWORD=‘</a:t>
            </a:r>
            <a:r>
              <a:rPr lang="en-US" sz="1800" dirty="0" err="1" smtClean="0"/>
              <a:t>EnterStrongPasswordHere</a:t>
            </a:r>
            <a:r>
              <a:rPr lang="en-US" sz="1800" dirty="0" smtClean="0"/>
              <a:t>' MUST_CHANGE,</a:t>
            </a:r>
          </a:p>
          <a:p>
            <a:pPr>
              <a:buNone/>
            </a:pPr>
            <a:r>
              <a:rPr lang="en-US" sz="1800" dirty="0" smtClean="0"/>
              <a:t>	DEFAULT_DATABASE=[World], </a:t>
            </a:r>
          </a:p>
          <a:p>
            <a:pPr>
              <a:buNone/>
            </a:pPr>
            <a:r>
              <a:rPr lang="en-US" sz="1800" dirty="0" smtClean="0"/>
              <a:t>	DEFAULT_LANGUAGE=[</a:t>
            </a:r>
            <a:r>
              <a:rPr lang="en-US" sz="1800" dirty="0" err="1" smtClean="0"/>
              <a:t>us_english</a:t>
            </a:r>
            <a:r>
              <a:rPr lang="en-US" sz="1800" dirty="0" smtClean="0"/>
              <a:t>],</a:t>
            </a:r>
          </a:p>
          <a:p>
            <a:pPr>
              <a:buNone/>
            </a:pPr>
            <a:r>
              <a:rPr lang="en-US" sz="1800" dirty="0" smtClean="0"/>
              <a:t>	CHECK_EXPIRATION=ON, </a:t>
            </a:r>
          </a:p>
          <a:p>
            <a:pPr>
              <a:buNone/>
            </a:pPr>
            <a:r>
              <a:rPr lang="en-US" sz="1800" dirty="0" smtClean="0"/>
              <a:t>	CHECK_POLICY=ON</a:t>
            </a:r>
          </a:p>
          <a:p>
            <a:pPr>
              <a:buNone/>
            </a:pPr>
            <a:r>
              <a:rPr lang="en-US" sz="1800" dirty="0" smtClean="0"/>
              <a:t>GO</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 Login</a:t>
            </a:r>
            <a:endParaRPr lang="en-US" dirty="0"/>
          </a:p>
        </p:txBody>
      </p:sp>
      <p:sp>
        <p:nvSpPr>
          <p:cNvPr id="3" name="Content Placeholder 2"/>
          <p:cNvSpPr>
            <a:spLocks noGrp="1"/>
          </p:cNvSpPr>
          <p:nvPr>
            <p:ph idx="1"/>
          </p:nvPr>
        </p:nvSpPr>
        <p:spPr/>
        <p:txBody>
          <a:bodyPr>
            <a:normAutofit/>
          </a:bodyPr>
          <a:lstStyle/>
          <a:p>
            <a:pPr>
              <a:buNone/>
            </a:pPr>
            <a:r>
              <a:rPr lang="en-US" sz="1800" dirty="0" smtClean="0"/>
              <a:t>ALTER LOGIN [user_name]</a:t>
            </a:r>
          </a:p>
          <a:p>
            <a:pPr>
              <a:buNone/>
            </a:pPr>
            <a:r>
              <a:rPr lang="en-US" sz="1800" dirty="0" smtClean="0"/>
              <a:t>	ENABLE  or DISABLE  or NULL</a:t>
            </a:r>
          </a:p>
          <a:p>
            <a:pPr>
              <a:buNone/>
            </a:pPr>
            <a:r>
              <a:rPr lang="en-US" sz="1800" dirty="0" smtClean="0"/>
              <a:t>WITH </a:t>
            </a:r>
          </a:p>
          <a:p>
            <a:pPr>
              <a:buNone/>
            </a:pPr>
            <a:endParaRPr lang="en-US" sz="1800" dirty="0" smtClean="0"/>
          </a:p>
          <a:p>
            <a:pPr>
              <a:buNone/>
            </a:pPr>
            <a:r>
              <a:rPr lang="en-US" sz="1800" dirty="0" smtClean="0"/>
              <a:t>PASSWORD = 'password'</a:t>
            </a:r>
          </a:p>
          <a:p>
            <a:pPr>
              <a:buNone/>
            </a:pPr>
            <a:r>
              <a:rPr lang="en-US" sz="1800" dirty="0" smtClean="0"/>
              <a:t>OLD_PASSWORD = ‘</a:t>
            </a:r>
            <a:r>
              <a:rPr lang="en-US" sz="1800" dirty="0" err="1" smtClean="0"/>
              <a:t>oldpassword</a:t>
            </a:r>
            <a:r>
              <a:rPr lang="en-US" sz="1800" dirty="0" smtClean="0"/>
              <a:t>’</a:t>
            </a:r>
          </a:p>
          <a:p>
            <a:pPr>
              <a:buNone/>
            </a:pPr>
            <a:r>
              <a:rPr lang="en-US" sz="1800" dirty="0" smtClean="0"/>
              <a:t>DEFAULT_DATABASE=[World], </a:t>
            </a:r>
          </a:p>
          <a:p>
            <a:pPr>
              <a:buNone/>
            </a:pPr>
            <a:r>
              <a:rPr lang="en-US" sz="1800" dirty="0" smtClean="0"/>
              <a:t>DEFAULT_LANGUAGE=[</a:t>
            </a:r>
            <a:r>
              <a:rPr lang="en-US" sz="1800" dirty="0" err="1" smtClean="0"/>
              <a:t>us_english</a:t>
            </a:r>
            <a:r>
              <a:rPr lang="en-US" sz="1800" dirty="0" smtClean="0"/>
              <a:t>],</a:t>
            </a:r>
          </a:p>
          <a:p>
            <a:pPr>
              <a:buNone/>
            </a:pPr>
            <a:r>
              <a:rPr lang="en-US" sz="1800" dirty="0" smtClean="0"/>
              <a:t>NAME = [</a:t>
            </a:r>
            <a:r>
              <a:rPr lang="en-US" sz="1800" dirty="0" err="1" smtClean="0"/>
              <a:t>new_name</a:t>
            </a:r>
            <a:r>
              <a:rPr lang="en-US" sz="1800" dirty="0" smtClean="0"/>
              <a:t>]</a:t>
            </a:r>
          </a:p>
          <a:p>
            <a:pPr>
              <a:buNone/>
            </a:pPr>
            <a:endParaRPr lang="en-US" sz="1800" dirty="0" smtClean="0"/>
          </a:p>
          <a:p>
            <a:pPr>
              <a:buNone/>
            </a:pPr>
            <a:endParaRPr lang="en-US" sz="1800" dirty="0" smtClean="0"/>
          </a:p>
          <a:p>
            <a:pPr>
              <a:buNone/>
            </a:pP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a:buNone/>
            </a:pPr>
            <a:endParaRPr lang="en-US" sz="1800" dirty="0" smtClean="0"/>
          </a:p>
          <a:p>
            <a:pPr>
              <a:buNone/>
            </a:pPr>
            <a:r>
              <a:rPr lang="en-US" sz="1800" dirty="0" smtClean="0"/>
              <a:t>ALTER LOGIN [OPNET\AshleyM] ENABLE;</a:t>
            </a:r>
          </a:p>
          <a:p>
            <a:pPr>
              <a:buNone/>
            </a:pPr>
            <a:endParaRPr lang="en-US" sz="1800" dirty="0" smtClean="0"/>
          </a:p>
          <a:p>
            <a:pPr>
              <a:buNone/>
            </a:pPr>
            <a:r>
              <a:rPr lang="en-US" sz="1800" dirty="0" smtClean="0"/>
              <a:t>ALTER LOGIN [AshleyM] WITH PASSWORD = '&lt;</a:t>
            </a:r>
            <a:r>
              <a:rPr lang="en-US" sz="1800" dirty="0" err="1" smtClean="0"/>
              <a:t>enterStrongPasswordHere</a:t>
            </a:r>
            <a:r>
              <a:rPr lang="en-US" sz="1800" dirty="0" smtClean="0"/>
              <a:t>&gt;';</a:t>
            </a:r>
          </a:p>
          <a:p>
            <a:pPr>
              <a:buNone/>
            </a:pPr>
            <a:endParaRPr lang="en-US" sz="1800" dirty="0" smtClean="0"/>
          </a:p>
          <a:p>
            <a:pPr>
              <a:buNone/>
            </a:pPr>
            <a:r>
              <a:rPr lang="en-US" sz="1800" dirty="0" smtClean="0"/>
              <a:t>ALTER LOGIN [AshleyM] WITH NAME = [IHASCHEEZBURGER]; </a:t>
            </a:r>
          </a:p>
          <a:p>
            <a:pPr>
              <a:buNone/>
            </a:pPr>
            <a:endParaRPr lang="en-US" sz="1800" dirty="0" smtClean="0"/>
          </a:p>
          <a:p>
            <a:pPr>
              <a:buNone/>
            </a:pPr>
            <a:endParaRPr lang="en-US" sz="1800" dirty="0" smtClean="0"/>
          </a:p>
          <a:p>
            <a:pPr>
              <a:buNone/>
            </a:pP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(delete) Login</a:t>
            </a:r>
            <a:endParaRPr lang="en-US" dirty="0"/>
          </a:p>
        </p:txBody>
      </p:sp>
      <p:sp>
        <p:nvSpPr>
          <p:cNvPr id="3" name="Content Placeholder 2"/>
          <p:cNvSpPr>
            <a:spLocks noGrp="1"/>
          </p:cNvSpPr>
          <p:nvPr>
            <p:ph idx="1"/>
          </p:nvPr>
        </p:nvSpPr>
        <p:spPr/>
        <p:txBody>
          <a:bodyPr>
            <a:normAutofit/>
          </a:bodyPr>
          <a:lstStyle/>
          <a:p>
            <a:pPr>
              <a:buNone/>
            </a:pPr>
            <a:r>
              <a:rPr lang="en-US" sz="1800" dirty="0" smtClean="0"/>
              <a:t>DROP LOGIN [user_name]</a:t>
            </a:r>
          </a:p>
          <a:p>
            <a:pPr>
              <a:buNone/>
            </a:pPr>
            <a:endParaRPr lang="en-US" sz="1800" dirty="0" smtClean="0"/>
          </a:p>
          <a:p>
            <a:pPr>
              <a:buNone/>
            </a:pPr>
            <a:r>
              <a:rPr lang="en-US" sz="1800" dirty="0" smtClean="0"/>
              <a:t>DROP LOGIN [AshleyM]</a:t>
            </a:r>
          </a:p>
          <a:p>
            <a:endParaRPr lang="en-US" sz="1800" dirty="0" smtClean="0"/>
          </a:p>
          <a:p>
            <a:r>
              <a:rPr lang="en-US" sz="1800" dirty="0" smtClean="0"/>
              <a:t>A login cannot be dropped while it is logged in</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for a login</a:t>
            </a:r>
            <a:endParaRPr lang="en-US" dirty="0"/>
          </a:p>
        </p:txBody>
      </p:sp>
      <p:sp>
        <p:nvSpPr>
          <p:cNvPr id="4" name="TextBox 3"/>
          <p:cNvSpPr txBox="1"/>
          <p:nvPr/>
        </p:nvSpPr>
        <p:spPr>
          <a:xfrm>
            <a:off x="838200" y="1524000"/>
            <a:ext cx="8001000" cy="2862322"/>
          </a:xfrm>
          <a:prstGeom prst="rect">
            <a:avLst/>
          </a:prstGeom>
          <a:noFill/>
        </p:spPr>
        <p:txBody>
          <a:bodyPr wrap="square" rtlCol="0">
            <a:spAutoFit/>
          </a:bodyPr>
          <a:lstStyle/>
          <a:p>
            <a:pPr>
              <a:buNone/>
            </a:pPr>
            <a:r>
              <a:rPr lang="en-US" dirty="0" smtClean="0"/>
              <a:t>SELECT SUSER_SID(‘</a:t>
            </a:r>
            <a:r>
              <a:rPr lang="en-US" dirty="0" err="1" smtClean="0"/>
              <a:t>login_name</a:t>
            </a:r>
            <a:r>
              <a:rPr lang="en-US" dirty="0" smtClean="0"/>
              <a:t>')  will return the SID for the provided login</a:t>
            </a:r>
          </a:p>
          <a:p>
            <a:pPr>
              <a:buNone/>
            </a:pPr>
            <a:endParaRPr lang="en-US" dirty="0" smtClean="0"/>
          </a:p>
          <a:p>
            <a:r>
              <a:rPr lang="en-US" dirty="0" smtClean="0"/>
              <a:t>IF SUSER_SID(' </a:t>
            </a:r>
            <a:r>
              <a:rPr lang="en-US" dirty="0" err="1" smtClean="0"/>
              <a:t>login_name</a:t>
            </a:r>
            <a:r>
              <a:rPr lang="en-US" dirty="0" smtClean="0"/>
              <a:t> ') IS NULL</a:t>
            </a:r>
          </a:p>
          <a:p>
            <a:r>
              <a:rPr lang="en-US" dirty="0" smtClean="0"/>
              <a:t>	BEGIN </a:t>
            </a:r>
          </a:p>
          <a:p>
            <a:r>
              <a:rPr lang="en-US" dirty="0" smtClean="0"/>
              <a:t>		</a:t>
            </a:r>
            <a:r>
              <a:rPr lang="en-US" dirty="0" err="1" smtClean="0"/>
              <a:t>PRINT'There</a:t>
            </a:r>
            <a:r>
              <a:rPr lang="en-US" dirty="0" smtClean="0"/>
              <a:t> is no user'</a:t>
            </a:r>
          </a:p>
          <a:p>
            <a:r>
              <a:rPr lang="en-US" dirty="0" smtClean="0"/>
              <a:t>	END</a:t>
            </a:r>
          </a:p>
          <a:p>
            <a:r>
              <a:rPr lang="en-US" dirty="0" smtClean="0"/>
              <a:t>ELSE</a:t>
            </a:r>
          </a:p>
          <a:p>
            <a:r>
              <a:rPr lang="en-US" dirty="0" smtClean="0"/>
              <a:t>	BEGIN</a:t>
            </a:r>
          </a:p>
          <a:p>
            <a:r>
              <a:rPr lang="en-US" dirty="0" smtClean="0"/>
              <a:t>		</a:t>
            </a:r>
            <a:r>
              <a:rPr lang="en-US" dirty="0" err="1" smtClean="0"/>
              <a:t>PRINT'There</a:t>
            </a:r>
            <a:r>
              <a:rPr lang="en-US" dirty="0" smtClean="0"/>
              <a:t> is a user'</a:t>
            </a:r>
          </a:p>
          <a:p>
            <a:r>
              <a:rPr lang="en-US" dirty="0" smtClean="0"/>
              <a:t>	END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Permissions</a:t>
            </a:r>
            <a:endParaRPr lang="en-US" dirty="0"/>
          </a:p>
        </p:txBody>
      </p:sp>
      <p:graphicFrame>
        <p:nvGraphicFramePr>
          <p:cNvPr id="5" name="Table 4"/>
          <p:cNvGraphicFramePr>
            <a:graphicFrameLocks noGrp="1"/>
          </p:cNvGraphicFramePr>
          <p:nvPr/>
        </p:nvGraphicFramePr>
        <p:xfrm>
          <a:off x="304800" y="1568116"/>
          <a:ext cx="8382000" cy="4606249"/>
        </p:xfrm>
        <a:graphic>
          <a:graphicData uri="http://schemas.openxmlformats.org/drawingml/2006/table">
            <a:tbl>
              <a:tblPr>
                <a:tableStyleId>{2D5ABB26-0587-4C30-8999-92F81FD0307C}</a:tableStyleId>
              </a:tblPr>
              <a:tblGrid>
                <a:gridCol w="2794000">
                  <a:extLst>
                    <a:ext uri="{9D8B030D-6E8A-4147-A177-3AD203B41FA5}">
                      <a16:colId xmlns:a16="http://schemas.microsoft.com/office/drawing/2014/main" val="20000"/>
                    </a:ext>
                  </a:extLst>
                </a:gridCol>
                <a:gridCol w="2794000">
                  <a:extLst>
                    <a:ext uri="{9D8B030D-6E8A-4147-A177-3AD203B41FA5}">
                      <a16:colId xmlns:a16="http://schemas.microsoft.com/office/drawing/2014/main" val="20001"/>
                    </a:ext>
                  </a:extLst>
                </a:gridCol>
                <a:gridCol w="2794000">
                  <a:extLst>
                    <a:ext uri="{9D8B030D-6E8A-4147-A177-3AD203B41FA5}">
                      <a16:colId xmlns:a16="http://schemas.microsoft.com/office/drawing/2014/main" val="20002"/>
                    </a:ext>
                  </a:extLst>
                </a:gridCol>
              </a:tblGrid>
              <a:tr h="280738">
                <a:tc>
                  <a:txBody>
                    <a:bodyPr/>
                    <a:lstStyle/>
                    <a:p>
                      <a:pPr algn="ctr">
                        <a:lnSpc>
                          <a:spcPct val="115000"/>
                        </a:lnSpc>
                        <a:spcAft>
                          <a:spcPts val="0"/>
                        </a:spcAft>
                      </a:pPr>
                      <a:r>
                        <a:rPr lang="en-US" sz="1400" dirty="0"/>
                        <a:t>Feature </a:t>
                      </a:r>
                      <a:endParaRPr lang="en-US" sz="1400" dirty="0">
                        <a:solidFill>
                          <a:srgbClr val="365F91"/>
                        </a:solidFill>
                        <a:latin typeface="Calibri"/>
                        <a:ea typeface="Calibri"/>
                        <a:cs typeface="Times New Roman"/>
                      </a:endParaRPr>
                    </a:p>
                  </a:txBody>
                  <a:tcPr marL="68580" marR="68580" marT="0" marB="0"/>
                </a:tc>
                <a:tc>
                  <a:txBody>
                    <a:bodyPr/>
                    <a:lstStyle/>
                    <a:p>
                      <a:pPr algn="ctr">
                        <a:lnSpc>
                          <a:spcPct val="115000"/>
                        </a:lnSpc>
                        <a:spcAft>
                          <a:spcPts val="0"/>
                        </a:spcAft>
                      </a:pPr>
                      <a:r>
                        <a:rPr lang="en-US" sz="1400" dirty="0"/>
                        <a:t>Type </a:t>
                      </a:r>
                      <a:endParaRPr lang="en-US" sz="1400" dirty="0">
                        <a:solidFill>
                          <a:srgbClr val="365F91"/>
                        </a:solidFill>
                        <a:latin typeface="Calibri"/>
                        <a:ea typeface="Calibri"/>
                        <a:cs typeface="Times New Roman"/>
                      </a:endParaRPr>
                    </a:p>
                  </a:txBody>
                  <a:tcPr marL="68580" marR="68580" marT="0" marB="0"/>
                </a:tc>
                <a:tc>
                  <a:txBody>
                    <a:bodyPr/>
                    <a:lstStyle/>
                    <a:p>
                      <a:pPr algn="ctr">
                        <a:lnSpc>
                          <a:spcPct val="115000"/>
                        </a:lnSpc>
                        <a:spcAft>
                          <a:spcPts val="0"/>
                        </a:spcAft>
                      </a:pPr>
                      <a:r>
                        <a:rPr lang="en-US" sz="1400"/>
                        <a:t>Description </a:t>
                      </a:r>
                      <a:endParaRPr lang="en-US" sz="1400">
                        <a:solidFill>
                          <a:srgbClr val="365F91"/>
                        </a:solidFill>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61473">
                <a:tc>
                  <a:txBody>
                    <a:bodyPr/>
                    <a:lstStyle/>
                    <a:p>
                      <a:pPr>
                        <a:lnSpc>
                          <a:spcPct val="115000"/>
                        </a:lnSpc>
                        <a:spcAft>
                          <a:spcPts val="1000"/>
                        </a:spcAft>
                      </a:pPr>
                      <a:r>
                        <a:rPr lang="en-US" sz="1400" u="none" strike="noStrike" dirty="0" err="1">
                          <a:hlinkClick r:id=""/>
                        </a:rPr>
                        <a:t>sp_helpsrvrole</a:t>
                      </a:r>
                      <a:endParaRPr lang="en-US" sz="1400" dirty="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dirty="0"/>
                        <a:t>Metadata</a:t>
                      </a:r>
                      <a:endParaRPr lang="en-US" sz="1400" dirty="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dirty="0"/>
                        <a:t>Returns a list of server-level roles.</a:t>
                      </a:r>
                      <a:endParaRPr lang="en-US" sz="1400" dirty="0">
                        <a:solidFill>
                          <a:srgbClr val="365F91"/>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529389">
                <a:tc>
                  <a:txBody>
                    <a:bodyPr/>
                    <a:lstStyle/>
                    <a:p>
                      <a:pPr>
                        <a:lnSpc>
                          <a:spcPct val="115000"/>
                        </a:lnSpc>
                        <a:spcAft>
                          <a:spcPts val="1000"/>
                        </a:spcAft>
                      </a:pPr>
                      <a:r>
                        <a:rPr lang="en-US" sz="1400" u="none" strike="noStrike" dirty="0" err="1">
                          <a:hlinkClick r:id=""/>
                        </a:rPr>
                        <a:t>sp_helpsrvrolemember</a:t>
                      </a:r>
                      <a:r>
                        <a:rPr lang="en-US" sz="1400" u="none" strike="noStrike" dirty="0">
                          <a:hlinkClick r:id=""/>
                        </a:rPr>
                        <a:t> </a:t>
                      </a:r>
                      <a:endParaRPr lang="en-US" sz="1400" dirty="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dirty="0"/>
                        <a:t>Metadata</a:t>
                      </a:r>
                      <a:endParaRPr lang="en-US" sz="1400" dirty="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dirty="0"/>
                        <a:t>Returns information about the members of a server-level role.</a:t>
                      </a:r>
                      <a:endParaRPr lang="en-US" sz="1400" dirty="0">
                        <a:solidFill>
                          <a:srgbClr val="365F91"/>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561473">
                <a:tc>
                  <a:txBody>
                    <a:bodyPr/>
                    <a:lstStyle/>
                    <a:p>
                      <a:pPr>
                        <a:lnSpc>
                          <a:spcPct val="115000"/>
                        </a:lnSpc>
                        <a:spcAft>
                          <a:spcPts val="1000"/>
                        </a:spcAft>
                      </a:pPr>
                      <a:r>
                        <a:rPr lang="en-US" sz="1400" u="none" strike="noStrike" dirty="0" err="1">
                          <a:hlinkClick r:id=""/>
                        </a:rPr>
                        <a:t>sp_srvrolepermission</a:t>
                      </a:r>
                      <a:r>
                        <a:rPr lang="en-US" sz="1400" u="none" strike="noStrike" dirty="0">
                          <a:hlinkClick r:id=""/>
                        </a:rPr>
                        <a:t> </a:t>
                      </a:r>
                      <a:endParaRPr lang="en-US" sz="1400" dirty="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a:t>Metadata</a:t>
                      </a:r>
                      <a:endParaRPr lang="en-US" sz="140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a:t>Displays the permissions of a server-level role.</a:t>
                      </a:r>
                      <a:endParaRPr lang="en-US" sz="1400">
                        <a:solidFill>
                          <a:srgbClr val="365F91"/>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505327">
                <a:tc>
                  <a:txBody>
                    <a:bodyPr/>
                    <a:lstStyle/>
                    <a:p>
                      <a:pPr>
                        <a:lnSpc>
                          <a:spcPct val="115000"/>
                        </a:lnSpc>
                        <a:spcAft>
                          <a:spcPts val="1000"/>
                        </a:spcAft>
                      </a:pPr>
                      <a:r>
                        <a:rPr lang="en-US" sz="1400" u="none" strike="noStrike" dirty="0">
                          <a:hlinkClick r:id=""/>
                        </a:rPr>
                        <a:t>IS_SRVROLEMEMBER </a:t>
                      </a:r>
                      <a:endParaRPr lang="en-US" sz="1400" dirty="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a:t>Metadata</a:t>
                      </a:r>
                      <a:endParaRPr lang="en-US" sz="140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a:t>Indicates whether a SQL Server login is a member of the specified server-level role.</a:t>
                      </a:r>
                      <a:endParaRPr lang="en-US" sz="1400">
                        <a:solidFill>
                          <a:srgbClr val="365F91"/>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533400">
                <a:tc>
                  <a:txBody>
                    <a:bodyPr/>
                    <a:lstStyle/>
                    <a:p>
                      <a:pPr>
                        <a:lnSpc>
                          <a:spcPct val="115000"/>
                        </a:lnSpc>
                        <a:spcAft>
                          <a:spcPts val="1000"/>
                        </a:spcAft>
                      </a:pPr>
                      <a:r>
                        <a:rPr lang="en-US" sz="1400" u="none" strike="noStrike" dirty="0" err="1">
                          <a:hlinkClick r:id=""/>
                        </a:rPr>
                        <a:t>sys.server_role_members</a:t>
                      </a:r>
                      <a:r>
                        <a:rPr lang="en-US" sz="1400" u="none" strike="noStrike" dirty="0">
                          <a:hlinkClick r:id=""/>
                        </a:rPr>
                        <a:t> </a:t>
                      </a:r>
                      <a:endParaRPr lang="en-US" sz="1400" dirty="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a:t>Metadata</a:t>
                      </a:r>
                      <a:endParaRPr lang="en-US" sz="140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a:t>Returns one row for each member of each server-level role.</a:t>
                      </a:r>
                      <a:endParaRPr lang="en-US" sz="1400">
                        <a:solidFill>
                          <a:srgbClr val="365F91"/>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r h="561473">
                <a:tc>
                  <a:txBody>
                    <a:bodyPr/>
                    <a:lstStyle/>
                    <a:p>
                      <a:pPr>
                        <a:lnSpc>
                          <a:spcPct val="115000"/>
                        </a:lnSpc>
                        <a:spcAft>
                          <a:spcPts val="1000"/>
                        </a:spcAft>
                      </a:pPr>
                      <a:r>
                        <a:rPr lang="en-US" sz="1400" u="none" strike="noStrike" dirty="0" err="1">
                          <a:hlinkClick r:id=""/>
                        </a:rPr>
                        <a:t>sp_addsrvrolemember</a:t>
                      </a:r>
                      <a:r>
                        <a:rPr lang="en-US" sz="1400" u="none" strike="noStrike" dirty="0">
                          <a:hlinkClick r:id=""/>
                        </a:rPr>
                        <a:t> </a:t>
                      </a:r>
                      <a:endParaRPr lang="en-US" sz="1400" dirty="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a:t>Command</a:t>
                      </a:r>
                      <a:endParaRPr lang="en-US" sz="140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a:t>Adds a login as a member of a server-level role.</a:t>
                      </a:r>
                      <a:endParaRPr lang="en-US" sz="1400">
                        <a:solidFill>
                          <a:srgbClr val="365F91"/>
                        </a:solidFill>
                        <a:latin typeface="Calibri"/>
                        <a:ea typeface="Calibri"/>
                        <a:cs typeface="Times New Roman"/>
                      </a:endParaRPr>
                    </a:p>
                  </a:txBody>
                  <a:tcPr marL="68580" marR="68580" marT="0" marB="0"/>
                </a:tc>
                <a:extLst>
                  <a:ext uri="{0D108BD9-81ED-4DB2-BD59-A6C34878D82A}">
                    <a16:rowId xmlns:a16="http://schemas.microsoft.com/office/drawing/2014/main" val="10006"/>
                  </a:ext>
                </a:extLst>
              </a:tr>
              <a:tr h="842211">
                <a:tc>
                  <a:txBody>
                    <a:bodyPr/>
                    <a:lstStyle/>
                    <a:p>
                      <a:pPr>
                        <a:lnSpc>
                          <a:spcPct val="115000"/>
                        </a:lnSpc>
                        <a:spcAft>
                          <a:spcPts val="1000"/>
                        </a:spcAft>
                      </a:pPr>
                      <a:r>
                        <a:rPr lang="en-US" sz="1400" u="none" strike="noStrike" dirty="0" err="1">
                          <a:hlinkClick r:id=""/>
                        </a:rPr>
                        <a:t>sp_dropsrvrolemember</a:t>
                      </a:r>
                      <a:r>
                        <a:rPr lang="en-US" sz="1400" u="none" strike="noStrike" dirty="0">
                          <a:hlinkClick r:id=""/>
                        </a:rPr>
                        <a:t> </a:t>
                      </a:r>
                      <a:endParaRPr lang="en-US" sz="1400" dirty="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a:t>Command</a:t>
                      </a:r>
                      <a:endParaRPr lang="en-US" sz="140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dirty="0"/>
                        <a:t>Removes a SQL Server login or a Windows user or group from a server-level role.</a:t>
                      </a:r>
                      <a:endParaRPr lang="en-US" sz="1400" dirty="0">
                        <a:solidFill>
                          <a:srgbClr val="365F91"/>
                        </a:solidFill>
                        <a:latin typeface="Calibri"/>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User FS Role</a:t>
            </a:r>
            <a:endParaRPr lang="en-US" dirty="0"/>
          </a:p>
        </p:txBody>
      </p:sp>
      <p:sp>
        <p:nvSpPr>
          <p:cNvPr id="4" name="TextBox 3"/>
          <p:cNvSpPr txBox="1"/>
          <p:nvPr/>
        </p:nvSpPr>
        <p:spPr>
          <a:xfrm>
            <a:off x="914400" y="1447800"/>
            <a:ext cx="6248400" cy="4524315"/>
          </a:xfrm>
          <a:prstGeom prst="rect">
            <a:avLst/>
          </a:prstGeom>
          <a:noFill/>
        </p:spPr>
        <p:txBody>
          <a:bodyPr wrap="square" rtlCol="0">
            <a:spAutoFit/>
          </a:bodyPr>
          <a:lstStyle/>
          <a:p>
            <a:r>
              <a:rPr lang="en-US" dirty="0" err="1" smtClean="0"/>
              <a:t>sp_addsrvrolemember</a:t>
            </a:r>
            <a:r>
              <a:rPr lang="en-US" dirty="0" smtClean="0"/>
              <a:t>  [‘</a:t>
            </a:r>
            <a:r>
              <a:rPr lang="en-US" dirty="0" err="1" smtClean="0"/>
              <a:t>login_name</a:t>
            </a:r>
            <a:r>
              <a:rPr lang="en-US" dirty="0" smtClean="0"/>
              <a:t>’]     , ‘[</a:t>
            </a:r>
            <a:r>
              <a:rPr lang="en-US" dirty="0" err="1" smtClean="0"/>
              <a:t>role_name</a:t>
            </a:r>
            <a:r>
              <a:rPr lang="en-US" dirty="0" smtClean="0"/>
              <a:t>]’</a:t>
            </a:r>
          </a:p>
          <a:p>
            <a:endParaRPr lang="en-US" dirty="0" smtClean="0"/>
          </a:p>
          <a:p>
            <a:r>
              <a:rPr lang="en-US" dirty="0" smtClean="0"/>
              <a:t>Where role can be the following</a:t>
            </a:r>
          </a:p>
          <a:p>
            <a:endParaRPr lang="en-US" dirty="0" smtClean="0"/>
          </a:p>
          <a:p>
            <a:r>
              <a:rPr lang="en-US" dirty="0" smtClean="0"/>
              <a:t>sysadmin</a:t>
            </a:r>
          </a:p>
          <a:p>
            <a:r>
              <a:rPr lang="en-US" dirty="0" err="1" smtClean="0"/>
              <a:t>securityadmin</a:t>
            </a:r>
            <a:endParaRPr lang="en-US" dirty="0" smtClean="0"/>
          </a:p>
          <a:p>
            <a:r>
              <a:rPr lang="en-US" dirty="0" err="1" smtClean="0"/>
              <a:t>serveradmin</a:t>
            </a:r>
            <a:endParaRPr lang="en-US" dirty="0" smtClean="0"/>
          </a:p>
          <a:p>
            <a:r>
              <a:rPr lang="en-US" dirty="0" err="1" smtClean="0"/>
              <a:t>setupadmin</a:t>
            </a:r>
            <a:endParaRPr lang="en-US" dirty="0" smtClean="0"/>
          </a:p>
          <a:p>
            <a:r>
              <a:rPr lang="en-US" dirty="0" err="1" smtClean="0"/>
              <a:t>processadmin</a:t>
            </a:r>
            <a:endParaRPr lang="en-US" dirty="0" smtClean="0"/>
          </a:p>
          <a:p>
            <a:r>
              <a:rPr lang="en-US" dirty="0" err="1" smtClean="0"/>
              <a:t>diskadmin</a:t>
            </a:r>
            <a:endParaRPr lang="en-US" dirty="0" smtClean="0"/>
          </a:p>
          <a:p>
            <a:r>
              <a:rPr lang="en-US" dirty="0" err="1" smtClean="0"/>
              <a:t>dbcreator</a:t>
            </a:r>
            <a:endParaRPr lang="en-US" dirty="0" smtClean="0"/>
          </a:p>
          <a:p>
            <a:r>
              <a:rPr lang="en-US" dirty="0" err="1" smtClean="0"/>
              <a:t>Bulkadmin</a:t>
            </a:r>
            <a:endParaRPr lang="en-US" dirty="0" smtClean="0"/>
          </a:p>
          <a:p>
            <a:endParaRPr lang="en-US" dirty="0" smtClean="0"/>
          </a:p>
          <a:p>
            <a:r>
              <a:rPr lang="en-US" dirty="0" smtClean="0"/>
              <a:t>Returns either zero for success or 1 for failure</a:t>
            </a:r>
          </a:p>
          <a:p>
            <a:r>
              <a:rPr lang="en-US" dirty="0" smtClean="0"/>
              <a:t>SA cannot be added or removed</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User </a:t>
            </a:r>
            <a:r>
              <a:rPr lang="en-US" smtClean="0"/>
              <a:t>FS Role</a:t>
            </a:r>
            <a:endParaRPr lang="en-US" dirty="0"/>
          </a:p>
        </p:txBody>
      </p:sp>
      <p:sp>
        <p:nvSpPr>
          <p:cNvPr id="4" name="TextBox 3"/>
          <p:cNvSpPr txBox="1"/>
          <p:nvPr/>
        </p:nvSpPr>
        <p:spPr>
          <a:xfrm>
            <a:off x="914400" y="1447800"/>
            <a:ext cx="6248400" cy="4247317"/>
          </a:xfrm>
          <a:prstGeom prst="rect">
            <a:avLst/>
          </a:prstGeom>
          <a:noFill/>
        </p:spPr>
        <p:txBody>
          <a:bodyPr wrap="square" rtlCol="0">
            <a:spAutoFit/>
          </a:bodyPr>
          <a:lstStyle/>
          <a:p>
            <a:r>
              <a:rPr lang="en-US" dirty="0" err="1" smtClean="0"/>
              <a:t>sp_dropsrvrolemember</a:t>
            </a:r>
            <a:r>
              <a:rPr lang="en-US" dirty="0" smtClean="0"/>
              <a:t> [‘</a:t>
            </a:r>
            <a:r>
              <a:rPr lang="en-US" dirty="0" err="1" smtClean="0"/>
              <a:t>login_name</a:t>
            </a:r>
            <a:r>
              <a:rPr lang="en-US" dirty="0" smtClean="0"/>
              <a:t>’]     , ‘[</a:t>
            </a:r>
            <a:r>
              <a:rPr lang="en-US" dirty="0" err="1" smtClean="0"/>
              <a:t>role_name</a:t>
            </a:r>
            <a:r>
              <a:rPr lang="en-US" dirty="0" smtClean="0"/>
              <a:t>]‘</a:t>
            </a:r>
          </a:p>
          <a:p>
            <a:endParaRPr lang="en-US" dirty="0" smtClean="0"/>
          </a:p>
          <a:p>
            <a:r>
              <a:rPr lang="en-US" dirty="0" smtClean="0"/>
              <a:t>Where role can be the following</a:t>
            </a:r>
          </a:p>
          <a:p>
            <a:endParaRPr lang="en-US" dirty="0" smtClean="0"/>
          </a:p>
          <a:p>
            <a:r>
              <a:rPr lang="en-US" dirty="0" smtClean="0"/>
              <a:t>sysadmin</a:t>
            </a:r>
          </a:p>
          <a:p>
            <a:r>
              <a:rPr lang="en-US" dirty="0" err="1" smtClean="0"/>
              <a:t>securityadmin</a:t>
            </a:r>
            <a:endParaRPr lang="en-US" dirty="0" smtClean="0"/>
          </a:p>
          <a:p>
            <a:r>
              <a:rPr lang="en-US" dirty="0" err="1" smtClean="0"/>
              <a:t>serveradmin</a:t>
            </a:r>
            <a:endParaRPr lang="en-US" dirty="0" smtClean="0"/>
          </a:p>
          <a:p>
            <a:r>
              <a:rPr lang="en-US" dirty="0" err="1" smtClean="0"/>
              <a:t>setupadmin</a:t>
            </a:r>
            <a:endParaRPr lang="en-US" dirty="0" smtClean="0"/>
          </a:p>
          <a:p>
            <a:r>
              <a:rPr lang="en-US" dirty="0" err="1" smtClean="0"/>
              <a:t>processadmin</a:t>
            </a:r>
            <a:endParaRPr lang="en-US" dirty="0" smtClean="0"/>
          </a:p>
          <a:p>
            <a:r>
              <a:rPr lang="en-US" dirty="0" err="1" smtClean="0"/>
              <a:t>diskadmin</a:t>
            </a:r>
            <a:endParaRPr lang="en-US" dirty="0" smtClean="0"/>
          </a:p>
          <a:p>
            <a:r>
              <a:rPr lang="en-US" dirty="0" err="1" smtClean="0"/>
              <a:t>dbcreator</a:t>
            </a:r>
            <a:endParaRPr lang="en-US" dirty="0" smtClean="0"/>
          </a:p>
          <a:p>
            <a:r>
              <a:rPr lang="en-US" dirty="0" err="1" smtClean="0"/>
              <a:t>Bulkadmin</a:t>
            </a:r>
            <a:endParaRPr lang="en-US" dirty="0" smtClean="0"/>
          </a:p>
          <a:p>
            <a:endParaRPr lang="en-US" dirty="0" smtClean="0"/>
          </a:p>
          <a:p>
            <a:r>
              <a:rPr lang="en-US" dirty="0" smtClean="0"/>
              <a:t>Returns either zero for success or 1 for failure</a:t>
            </a:r>
          </a:p>
          <a:p>
            <a:r>
              <a:rPr lang="en-US" dirty="0" smtClean="0"/>
              <a:t>SA cannot be added or removed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Membership</a:t>
            </a:r>
            <a:endParaRPr lang="en-US" dirty="0"/>
          </a:p>
        </p:txBody>
      </p:sp>
      <p:sp>
        <p:nvSpPr>
          <p:cNvPr id="3" name="Content Placeholder 2"/>
          <p:cNvSpPr>
            <a:spLocks noGrp="1"/>
          </p:cNvSpPr>
          <p:nvPr>
            <p:ph idx="1"/>
          </p:nvPr>
        </p:nvSpPr>
        <p:spPr/>
        <p:txBody>
          <a:bodyPr>
            <a:normAutofit/>
          </a:bodyPr>
          <a:lstStyle/>
          <a:p>
            <a:pPr>
              <a:buNone/>
            </a:pPr>
            <a:r>
              <a:rPr lang="en-US" sz="1800" dirty="0" smtClean="0"/>
              <a:t>IS_SRVROLEMEMBER (‘sysadmin')</a:t>
            </a:r>
          </a:p>
          <a:p>
            <a:pPr>
              <a:buNone/>
            </a:pPr>
            <a:endParaRPr lang="en-US" sz="1800" dirty="0" smtClean="0"/>
          </a:p>
          <a:p>
            <a:pPr>
              <a:buNone/>
            </a:pPr>
            <a:r>
              <a:rPr lang="en-US" sz="1800" dirty="0" smtClean="0"/>
              <a:t>Or for another user</a:t>
            </a:r>
          </a:p>
          <a:p>
            <a:pPr>
              <a:buNone/>
            </a:pPr>
            <a:endParaRPr lang="en-US" sz="1800" dirty="0" smtClean="0"/>
          </a:p>
          <a:p>
            <a:pPr>
              <a:buNone/>
            </a:pPr>
            <a:r>
              <a:rPr lang="en-US" sz="1800" dirty="0" smtClean="0"/>
              <a:t>IS_SRVROLEMEMBER ('sysadmin', ‘</a:t>
            </a:r>
            <a:r>
              <a:rPr lang="en-US" sz="1800" dirty="0" err="1" smtClean="0"/>
              <a:t>opnet</a:t>
            </a:r>
            <a:r>
              <a:rPr lang="en-US" sz="1800" dirty="0" smtClean="0"/>
              <a:t>\AshleyM')</a:t>
            </a: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endParaRPr lang="en-US" dirty="0"/>
          </a:p>
        </p:txBody>
      </p:sp>
      <p:sp>
        <p:nvSpPr>
          <p:cNvPr id="3" name="Content Placeholder 2"/>
          <p:cNvSpPr>
            <a:spLocks noGrp="1"/>
          </p:cNvSpPr>
          <p:nvPr>
            <p:ph idx="1"/>
          </p:nvPr>
        </p:nvSpPr>
        <p:spPr/>
        <p:txBody>
          <a:bodyPr>
            <a:normAutofit/>
          </a:bodyPr>
          <a:lstStyle/>
          <a:p>
            <a:pPr>
              <a:buNone/>
            </a:pPr>
            <a:r>
              <a:rPr lang="en-US" sz="1800" dirty="0" smtClean="0"/>
              <a:t>CREATE USER [‘user_name’] FOR LOGIN [‘</a:t>
            </a:r>
            <a:r>
              <a:rPr lang="en-US" sz="1800" dirty="0" err="1" smtClean="0"/>
              <a:t>login_name</a:t>
            </a:r>
            <a:r>
              <a:rPr lang="en-US" sz="1800" dirty="0" smtClean="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Permissions Hierarchy</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667000" y="1301894"/>
            <a:ext cx="4191000" cy="54380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Permissions</a:t>
            </a:r>
            <a:endParaRPr lang="en-US" dirty="0"/>
          </a:p>
        </p:txBody>
      </p:sp>
      <p:sp>
        <p:nvSpPr>
          <p:cNvPr id="3" name="Content Placeholder 2"/>
          <p:cNvSpPr>
            <a:spLocks noGrp="1"/>
          </p:cNvSpPr>
          <p:nvPr>
            <p:ph idx="1"/>
          </p:nvPr>
        </p:nvSpPr>
        <p:spPr/>
        <p:txBody>
          <a:bodyPr/>
          <a:lstStyle/>
          <a:p>
            <a:r>
              <a:rPr lang="en-US" dirty="0" smtClean="0"/>
              <a:t>Grant</a:t>
            </a:r>
          </a:p>
          <a:p>
            <a:pPr lvl="1"/>
            <a:r>
              <a:rPr lang="en-US" dirty="0" smtClean="0"/>
              <a:t>GRANT Database Permissions</a:t>
            </a:r>
          </a:p>
          <a:p>
            <a:r>
              <a:rPr lang="en-US" dirty="0" smtClean="0"/>
              <a:t>These are permissions assigned to database users at the database level</a:t>
            </a:r>
          </a:p>
          <a:p>
            <a:pPr lvl="1"/>
            <a:r>
              <a:rPr lang="en-US" dirty="0" smtClean="0"/>
              <a:t>(Database properties)</a:t>
            </a:r>
          </a:p>
          <a:p>
            <a:pPr lvl="1">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GRANT Database Permissions</a:t>
            </a:r>
            <a:br>
              <a:rPr lang="en-US" dirty="0" smtClean="0"/>
            </a:br>
            <a:endParaRPr lang="en-US" dirty="0"/>
          </a:p>
        </p:txBody>
      </p:sp>
      <p:sp>
        <p:nvSpPr>
          <p:cNvPr id="3" name="Content Placeholder 2"/>
          <p:cNvSpPr>
            <a:spLocks noGrp="1"/>
          </p:cNvSpPr>
          <p:nvPr>
            <p:ph idx="1"/>
          </p:nvPr>
        </p:nvSpPr>
        <p:spPr/>
        <p:txBody>
          <a:bodyPr/>
          <a:lstStyle/>
          <a:p>
            <a:pPr>
              <a:buNone/>
            </a:pPr>
            <a:endParaRPr lang="en-US" sz="2000" dirty="0" smtClean="0"/>
          </a:p>
          <a:p>
            <a:pPr>
              <a:buNone/>
            </a:pPr>
            <a:r>
              <a:rPr lang="en-US" sz="2000" dirty="0" smtClean="0"/>
              <a:t>GRANT [permission</a:t>
            </a:r>
          </a:p>
          <a:p>
            <a:pPr>
              <a:buNone/>
            </a:pPr>
            <a:r>
              <a:rPr lang="en-US" sz="2000" dirty="0" smtClean="0"/>
              <a:t>	TO</a:t>
            </a:r>
          </a:p>
          <a:p>
            <a:pPr>
              <a:buNone/>
            </a:pPr>
            <a:r>
              <a:rPr lang="en-US" sz="2000" dirty="0" smtClean="0"/>
              <a:t>	[user_name]</a:t>
            </a:r>
          </a:p>
          <a:p>
            <a:pPr lvl="1">
              <a:buNone/>
            </a:pPr>
            <a:endParaRPr lang="en-US" dirty="0" smtClean="0"/>
          </a:p>
          <a:p>
            <a:pPr lvl="1">
              <a:buNone/>
            </a:pPr>
            <a:endParaRPr lang="en-US" dirty="0" smtClean="0"/>
          </a:p>
          <a:p>
            <a:r>
              <a:rPr lang="en-US" sz="1800" dirty="0" smtClean="0"/>
              <a:t>“WITH GRANT OPTION” to allow grant to other users</a:t>
            </a:r>
          </a:p>
          <a:p>
            <a:pPr>
              <a:buNone/>
            </a:pPr>
            <a:r>
              <a:rPr lang="en-US" dirty="0" smtClean="0"/>
              <a:t>	</a:t>
            </a:r>
          </a:p>
          <a:p>
            <a:pPr lvl="1">
              <a:buNone/>
            </a:pPr>
            <a:r>
              <a:rPr lang="en-US" dirty="0" smtClean="0"/>
              <a:t>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Additional GRANTS</a:t>
            </a:r>
            <a:endParaRPr lang="en-US" dirty="0"/>
          </a:p>
        </p:txBody>
      </p:sp>
      <p:sp>
        <p:nvSpPr>
          <p:cNvPr id="3" name="Content Placeholder 2"/>
          <p:cNvSpPr>
            <a:spLocks noGrp="1"/>
          </p:cNvSpPr>
          <p:nvPr>
            <p:ph idx="1"/>
          </p:nvPr>
        </p:nvSpPr>
        <p:spPr/>
        <p:txBody>
          <a:bodyPr/>
          <a:lstStyle/>
          <a:p>
            <a:r>
              <a:rPr lang="en-US" dirty="0" smtClean="0"/>
              <a:t>BACKUP DATABASE</a:t>
            </a:r>
          </a:p>
          <a:p>
            <a:r>
              <a:rPr lang="en-US" dirty="0" smtClean="0"/>
              <a:t>CREATE SCHEMA</a:t>
            </a:r>
          </a:p>
          <a:p>
            <a:r>
              <a:rPr lang="en-US" dirty="0" smtClean="0"/>
              <a:t>EXECUTE</a:t>
            </a:r>
          </a:p>
          <a:p>
            <a:r>
              <a:rPr lang="en-US" dirty="0" smtClean="0"/>
              <a:t>SHOWPLAN</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a:buNone/>
            </a:pPr>
            <a:endParaRPr lang="en-US" sz="2200" dirty="0" smtClean="0"/>
          </a:p>
          <a:p>
            <a:pPr>
              <a:buNone/>
            </a:pPr>
            <a:r>
              <a:rPr lang="en-US" sz="2200" dirty="0" smtClean="0"/>
              <a:t>USE </a:t>
            </a:r>
            <a:r>
              <a:rPr lang="en-US" sz="2200" dirty="0" err="1" smtClean="0"/>
              <a:t>AdventureWorks</a:t>
            </a:r>
            <a:r>
              <a:rPr lang="en-US" sz="2200" dirty="0" smtClean="0"/>
              <a:t>; </a:t>
            </a:r>
          </a:p>
          <a:p>
            <a:pPr>
              <a:buNone/>
            </a:pPr>
            <a:r>
              <a:rPr lang="en-US" sz="2200" dirty="0" smtClean="0"/>
              <a:t>GRANT CREATE TABLE </a:t>
            </a:r>
          </a:p>
          <a:p>
            <a:pPr>
              <a:buNone/>
            </a:pPr>
            <a:r>
              <a:rPr lang="en-US" sz="2200" dirty="0" smtClean="0"/>
              <a:t>	TO [</a:t>
            </a:r>
            <a:r>
              <a:rPr lang="en-US" sz="2200" dirty="0" err="1" smtClean="0"/>
              <a:t>opnet</a:t>
            </a:r>
            <a:r>
              <a:rPr lang="en-US" sz="2200" dirty="0" smtClean="0"/>
              <a:t>\</a:t>
            </a:r>
            <a:r>
              <a:rPr lang="en-US" sz="2200" dirty="0" err="1" smtClean="0"/>
              <a:t>thomir</a:t>
            </a:r>
            <a:r>
              <a:rPr lang="en-US" sz="2200" dirty="0" smtClean="0"/>
              <a:t>];</a:t>
            </a:r>
          </a:p>
          <a:p>
            <a:pPr>
              <a:buNone/>
            </a:pPr>
            <a:r>
              <a:rPr lang="en-US" sz="2200" dirty="0" smtClean="0"/>
              <a:t>GO</a:t>
            </a:r>
          </a:p>
          <a:p>
            <a:pPr>
              <a:buNone/>
            </a:pPr>
            <a:endParaRPr lang="en-US" sz="2200" dirty="0" smtClean="0"/>
          </a:p>
          <a:p>
            <a:pPr>
              <a:buNone/>
            </a:pPr>
            <a:r>
              <a:rPr lang="en-US" sz="2200" dirty="0" smtClean="0"/>
              <a:t>GRANT SHOWPLAN </a:t>
            </a:r>
          </a:p>
          <a:p>
            <a:pPr>
              <a:buNone/>
            </a:pPr>
            <a:r>
              <a:rPr lang="en-US" sz="2200" dirty="0" smtClean="0"/>
              <a:t>	TO [user_name]; </a:t>
            </a:r>
          </a:p>
          <a:p>
            <a:pPr>
              <a:buNone/>
            </a:pPr>
            <a:r>
              <a:rPr lang="en-US" sz="2200" dirty="0" smtClean="0"/>
              <a:t>GO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Revoke</a:t>
            </a:r>
            <a:endParaRPr lang="en-US" dirty="0"/>
          </a:p>
        </p:txBody>
      </p:sp>
      <p:sp>
        <p:nvSpPr>
          <p:cNvPr id="3" name="Content Placeholder 2"/>
          <p:cNvSpPr>
            <a:spLocks noGrp="1"/>
          </p:cNvSpPr>
          <p:nvPr>
            <p:ph idx="1"/>
          </p:nvPr>
        </p:nvSpPr>
        <p:spPr/>
        <p:txBody>
          <a:bodyPr/>
          <a:lstStyle/>
          <a:p>
            <a:pPr>
              <a:buNone/>
            </a:pPr>
            <a:r>
              <a:rPr lang="en-US" dirty="0" smtClean="0"/>
              <a:t>REVOKE [permission]</a:t>
            </a:r>
          </a:p>
          <a:p>
            <a:pPr>
              <a:buNone/>
            </a:pPr>
            <a:r>
              <a:rPr lang="en-US" dirty="0" smtClean="0"/>
              <a:t>	TO</a:t>
            </a:r>
          </a:p>
          <a:p>
            <a:pPr>
              <a:buNone/>
            </a:pPr>
            <a:r>
              <a:rPr lang="en-US" dirty="0" smtClean="0"/>
              <a:t>	[user_name]</a:t>
            </a:r>
          </a:p>
          <a:p>
            <a:pPr>
              <a:buNone/>
            </a:pPr>
            <a:r>
              <a:rPr lang="en-US" dirty="0" smtClean="0"/>
              <a:t>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System Views</a:t>
            </a:r>
            <a:endParaRPr lang="en-US" dirty="0"/>
          </a:p>
        </p:txBody>
      </p:sp>
      <p:sp>
        <p:nvSpPr>
          <p:cNvPr id="3" name="Content Placeholder 2"/>
          <p:cNvSpPr>
            <a:spLocks noGrp="1"/>
          </p:cNvSpPr>
          <p:nvPr>
            <p:ph idx="1"/>
          </p:nvPr>
        </p:nvSpPr>
        <p:spPr/>
        <p:txBody>
          <a:bodyPr/>
          <a:lstStyle/>
          <a:p>
            <a:r>
              <a:rPr lang="en-US" dirty="0" err="1" smtClean="0"/>
              <a:t>sys.syslogins</a:t>
            </a:r>
            <a:endParaRPr lang="en-US" dirty="0" smtClean="0"/>
          </a:p>
          <a:p>
            <a:pPr lvl="1"/>
            <a:r>
              <a:rPr lang="en-US" dirty="0" smtClean="0"/>
              <a:t>syslogins contains one row for each valid server user account</a:t>
            </a:r>
          </a:p>
          <a:p>
            <a:endParaRPr lang="en-US" dirty="0" smtClean="0"/>
          </a:p>
          <a:p>
            <a:r>
              <a:rPr lang="en-US" dirty="0" err="1" smtClean="0"/>
              <a:t>sys.sysusers</a:t>
            </a:r>
            <a:endParaRPr lang="en-US" dirty="0" smtClean="0"/>
          </a:p>
          <a:p>
            <a:pPr lvl="1"/>
            <a:r>
              <a:rPr lang="en-US" dirty="0" err="1" smtClean="0"/>
              <a:t>sysusers</a:t>
            </a:r>
            <a:r>
              <a:rPr lang="en-US" dirty="0" smtClean="0"/>
              <a:t> returns all users for the database its run against</a:t>
            </a:r>
          </a:p>
          <a:p>
            <a:pPr lvl="1"/>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Checking</a:t>
            </a:r>
            <a:endParaRPr lang="en-US" dirty="0"/>
          </a:p>
        </p:txBody>
      </p:sp>
      <p:sp>
        <p:nvSpPr>
          <p:cNvPr id="3" name="Content Placeholder 2"/>
          <p:cNvSpPr>
            <a:spLocks noGrp="1"/>
          </p:cNvSpPr>
          <p:nvPr>
            <p:ph idx="1"/>
          </p:nvPr>
        </p:nvSpPr>
        <p:spPr/>
        <p:txBody>
          <a:bodyPr/>
          <a:lstStyle/>
          <a:p>
            <a:pPr lvl="1">
              <a:buNone/>
            </a:pPr>
            <a:r>
              <a:rPr lang="en-US" dirty="0" smtClean="0"/>
              <a:t>SUSER_ID(‘</a:t>
            </a:r>
            <a:r>
              <a:rPr lang="en-US" dirty="0" err="1" smtClean="0"/>
              <a:t>user_name</a:t>
            </a:r>
            <a:r>
              <a:rPr lang="en-US" dirty="0" smtClean="0"/>
              <a:t>’) will return </a:t>
            </a:r>
            <a:r>
              <a:rPr lang="en-US" smtClean="0"/>
              <a:t>the principal</a:t>
            </a:r>
            <a:endParaRPr lang="en-US" dirty="0" smtClean="0"/>
          </a:p>
          <a:p>
            <a:pPr lvl="1">
              <a:buNone/>
            </a:pPr>
            <a:r>
              <a:rPr lang="en-US" dirty="0" smtClean="0"/>
              <a:t>identification number</a:t>
            </a:r>
          </a:p>
          <a:p>
            <a:pPr lvl="2"/>
            <a:r>
              <a:rPr lang="en-US" dirty="0" smtClean="0"/>
              <a:t>Only if the user is in the syslogins table</a:t>
            </a:r>
          </a:p>
          <a:p>
            <a:pPr lvl="2"/>
            <a:r>
              <a:rPr lang="en-US" dirty="0" smtClean="0"/>
              <a:t>Takes a username in nchar format</a:t>
            </a:r>
          </a:p>
          <a:p>
            <a:pPr lvl="2"/>
            <a:r>
              <a:rPr lang="en-US" dirty="0" smtClean="0"/>
              <a:t>If no username is supplied, current context is used</a:t>
            </a:r>
          </a:p>
          <a:p>
            <a:pPr lvl="2"/>
            <a:endParaRPr lang="en-US" dirty="0" smtClean="0"/>
          </a:p>
          <a:p>
            <a:pPr lvl="1">
              <a:buNone/>
            </a:pPr>
            <a:endParaRPr lang="en-US" dirty="0" smtClean="0"/>
          </a:p>
          <a:p>
            <a:pPr lvl="2"/>
            <a:endParaRPr 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a:t>
            </a:r>
            <a:endParaRPr lang="en-US" dirty="0"/>
          </a:p>
        </p:txBody>
      </p:sp>
      <p:sp>
        <p:nvSpPr>
          <p:cNvPr id="3" name="Content Placeholder 2"/>
          <p:cNvSpPr>
            <a:spLocks noGrp="1"/>
          </p:cNvSpPr>
          <p:nvPr>
            <p:ph idx="1"/>
          </p:nvPr>
        </p:nvSpPr>
        <p:spPr/>
        <p:txBody>
          <a:bodyPr/>
          <a:lstStyle/>
          <a:p>
            <a:r>
              <a:rPr lang="en-US" dirty="0" smtClean="0"/>
              <a:t>Containers to organize objects</a:t>
            </a:r>
          </a:p>
          <a:p>
            <a:r>
              <a:rPr lang="en-US" dirty="0" smtClean="0"/>
              <a:t>Used for granular permissions</a:t>
            </a:r>
          </a:p>
          <a:p>
            <a:r>
              <a:rPr lang="en-US" dirty="0" smtClean="0"/>
              <a:t>Default schema is </a:t>
            </a:r>
            <a:r>
              <a:rPr lang="en-US" dirty="0" err="1" smtClean="0"/>
              <a:t>dbo</a:t>
            </a:r>
            <a:endParaRPr lang="en-US" dirty="0" smtClean="0"/>
          </a:p>
          <a:p>
            <a:r>
              <a:rPr lang="en-US" dirty="0" smtClean="0"/>
              <a:t>AD Schema != SQL Server Schema</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Schema</a:t>
            </a:r>
            <a:endParaRPr lang="en-US" dirty="0"/>
          </a:p>
        </p:txBody>
      </p:sp>
      <p:sp>
        <p:nvSpPr>
          <p:cNvPr id="3" name="Content Placeholder 2"/>
          <p:cNvSpPr>
            <a:spLocks noGrp="1"/>
          </p:cNvSpPr>
          <p:nvPr>
            <p:ph idx="1"/>
          </p:nvPr>
        </p:nvSpPr>
        <p:spPr/>
        <p:txBody>
          <a:bodyPr>
            <a:normAutofit/>
          </a:bodyPr>
          <a:lstStyle/>
          <a:p>
            <a:pPr>
              <a:buNone/>
            </a:pPr>
            <a:r>
              <a:rPr lang="en-US" sz="1800" dirty="0" smtClean="0"/>
              <a:t>CREATE SCHEMA	[</a:t>
            </a:r>
            <a:r>
              <a:rPr lang="en-US" sz="1800" dirty="0" err="1" smtClean="0"/>
              <a:t>schema_name</a:t>
            </a:r>
            <a:r>
              <a:rPr lang="en-US" sz="1800" dirty="0" smtClean="0"/>
              <a:t>]</a:t>
            </a:r>
          </a:p>
          <a:p>
            <a:pPr>
              <a:buNone/>
            </a:pPr>
            <a:r>
              <a:rPr lang="en-US" sz="1800" dirty="0" smtClean="0"/>
              <a:t>	AUTHORIZATION [</a:t>
            </a:r>
            <a:r>
              <a:rPr lang="en-US" sz="1800" dirty="0" err="1" smtClean="0"/>
              <a:t>owner_name</a:t>
            </a:r>
            <a:r>
              <a:rPr lang="en-US" sz="1800" dirty="0" smtClean="0"/>
              <a:t>]</a:t>
            </a:r>
          </a:p>
          <a:p>
            <a:pPr>
              <a:buNone/>
            </a:pPr>
            <a:endParaRPr lang="en-US" sz="1800" dirty="0" smtClean="0"/>
          </a:p>
          <a:p>
            <a:r>
              <a:rPr lang="en-US" sz="1800" dirty="0" smtClean="0"/>
              <a:t>Example</a:t>
            </a:r>
          </a:p>
          <a:p>
            <a:pPr>
              <a:buNone/>
            </a:pPr>
            <a:endParaRPr lang="en-US" sz="1800" dirty="0" smtClean="0"/>
          </a:p>
          <a:p>
            <a:pPr>
              <a:buNone/>
            </a:pPr>
            <a:r>
              <a:rPr lang="en-US" sz="1800" dirty="0" smtClean="0"/>
              <a:t>CREATE SCHEMA [Pets] AUTHORIZATION [</a:t>
            </a:r>
            <a:r>
              <a:rPr lang="en-US" sz="1800" dirty="0" err="1" smtClean="0"/>
              <a:t>dbo</a:t>
            </a:r>
            <a:r>
              <a:rPr lang="en-US" sz="1800" dirty="0" smtClean="0"/>
              <a:t>]</a:t>
            </a:r>
          </a:p>
          <a:p>
            <a:pPr>
              <a:buNone/>
            </a:pPr>
            <a:endParaRPr lang="en-US" sz="1800" dirty="0" smtClean="0"/>
          </a:p>
          <a:p>
            <a:r>
              <a:rPr lang="en-US" sz="1800" dirty="0" smtClean="0"/>
              <a:t>AUTHORIZATION Is the database level principal who will own </a:t>
            </a:r>
            <a:r>
              <a:rPr lang="en-US" sz="1800" smtClean="0"/>
              <a:t>the schema</a:t>
            </a:r>
            <a:endParaRPr lang="en-US" sz="18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Dropping A Schema	</a:t>
            </a:r>
            <a:endParaRPr lang="en-US" dirty="0"/>
          </a:p>
        </p:txBody>
      </p:sp>
      <p:sp>
        <p:nvSpPr>
          <p:cNvPr id="3" name="Content Placeholder 2"/>
          <p:cNvSpPr>
            <a:spLocks noGrp="1"/>
          </p:cNvSpPr>
          <p:nvPr>
            <p:ph idx="1"/>
          </p:nvPr>
        </p:nvSpPr>
        <p:spPr/>
        <p:txBody>
          <a:bodyPr/>
          <a:lstStyle/>
          <a:p>
            <a:r>
              <a:rPr lang="en-US" dirty="0" smtClean="0"/>
              <a:t>You can drop a schema</a:t>
            </a:r>
          </a:p>
          <a:p>
            <a:r>
              <a:rPr lang="en-US" dirty="0" smtClean="0"/>
              <a:t>Must not contain any objects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Permissions - Server</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219200" y="1371600"/>
            <a:ext cx="6934200" cy="5282844"/>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Granting Permissions</a:t>
            </a:r>
            <a:endParaRPr lang="en-US" dirty="0"/>
          </a:p>
        </p:txBody>
      </p:sp>
      <p:sp>
        <p:nvSpPr>
          <p:cNvPr id="3" name="Content Placeholder 2"/>
          <p:cNvSpPr>
            <a:spLocks noGrp="1"/>
          </p:cNvSpPr>
          <p:nvPr>
            <p:ph idx="1"/>
          </p:nvPr>
        </p:nvSpPr>
        <p:spPr/>
        <p:txBody>
          <a:bodyPr/>
          <a:lstStyle/>
          <a:p>
            <a:r>
              <a:rPr lang="en-US" dirty="0" smtClean="0"/>
              <a:t>Odd syntax</a:t>
            </a:r>
          </a:p>
          <a:p>
            <a:endParaRPr lang="en-US" dirty="0" smtClean="0"/>
          </a:p>
          <a:p>
            <a:pPr>
              <a:buNone/>
            </a:pPr>
            <a:r>
              <a:rPr lang="en-US" sz="1800" dirty="0" smtClean="0"/>
              <a:t>GRANT [permission] </a:t>
            </a:r>
          </a:p>
          <a:p>
            <a:pPr>
              <a:buNone/>
            </a:pPr>
            <a:r>
              <a:rPr lang="en-US" sz="1800" dirty="0" smtClean="0"/>
              <a:t>	ON SCHEMA::[</a:t>
            </a:r>
            <a:r>
              <a:rPr lang="en-US" sz="1800" dirty="0" err="1" smtClean="0"/>
              <a:t>schema_name</a:t>
            </a:r>
            <a:r>
              <a:rPr lang="en-US" sz="1800" dirty="0" smtClean="0"/>
              <a:t>] </a:t>
            </a:r>
          </a:p>
          <a:p>
            <a:pPr>
              <a:buNone/>
            </a:pPr>
            <a:r>
              <a:rPr lang="en-US" sz="1800" dirty="0" smtClean="0"/>
              <a:t>		TO [user_name]</a:t>
            </a:r>
          </a:p>
          <a:p>
            <a:pPr>
              <a:buNone/>
            </a:pPr>
            <a:endParaRPr lang="en-US" sz="1800" dirty="0" smtClean="0"/>
          </a:p>
          <a:p>
            <a:pPr>
              <a:buNone/>
            </a:pPr>
            <a:r>
              <a:rPr lang="en-US" sz="1800" dirty="0" smtClean="0"/>
              <a:t>Example</a:t>
            </a:r>
          </a:p>
          <a:p>
            <a:pPr>
              <a:buNone/>
            </a:pPr>
            <a:r>
              <a:rPr lang="en-US" sz="1800" dirty="0" smtClean="0"/>
              <a:t>GRANT SELECT ON SCHEMA::[Development] TO [</a:t>
            </a:r>
            <a:r>
              <a:rPr lang="en-US" sz="1800" dirty="0" err="1" smtClean="0"/>
              <a:t>MrCrabs</a:t>
            </a:r>
            <a:r>
              <a:rPr lang="en-US" sz="1800" dirty="0" smtClean="0"/>
              <a:t>]</a:t>
            </a:r>
          </a:p>
          <a:p>
            <a:pPr>
              <a:buNone/>
            </a:pPr>
            <a:r>
              <a:rPr lang="en-US" sz="1800" dirty="0" smtClean="0"/>
              <a:t>GRANT EXECUTE ON SCHEMA::[Development] TO [SpongeBob]</a:t>
            </a:r>
            <a:endParaRPr lang="en-US" sz="1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Principals</a:t>
            </a:r>
            <a:endParaRPr lang="en-US" dirty="0"/>
          </a:p>
        </p:txBody>
      </p:sp>
      <p:sp>
        <p:nvSpPr>
          <p:cNvPr id="3" name="Content Placeholder 2"/>
          <p:cNvSpPr>
            <a:spLocks noGrp="1"/>
          </p:cNvSpPr>
          <p:nvPr>
            <p:ph idx="1"/>
          </p:nvPr>
        </p:nvSpPr>
        <p:spPr/>
        <p:txBody>
          <a:bodyPr/>
          <a:lstStyle/>
          <a:p>
            <a:r>
              <a:rPr lang="en-US" dirty="0" smtClean="0"/>
              <a:t>Schema permissions can be applied to:</a:t>
            </a:r>
          </a:p>
          <a:p>
            <a:pPr lvl="1"/>
            <a:r>
              <a:rPr lang="en-US" dirty="0" smtClean="0"/>
              <a:t>database user</a:t>
            </a:r>
          </a:p>
          <a:p>
            <a:pPr lvl="1"/>
            <a:r>
              <a:rPr lang="en-US" dirty="0" smtClean="0"/>
              <a:t>database role</a:t>
            </a:r>
          </a:p>
          <a:p>
            <a:pPr lvl="1"/>
            <a:r>
              <a:rPr lang="en-US" dirty="0" smtClean="0"/>
              <a:t>application role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Grantable Schema Permissions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chemeClr val="accent1">
                    <a:lumMod val="75000"/>
                  </a:schemeClr>
                </a:solidFill>
              </a:rPr>
              <a:t>Alter</a:t>
            </a:r>
          </a:p>
          <a:p>
            <a:r>
              <a:rPr lang="en-US" dirty="0" smtClean="0">
                <a:solidFill>
                  <a:schemeClr val="accent1">
                    <a:lumMod val="75000"/>
                  </a:schemeClr>
                </a:solidFill>
              </a:rPr>
              <a:t>Control</a:t>
            </a:r>
          </a:p>
          <a:p>
            <a:r>
              <a:rPr lang="en-US" dirty="0" smtClean="0">
                <a:solidFill>
                  <a:schemeClr val="accent1">
                    <a:lumMod val="75000"/>
                  </a:schemeClr>
                </a:solidFill>
              </a:rPr>
              <a:t>Delete</a:t>
            </a:r>
          </a:p>
          <a:p>
            <a:r>
              <a:rPr lang="en-US" dirty="0" smtClean="0">
                <a:solidFill>
                  <a:schemeClr val="accent1">
                    <a:lumMod val="75000"/>
                  </a:schemeClr>
                </a:solidFill>
              </a:rPr>
              <a:t>Execute</a:t>
            </a:r>
          </a:p>
          <a:p>
            <a:r>
              <a:rPr lang="en-US" dirty="0" smtClean="0">
                <a:solidFill>
                  <a:schemeClr val="accent1">
                    <a:lumMod val="75000"/>
                  </a:schemeClr>
                </a:solidFill>
              </a:rPr>
              <a:t>Insert</a:t>
            </a:r>
          </a:p>
          <a:p>
            <a:r>
              <a:rPr lang="en-US" dirty="0" smtClean="0"/>
              <a:t>References</a:t>
            </a:r>
          </a:p>
          <a:p>
            <a:r>
              <a:rPr lang="en-US" dirty="0" smtClean="0">
                <a:solidFill>
                  <a:schemeClr val="accent1">
                    <a:lumMod val="75000"/>
                  </a:schemeClr>
                </a:solidFill>
              </a:rPr>
              <a:t>Select</a:t>
            </a:r>
          </a:p>
          <a:p>
            <a:r>
              <a:rPr lang="en-US" dirty="0" smtClean="0"/>
              <a:t>Take Ownership</a:t>
            </a:r>
          </a:p>
          <a:p>
            <a:r>
              <a:rPr lang="en-US" dirty="0" smtClean="0">
                <a:solidFill>
                  <a:schemeClr val="accent1">
                    <a:lumMod val="75000"/>
                  </a:schemeClr>
                </a:solidFill>
              </a:rPr>
              <a:t>Update</a:t>
            </a:r>
          </a:p>
          <a:p>
            <a:r>
              <a:rPr lang="en-US" dirty="0" smtClean="0"/>
              <a:t>View change tracking</a:t>
            </a:r>
          </a:p>
          <a:p>
            <a:r>
              <a:rPr lang="en-US" dirty="0" smtClean="0"/>
              <a:t>View definition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Permissions - Database</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52400" y="1295400"/>
            <a:ext cx="8839200" cy="542604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Models</a:t>
            </a:r>
            <a:endParaRPr lang="en-US" dirty="0"/>
          </a:p>
        </p:txBody>
      </p:sp>
      <p:sp>
        <p:nvSpPr>
          <p:cNvPr id="3" name="Content Placeholder 2"/>
          <p:cNvSpPr>
            <a:spLocks noGrp="1"/>
          </p:cNvSpPr>
          <p:nvPr>
            <p:ph idx="1"/>
          </p:nvPr>
        </p:nvSpPr>
        <p:spPr/>
        <p:txBody>
          <a:bodyPr/>
          <a:lstStyle/>
          <a:p>
            <a:r>
              <a:rPr lang="en-US" dirty="0" smtClean="0"/>
              <a:t>Windows Authentication</a:t>
            </a:r>
          </a:p>
          <a:p>
            <a:pPr lvl="1"/>
            <a:r>
              <a:rPr lang="en-US" dirty="0" smtClean="0"/>
              <a:t>Security token is used for SQL Server user</a:t>
            </a:r>
          </a:p>
          <a:p>
            <a:r>
              <a:rPr lang="en-US" dirty="0" smtClean="0"/>
              <a:t>SQL Server Authentication</a:t>
            </a:r>
          </a:p>
          <a:p>
            <a:pPr lvl="1"/>
            <a:r>
              <a:rPr lang="en-US" dirty="0" smtClean="0"/>
              <a:t>A new ID and SID are created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VS. User</a:t>
            </a:r>
            <a:endParaRPr lang="en-US" dirty="0"/>
          </a:p>
        </p:txBody>
      </p:sp>
      <p:sp>
        <p:nvSpPr>
          <p:cNvPr id="3" name="Content Placeholder 2"/>
          <p:cNvSpPr>
            <a:spLocks noGrp="1"/>
          </p:cNvSpPr>
          <p:nvPr>
            <p:ph idx="1"/>
          </p:nvPr>
        </p:nvSpPr>
        <p:spPr/>
        <p:txBody>
          <a:bodyPr/>
          <a:lstStyle/>
          <a:p>
            <a:r>
              <a:rPr lang="en-US" dirty="0" smtClean="0"/>
              <a:t>Login is for SERVER</a:t>
            </a:r>
          </a:p>
          <a:p>
            <a:r>
              <a:rPr lang="en-US" dirty="0" smtClean="0"/>
              <a:t>User is for DATABASE</a:t>
            </a:r>
          </a:p>
          <a:p>
            <a:endParaRPr lang="en-US" dirty="0" smtClean="0"/>
          </a:p>
          <a:p>
            <a:r>
              <a:rPr lang="en-US" dirty="0" smtClean="0"/>
              <a:t>You need both to access the database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Authentication Code</a:t>
            </a:r>
            <a:endParaRPr lang="en-US" dirty="0"/>
          </a:p>
        </p:txBody>
      </p:sp>
      <p:sp>
        <p:nvSpPr>
          <p:cNvPr id="3" name="Content Placeholder 2"/>
          <p:cNvSpPr>
            <a:spLocks noGrp="1"/>
          </p:cNvSpPr>
          <p:nvPr>
            <p:ph idx="1"/>
          </p:nvPr>
        </p:nvSpPr>
        <p:spPr/>
        <p:txBody>
          <a:bodyPr>
            <a:normAutofit/>
          </a:bodyPr>
          <a:lstStyle/>
          <a:p>
            <a:pPr>
              <a:buNone/>
            </a:pPr>
            <a:r>
              <a:rPr lang="en-US" sz="1800" dirty="0" smtClean="0"/>
              <a:t>CREATE LOGIN [user_name] FROM WINDOWS WITH</a:t>
            </a:r>
          </a:p>
          <a:p>
            <a:pPr>
              <a:buNone/>
            </a:pPr>
            <a:endParaRPr lang="en-US" sz="1800" dirty="0" smtClean="0"/>
          </a:p>
          <a:p>
            <a:pPr>
              <a:buNone/>
            </a:pPr>
            <a:r>
              <a:rPr lang="en-US" sz="1800" dirty="0" smtClean="0"/>
              <a:t>Args</a:t>
            </a:r>
          </a:p>
          <a:p>
            <a:pPr>
              <a:buNone/>
            </a:pPr>
            <a:endParaRPr lang="en-US" sz="1800" dirty="0" smtClean="0"/>
          </a:p>
          <a:p>
            <a:pPr>
              <a:buNone/>
            </a:pPr>
            <a:r>
              <a:rPr lang="en-US" sz="1800" dirty="0" smtClean="0"/>
              <a:t>DEFAULT_DATABASE=[world]</a:t>
            </a:r>
          </a:p>
          <a:p>
            <a:pPr>
              <a:buNone/>
            </a:pPr>
            <a:r>
              <a:rPr lang="en-US" sz="1800" dirty="0" smtClean="0"/>
              <a:t>DEFAULT_LANGUAGE=[</a:t>
            </a:r>
            <a:r>
              <a:rPr lang="en-US" sz="1800" dirty="0" err="1" smtClean="0"/>
              <a:t>us_english</a:t>
            </a:r>
            <a:r>
              <a:rPr lang="en-US" sz="1800" dirty="0" smtClean="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a:buNone/>
            </a:pPr>
            <a:r>
              <a:rPr lang="en-US" sz="1800" dirty="0" smtClean="0"/>
              <a:t>CREATE LOGIN [OPNET\AshleyM] FROM WINDOWS</a:t>
            </a:r>
          </a:p>
          <a:p>
            <a:pPr>
              <a:buNone/>
            </a:pPr>
            <a:r>
              <a:rPr lang="en-US" sz="1800" dirty="0" smtClean="0"/>
              <a:t>GO</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Auth Code</a:t>
            </a:r>
            <a:endParaRPr lang="en-US" dirty="0"/>
          </a:p>
        </p:txBody>
      </p:sp>
      <p:sp>
        <p:nvSpPr>
          <p:cNvPr id="3" name="Content Placeholder 2"/>
          <p:cNvSpPr>
            <a:spLocks noGrp="1"/>
          </p:cNvSpPr>
          <p:nvPr>
            <p:ph idx="1"/>
          </p:nvPr>
        </p:nvSpPr>
        <p:spPr/>
        <p:txBody>
          <a:bodyPr>
            <a:normAutofit lnSpcReduction="10000"/>
          </a:bodyPr>
          <a:lstStyle/>
          <a:p>
            <a:pPr>
              <a:buNone/>
            </a:pPr>
            <a:r>
              <a:rPr lang="en-US" sz="1800" dirty="0" smtClean="0"/>
              <a:t>CREATE LOGIN [user_name] WITH</a:t>
            </a:r>
          </a:p>
          <a:p>
            <a:pPr>
              <a:buNone/>
            </a:pPr>
            <a:endParaRPr lang="en-US" sz="1800" dirty="0" smtClean="0"/>
          </a:p>
          <a:p>
            <a:pPr>
              <a:buNone/>
            </a:pPr>
            <a:r>
              <a:rPr lang="en-US" sz="1800" dirty="0" smtClean="0"/>
              <a:t>Args list 1</a:t>
            </a:r>
          </a:p>
          <a:p>
            <a:pPr>
              <a:buNone/>
            </a:pPr>
            <a:endParaRPr lang="en-US" sz="1800" dirty="0" smtClean="0"/>
          </a:p>
          <a:p>
            <a:pPr>
              <a:buNone/>
            </a:pPr>
            <a:r>
              <a:rPr lang="en-US" sz="1800" dirty="0" smtClean="0"/>
              <a:t>PASSWORD =  ‘password’</a:t>
            </a:r>
          </a:p>
          <a:p>
            <a:pPr>
              <a:buNone/>
            </a:pPr>
            <a:r>
              <a:rPr lang="en-US" sz="1800" dirty="0" smtClean="0"/>
              <a:t>MUST_CHANGE</a:t>
            </a:r>
          </a:p>
          <a:p>
            <a:pPr>
              <a:buNone/>
            </a:pPr>
            <a:r>
              <a:rPr lang="en-US" sz="1800" dirty="0" smtClean="0"/>
              <a:t>DEFAULT_DATABASE=[world]</a:t>
            </a:r>
          </a:p>
          <a:p>
            <a:pPr>
              <a:buNone/>
            </a:pPr>
            <a:r>
              <a:rPr lang="en-US" sz="1800" dirty="0" smtClean="0"/>
              <a:t>DEFAULT_LANGUAGE=[</a:t>
            </a:r>
            <a:r>
              <a:rPr lang="en-US" sz="1800" dirty="0" err="1" smtClean="0"/>
              <a:t>us_english</a:t>
            </a:r>
            <a:r>
              <a:rPr lang="en-US" sz="1800" dirty="0" smtClean="0"/>
              <a:t>]</a:t>
            </a:r>
          </a:p>
          <a:p>
            <a:pPr>
              <a:buNone/>
            </a:pPr>
            <a:r>
              <a:rPr lang="en-US" sz="1800" dirty="0" smtClean="0"/>
              <a:t>CHECK_EXPIRATION = ON or OFF</a:t>
            </a:r>
          </a:p>
          <a:p>
            <a:pPr>
              <a:buNone/>
            </a:pPr>
            <a:r>
              <a:rPr lang="en-US" sz="1800" dirty="0" smtClean="0"/>
              <a:t>CHECK_POLICY = ON or OFF </a:t>
            </a:r>
          </a:p>
          <a:p>
            <a:pPr>
              <a:buNone/>
            </a:pPr>
            <a:endParaRPr lang="en-US" sz="1800" dirty="0" smtClean="0"/>
          </a:p>
          <a:p>
            <a:pPr>
              <a:buNone/>
            </a:pPr>
            <a:r>
              <a:rPr lang="en-US" sz="1800" dirty="0" smtClean="0"/>
              <a:t>If MUST_CHANGE is specified, CHECK_EXPIRATION and CHECK_POLICY</a:t>
            </a:r>
          </a:p>
          <a:p>
            <a:pPr>
              <a:buNone/>
            </a:pPr>
            <a:r>
              <a:rPr lang="en-US" sz="1800" dirty="0" smtClean="0"/>
              <a:t>must be set to ON</a:t>
            </a:r>
            <a:endParaRPr lang="en-US" sz="2000"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1438</TotalTime>
  <Words>767</Words>
  <Application>Microsoft Office PowerPoint</Application>
  <PresentationFormat>On-screen Show (4:3)</PresentationFormat>
  <Paragraphs>266</Paragraphs>
  <Slides>32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Calibri</vt:lpstr>
      <vt:lpstr>Consolas</vt:lpstr>
      <vt:lpstr>Corbel</vt:lpstr>
      <vt:lpstr>Times New Roman</vt:lpstr>
      <vt:lpstr>Wingdings</vt:lpstr>
      <vt:lpstr>Wingdings 2</vt:lpstr>
      <vt:lpstr>Wingdings 3</vt:lpstr>
      <vt:lpstr>Metro</vt:lpstr>
      <vt:lpstr>Session 14.2a – User accounts and Privileges</vt:lpstr>
      <vt:lpstr>Permissions Hierarchy</vt:lpstr>
      <vt:lpstr>Permissions - Server</vt:lpstr>
      <vt:lpstr>Permissions - Database</vt:lpstr>
      <vt:lpstr>Security Models</vt:lpstr>
      <vt:lpstr>Login VS. User</vt:lpstr>
      <vt:lpstr>Windows Authentication Code</vt:lpstr>
      <vt:lpstr>Example</vt:lpstr>
      <vt:lpstr>SQL Server Auth Code</vt:lpstr>
      <vt:lpstr>Example</vt:lpstr>
      <vt:lpstr>Alter Login</vt:lpstr>
      <vt:lpstr>Example</vt:lpstr>
      <vt:lpstr>Drop (delete) Login</vt:lpstr>
      <vt:lpstr>Checking for a login</vt:lpstr>
      <vt:lpstr>Working with Permissions</vt:lpstr>
      <vt:lpstr>Adding User FS Role</vt:lpstr>
      <vt:lpstr>Removing User FS Role</vt:lpstr>
      <vt:lpstr>Role Membership</vt:lpstr>
      <vt:lpstr>User </vt:lpstr>
      <vt:lpstr>Permissions</vt:lpstr>
      <vt:lpstr>GRANT Database Permissions </vt:lpstr>
      <vt:lpstr>Common Additional GRANTS</vt:lpstr>
      <vt:lpstr>Example</vt:lpstr>
      <vt:lpstr>Revoke</vt:lpstr>
      <vt:lpstr>User System Views</vt:lpstr>
      <vt:lpstr>User Checking</vt:lpstr>
      <vt:lpstr>Schema</vt:lpstr>
      <vt:lpstr>Creating A Schema</vt:lpstr>
      <vt:lpstr>Dropping A Schema </vt:lpstr>
      <vt:lpstr>Granting Permissions</vt:lpstr>
      <vt:lpstr>Principals</vt:lpstr>
      <vt:lpstr>Grantable Schema Permissions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Introduction</dc:title>
  <dc:creator>Patricia</dc:creator>
  <cp:lastModifiedBy>Nathan Rountree</cp:lastModifiedBy>
  <cp:revision>266</cp:revision>
  <dcterms:created xsi:type="dcterms:W3CDTF">2006-08-16T00:00:00Z</dcterms:created>
  <dcterms:modified xsi:type="dcterms:W3CDTF">2018-11-07T07:44:48Z</dcterms:modified>
</cp:coreProperties>
</file>