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97" r:id="rId3"/>
    <p:sldId id="333" r:id="rId4"/>
    <p:sldId id="264" r:id="rId5"/>
    <p:sldId id="312" r:id="rId6"/>
    <p:sldId id="299" r:id="rId7"/>
    <p:sldId id="313" r:id="rId8"/>
    <p:sldId id="315" r:id="rId9"/>
    <p:sldId id="314" r:id="rId10"/>
    <p:sldId id="298" r:id="rId11"/>
    <p:sldId id="263" r:id="rId12"/>
    <p:sldId id="257" r:id="rId13"/>
    <p:sldId id="300" r:id="rId14"/>
    <p:sldId id="301" r:id="rId15"/>
    <p:sldId id="302" r:id="rId16"/>
    <p:sldId id="303" r:id="rId17"/>
    <p:sldId id="304" r:id="rId18"/>
    <p:sldId id="305" r:id="rId19"/>
    <p:sldId id="306" r:id="rId20"/>
    <p:sldId id="307" r:id="rId21"/>
    <p:sldId id="310" r:id="rId22"/>
    <p:sldId id="308" r:id="rId23"/>
    <p:sldId id="311" r:id="rId24"/>
    <p:sldId id="309" r:id="rId25"/>
    <p:sldId id="258" r:id="rId26"/>
    <p:sldId id="316" r:id="rId27"/>
    <p:sldId id="259" r:id="rId28"/>
    <p:sldId id="317" r:id="rId29"/>
    <p:sldId id="318" r:id="rId30"/>
    <p:sldId id="319" r:id="rId31"/>
    <p:sldId id="321" r:id="rId32"/>
    <p:sldId id="322" r:id="rId33"/>
    <p:sldId id="323" r:id="rId34"/>
    <p:sldId id="324" r:id="rId35"/>
    <p:sldId id="261" r:id="rId36"/>
    <p:sldId id="325" r:id="rId37"/>
    <p:sldId id="326" r:id="rId38"/>
    <p:sldId id="327" r:id="rId39"/>
    <p:sldId id="328" r:id="rId40"/>
    <p:sldId id="329" r:id="rId41"/>
    <p:sldId id="330" r:id="rId42"/>
    <p:sldId id="262" r:id="rId43"/>
    <p:sldId id="331" r:id="rId44"/>
    <p:sldId id="332" r:id="rId4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019" autoAdjust="0"/>
  </p:normalViewPr>
  <p:slideViewPr>
    <p:cSldViewPr>
      <p:cViewPr varScale="1">
        <p:scale>
          <a:sx n="71" d="100"/>
          <a:sy n="71" d="100"/>
        </p:scale>
        <p:origin x="194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1F9A632-1E78-4585-BEA1-A3B5C3F3B207}" type="datetimeFigureOut">
              <a:rPr lang="en-US"/>
              <a:pPr>
                <a:defRPr/>
              </a:pPr>
              <a:t>7/31/2018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F46DB08-ACE1-4CA9-AFCA-28C36244E236}" type="slidenum">
              <a:rPr lang="en-NZ"/>
              <a:pPr>
                <a:defRPr/>
              </a:pPr>
              <a:t>‹#›</a:t>
            </a:fld>
            <a:endParaRPr lang="en-NZ"/>
          </a:p>
        </p:txBody>
      </p:sp>
    </p:spTree>
    <p:extLst>
      <p:ext uri="{BB962C8B-B14F-4D97-AF65-F5344CB8AC3E}">
        <p14:creationId xmlns:p14="http://schemas.microsoft.com/office/powerpoint/2010/main" val="8578471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Based on Churcher, chapters 3-6</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BA1932-93E5-40BE-989A-103AAD2A1595}"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You will note that there is no discussion here of eliminating redundancy or resolving many-to-many relationships.</a:t>
            </a:r>
          </a:p>
          <a:p>
            <a:pPr>
              <a:spcBef>
                <a:spcPct val="0"/>
              </a:spcBef>
              <a:buFontTx/>
              <a:buChar char="•"/>
            </a:pPr>
            <a:r>
              <a:rPr lang="en-NZ" dirty="0" smtClean="0"/>
              <a:t>These are issues in the next step of the process – logical modelling – where we will take our ERD and make it into tables</a:t>
            </a:r>
          </a:p>
          <a:p>
            <a:pPr>
              <a:spcBef>
                <a:spcPct val="0"/>
              </a:spcBef>
              <a:buFontTx/>
              <a:buChar char="•"/>
            </a:pPr>
            <a:r>
              <a:rPr lang="en-NZ" dirty="0" smtClean="0"/>
              <a:t>In this advanced course, we will take a formal approach to that process called “normalisation”, that will introduce rigour into our development cycle.</a:t>
            </a:r>
          </a:p>
          <a:p>
            <a:pPr>
              <a:spcBef>
                <a:spcPct val="0"/>
              </a:spcBef>
              <a:buFontTx/>
              <a:buChar char="•"/>
            </a:pPr>
            <a:r>
              <a:rPr lang="en-NZ" dirty="0" smtClean="0"/>
              <a:t>But we don’t worry about it here in the Conceptual Modelling stage. </a:t>
            </a:r>
            <a:r>
              <a:rPr lang="en-NZ" b="1" dirty="0" smtClean="0"/>
              <a:t>This is about getting an entity-relationship representation of our data universe, to the level of detail necessary to solve the client’s problem.</a:t>
            </a:r>
          </a:p>
          <a:p>
            <a:pPr>
              <a:spcBef>
                <a:spcPct val="0"/>
              </a:spcBef>
              <a:buFontTx/>
              <a:buChar char="•"/>
            </a:pPr>
            <a:r>
              <a:rPr lang="en-NZ" dirty="0" smtClean="0"/>
              <a:t>Note that this is only one SDLC that is used. There are others where, for example, the data model is converted into a relational schema prior to verification</a:t>
            </a:r>
            <a:r>
              <a:rPr lang="en-NZ" baseline="0" dirty="0" smtClean="0"/>
              <a:t> (which is done with the client)</a:t>
            </a:r>
            <a:endParaRPr lang="en-NZ" dirty="0" smtClean="0"/>
          </a:p>
          <a:p>
            <a:pPr>
              <a:spcBef>
                <a:spcPct val="0"/>
              </a:spcBef>
              <a:buFontTx/>
              <a:buChar char="•"/>
            </a:pPr>
            <a:r>
              <a:rPr lang="en-NZ" dirty="0" smtClean="0"/>
              <a:t>However, some authors have argued, convincingly to me, that it is easier for the client to understand an ERD than to understand a bunch of normalised tables.</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7B2D9B-0C46-4EB7-9334-C0B5A5AA63FE}" type="slidenum">
              <a:rPr lang="en-NZ"/>
              <a:pPr fontAlgn="base">
                <a:spcBef>
                  <a:spcPct val="0"/>
                </a:spcBef>
                <a:spcAft>
                  <a:spcPct val="0"/>
                </a:spcAft>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fontAlgn="auto">
              <a:spcBef>
                <a:spcPts val="0"/>
              </a:spcBef>
              <a:spcAft>
                <a:spcPts val="0"/>
              </a:spcAft>
              <a:buFont typeface="Arial" pitchFamily="34" charset="0"/>
              <a:buChar char="•"/>
              <a:defRPr/>
            </a:pPr>
            <a:r>
              <a:rPr lang="en-NZ" dirty="0" smtClean="0"/>
              <a:t> If you do databases for a living, you will be building systems about all kinds of data universes, some of which you won’t know anything about.</a:t>
            </a:r>
          </a:p>
          <a:p>
            <a:pPr fontAlgn="auto">
              <a:spcBef>
                <a:spcPts val="0"/>
              </a:spcBef>
              <a:spcAft>
                <a:spcPts val="0"/>
              </a:spcAft>
              <a:buFont typeface="Arial" pitchFamily="34" charset="0"/>
              <a:buChar char="•"/>
              <a:defRPr/>
            </a:pPr>
            <a:r>
              <a:rPr lang="en-NZ" dirty="0" smtClean="0"/>
              <a:t>That, of course, won’t work, so the first step is always this: find out what the thing is supposed to do</a:t>
            </a:r>
          </a:p>
          <a:p>
            <a:pPr fontAlgn="auto">
              <a:spcBef>
                <a:spcPts val="0"/>
              </a:spcBef>
              <a:spcAft>
                <a:spcPts val="0"/>
              </a:spcAft>
              <a:buFont typeface="Arial" pitchFamily="34" charset="0"/>
              <a:buChar char="•"/>
              <a:defRPr/>
            </a:pPr>
            <a:r>
              <a:rPr lang="en-NZ" dirty="0" smtClean="0"/>
              <a:t>We do this, as we do any early product design, by talking to the client and, ideally, to the users</a:t>
            </a:r>
          </a:p>
          <a:p>
            <a:pPr fontAlgn="auto">
              <a:spcBef>
                <a:spcPts val="0"/>
              </a:spcBef>
              <a:spcAft>
                <a:spcPts val="0"/>
              </a:spcAft>
              <a:buFont typeface="Arial" pitchFamily="34" charset="0"/>
              <a:buChar char="•"/>
              <a:defRPr/>
            </a:pPr>
            <a:r>
              <a:rPr lang="en-NZ" dirty="0" smtClean="0"/>
              <a:t>Problem is this: Have you ever tried talking to a user? It’s confusing. They find it hard to articulate what they want, they can’t understand you when you speak geek, and generally the situation is fraught and error prone if you view it as “talk to the user”</a:t>
            </a:r>
          </a:p>
          <a:p>
            <a:pPr fontAlgn="auto">
              <a:spcBef>
                <a:spcPts val="0"/>
              </a:spcBef>
              <a:spcAft>
                <a:spcPts val="0"/>
              </a:spcAft>
              <a:buFont typeface="Arial" pitchFamily="34" charset="0"/>
              <a:buChar char="•"/>
              <a:defRPr/>
            </a:pPr>
            <a:r>
              <a:rPr lang="en-NZ" dirty="0" smtClean="0"/>
              <a:t>Like all software engineering flavoured things, it works better if you have an organised process, and many have been developed that can be shown to facilitate the elicitation step.</a:t>
            </a:r>
          </a:p>
          <a:p>
            <a:pPr fontAlgn="auto">
              <a:spcBef>
                <a:spcPts val="0"/>
              </a:spcBef>
              <a:spcAft>
                <a:spcPts val="0"/>
              </a:spcAft>
              <a:buFont typeface="Arial" pitchFamily="34" charset="0"/>
              <a:buChar char="•"/>
              <a:defRPr/>
            </a:pPr>
            <a:r>
              <a:rPr lang="en-NZ" dirty="0" smtClean="0"/>
              <a:t>The one we are going to discuss is “use case”</a:t>
            </a:r>
          </a:p>
          <a:p>
            <a:pPr fontAlgn="auto">
              <a:spcBef>
                <a:spcPts val="0"/>
              </a:spcBef>
              <a:spcAft>
                <a:spcPts val="0"/>
              </a:spcAft>
              <a:buFont typeface="Arial" pitchFamily="34" charset="0"/>
              <a:buChar char="•"/>
              <a:defRPr/>
            </a:pPr>
            <a:r>
              <a:rPr lang="en-NZ" dirty="0" smtClean="0"/>
              <a:t>This method will be helpful to you for</a:t>
            </a:r>
            <a:r>
              <a:rPr lang="en-NZ" baseline="0" dirty="0" smtClean="0"/>
              <a:t> any software dev with clients, db or not, including Project</a:t>
            </a:r>
            <a:endParaRPr lang="en-NZ" dirty="0" smtClean="0"/>
          </a:p>
          <a:p>
            <a:pPr fontAlgn="auto">
              <a:spcBef>
                <a:spcPts val="0"/>
              </a:spcBef>
              <a:spcAft>
                <a:spcPts val="0"/>
              </a:spcAft>
              <a:buFont typeface="Arial" pitchFamily="34" charset="0"/>
              <a:buChar char="•"/>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endParaRPr lang="en-NZ" dirty="0" smtClean="0"/>
          </a:p>
          <a:p>
            <a:pPr lvl="1" fontAlgn="auto">
              <a:spcBef>
                <a:spcPts val="0"/>
              </a:spcBef>
              <a:spcAft>
                <a:spcPts val="0"/>
              </a:spcAft>
              <a:defRPr/>
            </a:pPr>
            <a:r>
              <a:rPr lang="en-NZ" dirty="0" smtClean="0"/>
              <a:t>Use cases: What might people want to do with these data?</a:t>
            </a:r>
          </a:p>
          <a:p>
            <a:pPr lvl="2" fontAlgn="auto">
              <a:spcBef>
                <a:spcPts val="0"/>
              </a:spcBef>
              <a:spcAft>
                <a:spcPts val="0"/>
              </a:spcAft>
              <a:defRPr/>
            </a:pPr>
            <a:r>
              <a:rPr lang="en-NZ" dirty="0" smtClean="0"/>
              <a:t>Understand what tasks all the people who will use the system need to carry out (</a:t>
            </a:r>
            <a:r>
              <a:rPr lang="en-NZ" i="1" dirty="0" smtClean="0"/>
              <a:t>the Sports Team example, with “ignoring fill-ins if the database is for getting in touch with team members in the event of a cancellation” is a good one here. The issue isn’t “what might one ever do in this data universe” it is “what does this client want this database for”)</a:t>
            </a:r>
            <a:endParaRPr lang="en-NZ" dirty="0" smtClean="0"/>
          </a:p>
          <a:p>
            <a:pPr lvl="2" fontAlgn="auto">
              <a:spcBef>
                <a:spcPts val="0"/>
              </a:spcBef>
              <a:spcAft>
                <a:spcPts val="0"/>
              </a:spcAft>
              <a:defRPr/>
            </a:pPr>
            <a:r>
              <a:rPr lang="en-NZ" dirty="0" smtClean="0"/>
              <a:t>Figure out what data you will need to store in order to support those tasks.</a:t>
            </a:r>
          </a:p>
          <a:p>
            <a:pPr lvl="1" fontAlgn="auto">
              <a:spcBef>
                <a:spcPts val="0"/>
              </a:spcBef>
              <a:spcAft>
                <a:spcPts val="0"/>
              </a:spcAft>
              <a:defRPr/>
            </a:pPr>
            <a:r>
              <a:rPr lang="en-NZ" dirty="0" smtClean="0"/>
              <a:t>Questions to guide:</a:t>
            </a:r>
          </a:p>
          <a:p>
            <a:pPr lvl="2" fontAlgn="auto">
              <a:spcBef>
                <a:spcPts val="0"/>
              </a:spcBef>
              <a:spcAft>
                <a:spcPts val="0"/>
              </a:spcAft>
              <a:defRPr/>
            </a:pPr>
            <a:r>
              <a:rPr lang="en-NZ" dirty="0" smtClean="0"/>
              <a:t>What does the user do (that involves the data we’re working with)</a:t>
            </a:r>
          </a:p>
          <a:p>
            <a:pPr lvl="2" fontAlgn="auto">
              <a:spcBef>
                <a:spcPts val="0"/>
              </a:spcBef>
              <a:spcAft>
                <a:spcPts val="0"/>
              </a:spcAft>
              <a:defRPr/>
            </a:pPr>
            <a:r>
              <a:rPr lang="en-NZ" dirty="0" smtClean="0"/>
              <a:t>What data is involved</a:t>
            </a:r>
          </a:p>
          <a:p>
            <a:pPr lvl="2" fontAlgn="auto">
              <a:spcBef>
                <a:spcPts val="0"/>
              </a:spcBef>
              <a:spcAft>
                <a:spcPts val="0"/>
              </a:spcAft>
              <a:defRPr/>
            </a:pPr>
            <a:r>
              <a:rPr lang="en-NZ" dirty="0" smtClean="0"/>
              <a:t>What is the objective of the system</a:t>
            </a:r>
          </a:p>
          <a:p>
            <a:pPr lvl="2" fontAlgn="auto">
              <a:spcBef>
                <a:spcPts val="0"/>
              </a:spcBef>
              <a:spcAft>
                <a:spcPts val="0"/>
              </a:spcAft>
              <a:defRPr/>
            </a:pPr>
            <a:r>
              <a:rPr lang="en-NZ" dirty="0" smtClean="0"/>
              <a:t>What data is required to satisfy the objective</a:t>
            </a:r>
          </a:p>
          <a:p>
            <a:pPr lvl="2" fontAlgn="auto">
              <a:spcBef>
                <a:spcPts val="0"/>
              </a:spcBef>
              <a:spcAft>
                <a:spcPts val="0"/>
              </a:spcAft>
              <a:defRPr/>
            </a:pPr>
            <a:r>
              <a:rPr lang="en-NZ" dirty="0" smtClean="0"/>
              <a:t>What are the input use cases</a:t>
            </a:r>
          </a:p>
          <a:p>
            <a:pPr lvl="2" fontAlgn="auto">
              <a:spcBef>
                <a:spcPts val="0"/>
              </a:spcBef>
              <a:spcAft>
                <a:spcPts val="0"/>
              </a:spcAft>
              <a:defRPr/>
            </a:pPr>
            <a:r>
              <a:rPr lang="en-NZ" dirty="0" smtClean="0"/>
              <a:t>What are the output use cases</a:t>
            </a:r>
          </a:p>
          <a:p>
            <a:pPr fontAlgn="auto">
              <a:spcBef>
                <a:spcPts val="0"/>
              </a:spcBef>
              <a:spcAft>
                <a:spcPts val="0"/>
              </a:spcAft>
              <a:defRPr/>
            </a:pPr>
            <a:endParaRPr lang="en-NZ" dirty="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AF1858-1632-4064-B704-ED4D78C44D46}" type="slidenum">
              <a:rPr lang="en-NZ"/>
              <a:pPr fontAlgn="base">
                <a:spcBef>
                  <a:spcPct val="0"/>
                </a:spcBef>
                <a:spcAft>
                  <a:spcPct val="0"/>
                </a:spcAft>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“Use Cases” is formally a part of the UML system, but it’s really just an organised approach to figuring out how a system is going to be used</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E898F1-B07F-4A22-A03C-37C93CD87E94}" type="slidenum">
              <a:rPr lang="en-NZ"/>
              <a:pPr fontAlgn="base">
                <a:spcBef>
                  <a:spcPct val="0"/>
                </a:spcBef>
                <a:spcAft>
                  <a:spcPct val="0"/>
                </a:spcAft>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Here is a version of the desperately done-to-death Sports Team database (based</a:t>
            </a:r>
            <a:r>
              <a:rPr lang="en-NZ" baseline="0" dirty="0" smtClean="0"/>
              <a:t> on an example in </a:t>
            </a:r>
            <a:r>
              <a:rPr lang="en-NZ" baseline="0" dirty="0" err="1" smtClean="0"/>
              <a:t>Churcher</a:t>
            </a:r>
            <a:r>
              <a:rPr lang="en-NZ" baseline="0" dirty="0" smtClean="0"/>
              <a:t>)</a:t>
            </a:r>
            <a:endParaRPr lang="en-NZ" dirty="0" smtClean="0"/>
          </a:p>
          <a:p>
            <a:pPr>
              <a:spcBef>
                <a:spcPct val="0"/>
              </a:spcBef>
              <a:buFontTx/>
              <a:buChar char="•"/>
            </a:pPr>
            <a:r>
              <a:rPr lang="en-NZ" dirty="0" smtClean="0"/>
              <a:t>You have Players and you have Teams.</a:t>
            </a:r>
          </a:p>
          <a:p>
            <a:pPr>
              <a:spcBef>
                <a:spcPct val="0"/>
              </a:spcBef>
              <a:buFontTx/>
              <a:buChar char="•"/>
            </a:pPr>
            <a:r>
              <a:rPr lang="en-NZ" dirty="0" smtClean="0"/>
              <a:t>Each Player plays for 0 or 1 team (some people may have joined the club but not be on a team yet)</a:t>
            </a:r>
          </a:p>
          <a:p>
            <a:pPr>
              <a:spcBef>
                <a:spcPct val="0"/>
              </a:spcBef>
              <a:buFontTx/>
              <a:buChar char="•"/>
            </a:pPr>
            <a:r>
              <a:rPr lang="en-NZ" dirty="0" smtClean="0"/>
              <a:t>Every Team has 1 or more Players.</a:t>
            </a:r>
          </a:p>
          <a:p>
            <a:pPr>
              <a:spcBef>
                <a:spcPct val="0"/>
              </a:spcBef>
              <a:buFontTx/>
              <a:buChar char="•"/>
            </a:pPr>
            <a:r>
              <a:rPr lang="en-NZ" b="1" dirty="0" smtClean="0"/>
              <a:t>Say the client tells you s/he wants this database to hold information about the matches played between teams and the scores and so on.</a:t>
            </a:r>
          </a:p>
          <a:p>
            <a:pPr>
              <a:spcBef>
                <a:spcPct val="0"/>
              </a:spcBef>
              <a:buFontTx/>
              <a:buChar char="•"/>
            </a:pPr>
            <a:r>
              <a:rPr lang="en-NZ" b="0" dirty="0" smtClean="0"/>
              <a:t>Any</a:t>
            </a:r>
            <a:r>
              <a:rPr lang="en-NZ" b="0" baseline="0" dirty="0" smtClean="0"/>
              <a:t> entities you think you might want to add? Match perhaps?</a:t>
            </a:r>
          </a:p>
          <a:p>
            <a:pPr>
              <a:spcBef>
                <a:spcPct val="0"/>
              </a:spcBef>
              <a:buFontTx/>
              <a:buChar char="•"/>
            </a:pPr>
            <a:r>
              <a:rPr lang="en-NZ" b="0" baseline="0" dirty="0" smtClean="0"/>
              <a:t>How does recording data about matches impact your Player entity? =&gt; You have to keep track of which team each player is on</a:t>
            </a:r>
          </a:p>
          <a:p>
            <a:pPr>
              <a:spcBef>
                <a:spcPct val="0"/>
              </a:spcBef>
              <a:buFontTx/>
              <a:buChar char="•"/>
            </a:pPr>
            <a:r>
              <a:rPr lang="en-AU" b="0" baseline="0" dirty="0" smtClean="0"/>
              <a:t>Maybe you add a Team foreign key to your Player entity. That will work.</a:t>
            </a:r>
          </a:p>
          <a:p>
            <a:pPr>
              <a:spcBef>
                <a:spcPct val="0"/>
              </a:spcBef>
              <a:buFontTx/>
              <a:buChar char="•"/>
            </a:pPr>
            <a:r>
              <a:rPr lang="en-AU" b="0" baseline="0" dirty="0" smtClean="0"/>
              <a:t>But…</a:t>
            </a:r>
            <a:endParaRPr lang="en-NZ" b="0" dirty="0" smtClean="0"/>
          </a:p>
          <a:p>
            <a:pPr>
              <a:spcBef>
                <a:spcPct val="0"/>
              </a:spcBef>
              <a:buFontTx/>
              <a:buChar char="•"/>
            </a:pPr>
            <a:r>
              <a:rPr lang="en-NZ" dirty="0" smtClean="0"/>
              <a:t>What do you do in your model about fill-ins? Bob usually plays for Team A and</a:t>
            </a:r>
            <a:r>
              <a:rPr lang="en-NZ" baseline="0" dirty="0" smtClean="0"/>
              <a:t> Fred for Team B.</a:t>
            </a:r>
          </a:p>
          <a:p>
            <a:pPr>
              <a:spcBef>
                <a:spcPct val="0"/>
              </a:spcBef>
              <a:buFontTx/>
              <a:buChar char="•"/>
            </a:pPr>
            <a:r>
              <a:rPr lang="en-NZ" dirty="0" smtClean="0"/>
              <a:t>But for Tuesday’s match, Fred was sick so Bob filled in for him.</a:t>
            </a:r>
          </a:p>
          <a:p>
            <a:pPr>
              <a:spcBef>
                <a:spcPct val="0"/>
              </a:spcBef>
              <a:buFontTx/>
              <a:buChar char="•"/>
            </a:pPr>
            <a:r>
              <a:rPr lang="en-NZ" dirty="0" smtClean="0"/>
              <a:t>So who are</a:t>
            </a:r>
            <a:r>
              <a:rPr lang="en-NZ" baseline="0" dirty="0" smtClean="0"/>
              <a:t> the members of </a:t>
            </a:r>
            <a:r>
              <a:rPr lang="en-NZ" dirty="0" smtClean="0"/>
              <a:t>Team B? Does</a:t>
            </a:r>
            <a:r>
              <a:rPr lang="en-NZ" baseline="0" dirty="0" smtClean="0"/>
              <a:t> this include </a:t>
            </a:r>
            <a:r>
              <a:rPr lang="en-NZ" dirty="0" smtClean="0"/>
              <a:t>Bob? </a:t>
            </a:r>
          </a:p>
          <a:p>
            <a:pPr>
              <a:spcBef>
                <a:spcPct val="0"/>
              </a:spcBef>
              <a:buFontTx/>
              <a:buChar char="•"/>
            </a:pPr>
            <a:r>
              <a:rPr lang="en-NZ" dirty="0" smtClean="0"/>
              <a:t>And what team does Bob play for? What is the value of his Team foreign</a:t>
            </a:r>
            <a:r>
              <a:rPr lang="en-NZ" baseline="0" dirty="0" smtClean="0"/>
              <a:t> key? Is it Team A or Team B? Both? (Which you can’t do in a single attribute, of course.)</a:t>
            </a:r>
            <a:endParaRPr lang="en-NZ" dirty="0"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D37C28-EDD2-4481-A1CF-702B2C5A8D18}" type="slidenum">
              <a:rPr lang="en-NZ"/>
              <a:pPr fontAlgn="base">
                <a:spcBef>
                  <a:spcPct val="0"/>
                </a:spcBef>
                <a:spcAft>
                  <a:spcPct val="0"/>
                </a:spcAft>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Option 1 would involve representing a 3-way relationship between Team, Player and Match, which, if you recall your table-making experience, involves a bunch of table and foreign keys</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Option 2 . Bob is usually on Team A,</a:t>
            </a:r>
            <a:r>
              <a:rPr lang="en-NZ" baseline="0" dirty="0" smtClean="0"/>
              <a:t> so just record that. Ignore the fact that one time he played for Team B.</a:t>
            </a:r>
          </a:p>
          <a:p>
            <a:pPr>
              <a:spcBef>
                <a:spcPct val="0"/>
              </a:spcBef>
              <a:buFontTx/>
              <a:buChar char="•"/>
            </a:pPr>
            <a:r>
              <a:rPr lang="en-NZ" dirty="0" smtClean="0"/>
              <a:t>This involves no extra work.</a:t>
            </a:r>
          </a:p>
          <a:p>
            <a:pPr>
              <a:spcBef>
                <a:spcPct val="0"/>
              </a:spcBef>
              <a:buFontTx/>
              <a:buChar char="•"/>
            </a:pPr>
            <a:r>
              <a:rPr lang="en-NZ" dirty="0" smtClean="0"/>
              <a:t>The downside, of course, is that you can’t store/discover/use the fact that Bob filled in for Fred on Tuesday</a:t>
            </a:r>
          </a:p>
          <a:p>
            <a:pPr>
              <a:spcBef>
                <a:spcPct val="0"/>
              </a:spcBef>
              <a:buFontTx/>
              <a:buChar char="•"/>
            </a:pPr>
            <a:r>
              <a:rPr lang="en-NZ" dirty="0" smtClean="0"/>
              <a:t>So which</a:t>
            </a:r>
            <a:r>
              <a:rPr lang="en-NZ" baseline="0" dirty="0" smtClean="0"/>
              <a:t> is right?</a:t>
            </a:r>
          </a:p>
          <a:p>
            <a:pPr>
              <a:spcBef>
                <a:spcPct val="0"/>
              </a:spcBef>
              <a:buFontTx/>
              <a:buChar char="•"/>
            </a:pPr>
            <a:r>
              <a:rPr lang="en-AU" baseline="0" dirty="0" smtClean="0"/>
              <a:t>Answer =&gt; It depends.</a:t>
            </a:r>
            <a:endParaRPr lang="en-NZ" dirty="0" smtClean="0"/>
          </a:p>
          <a:p>
            <a:pPr>
              <a:spcBef>
                <a:spcPct val="0"/>
              </a:spcBef>
              <a:buFontTx/>
              <a:buNone/>
            </a:pPr>
            <a:endParaRPr lang="en-NZ" dirty="0"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B28D21-E1AB-44C6-80D1-54D798DF63CB}" type="slidenum">
              <a:rPr lang="en-NZ"/>
              <a:pPr fontAlgn="base">
                <a:spcBef>
                  <a:spcPct val="0"/>
                </a:spcBef>
                <a:spcAft>
                  <a:spcPct val="0"/>
                </a:spcAft>
              </a:pPr>
              <a:t>16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spcBef>
                <a:spcPct val="0"/>
              </a:spcBef>
              <a:buFont typeface="Arial" pitchFamily="34" charset="0"/>
              <a:buChar char="•"/>
            </a:pPr>
            <a:r>
              <a:rPr lang="en-NZ" dirty="0" smtClean="0"/>
              <a:t>This is not a question with a single correct technical answer. </a:t>
            </a:r>
          </a:p>
          <a:p>
            <a:pPr>
              <a:spcBef>
                <a:spcPct val="0"/>
              </a:spcBef>
              <a:buFont typeface="Arial" pitchFamily="34" charset="0"/>
              <a:buChar char="•"/>
            </a:pPr>
            <a:r>
              <a:rPr lang="en-NZ" dirty="0" smtClean="0"/>
              <a:t>It</a:t>
            </a:r>
            <a:r>
              <a:rPr lang="en-NZ" baseline="0" dirty="0" smtClean="0"/>
              <a:t> depends, as so many things do in database development, on what information/knowledge/truth the client wants to work with.</a:t>
            </a:r>
            <a:endParaRPr lang="en-NZ" dirty="0" smtClean="0"/>
          </a:p>
          <a:p>
            <a:pPr marL="228600" indent="-228600" fontAlgn="auto">
              <a:spcBef>
                <a:spcPts val="0"/>
              </a:spcBef>
              <a:spcAft>
                <a:spcPts val="0"/>
              </a:spcAft>
              <a:buFont typeface="Arial" pitchFamily="34" charset="0"/>
              <a:buChar char="•"/>
              <a:defRPr/>
            </a:pPr>
            <a:r>
              <a:rPr lang="en-NZ" dirty="0" smtClean="0"/>
              <a:t>It depends on </a:t>
            </a:r>
            <a:r>
              <a:rPr lang="en-NZ" b="1" dirty="0" smtClean="0"/>
              <a:t>how the client wants to use the database. SO YOU</a:t>
            </a:r>
            <a:r>
              <a:rPr lang="en-NZ" b="1" baseline="0" dirty="0" smtClean="0"/>
              <a:t> NEED TO FIND THIS OUT.</a:t>
            </a:r>
            <a:endParaRPr lang="en-NZ" b="1" dirty="0" smtClean="0"/>
          </a:p>
          <a:p>
            <a:pPr marL="228600" indent="-228600" fontAlgn="auto">
              <a:spcBef>
                <a:spcPts val="0"/>
              </a:spcBef>
              <a:spcAft>
                <a:spcPts val="0"/>
              </a:spcAft>
              <a:buFont typeface="Arial" pitchFamily="34" charset="0"/>
              <a:buChar char="•"/>
              <a:defRPr/>
            </a:pPr>
            <a:r>
              <a:rPr lang="en-NZ" b="0" dirty="0" smtClean="0"/>
              <a:t>With</a:t>
            </a:r>
            <a:r>
              <a:rPr lang="en-NZ" b="0" baseline="0" dirty="0" smtClean="0"/>
              <a:t> database work we try to balance delicately future expansion with current need. </a:t>
            </a:r>
          </a:p>
          <a:p>
            <a:pPr marL="228600" indent="-228600" fontAlgn="auto">
              <a:spcBef>
                <a:spcPts val="0"/>
              </a:spcBef>
              <a:spcAft>
                <a:spcPts val="0"/>
              </a:spcAft>
              <a:buFont typeface="Arial" pitchFamily="34" charset="0"/>
              <a:buChar char="•"/>
              <a:defRPr/>
            </a:pPr>
            <a:r>
              <a:rPr lang="en-NZ" b="1" baseline="0" dirty="0" smtClean="0"/>
              <a:t>It is generally not possible to maintain the kind of scalability in Db work that you can in application work. We tend, therefore, to go for </a:t>
            </a:r>
            <a:r>
              <a:rPr lang="en-NZ" b="1" i="1" baseline="0" dirty="0" smtClean="0"/>
              <a:t>realistic current and short-term future</a:t>
            </a:r>
            <a:r>
              <a:rPr lang="en-NZ" b="1" i="0" baseline="0" dirty="0" smtClean="0"/>
              <a:t> functionality</a:t>
            </a:r>
            <a:r>
              <a:rPr lang="en-NZ" b="0" i="0" baseline="0" dirty="0" smtClean="0"/>
              <a:t>.</a:t>
            </a:r>
            <a:endParaRPr lang="en-NZ" b="0" dirty="0" smtClean="0"/>
          </a:p>
          <a:p>
            <a:pPr marL="228600" indent="-228600" fontAlgn="auto">
              <a:spcBef>
                <a:spcPts val="0"/>
              </a:spcBef>
              <a:spcAft>
                <a:spcPts val="0"/>
              </a:spcAft>
              <a:buFont typeface="Arial" pitchFamily="34" charset="0"/>
              <a:buChar char="•"/>
              <a:defRPr/>
            </a:pPr>
            <a:r>
              <a:rPr lang="en-NZ" dirty="0" smtClean="0"/>
              <a:t>Ask your client: </a:t>
            </a:r>
            <a:r>
              <a:rPr lang="en-NZ" i="1" dirty="0" smtClean="0"/>
              <a:t>Why do you want to know who is on what team</a:t>
            </a:r>
            <a:r>
              <a:rPr lang="en-NZ" dirty="0" smtClean="0"/>
              <a:t>?</a:t>
            </a:r>
          </a:p>
          <a:p>
            <a:pPr marL="228600" indent="-228600" fontAlgn="auto">
              <a:spcBef>
                <a:spcPts val="0"/>
              </a:spcBef>
              <a:spcAft>
                <a:spcPts val="0"/>
              </a:spcAft>
              <a:buFont typeface="Arial" pitchFamily="34" charset="0"/>
              <a:buChar char="•"/>
              <a:defRPr/>
            </a:pPr>
            <a:r>
              <a:rPr lang="en-NZ" dirty="0" smtClean="0"/>
              <a:t>If they say “</a:t>
            </a:r>
            <a:r>
              <a:rPr lang="en-NZ" i="1" dirty="0" smtClean="0"/>
              <a:t>So we can send out the match schedule at the beginning of the season</a:t>
            </a:r>
            <a:r>
              <a:rPr lang="en-NZ" dirty="0" smtClean="0"/>
              <a:t>” or “</a:t>
            </a:r>
            <a:r>
              <a:rPr lang="en-NZ" i="1" dirty="0" smtClean="0"/>
              <a:t>So we can get in touch with them in case of a cancellation</a:t>
            </a:r>
            <a:r>
              <a:rPr lang="en-NZ" dirty="0" smtClean="0"/>
              <a:t>” clearly, they don’t care about fill-ins.</a:t>
            </a:r>
          </a:p>
          <a:p>
            <a:pPr marL="228600" indent="-228600" fontAlgn="auto">
              <a:spcBef>
                <a:spcPts val="0"/>
              </a:spcBef>
              <a:spcAft>
                <a:spcPts val="0"/>
              </a:spcAft>
              <a:buFont typeface="Arial" pitchFamily="34" charset="0"/>
              <a:buChar char="•"/>
              <a:defRPr/>
            </a:pPr>
            <a:r>
              <a:rPr lang="en-NZ" dirty="0" smtClean="0"/>
              <a:t>So you skip it.</a:t>
            </a:r>
          </a:p>
          <a:p>
            <a:pPr marL="228600" indent="-228600" fontAlgn="auto">
              <a:spcBef>
                <a:spcPts val="0"/>
              </a:spcBef>
              <a:spcAft>
                <a:spcPts val="0"/>
              </a:spcAft>
              <a:buFont typeface="Arial" pitchFamily="34" charset="0"/>
              <a:buChar char="•"/>
              <a:defRPr/>
            </a:pPr>
            <a:r>
              <a:rPr lang="en-NZ" b="1" dirty="0" smtClean="0"/>
              <a:t>What answer(s) might cause you to go for Option 1?</a:t>
            </a:r>
          </a:p>
          <a:p>
            <a:pPr marL="685800" lvl="1" indent="-228600" fontAlgn="auto">
              <a:spcBef>
                <a:spcPts val="0"/>
              </a:spcBef>
              <a:spcAft>
                <a:spcPts val="0"/>
              </a:spcAft>
              <a:buFont typeface="Arial" pitchFamily="34" charset="0"/>
              <a:buChar char="•"/>
              <a:defRPr/>
            </a:pPr>
            <a:r>
              <a:rPr lang="en-AU" b="0" dirty="0" smtClean="0"/>
              <a:t>Keeping</a:t>
            </a:r>
            <a:r>
              <a:rPr lang="en-AU" b="0" baseline="0" dirty="0" smtClean="0"/>
              <a:t> personal stats</a:t>
            </a:r>
          </a:p>
          <a:p>
            <a:pPr marL="685800" lvl="1" indent="-228600" fontAlgn="auto">
              <a:spcBef>
                <a:spcPts val="0"/>
              </a:spcBef>
              <a:spcAft>
                <a:spcPts val="0"/>
              </a:spcAft>
              <a:buFont typeface="Arial" pitchFamily="34" charset="0"/>
              <a:buChar char="•"/>
              <a:defRPr/>
            </a:pPr>
            <a:r>
              <a:rPr lang="en-AU" b="0" baseline="0" dirty="0" smtClean="0"/>
              <a:t>Recording numbers of fill-ins</a:t>
            </a:r>
          </a:p>
          <a:p>
            <a:pPr marL="685800" lvl="1" indent="-228600" fontAlgn="auto">
              <a:spcBef>
                <a:spcPts val="0"/>
              </a:spcBef>
              <a:spcAft>
                <a:spcPts val="0"/>
              </a:spcAft>
              <a:buFont typeface="Arial" pitchFamily="34" charset="0"/>
              <a:buChar char="•"/>
              <a:defRPr/>
            </a:pPr>
            <a:r>
              <a:rPr lang="en-AU" b="0" baseline="0" dirty="0" smtClean="0"/>
              <a:t>…..</a:t>
            </a:r>
            <a:endParaRPr lang="en-NZ" b="0" dirty="0" smtClean="0"/>
          </a:p>
          <a:p>
            <a:pPr fontAlgn="auto">
              <a:spcBef>
                <a:spcPts val="0"/>
              </a:spcBef>
              <a:spcAft>
                <a:spcPts val="0"/>
              </a:spcAft>
              <a:defRPr/>
            </a:pPr>
            <a:endParaRPr lang="en-NZ" dirty="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06AFF9-B210-4723-A4E4-BB5E97DF36B6}" type="slidenum">
              <a:rPr lang="en-NZ"/>
              <a:pPr fontAlgn="base">
                <a:spcBef>
                  <a:spcPct val="0"/>
                </a:spcBef>
                <a:spcAft>
                  <a:spcPct val="0"/>
                </a:spcAft>
              </a:pPr>
              <a:t>17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Ask yourself these....</a:t>
            </a:r>
          </a:p>
          <a:p>
            <a:pPr>
              <a:spcBef>
                <a:spcPct val="0"/>
              </a:spcBef>
              <a:buFontTx/>
              <a:buChar char="•"/>
            </a:pPr>
            <a:r>
              <a:rPr lang="en-NZ" dirty="0" smtClean="0"/>
              <a:t>And 1000s more.</a:t>
            </a:r>
          </a:p>
          <a:p>
            <a:pPr>
              <a:spcBef>
                <a:spcPct val="0"/>
              </a:spcBef>
              <a:buFontTx/>
              <a:buChar char="•"/>
            </a:pPr>
            <a:r>
              <a:rPr lang="en-NZ" dirty="0" smtClean="0"/>
              <a:t>Learning to figure out what clients want takes practice.</a:t>
            </a:r>
          </a:p>
          <a:p>
            <a:pPr>
              <a:spcBef>
                <a:spcPct val="0"/>
              </a:spcBef>
              <a:buFontTx/>
              <a:buChar char="•"/>
            </a:pPr>
            <a:r>
              <a:rPr lang="en-NZ" dirty="0" smtClean="0"/>
              <a:t>You worked on this in software engineering</a:t>
            </a:r>
          </a:p>
          <a:p>
            <a:pPr>
              <a:spcBef>
                <a:spcPct val="0"/>
              </a:spcBef>
              <a:buFontTx/>
              <a:buChar char="•"/>
            </a:pPr>
            <a:r>
              <a:rPr lang="en-NZ" dirty="0" smtClean="0"/>
              <a:t>Your 3</a:t>
            </a:r>
            <a:r>
              <a:rPr lang="en-NZ" baseline="30000" dirty="0" smtClean="0"/>
              <a:t>rd</a:t>
            </a:r>
            <a:r>
              <a:rPr lang="en-NZ" dirty="0" smtClean="0"/>
              <a:t> year project depends on it</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E60A9C-F0C4-4DF6-B3DC-11736C1DEE60}" type="slidenum">
              <a:rPr lang="en-NZ"/>
              <a:pPr fontAlgn="base">
                <a:spcBef>
                  <a:spcPct val="0"/>
                </a:spcBef>
                <a:spcAft>
                  <a:spcPct val="0"/>
                </a:spcAft>
              </a:pPr>
              <a:t>18</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Remember the second step was to draw a diagram to show the user your plan</a:t>
            </a:r>
          </a:p>
          <a:p>
            <a:pPr>
              <a:spcBef>
                <a:spcPct val="0"/>
              </a:spcBef>
              <a:buFont typeface="Arial" pitchFamily="34" charset="0"/>
              <a:buChar char="•"/>
            </a:pPr>
            <a:r>
              <a:rPr lang="en-NZ" dirty="0" smtClean="0"/>
              <a:t>You will need to produce this type of diagram for your first assignment</a:t>
            </a:r>
          </a:p>
          <a:p>
            <a:pPr>
              <a:spcBef>
                <a:spcPct val="0"/>
              </a:spcBef>
              <a:buFont typeface="Arial" pitchFamily="34" charset="0"/>
              <a:buChar char="•"/>
            </a:pPr>
            <a:r>
              <a:rPr lang="en-NZ" dirty="0" smtClean="0"/>
              <a:t>UML-style use case diagrams look like this. </a:t>
            </a:r>
          </a:p>
          <a:p>
            <a:pPr>
              <a:spcBef>
                <a:spcPct val="0"/>
              </a:spcBef>
              <a:buFont typeface="Arial" pitchFamily="34" charset="0"/>
              <a:buChar char="•"/>
            </a:pPr>
            <a:endParaRPr lang="en-NZ" dirty="0" smtClean="0"/>
          </a:p>
          <a:p>
            <a:pPr>
              <a:spcBef>
                <a:spcPct val="0"/>
              </a:spcBef>
              <a:buFont typeface="Arial" pitchFamily="34" charset="0"/>
              <a:buChar char="•"/>
            </a:pPr>
            <a:r>
              <a:rPr lang="en-NZ" b="1" dirty="0" smtClean="0"/>
              <a:t>There are very strict rules, but don’t get bonkers about it.</a:t>
            </a:r>
          </a:p>
          <a:p>
            <a:pPr>
              <a:spcBef>
                <a:spcPct val="0"/>
              </a:spcBef>
              <a:buFont typeface="Arial" pitchFamily="34" charset="0"/>
              <a:buChar char="•"/>
            </a:pPr>
            <a:r>
              <a:rPr lang="en-NZ" b="1" dirty="0" smtClean="0"/>
              <a:t>Just do what’s needed to make your plan clear to your client</a:t>
            </a:r>
          </a:p>
          <a:p>
            <a:pPr>
              <a:spcBef>
                <a:spcPct val="0"/>
              </a:spcBef>
              <a:buFont typeface="Arial" pitchFamily="34" charset="0"/>
              <a:buChar char="•"/>
            </a:pPr>
            <a:r>
              <a:rPr lang="en-NZ" b="1" dirty="0" smtClean="0"/>
              <a:t>It’s more important to think thoroughly and completely than to</a:t>
            </a:r>
            <a:r>
              <a:rPr lang="en-NZ" b="1" baseline="0" dirty="0" smtClean="0"/>
              <a:t> get all finicky about the symbol rules.</a:t>
            </a:r>
          </a:p>
          <a:p>
            <a:pPr>
              <a:spcBef>
                <a:spcPct val="0"/>
              </a:spcBef>
              <a:buFont typeface="Arial" pitchFamily="34" charset="0"/>
              <a:buChar char="•"/>
            </a:pPr>
            <a:endParaRPr lang="en-NZ" b="1" dirty="0" smtClean="0"/>
          </a:p>
          <a:p>
            <a:pPr>
              <a:spcBef>
                <a:spcPct val="0"/>
              </a:spcBef>
              <a:buFont typeface="Arial" pitchFamily="34" charset="0"/>
              <a:buChar char="•"/>
            </a:pPr>
            <a:r>
              <a:rPr lang="en-NZ" dirty="0" smtClean="0"/>
              <a:t>These are the two basic elements of a use case diagram – the person doing something (called an actor) and the thing they’re doing (called, confusingly, a “use case”)</a:t>
            </a:r>
          </a:p>
          <a:p>
            <a:pPr>
              <a:spcBef>
                <a:spcPct val="0"/>
              </a:spcBef>
              <a:buFont typeface="Arial" pitchFamily="34" charset="0"/>
              <a:buChar char="•"/>
            </a:pPr>
            <a:r>
              <a:rPr lang="en-NZ" dirty="0" smtClean="0"/>
              <a:t>In addition to the diagram, </a:t>
            </a:r>
            <a:r>
              <a:rPr lang="en-NZ" b="1" dirty="0" smtClean="0"/>
              <a:t>each Use Case has a written description </a:t>
            </a:r>
            <a:r>
              <a:rPr lang="en-NZ" dirty="0" smtClean="0"/>
              <a:t>that details exactly what you mean. This is a very important part of the technique. More important than</a:t>
            </a:r>
            <a:r>
              <a:rPr lang="en-NZ" baseline="0" dirty="0" smtClean="0"/>
              <a:t> the little symbols, really.</a:t>
            </a:r>
            <a:endParaRPr lang="en-NZ" dirty="0"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71AAB8-00D9-43ED-9C04-675B377A170E}" type="slidenum">
              <a:rPr lang="en-NZ"/>
              <a:pPr fontAlgn="base">
                <a:spcBef>
                  <a:spcPct val="0"/>
                </a:spcBef>
                <a:spcAft>
                  <a:spcPct val="0"/>
                </a:spcAft>
              </a:pPr>
              <a:t>19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A simple product, or a very high-level description will have a simple use case diagram.</a:t>
            </a:r>
          </a:p>
          <a:p>
            <a:pPr>
              <a:spcBef>
                <a:spcPct val="0"/>
              </a:spcBef>
              <a:buFont typeface="Arial" pitchFamily="34" charset="0"/>
              <a:buChar char="•"/>
            </a:pPr>
            <a:r>
              <a:rPr lang="en-NZ" dirty="0" smtClean="0"/>
              <a:t>Here  we see use cases, from the shopper’s perspective,</a:t>
            </a:r>
            <a:r>
              <a:rPr lang="en-NZ" baseline="0" dirty="0" smtClean="0"/>
              <a:t> of a purchasing system</a:t>
            </a:r>
            <a:endParaRPr lang="en-NZ" dirty="0"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EDE2EB-084D-46CC-B312-0370D63DF808}" type="slidenum">
              <a:rPr lang="en-NZ"/>
              <a:pPr fontAlgn="base">
                <a:spcBef>
                  <a:spcPct val="0"/>
                </a:spcBef>
                <a:spcAft>
                  <a:spcPct val="0"/>
                </a:spcAft>
              </a:pPr>
              <a:t>20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Sometimes</a:t>
            </a:r>
            <a:r>
              <a:rPr lang="en-NZ" baseline="0" dirty="0" smtClean="0"/>
              <a:t> we break down into more detail. </a:t>
            </a:r>
          </a:p>
          <a:p>
            <a:pPr>
              <a:buFont typeface="Arial" pitchFamily="34" charset="0"/>
              <a:buChar char="•"/>
            </a:pPr>
            <a:r>
              <a:rPr lang="en-NZ" baseline="0" dirty="0" smtClean="0"/>
              <a:t>Here a single use case might be “Manage Inventory”, but because your discussion with the client highlights the importance of the interface design for this process, you break it down into individual actions involved in managing inventory.</a:t>
            </a:r>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21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Some of the examples we will look at today come from these two books. </a:t>
            </a:r>
          </a:p>
          <a:p>
            <a:pPr>
              <a:spcBef>
                <a:spcPct val="0"/>
              </a:spcBef>
              <a:buFontTx/>
              <a:buChar char="•"/>
            </a:pPr>
            <a:r>
              <a:rPr lang="en-NZ" smtClean="0"/>
              <a:t>They are both excellent, in-depth treatments of the modelling process.</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238C22-991D-40CB-89E0-746EECD1162F}" type="slidenum">
              <a:rPr lang="en-NZ"/>
              <a:pPr fontAlgn="base">
                <a:spcBef>
                  <a:spcPct val="0"/>
                </a:spcBef>
                <a:spcAft>
                  <a:spcPct val="0"/>
                </a:spcAft>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NZ" dirty="0" smtClean="0"/>
              <a:t>More complex systems, or if you’re modelling at a higher level of detail will give you more complex diagrams</a:t>
            </a:r>
          </a:p>
          <a:p>
            <a:pPr>
              <a:spcBef>
                <a:spcPct val="0"/>
              </a:spcBef>
              <a:buFont typeface="Arial" pitchFamily="34" charset="0"/>
              <a:buChar char="•"/>
            </a:pPr>
            <a:r>
              <a:rPr lang="en-NZ" dirty="0" smtClean="0"/>
              <a:t>Here we see multiple</a:t>
            </a:r>
            <a:r>
              <a:rPr lang="en-NZ" baseline="0" dirty="0" smtClean="0"/>
              <a:t> users simultaneously for a college web site</a:t>
            </a:r>
          </a:p>
          <a:p>
            <a:pPr>
              <a:spcBef>
                <a:spcPct val="0"/>
              </a:spcBef>
              <a:buFont typeface="Arial" pitchFamily="34" charset="0"/>
              <a:buChar char="•"/>
            </a:pPr>
            <a:r>
              <a:rPr lang="en-NZ" baseline="0" dirty="0" smtClean="0"/>
              <a:t>Remember that there are detailed written descriptions that go with each use case.</a:t>
            </a:r>
          </a:p>
          <a:p>
            <a:pPr>
              <a:spcBef>
                <a:spcPct val="0"/>
              </a:spcBef>
              <a:buFont typeface="Arial" pitchFamily="34" charset="0"/>
              <a:buChar char="•"/>
            </a:pPr>
            <a:r>
              <a:rPr lang="en-NZ" baseline="0" dirty="0" smtClean="0"/>
              <a:t>These would explain, for example, what the categories are, or what professional information is involved.</a:t>
            </a:r>
          </a:p>
          <a:p>
            <a:pPr>
              <a:spcBef>
                <a:spcPct val="0"/>
              </a:spcBef>
              <a:buFont typeface="Arial" pitchFamily="34" charset="0"/>
              <a:buChar char="•"/>
            </a:pPr>
            <a:r>
              <a:rPr lang="en-NZ" baseline="0" dirty="0" smtClean="0"/>
              <a:t>They would also incorporate business rules, for example what the policy is for adding or removing a course.</a:t>
            </a:r>
            <a:endParaRPr lang="en-NZ" dirty="0"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3D7E41-2987-48B5-A275-8AC76BAE7A98}" type="slidenum">
              <a:rPr lang="en-NZ"/>
              <a:pPr fontAlgn="base">
                <a:spcBef>
                  <a:spcPct val="0"/>
                </a:spcBef>
                <a:spcAft>
                  <a:spcPct val="0"/>
                </a:spcAft>
              </a:pPr>
              <a:t>22</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Note that a production system will have many </a:t>
            </a:r>
            <a:r>
              <a:rPr lang="en-NZ" b="1" dirty="0" smtClean="0"/>
              <a:t>users</a:t>
            </a:r>
            <a:r>
              <a:rPr lang="en-NZ" dirty="0" smtClean="0"/>
              <a:t> (even if it has only one client) </a:t>
            </a:r>
          </a:p>
          <a:p>
            <a:pPr>
              <a:spcBef>
                <a:spcPct val="0"/>
              </a:spcBef>
              <a:buFontTx/>
              <a:buChar char="•"/>
            </a:pPr>
            <a:r>
              <a:rPr lang="en-NZ" dirty="0" smtClean="0"/>
              <a:t>Remember to consider them all</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DC86A0-0916-479C-A1BC-264150D475F9}" type="slidenum">
              <a:rPr lang="en-NZ"/>
              <a:pPr fontAlgn="base">
                <a:spcBef>
                  <a:spcPct val="0"/>
                </a:spcBef>
                <a:spcAft>
                  <a:spcPct val="0"/>
                </a:spcAft>
              </a:pPr>
              <a:t>23</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Sometimes things can just get out of hand</a:t>
            </a:r>
          </a:p>
          <a:p>
            <a:pPr>
              <a:spcBef>
                <a:spcPct val="0"/>
              </a:spcBef>
              <a:buFontTx/>
              <a:buChar char="•"/>
            </a:pPr>
            <a:r>
              <a:rPr lang="en-NZ" b="1" dirty="0" smtClean="0"/>
              <a:t>Remember that one of the purposes of the diagram </a:t>
            </a:r>
            <a:r>
              <a:rPr lang="en-NZ" b="1" i="1" dirty="0" smtClean="0"/>
              <a:t>is to help the client understand your plan</a:t>
            </a:r>
          </a:p>
          <a:p>
            <a:pPr>
              <a:spcBef>
                <a:spcPct val="0"/>
              </a:spcBef>
              <a:buFontTx/>
              <a:buChar char="•"/>
            </a:pPr>
            <a:r>
              <a:rPr lang="en-NZ" b="1" dirty="0" smtClean="0"/>
              <a:t>This probably won’t</a:t>
            </a:r>
          </a:p>
          <a:p>
            <a:pPr>
              <a:spcBef>
                <a:spcPct val="0"/>
              </a:spcBef>
              <a:buFontTx/>
              <a:buChar char="•"/>
            </a:pPr>
            <a:endParaRPr lang="en-NZ" dirty="0" smtClean="0"/>
          </a:p>
          <a:p>
            <a:pPr>
              <a:spcBef>
                <a:spcPct val="0"/>
              </a:spcBef>
              <a:buFontTx/>
              <a:buChar char="•"/>
            </a:pPr>
            <a:r>
              <a:rPr lang="en-NZ" dirty="0" smtClean="0"/>
              <a:t>So generating a good use case diagram is a Goldilocks and the Three Bears problem – not too much and not too little. </a:t>
            </a:r>
            <a:r>
              <a:rPr lang="en-NZ" b="1" dirty="0" smtClean="0"/>
              <a:t>It has to be just right.</a:t>
            </a:r>
          </a:p>
          <a:p>
            <a:pPr>
              <a:spcBef>
                <a:spcPct val="0"/>
              </a:spcBef>
              <a:buFontTx/>
              <a:buChar char="•"/>
            </a:pPr>
            <a:endParaRPr lang="en-NZ" dirty="0" smtClean="0"/>
          </a:p>
          <a:p>
            <a:pPr>
              <a:spcBef>
                <a:spcPct val="0"/>
              </a:spcBef>
              <a:buFontTx/>
              <a:buChar char="•"/>
            </a:pPr>
            <a:r>
              <a:rPr lang="en-NZ" b="1" dirty="0" smtClean="0"/>
              <a:t>Sometimes you won’t realise that your diagram isn’t at the right level of detail until you discover that your client is confused (too much detail) or has a completely different notion of what they wanted (probably not enough detail along the way somewhere).</a:t>
            </a:r>
          </a:p>
          <a:p>
            <a:pPr>
              <a:spcBef>
                <a:spcPct val="0"/>
              </a:spcBef>
              <a:buFontTx/>
              <a:buChar char="•"/>
            </a:pPr>
            <a:endParaRPr lang="en-NZ" dirty="0" smtClean="0"/>
          </a:p>
          <a:p>
            <a:pPr>
              <a:spcBef>
                <a:spcPct val="0"/>
              </a:spcBef>
              <a:buFontTx/>
              <a:buChar char="•"/>
            </a:pPr>
            <a:r>
              <a:rPr lang="en-NZ" dirty="0" smtClean="0"/>
              <a:t>Conceptual modelling. Not easy.</a:t>
            </a:r>
          </a:p>
          <a:p>
            <a:pPr>
              <a:spcBef>
                <a:spcPct val="0"/>
              </a:spcBef>
            </a:pPr>
            <a:endParaRPr lang="en-NZ" dirty="0"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A44109-6A19-4B36-9D75-64B164636696}" type="slidenum">
              <a:rPr lang="en-NZ"/>
              <a:pPr fontAlgn="base">
                <a:spcBef>
                  <a:spcPct val="0"/>
                </a:spcBef>
                <a:spcAft>
                  <a:spcPct val="0"/>
                </a:spcAft>
              </a:pPr>
              <a:t>24</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usually isn’t hard to do.</a:t>
            </a:r>
          </a:p>
          <a:p>
            <a:pPr>
              <a:buFontTx/>
              <a:buChar char="•"/>
            </a:pPr>
            <a:r>
              <a:rPr lang="en-AU" dirty="0" smtClean="0"/>
              <a:t>Some people recommend suggesting all the nouns as entities and seeing how it goes…</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Example:</a:t>
            </a:r>
          </a:p>
          <a:p>
            <a:pPr>
              <a:buFontTx/>
              <a:buChar char="•"/>
            </a:pPr>
            <a:r>
              <a:rPr lang="en-AU" b="1" dirty="0" smtClean="0"/>
              <a:t>To check, think  of questions someone might ask. Can you answer them?</a:t>
            </a:r>
          </a:p>
          <a:p>
            <a:pPr>
              <a:buFontTx/>
              <a:buChar char="•"/>
            </a:pPr>
            <a:r>
              <a:rPr lang="en-AU" dirty="0" smtClean="0"/>
              <a:t>Farm</a:t>
            </a:r>
          </a:p>
          <a:p>
            <a:pPr>
              <a:buFontTx/>
              <a:buChar char="•"/>
            </a:pPr>
            <a:r>
              <a:rPr lang="en-AU" dirty="0" smtClean="0"/>
              <a:t>Parasite</a:t>
            </a:r>
          </a:p>
          <a:p>
            <a:pPr>
              <a:buFontTx/>
              <a:buChar char="•"/>
            </a:pPr>
            <a:r>
              <a:rPr lang="en-AU" dirty="0" smtClean="0"/>
              <a:t>Experimenter – “Is there some main effect of collector?”</a:t>
            </a:r>
          </a:p>
          <a:p>
            <a:pPr>
              <a:buFontTx/>
              <a:buChar char="•"/>
            </a:pPr>
            <a:r>
              <a:rPr lang="en-AU" dirty="0" smtClean="0"/>
              <a:t>Paddock – “Are all the areas of this farm equally affected?”</a:t>
            </a:r>
          </a:p>
          <a:p>
            <a:pPr>
              <a:buFontTx/>
              <a:buChar char="•"/>
            </a:pPr>
            <a:r>
              <a:rPr lang="en-AU" dirty="0" smtClean="0"/>
              <a:t>Visit – Why? If this isn’t an entity, we may end up recording it more than once (more about this later…..)</a:t>
            </a:r>
          </a:p>
          <a:p>
            <a:pPr>
              <a:buFontTx/>
              <a:buChar char="•"/>
            </a:pPr>
            <a:r>
              <a:rPr lang="en-AU" dirty="0" smtClean="0"/>
              <a:t>Region</a:t>
            </a:r>
          </a:p>
          <a:p>
            <a:pPr>
              <a:buFontTx/>
              <a:buChar char="•"/>
            </a:pPr>
            <a:r>
              <a:rPr lang="en-AU" dirty="0" smtClean="0"/>
              <a:t>Weather</a:t>
            </a:r>
          </a:p>
          <a:p>
            <a:pPr>
              <a:buFontTx/>
              <a:buChar char="•"/>
            </a:pPr>
            <a:r>
              <a:rPr lang="en-AU" dirty="0" smtClean="0"/>
              <a:t>Stock – “Does it matter what kind of critter lives in the paddock?”</a:t>
            </a:r>
          </a:p>
          <a:p>
            <a:pPr>
              <a:buFontTx/>
              <a:buChar char="•"/>
            </a:pPr>
            <a:r>
              <a:rPr lang="en-AU" dirty="0" smtClean="0"/>
              <a:t>….,</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Optionality:</a:t>
            </a:r>
            <a:r>
              <a:rPr lang="en-NZ" baseline="0" dirty="0" smtClean="0"/>
              <a:t> 0 or 1. Is it mandatory?</a:t>
            </a:r>
          </a:p>
          <a:p>
            <a:pPr>
              <a:buFont typeface="Arial" pitchFamily="34" charset="0"/>
              <a:buChar char="•"/>
            </a:pPr>
            <a:r>
              <a:rPr lang="en-NZ" baseline="0" dirty="0" smtClean="0"/>
              <a:t>Cardinality: 1..n: How many can there be?</a:t>
            </a:r>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27</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Example:</a:t>
            </a:r>
          </a:p>
          <a:p>
            <a:pPr>
              <a:buFontTx/>
              <a:buChar char="•"/>
            </a:pPr>
            <a:r>
              <a:rPr lang="en-AU" b="1" dirty="0" smtClean="0"/>
              <a:t>What would you put here?</a:t>
            </a:r>
          </a:p>
          <a:p>
            <a:pPr>
              <a:buFontTx/>
              <a:buChar char="•"/>
            </a:pPr>
            <a:r>
              <a:rPr lang="en-AU" b="1" dirty="0" smtClean="0"/>
              <a:t>The choice is tied to/determines some very integral parts about how this school works</a:t>
            </a:r>
          </a:p>
          <a:p>
            <a:pPr>
              <a:buFontTx/>
              <a:buChar char="•"/>
            </a:pPr>
            <a:r>
              <a:rPr lang="en-AU" dirty="0" smtClean="0"/>
              <a:t>The obvious answer is many-to-many</a:t>
            </a:r>
          </a:p>
          <a:p>
            <a:pPr>
              <a:buFontTx/>
              <a:buChar char="•"/>
            </a:pPr>
            <a:r>
              <a:rPr lang="en-AU" dirty="0" smtClean="0"/>
              <a:t>Each student can enrol in one or more courses, each course will have one or more students. WTP?</a:t>
            </a:r>
          </a:p>
          <a:p>
            <a:pPr>
              <a:buFontTx/>
              <a:buChar char="•"/>
            </a:pPr>
            <a:r>
              <a:rPr lang="en-AU" dirty="0" smtClean="0"/>
              <a:t>Any problems with this model? Any way in which the cardinality we applied may not reflect reality?</a:t>
            </a:r>
          </a:p>
          <a:p>
            <a:pPr>
              <a:buFontTx/>
              <a:buChar char="•"/>
            </a:pPr>
            <a:r>
              <a:rPr lang="en-AU" dirty="0" smtClean="0"/>
              <a:t>What about a new course that no one has enrolled in yet? Can it not be entered in the database? If someone does an enquiry they won’t see it. That might be very bad.</a:t>
            </a:r>
          </a:p>
          <a:p>
            <a:pPr>
              <a:buFontTx/>
              <a:buChar char="•"/>
            </a:pPr>
            <a:r>
              <a:rPr lang="en-AU" dirty="0" smtClean="0"/>
              <a:t>What about a student who hasn’t yet enrolled in any papers. Is he not in the database? Will he then not receive all those important emails from OPSA?</a:t>
            </a:r>
          </a:p>
          <a:p>
            <a:pPr>
              <a:buFontTx/>
              <a:buChar char="•"/>
            </a:pPr>
            <a:r>
              <a:rPr lang="en-AU" b="1" i="1" dirty="0" smtClean="0"/>
              <a:t>You see, by the selection of your optionality and cardinality, you have effectively defined the business rules of the school. Wrong.</a:t>
            </a:r>
          </a:p>
          <a:p>
            <a:pPr>
              <a:buFontTx/>
              <a:buChar char="•"/>
            </a:pPr>
            <a:r>
              <a:rPr lang="en-AU" dirty="0" smtClean="0"/>
              <a:t>What should you do to figure out the correct values?</a:t>
            </a:r>
          </a:p>
          <a:p>
            <a:pPr>
              <a:buFontTx/>
              <a:buChar char="•"/>
            </a:pPr>
            <a:r>
              <a:rPr lang="en-AU" b="1" i="1" dirty="0" smtClean="0"/>
              <a:t>ASK THE CLIENT</a:t>
            </a:r>
            <a:endParaRPr lang="en-US" b="1" i="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Remember the farm-parasite study.</a:t>
            </a:r>
          </a:p>
          <a:p>
            <a:pPr>
              <a:buFontTx/>
              <a:buChar char="•"/>
            </a:pPr>
            <a:r>
              <a:rPr lang="en-AU" dirty="0" smtClean="0"/>
              <a:t>Assume they have decided to record the weather conditions on each visit</a:t>
            </a:r>
          </a:p>
          <a:p>
            <a:pPr>
              <a:buFontTx/>
              <a:buChar char="•"/>
            </a:pPr>
            <a:r>
              <a:rPr lang="en-AU" dirty="0" smtClean="0"/>
              <a:t>This  seems like a good opt/card choice: For each visit you record exactly</a:t>
            </a:r>
            <a:r>
              <a:rPr lang="en-AU" baseline="0" dirty="0" smtClean="0"/>
              <a:t> </a:t>
            </a:r>
            <a:r>
              <a:rPr lang="en-AU" dirty="0" smtClean="0"/>
              <a:t>one weather condition (e.g. rain, snow, fine, overcast…) and each weather condition may apply to 0 or more individual visits.</a:t>
            </a:r>
          </a:p>
          <a:p>
            <a:pPr>
              <a:buFontTx/>
              <a:buChar char="•"/>
            </a:pPr>
            <a:r>
              <a:rPr lang="en-AU" b="1" i="0" dirty="0" smtClean="0"/>
              <a:t>Any problem? </a:t>
            </a:r>
            <a:r>
              <a:rPr lang="en-AU" b="1" i="1" dirty="0" smtClean="0"/>
              <a:t>Does this decision impose any assumptions on reality </a:t>
            </a:r>
            <a:r>
              <a:rPr lang="en-AU" b="1" i="0" dirty="0" smtClean="0"/>
              <a:t>that might not work for us?</a:t>
            </a:r>
          </a:p>
          <a:p>
            <a:pPr>
              <a:buFontTx/>
              <a:buChar char="•"/>
            </a:pPr>
            <a:r>
              <a:rPr lang="en-AU" dirty="0" smtClean="0"/>
              <a:t>Yes: What if the weather is fine when they get there, but starts raining before they leave? Then they really need a 1.n relationship at the weather end.</a:t>
            </a:r>
          </a:p>
          <a:p>
            <a:pPr>
              <a:buFontTx/>
              <a:buChar char="•"/>
            </a:pPr>
            <a:r>
              <a:rPr lang="en-AU" dirty="0" smtClean="0"/>
              <a:t>How to decide? </a:t>
            </a:r>
          </a:p>
          <a:p>
            <a:pPr>
              <a:buFontTx/>
              <a:buChar char="•"/>
            </a:pPr>
            <a:r>
              <a:rPr lang="en-AU" dirty="0" smtClean="0"/>
              <a:t>In this case, we’re not so much trying to model reality truly accurately </a:t>
            </a:r>
            <a:r>
              <a:rPr lang="en-AU" b="1" i="1" dirty="0" smtClean="0"/>
              <a:t>as we are trying to model the relevant aspect of reality for the client.</a:t>
            </a:r>
          </a:p>
          <a:p>
            <a:pPr>
              <a:buFontTx/>
              <a:buChar char="•"/>
            </a:pPr>
            <a:r>
              <a:rPr lang="en-AU" dirty="0" smtClean="0"/>
              <a:t>If most cases are stable weather, and they really don’t care about each individual sample, let it go, even though it’s not a completely accurate reflection of meteorology.</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a:buFontTx/>
              <a:buChar char="•"/>
            </a:pPr>
            <a:r>
              <a:rPr lang="en-AU" dirty="0" smtClean="0"/>
              <a:t>Here, each department has one or more employees; each employee is in 1 (exactly 1) department.</a:t>
            </a:r>
          </a:p>
          <a:p>
            <a:pPr>
              <a:buFontTx/>
              <a:buChar char="•"/>
            </a:pPr>
            <a:r>
              <a:rPr lang="en-AU" dirty="0" smtClean="0"/>
              <a:t>I used to work at the University. I taught in the Psychology department. But then I moved to the Medical School.</a:t>
            </a:r>
          </a:p>
          <a:p>
            <a:pPr>
              <a:buFontTx/>
              <a:buChar char="•"/>
            </a:pPr>
            <a:r>
              <a:rPr lang="en-AU" dirty="0" smtClean="0"/>
              <a:t>How will this database cope?</a:t>
            </a:r>
          </a:p>
          <a:p>
            <a:pPr>
              <a:buFontTx/>
              <a:buChar char="•"/>
            </a:pPr>
            <a:r>
              <a:rPr lang="en-AU" dirty="0" smtClean="0"/>
              <a:t>When I move, you will have to replace my one associated “Department” entity with a new instance. Effectively, the fact that I ever worked in Psychology is lost forever.</a:t>
            </a:r>
          </a:p>
          <a:p>
            <a:pPr>
              <a:buFontTx/>
              <a:buChar char="•"/>
            </a:pPr>
            <a:r>
              <a:rPr lang="en-AU" dirty="0" smtClean="0"/>
              <a:t>But what if there is an audit and they want to know about employees some years ago? What if someone wanted to verify my employment history? I wouldn’t exist prior to my move to the medical school?</a:t>
            </a:r>
          </a:p>
          <a:p>
            <a:pPr>
              <a:buFontTx/>
              <a:buChar char="•"/>
            </a:pPr>
            <a:r>
              <a:rPr lang="en-AU" dirty="0" smtClean="0"/>
              <a:t>This is a common pattern in database modelling – it occurs with the need to store </a:t>
            </a:r>
            <a:r>
              <a:rPr lang="en-AU" b="1" i="1" dirty="0" smtClean="0"/>
              <a:t>historical data</a:t>
            </a:r>
            <a:r>
              <a:rPr lang="en-AU" dirty="0" smtClean="0"/>
              <a:t>, to persistently store data that changes over time</a:t>
            </a:r>
          </a:p>
          <a:p>
            <a:pPr>
              <a:buFontTx/>
              <a:buChar char="•"/>
            </a:pPr>
            <a:r>
              <a:rPr lang="en-AU" dirty="0" smtClean="0"/>
              <a:t>What would we really need here? Many to many, and a date attribute somewhere.</a:t>
            </a:r>
          </a:p>
          <a:p>
            <a:pPr>
              <a:buFontTx/>
              <a:buChar char="•"/>
            </a:pPr>
            <a:r>
              <a:rPr lang="en-AU" b="1" dirty="0" smtClean="0"/>
              <a:t>The precise details of how this complex relationship would translate into tables comes when we talk about logical modelling.</a:t>
            </a:r>
          </a:p>
          <a:p>
            <a:pPr>
              <a:buFontTx/>
              <a:buChar char="•"/>
            </a:pPr>
            <a:r>
              <a:rPr lang="en-AU" dirty="0" smtClean="0"/>
              <a:t>Here’s a similar situation. We’re giving the Team end of the relationship 0.. because someone might be a member of the league but not currently on a team. Should it be 0..1 (only ever storing Bob’s current team) or 0..n (which would allow us to keep a historical record of all the teams Bob has played for)?</a:t>
            </a:r>
          </a:p>
          <a:p>
            <a:pPr>
              <a:buFontTx/>
              <a:buChar char="•"/>
            </a:pPr>
            <a:r>
              <a:rPr lang="en-AU" b="1" i="1" dirty="0" smtClean="0"/>
              <a:t>Which is right? ASK THE CLIENT. Why are they associating teams and members? If it’s only to be able to call people on the roster, don’t get carried away with extra tables needed for historical data. It will only hurt your performance.</a:t>
            </a:r>
          </a:p>
          <a:p>
            <a:pPr>
              <a:buFontTx/>
              <a:buChar char="•"/>
            </a:pPr>
            <a:r>
              <a:rPr lang="en-AU" dirty="0" smtClean="0"/>
              <a:t>Remember, there is rarely one absolutely “correct” model. There is only the most accurate model of reality </a:t>
            </a:r>
            <a:r>
              <a:rPr lang="en-AU" b="1" i="1" dirty="0" smtClean="0"/>
              <a:t>as it is relevant to what the client wants.</a:t>
            </a:r>
          </a:p>
          <a:p>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You’ve learned about your problem, you’ve thought about all the things, you’ve thought about all the ways things are associated</a:t>
            </a:r>
          </a:p>
          <a:p>
            <a:pPr>
              <a:buFontTx/>
              <a:buChar char="•"/>
            </a:pPr>
            <a:r>
              <a:rPr lang="en-AU" smtClean="0"/>
              <a:t>It should now be pretty easy to draw entity boxes and put properties in them, and slap some lines in between them, right?</a:t>
            </a:r>
          </a:p>
          <a:p>
            <a:pPr>
              <a:buFontTx/>
              <a:buChar char="•"/>
            </a:pPr>
            <a:r>
              <a:rPr lang="en-AU" smtClean="0"/>
              <a:t>Maybe…</a:t>
            </a:r>
          </a:p>
          <a:p>
            <a:pPr>
              <a:buFontTx/>
              <a:buChar cha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Back to our sports club….</a:t>
            </a:r>
          </a:p>
          <a:p>
            <a:pPr>
              <a:buFontTx/>
              <a:buChar char="•"/>
            </a:pPr>
            <a:r>
              <a:rPr lang="en-AU" smtClean="0"/>
              <a:t>Say we’ve decided we only care about a member’s current team, so this is our model</a:t>
            </a:r>
          </a:p>
          <a:p>
            <a:pPr>
              <a:buFontTx/>
              <a:buChar char="•"/>
            </a:pPr>
            <a:r>
              <a:rPr lang="en-AU" smtClean="0"/>
              <a:t>What about the captain?</a:t>
            </a:r>
          </a:p>
          <a:p>
            <a:pPr>
              <a:buFontTx/>
              <a:buChar char="•"/>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Perhaps Captain is an attribute of Team</a:t>
            </a:r>
          </a:p>
          <a:p>
            <a:pPr>
              <a:buFontTx/>
              <a:buChar char="•"/>
            </a:pPr>
            <a:r>
              <a:rPr lang="en-AU" dirty="0" smtClean="0"/>
              <a:t>But what if you want to store information about the Captain, like phone number, or address</a:t>
            </a:r>
          </a:p>
          <a:p>
            <a:pPr>
              <a:buFontTx/>
              <a:buChar char="•"/>
            </a:pPr>
            <a:r>
              <a:rPr lang="en-AU" dirty="0" smtClean="0"/>
              <a:t>If you stuff them all in as attributes, things can get unwieldy. And it can get worse, if, for example, you can have co-captains. Will you have Captain 1’s Phone, Captain 2’s Phone…?</a:t>
            </a:r>
          </a:p>
          <a:p>
            <a:pPr>
              <a:buFontTx/>
              <a:buChar char="•"/>
            </a:pPr>
            <a:r>
              <a:rPr lang="en-AU" dirty="0" smtClean="0"/>
              <a:t>Any alternative?</a:t>
            </a:r>
          </a:p>
          <a:p>
            <a:pPr>
              <a:buFontTx/>
              <a:buChar char="•"/>
            </a:pPr>
            <a:r>
              <a:rPr lang="en-AU" dirty="0" smtClean="0"/>
              <a:t>Well since a captain is probably a member, and your member entity already has that stuff, </a:t>
            </a:r>
            <a:r>
              <a:rPr lang="en-AU" b="1" dirty="0" smtClean="0"/>
              <a:t>maybe captain isn’t an attribute at all</a:t>
            </a:r>
            <a:r>
              <a:rPr lang="en-AU" dirty="0" smtClean="0"/>
              <a:t>, </a:t>
            </a:r>
            <a:r>
              <a:rPr lang="en-AU" b="1" dirty="0" smtClean="0"/>
              <a:t>maybe it’s a relationship between Team and Member…</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buFontTx/>
              <a:buChar char="•"/>
            </a:pPr>
            <a:r>
              <a:rPr lang="en-AU" dirty="0" smtClean="0"/>
              <a:t>Again, we will see how to make this into tables later.</a:t>
            </a:r>
          </a:p>
          <a:p>
            <a:pPr>
              <a:lnSpc>
                <a:spcPct val="90000"/>
              </a:lnSpc>
              <a:buFontTx/>
              <a:buChar char="•"/>
            </a:pPr>
            <a:r>
              <a:rPr lang="en-AU" dirty="0" smtClean="0"/>
              <a:t>Which you choose will determine what queries you can make, and how efficiently you can make them</a:t>
            </a:r>
          </a:p>
          <a:p>
            <a:pPr>
              <a:lnSpc>
                <a:spcPct val="90000"/>
              </a:lnSpc>
              <a:buFontTx/>
              <a:buChar char="•"/>
            </a:pPr>
            <a:r>
              <a:rPr lang="en-AU" b="1" dirty="0" smtClean="0"/>
              <a:t>Oversimplifying greatly, a more complex model will allow you to make more queries, but will run  more slowly (because of the joins required to get all the multiple tables together). Again, it’s Goldilocks.</a:t>
            </a:r>
          </a:p>
          <a:p>
            <a:pPr>
              <a:lnSpc>
                <a:spcPct val="90000"/>
              </a:lnSpc>
              <a:buFontTx/>
              <a:buChar char="•"/>
            </a:pPr>
            <a:r>
              <a:rPr lang="en-AU" dirty="0" smtClean="0"/>
              <a:t>Are there any other alternatives?</a:t>
            </a:r>
          </a:p>
          <a:p>
            <a:pPr>
              <a:lnSpc>
                <a:spcPct val="90000"/>
              </a:lnSpc>
              <a:buFontTx/>
              <a:buChar char="•"/>
            </a:pPr>
            <a:r>
              <a:rPr lang="en-AU" dirty="0" smtClean="0"/>
              <a:t>Sure, we’ve tried attribute and relationship, but there’s one more: What if Captain is supposed to be an entity?</a:t>
            </a:r>
          </a:p>
          <a:p>
            <a:pPr>
              <a:lnSpc>
                <a:spcPct val="90000"/>
              </a:lnSpc>
              <a:buFontTx/>
              <a:buChar char="•"/>
            </a:pPr>
            <a:r>
              <a:rPr lang="en-AU" dirty="0" smtClean="0"/>
              <a:t>Why might we want to do that?</a:t>
            </a:r>
          </a:p>
          <a:p>
            <a:pPr>
              <a:lnSpc>
                <a:spcPct val="90000"/>
              </a:lnSpc>
              <a:buFontTx/>
              <a:buChar char="•"/>
            </a:pPr>
            <a:r>
              <a:rPr lang="en-AU" b="1" dirty="0" smtClean="0"/>
              <a:t>If there is information you need to store about Captains that you don’t need to store about non-captain members. </a:t>
            </a:r>
            <a:r>
              <a:rPr lang="en-AU" dirty="0" smtClean="0"/>
              <a:t>For example, perhaps to be a captain you must have a current First Aid certificate, and we need to store the date of that?</a:t>
            </a:r>
          </a:p>
          <a:p>
            <a:pPr>
              <a:lnSpc>
                <a:spcPct val="90000"/>
              </a:lnSpc>
              <a:buFontTx/>
              <a:buChar char="•"/>
            </a:pPr>
            <a:r>
              <a:rPr lang="en-AU" dirty="0" smtClean="0"/>
              <a:t>If captains are just stored as members, then EVERY MEMBER must have a field for First Aid date that will be NULL for the majority of records, and therefore wasted space. </a:t>
            </a:r>
            <a:r>
              <a:rPr lang="en-AU" dirty="0" err="1" smtClean="0"/>
              <a:t>Ew</a:t>
            </a:r>
            <a:r>
              <a:rPr lang="en-AU" dirty="0" smtClean="0"/>
              <a:t>.</a:t>
            </a:r>
          </a:p>
          <a:p>
            <a:pPr>
              <a:lnSpc>
                <a:spcPct val="90000"/>
              </a:lnSpc>
              <a:buFontTx/>
              <a:buChar char="•"/>
            </a:pPr>
            <a:r>
              <a:rPr lang="en-AU" b="1" dirty="0" smtClean="0"/>
              <a:t>This issue should remind you of a similar concern in OO modelling (inheritance), and that’s exactly what it is. Is Captain a special case of Member (i.e. a subclass) with all member’s attributes, but some extra ones?</a:t>
            </a:r>
          </a:p>
          <a:p>
            <a:pPr>
              <a:lnSpc>
                <a:spcPct val="90000"/>
              </a:lnSpc>
              <a:buFontTx/>
              <a:buChar char="•"/>
            </a:pPr>
            <a:r>
              <a:rPr lang="en-AU" dirty="0" smtClean="0"/>
              <a:t>In database land, it’s called Generalisation/Specialisation</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assume we’re finally going to get some student assistants</a:t>
            </a:r>
          </a:p>
          <a:p>
            <a:pPr>
              <a:buFontTx/>
              <a:buChar char="•"/>
            </a:pPr>
            <a:r>
              <a:rPr lang="en-AU" dirty="0" smtClean="0"/>
              <a:t>There are teaching assistants to help in the classroom, and there are research assistants to do research grunt work, and any student can only be one or the other</a:t>
            </a:r>
          </a:p>
          <a:p>
            <a:pPr>
              <a:buFontTx/>
              <a:buChar char="•"/>
            </a:pPr>
            <a:r>
              <a:rPr lang="en-AU" dirty="0" smtClean="0"/>
              <a:t>If you’re a teaching assistant, we need to keep your course assignment, if you’re a research assistant, we need to keep your grant budget number.</a:t>
            </a:r>
          </a:p>
          <a:p>
            <a:pPr>
              <a:buFontTx/>
              <a:buChar char="•"/>
            </a:pPr>
            <a:r>
              <a:rPr lang="en-AU" dirty="0" smtClean="0"/>
              <a:t>If we have a student employee class like this, we run into all kinds of problems – wasted space, data integrity (what happens if you get a data entry error and end up with values in both? What does that mean?), complex conditionals in queries, and so on.</a:t>
            </a:r>
          </a:p>
          <a:p>
            <a:pPr>
              <a:buFontTx/>
              <a:buChar char="•"/>
            </a:pPr>
            <a:r>
              <a:rPr lang="en-AU" dirty="0" smtClean="0"/>
              <a:t>Because really, the situation is more accurately modelled like this….</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is </a:t>
            </a:r>
            <a:r>
              <a:rPr lang="en-AU" b="1" i="1" dirty="0" smtClean="0"/>
              <a:t>specialisation</a:t>
            </a:r>
            <a:endParaRPr lang="en-AU" dirty="0" smtClean="0"/>
          </a:p>
          <a:p>
            <a:pPr>
              <a:buFontTx/>
              <a:buChar char="•"/>
            </a:pPr>
            <a:r>
              <a:rPr lang="en-AU" dirty="0" smtClean="0"/>
              <a:t>The notation is very similar to OO inheritance; the arrow denotes a parent/child or </a:t>
            </a:r>
            <a:r>
              <a:rPr lang="en-AU" dirty="0" err="1" smtClean="0"/>
              <a:t>superclass</a:t>
            </a:r>
            <a:r>
              <a:rPr lang="en-AU" dirty="0" smtClean="0"/>
              <a:t>/subclass relationship.</a:t>
            </a:r>
          </a:p>
          <a:p>
            <a:pPr>
              <a:buFontTx/>
              <a:buChar char="•"/>
            </a:pPr>
            <a:r>
              <a:rPr lang="en-AU" b="1" dirty="0" smtClean="0"/>
              <a:t>While working on your model, you may discover the need for specialisation when an entity you thought was one thing turns out to contain two distinct groups</a:t>
            </a:r>
          </a:p>
          <a:p>
            <a:pPr>
              <a:buFontTx/>
              <a:buChar char="•"/>
            </a:pPr>
            <a:r>
              <a:rPr lang="en-AU" dirty="0" smtClean="0"/>
              <a:t>You may also discover the need for generalisation, when what you originally thought were multiple distinct entities turn out to have some things in common…</a:t>
            </a:r>
            <a:endParaRPr lang="en-US" dirty="0" smtClean="0"/>
          </a:p>
          <a:p>
            <a:pPr>
              <a:buFontTx/>
              <a:buChar char="•"/>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Consider this ordinary sort of model (from Churcher)</a:t>
            </a:r>
          </a:p>
          <a:p>
            <a:pPr>
              <a:buFontTx/>
              <a:buChar char="•"/>
            </a:pPr>
            <a:r>
              <a:rPr lang="en-AU" smtClean="0"/>
              <a:t>Pretty simple. Students enroll in 0 or more papers; Papers are taught by one lecturer, etc.</a:t>
            </a:r>
          </a:p>
          <a:p>
            <a:pPr>
              <a:buFontTx/>
              <a:buChar char="•"/>
            </a:pPr>
            <a:r>
              <a:rPr lang="en-AU" smtClean="0"/>
              <a:t>Now the school decides to sell parking spaces to students and staff, and they need to have this in their database</a:t>
            </a: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So we add a nice parking space entity – the relationship is 0..1 at both ends</a:t>
            </a:r>
          </a:p>
          <a:p>
            <a:pPr>
              <a:buFontTx/>
              <a:buChar char="•"/>
            </a:pPr>
            <a:r>
              <a:rPr lang="en-AU" b="1" dirty="0" smtClean="0"/>
              <a:t>Any problems?</a:t>
            </a:r>
          </a:p>
          <a:p>
            <a:pPr>
              <a:buFontTx/>
              <a:buChar char="•"/>
            </a:pPr>
            <a:r>
              <a:rPr lang="en-AU" dirty="0" smtClean="0"/>
              <a:t>A student or a lecturer has 0 or 1 parking spaces. Fine. But look at it reading from the top: A single parking space can be assigned to 0 or 1 students AND 0 or 1 lecturers.</a:t>
            </a:r>
          </a:p>
          <a:p>
            <a:pPr>
              <a:buFontTx/>
              <a:buChar char="•"/>
            </a:pPr>
            <a:r>
              <a:rPr lang="en-AU" dirty="0" smtClean="0"/>
              <a:t>If you turn this model into a database using the semi-automatic method we will see next session, you are going to end up giving the same parking to place to two people.</a:t>
            </a:r>
          </a:p>
          <a:p>
            <a:pPr>
              <a:buFontTx/>
              <a:buChar char="•"/>
            </a:pPr>
            <a:r>
              <a:rPr lang="en-AU" dirty="0" smtClean="0"/>
              <a:t>What can you do?</a:t>
            </a:r>
          </a:p>
          <a:p>
            <a:pPr>
              <a:buFontTx/>
              <a:buChar char="•"/>
            </a:pPr>
            <a:r>
              <a:rPr lang="en-AU" dirty="0" smtClean="0"/>
              <a:t>Option 1: Write a bunch of complex checking code in your front end to enforce the proper constraints</a:t>
            </a:r>
          </a:p>
          <a:p>
            <a:pPr>
              <a:buFontTx/>
              <a:buChar char="•"/>
            </a:pPr>
            <a:r>
              <a:rPr lang="en-AU" dirty="0" smtClean="0"/>
              <a:t>Option 2: Fix the model so that it better reflects the reality of the situation.</a:t>
            </a:r>
          </a:p>
          <a:p>
            <a:pPr>
              <a:buFontTx/>
              <a:buChar char="•"/>
            </a:pPr>
            <a:r>
              <a:rPr lang="en-AU" dirty="0" smtClean="0"/>
              <a:t>Ideas?</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 problem is that we are treating Student and Lecturer as different things, and they are, when you’re talking about salary and major and so on. </a:t>
            </a:r>
          </a:p>
          <a:p>
            <a:pPr>
              <a:buFontTx/>
              <a:buChar char="•"/>
            </a:pPr>
            <a:r>
              <a:rPr lang="en-AU" dirty="0" smtClean="0"/>
              <a:t>But they’re not when you’re talking about parking spaces. They are really just different flavours of a more general entity, “Person”</a:t>
            </a:r>
          </a:p>
          <a:p>
            <a:pPr>
              <a:buFontTx/>
              <a:buChar char="•"/>
            </a:pPr>
            <a:r>
              <a:rPr lang="en-AU" dirty="0" smtClean="0"/>
              <a:t>So it’s better to model this situation with a </a:t>
            </a:r>
            <a:r>
              <a:rPr lang="en-AU" dirty="0" err="1" smtClean="0"/>
              <a:t>superclass</a:t>
            </a:r>
            <a:r>
              <a:rPr lang="en-AU" dirty="0" smtClean="0"/>
              <a:t> “Person” who holds the common attributes. It is person who holds the parking space, and now easily it’s 1-1.</a:t>
            </a:r>
          </a:p>
          <a:p>
            <a:pPr>
              <a:buFontTx/>
              <a:buChar char="•"/>
            </a:pPr>
            <a:r>
              <a:rPr lang="en-AU" dirty="0" smtClean="0"/>
              <a:t>This is </a:t>
            </a:r>
            <a:r>
              <a:rPr lang="en-AU" b="1" i="1" dirty="0" smtClean="0"/>
              <a:t>generalisation.</a:t>
            </a:r>
          </a:p>
          <a:p>
            <a:pPr>
              <a:buFontTx/>
              <a:buChar char="•"/>
            </a:pPr>
            <a:r>
              <a:rPr lang="en-AU" b="0" i="0" dirty="0" smtClean="0"/>
              <a:t>(Note</a:t>
            </a:r>
            <a:r>
              <a:rPr lang="en-AU" b="0" i="0" baseline="0" dirty="0" smtClean="0"/>
              <a:t> that we now need </a:t>
            </a:r>
            <a:r>
              <a:rPr lang="en-AU" b="0" i="1" baseline="0" dirty="0" smtClean="0"/>
              <a:t>specialisation</a:t>
            </a:r>
            <a:r>
              <a:rPr lang="en-AU" b="0" i="0" baseline="0" dirty="0" smtClean="0"/>
              <a:t> to get Student and Lecturer from Person.)</a:t>
            </a:r>
            <a:endParaRPr lang="en-US" b="0" i="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How about this one?</a:t>
            </a:r>
          </a:p>
          <a:p>
            <a:pPr>
              <a:buFontTx/>
              <a:buChar char="•"/>
            </a:pPr>
            <a:r>
              <a:rPr lang="en-AU" smtClean="0"/>
              <a:t>Nope, this is just different values on the same attribute. Don’t go inheritance-crazy.</a:t>
            </a: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There is nothing in the relational model that supports inheritance at all.</a:t>
            </a:r>
          </a:p>
          <a:p>
            <a:pPr>
              <a:buFontTx/>
              <a:buChar char="•"/>
            </a:pPr>
            <a:r>
              <a:rPr lang="en-AU" dirty="0" smtClean="0"/>
              <a:t>When you get to the whole tables/columns/keys things, it can’t be done, at least not directly.</a:t>
            </a:r>
          </a:p>
          <a:p>
            <a:pPr>
              <a:buFontTx/>
              <a:buChar char="•"/>
            </a:pPr>
            <a:r>
              <a:rPr lang="en-AU" dirty="0" smtClean="0"/>
              <a:t>There are a couple of work-around approaches, that we will cover when we look at the conversion from conceptual to logical models.</a:t>
            </a:r>
          </a:p>
          <a:p>
            <a:pPr>
              <a:buFontTx/>
              <a:buChar char="•"/>
            </a:pPr>
            <a:r>
              <a:rPr lang="en-AU" dirty="0" smtClean="0"/>
              <a:t>This is part of the argument in favour of OO databases, but only a weak one</a:t>
            </a:r>
          </a:p>
          <a:p>
            <a:pPr>
              <a:buFontTx/>
              <a:buChar char="•"/>
            </a:pPr>
            <a:r>
              <a:rPr lang="en-AU" b="1" dirty="0" smtClean="0"/>
              <a:t>In conceptual modelling you should definitely use them, even though they are a little awkward</a:t>
            </a:r>
            <a:r>
              <a:rPr lang="en-AU" b="1" baseline="0" dirty="0" smtClean="0"/>
              <a:t> to translate into a RDBMS</a:t>
            </a:r>
            <a:r>
              <a:rPr lang="en-AU" b="1" dirty="0" smtClean="0"/>
              <a:t>. </a:t>
            </a:r>
          </a:p>
          <a:p>
            <a:pPr>
              <a:buFontTx/>
              <a:buChar char="•"/>
            </a:pPr>
            <a:r>
              <a:rPr lang="en-AU" b="1" dirty="0" smtClean="0"/>
              <a:t>Remember the goal of conceptual modelling is to capture the data universe and communicate with the client. So use them.</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smtClean="0"/>
              <a:t>For example, we are going to be translating it into a relational schema (i.e. Tables) because we are using a relational DBMS this term (SQL Server).</a:t>
            </a:r>
          </a:p>
          <a:p>
            <a:pPr>
              <a:spcBef>
                <a:spcPct val="0"/>
              </a:spcBef>
              <a:buFontTx/>
              <a:buChar char="•"/>
            </a:pPr>
            <a:r>
              <a:rPr lang="en-NZ" smtClean="0"/>
              <a:t>We could, however, choose to translate it into XML for more convenient delivery over the web. Or into an object-oriented system, because we like those.</a:t>
            </a: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8E4AF9-E2A2-4671-8B44-29F750872397}" type="slidenum">
              <a:rPr lang="en-NZ"/>
              <a:pPr fontAlgn="base">
                <a:spcBef>
                  <a:spcPct val="0"/>
                </a:spcBef>
                <a:spcAft>
                  <a:spcPct val="0"/>
                </a:spcAft>
              </a:pPr>
              <a:t>4</a:t>
            </a:fld>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In our next session, we will go through the process of converting a conceptual model to a logical one</a:t>
            </a:r>
          </a:p>
          <a:p>
            <a:pPr>
              <a:buFontTx/>
              <a:buChar char="•"/>
            </a:pPr>
            <a:r>
              <a:rPr lang="en-AU" dirty="0" smtClean="0"/>
              <a:t>We will make tables with columns, we will define keys and we will normalise (don’t worry if you don’t remember the details from DB2)</a:t>
            </a:r>
          </a:p>
          <a:p>
            <a:pPr>
              <a:buFontTx/>
              <a:buChar char="•"/>
            </a:pPr>
            <a:endParaRPr lang="en-AU" dirty="0" smtClean="0"/>
          </a:p>
          <a:p>
            <a:pPr>
              <a:buFontTx/>
              <a:buChar char="•"/>
            </a:pPr>
            <a:r>
              <a:rPr lang="en-AU" dirty="0" smtClean="0"/>
              <a:t>Then you will be given your modelling assignment, which you will work on during week 3. </a:t>
            </a:r>
          </a:p>
          <a:p>
            <a:pPr>
              <a:buFontTx/>
              <a:buChar char="•"/>
            </a:pPr>
            <a:r>
              <a:rPr lang="en-AU" dirty="0" smtClean="0"/>
              <a:t>You will be placed</a:t>
            </a:r>
            <a:r>
              <a:rPr lang="en-AU" baseline="0" dirty="0" smtClean="0"/>
              <a:t> into groups for this assignment.</a:t>
            </a:r>
            <a:endParaRPr lang="en-AU" dirty="0" smtClean="0"/>
          </a:p>
          <a:p>
            <a:pPr>
              <a:buFontTx/>
              <a:buChar char="•"/>
            </a:pPr>
            <a:r>
              <a:rPr lang="en-AU" dirty="0" smtClean="0"/>
              <a:t>Your particular problem will be one of the set shown on the next slide.</a:t>
            </a:r>
          </a:p>
          <a:p>
            <a:pPr>
              <a:buFontTx/>
              <a:buChar char="•"/>
            </a:pPr>
            <a:r>
              <a:rPr lang="en-AU" dirty="0" smtClean="0"/>
              <a:t>For your homework tonight, wander around and think about these (all of them) as though you were designing a conceptual model.</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7F46DB08-ACE1-4CA9-AFCA-28C36244E236}" type="slidenum">
              <a:rPr lang="en-NZ" smtClean="0"/>
              <a:pPr>
                <a:defRPr/>
              </a:pPr>
              <a:t>44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Right, you’ve done this before</a:t>
            </a:r>
          </a:p>
          <a:p>
            <a:pPr>
              <a:buFontTx/>
              <a:buChar char="•"/>
            </a:pPr>
            <a:r>
              <a:rPr lang="en-AU" smtClean="0"/>
              <a:t>In fact….</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I know you did, but we have to do it again.</a:t>
            </a:r>
          </a:p>
          <a:p>
            <a:pPr>
              <a:spcBef>
                <a:spcPct val="0"/>
              </a:spcBef>
              <a:buFontTx/>
              <a:buChar char="•"/>
            </a:pPr>
            <a:r>
              <a:rPr lang="en-NZ" dirty="0" smtClean="0"/>
              <a:t>And, if you go into database design, again and again and again</a:t>
            </a:r>
          </a:p>
          <a:p>
            <a:pPr>
              <a:spcBef>
                <a:spcPct val="0"/>
              </a:spcBef>
              <a:buFontTx/>
              <a:buChar char="•"/>
            </a:pPr>
            <a:r>
              <a:rPr lang="en-NZ" dirty="0" smtClean="0"/>
              <a:t>Of all the topics we will cover this term, this is the hardest one. Because it is the one that takes creativity</a:t>
            </a:r>
          </a:p>
          <a:p>
            <a:pPr>
              <a:spcBef>
                <a:spcPct val="0"/>
              </a:spcBef>
              <a:buFontTx/>
              <a:buChar char="•"/>
            </a:pPr>
            <a:r>
              <a:rPr lang="en-NZ" dirty="0" smtClean="0"/>
              <a:t>There is no Wizard to click through like in DBA, no mechanical set of steps to follow like in logical design.</a:t>
            </a:r>
          </a:p>
          <a:p>
            <a:pPr>
              <a:spcBef>
                <a:spcPct val="0"/>
              </a:spcBef>
              <a:buFontTx/>
              <a:buChar char="•"/>
            </a:pPr>
            <a:r>
              <a:rPr lang="en-NZ" dirty="0" smtClean="0"/>
              <a:t>This one is an art, and it takes practice – a lot of it.</a:t>
            </a:r>
          </a:p>
          <a:p>
            <a:pPr>
              <a:spcBef>
                <a:spcPct val="0"/>
              </a:spcBef>
              <a:buFontTx/>
              <a:buChar char="•"/>
            </a:pPr>
            <a:r>
              <a:rPr lang="en-NZ" dirty="0" smtClean="0"/>
              <a:t>Also, if you screw up the model, it doesn’t matter how many </a:t>
            </a:r>
            <a:r>
              <a:rPr lang="en-NZ" dirty="0" err="1" smtClean="0"/>
              <a:t>subqueries</a:t>
            </a:r>
            <a:r>
              <a:rPr lang="en-NZ" dirty="0" smtClean="0"/>
              <a:t> deep you can go, you won’t be able to get the knowledge out.</a:t>
            </a:r>
          </a:p>
          <a:p>
            <a:pPr>
              <a:spcBef>
                <a:spcPct val="0"/>
              </a:spcBef>
              <a:buFontTx/>
              <a:buChar char="•"/>
            </a:pPr>
            <a:r>
              <a:rPr lang="en-NZ" dirty="0" smtClean="0"/>
              <a:t>Also, for the code monkeys, the process you go through to build a data model is very similar to the process you go through to build a class architecture. Practicing either will help you do the other better.</a:t>
            </a:r>
          </a:p>
          <a:p>
            <a:pPr>
              <a:spcBef>
                <a:spcPct val="0"/>
              </a:spcBef>
              <a:buFontTx/>
              <a:buChar char="•"/>
            </a:pPr>
            <a:r>
              <a:rPr lang="en-NZ" dirty="0" smtClean="0"/>
              <a:t>We assume that you know the basics, and we will this time be able to look at some of the more subtle and complex aspects of the process</a:t>
            </a:r>
          </a:p>
          <a:p>
            <a:pPr>
              <a:spcBef>
                <a:spcPct val="0"/>
              </a:spcBef>
              <a:buFontTx/>
              <a:buChar char="•"/>
            </a:pPr>
            <a:endParaRPr lang="en-NZ" dirty="0"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670A0A-FF57-4699-9FDE-3B70F506E663}" type="slidenum">
              <a:rPr lang="en-NZ"/>
              <a:pPr fontAlgn="base">
                <a:spcBef>
                  <a:spcPct val="0"/>
                </a:spcBef>
                <a:spcAft>
                  <a:spcPct val="0"/>
                </a:spcAft>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Tx/>
              <a:buChar char="•"/>
            </a:pPr>
            <a:r>
              <a:rPr lang="en-AU" dirty="0" smtClean="0"/>
              <a:t>If you build a database</a:t>
            </a:r>
            <a:r>
              <a:rPr lang="en-AU" baseline="0" dirty="0" smtClean="0"/>
              <a:t> from a bad model:</a:t>
            </a:r>
            <a:endParaRPr lang="en-AU" dirty="0" smtClean="0"/>
          </a:p>
          <a:p>
            <a:pPr>
              <a:buFontTx/>
              <a:buChar char="•"/>
            </a:pPr>
            <a:r>
              <a:rPr lang="en-AU" dirty="0" smtClean="0"/>
              <a:t>Data Integrity</a:t>
            </a:r>
          </a:p>
          <a:p>
            <a:pPr lvl="1">
              <a:buFontTx/>
              <a:buChar char="•"/>
            </a:pPr>
            <a:r>
              <a:rPr lang="en-AU" dirty="0" smtClean="0"/>
              <a:t>Data integrity means that all your data values are in the correct domain, all constraints are implemented, all values are correct, etc.</a:t>
            </a:r>
          </a:p>
          <a:p>
            <a:pPr lvl="1">
              <a:buFontTx/>
              <a:buChar char="•"/>
            </a:pPr>
            <a:r>
              <a:rPr lang="en-AU" dirty="0" smtClean="0"/>
              <a:t>Not getting your constraints right is an obvious risk error, as it not normalising correctly (we’ll see what this is formally later, but informally, it’s making sure that you only store each value once, so you never have two that can get out of sync)</a:t>
            </a:r>
          </a:p>
          <a:p>
            <a:pPr lvl="1">
              <a:buFontTx/>
              <a:buChar char="•"/>
            </a:pPr>
            <a:r>
              <a:rPr lang="en-AU" dirty="0" smtClean="0"/>
              <a:t>But even something as seemingly minor as not choosing your field names right can give you problems if, for example, you use the wrong terminology, causing data entry errors later on</a:t>
            </a:r>
          </a:p>
          <a:p>
            <a:pPr lvl="0">
              <a:buFontTx/>
              <a:buChar char="•"/>
            </a:pPr>
            <a:r>
              <a:rPr lang="en-AU" dirty="0" smtClean="0"/>
              <a:t>Performance</a:t>
            </a:r>
          </a:p>
          <a:p>
            <a:pPr lvl="1">
              <a:buFontTx/>
              <a:buChar char="•"/>
            </a:pPr>
            <a:r>
              <a:rPr lang="en-AU" dirty="0" smtClean="0"/>
              <a:t>A poorly constructed model can result in query problems, where you don’t have the structure you need to answer the questions the client wants to ask.</a:t>
            </a:r>
          </a:p>
          <a:p>
            <a:pPr lvl="1">
              <a:buFontTx/>
              <a:buChar char="•"/>
            </a:pPr>
            <a:r>
              <a:rPr lang="en-AU" dirty="0" smtClean="0"/>
              <a:t>This can slow things down considerably</a:t>
            </a:r>
          </a:p>
          <a:p>
            <a:pPr lvl="1">
              <a:buFontTx/>
              <a:buChar char="•"/>
            </a:pPr>
            <a:r>
              <a:rPr lang="en-AU" dirty="0" smtClean="0"/>
              <a:t>If it gets bad enough, it may be a matter of “impossible”, not just slow</a:t>
            </a:r>
          </a:p>
          <a:p>
            <a:pPr lvl="0">
              <a:buFontTx/>
              <a:buChar char="•"/>
            </a:pPr>
            <a:r>
              <a:rPr lang="en-AU" dirty="0" smtClean="0"/>
              <a:t>Rigid</a:t>
            </a:r>
          </a:p>
          <a:p>
            <a:pPr lvl="1">
              <a:buFontTx/>
              <a:buChar char="•"/>
            </a:pPr>
            <a:r>
              <a:rPr lang="en-AU" dirty="0" smtClean="0"/>
              <a:t>Rigid = not scalable, can’t handle change gracefully. If you’re really writing software that’s supposed to be useful to a long time (as opposed to just until you get your marks back) that’s not good enough</a:t>
            </a:r>
          </a:p>
          <a:p>
            <a:pPr>
              <a:buFontTx/>
              <a:buChar char="•"/>
            </a:pPr>
            <a:r>
              <a:rPr lang="en-AU" dirty="0" smtClean="0"/>
              <a:t>We’ll talk about locking in a couple of weeks….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http://www.information-management.com/infodirect/2009_123/data_modeling_databases_management-10015423-1.html?ET=informationmgmt:e972:2178170a:&amp;st=email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One of the reasons for, and consequences of this subjectivity is that there is no right answer</a:t>
            </a:r>
          </a:p>
          <a:p>
            <a:pPr>
              <a:spcBef>
                <a:spcPct val="0"/>
              </a:spcBef>
              <a:buFontTx/>
              <a:buChar char="•"/>
            </a:pPr>
            <a:r>
              <a:rPr lang="en-NZ" dirty="0" smtClean="0"/>
              <a:t>Different people will produce different models</a:t>
            </a:r>
          </a:p>
          <a:p>
            <a:pPr>
              <a:spcBef>
                <a:spcPct val="0"/>
              </a:spcBef>
              <a:buFontTx/>
              <a:buChar char="•"/>
            </a:pPr>
            <a:r>
              <a:rPr lang="en-NZ" dirty="0" smtClean="0"/>
              <a:t>Some aspects of reality will have to be omitted or fudged because they are not pertinent to the problem we are solving</a:t>
            </a:r>
          </a:p>
          <a:p>
            <a:pPr>
              <a:spcBef>
                <a:spcPct val="0"/>
              </a:spcBef>
              <a:buFontTx/>
              <a:buChar char="•"/>
            </a:pPr>
            <a:r>
              <a:rPr lang="en-NZ" dirty="0" smtClean="0"/>
              <a:t>And the appropriate model for the same data context will be different depending on what the user wants to do with their database. </a:t>
            </a:r>
          </a:p>
          <a:p>
            <a:pPr>
              <a:spcBef>
                <a:spcPct val="0"/>
              </a:spcBef>
              <a:buFontTx/>
              <a:buChar char="•"/>
            </a:pPr>
            <a:r>
              <a:rPr lang="en-NZ" dirty="0" smtClean="0"/>
              <a:t>Always keep this in mind: The goal is to turn data into information. Specifically, the information your client is looking for.</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324213-595D-4321-BD41-4478F68605B3}" type="slidenum">
              <a:rPr lang="en-NZ"/>
              <a:pPr fontAlgn="base">
                <a:spcBef>
                  <a:spcPct val="0"/>
                </a:spcBef>
                <a:spcAft>
                  <a:spcPct val="0"/>
                </a:spcAft>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66994733-0761-42A6-BE85-580A2BC1376D}" type="datetimeFigureOut">
              <a:rPr lang="en-US"/>
              <a:pPr>
                <a:defRPr/>
              </a:pPr>
              <a:t>7/31/2018</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7E0793E-BD82-492F-AB63-FEA8DA6ECEB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8406FBB3-8F27-41F0-BB3E-CC0908EFFA9E}" type="datetimeFigureOut">
              <a:rPr lang="en-US"/>
              <a:pPr>
                <a:defRPr/>
              </a:pPr>
              <a:t>7/31/2018</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EF5A712-1E27-47B3-BACB-6ABFD236F0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7000"/>
            <a:ext cx="2133600" cy="274638"/>
          </a:xfrm>
        </p:spPr>
        <p:txBody>
          <a:bodyPr/>
          <a:lstStyle>
            <a:lvl1pPr>
              <a:defRPr/>
            </a:lvl1pPr>
          </a:lstStyle>
          <a:p>
            <a:pPr>
              <a:defRPr/>
            </a:pPr>
            <a:fld id="{9A9254CA-EFCA-4E91-9D01-69A6B75EC491}" type="datetimeFigureOut">
              <a:rPr lang="en-US"/>
              <a:pPr>
                <a:defRPr/>
              </a:pPr>
              <a:t>7/31/2018</a:t>
            </a:fld>
            <a:endParaRPr lang="en-US"/>
          </a:p>
        </p:txBody>
      </p:sp>
      <p:sp>
        <p:nvSpPr>
          <p:cNvPr id="3" name="Footer Placeholder 2"/>
          <p:cNvSpPr>
            <a:spLocks noGrp="1"/>
          </p:cNvSpPr>
          <p:nvPr>
            <p:ph type="ftr" sz="quarter" idx="11"/>
          </p:nvPr>
        </p:nvSpPr>
        <p:spPr>
          <a:xfrm>
            <a:off x="2640013" y="6477000"/>
            <a:ext cx="5508625" cy="274638"/>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204200" y="6477000"/>
            <a:ext cx="733425" cy="274638"/>
          </a:xfrm>
        </p:spPr>
        <p:txBody>
          <a:bodyPr/>
          <a:lstStyle>
            <a:lvl1pPr>
              <a:defRPr/>
            </a:lvl1pPr>
          </a:lstStyle>
          <a:p>
            <a:pPr>
              <a:defRPr/>
            </a:pPr>
            <a:fld id="{3D81D62F-8C06-42B8-B796-CD18AD7780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C8286C-B366-489C-8B9A-1301CB244993}" type="datetimeFigureOut">
              <a:rPr lang="en-US"/>
              <a:pPr>
                <a:defRPr/>
              </a:pPr>
              <a:t>7/31/2018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99079B-4785-4016-A927-89EAFEC3CE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058ACEE0-E759-47A6-A08F-2BF194631417}" type="datetimeFigureOut">
              <a:rPr lang="en-US"/>
              <a:pPr>
                <a:defRPr/>
              </a:pPr>
              <a:t>7/31/2018</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0463D2A-999A-4F98-9631-EDE5FB2B68B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11CDC8F-36E0-47FB-A5B1-BE89A4AECE68}" type="datetimeFigureOut">
              <a:rPr lang="en-US"/>
              <a:pPr>
                <a:defRPr/>
              </a:pPr>
              <a:t>7/31/2018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8F5C0A-1EDF-4C8A-ABE7-4A6E4813A9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89DEAF1-5DEC-4058-A070-068D7D820342}" type="datetimeFigureOut">
              <a:rPr lang="en-US"/>
              <a:pPr>
                <a:defRPr/>
              </a:pPr>
              <a:t>7/31/2018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CBCD9E0-217D-4149-88B2-4ABDD719DF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3995FE-BFCE-48B4-AE4A-1B580BBFA1B2}" type="datetimeFigureOut">
              <a:rPr lang="en-US"/>
              <a:pPr>
                <a:defRPr/>
              </a:pPr>
              <a:t>7/31/2018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FF2EB-BF24-4298-A034-0FAA88A6B2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4932C0FC-B81F-4038-94CE-279E3E9854C9}" type="datetimeFigureOut">
              <a:rPr lang="en-US"/>
              <a:pPr>
                <a:defRPr/>
              </a:pPr>
              <a:t>7/31/2018</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86A9B63-2E6C-4807-B4C6-7B340768B7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C0EDF9A8-33B9-4B1C-9069-CD334B8B0603}" type="datetimeFigureOut">
              <a:rPr lang="en-US"/>
              <a:pPr>
                <a:defRPr/>
              </a:pPr>
              <a:t>7/31/2018</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0C1F96C1-B02C-485A-A26D-9192FD05487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576103-D819-454D-AA9A-29B0578D17EE}" type="datetimeFigureOut">
              <a:rPr lang="en-US"/>
              <a:pPr>
                <a:defRPr/>
              </a:pPr>
              <a:t>7/31/2018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5DA386-2C5F-414A-B6EE-83702D36565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8BC90F7F-792B-46EF-8D13-52D5DAA5699E}" type="datetimeFigureOut">
              <a:rPr lang="en-US"/>
              <a:pPr>
                <a:defRPr/>
              </a:pPr>
              <a:t>7/31/2018</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4691F562-D084-46EB-99D4-FD4E8645D8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1" r:id="rId2"/>
    <p:sldLayoutId id="2147483698" r:id="rId3"/>
    <p:sldLayoutId id="2147483692" r:id="rId4"/>
    <p:sldLayoutId id="2147483693" r:id="rId5"/>
    <p:sldLayoutId id="2147483694" r:id="rId6"/>
    <p:sldLayoutId id="2147483699" r:id="rId7"/>
    <p:sldLayoutId id="2147483700" r:id="rId8"/>
    <p:sldLayoutId id="2147483695" r:id="rId9"/>
    <p:sldLayoutId id="2147483701" r:id="rId10"/>
    <p:sldLayoutId id="2147483696"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normAutofit fontScale="90000"/>
          </a:bodyPr>
          <a:lstStyle/>
          <a:p>
            <a:pPr algn="r" fontAlgn="auto">
              <a:spcAft>
                <a:spcPts val="0"/>
              </a:spcAft>
              <a:defRPr/>
            </a:pPr>
            <a:r>
              <a:rPr lang="en-NZ" dirty="0" smtClean="0">
                <a:solidFill>
                  <a:schemeClr val="accent1">
                    <a:satMod val="150000"/>
                  </a:schemeClr>
                </a:solidFill>
              </a:rPr>
              <a:t>Session 2.1</a:t>
            </a:r>
            <a:br>
              <a:rPr lang="en-NZ" dirty="0" smtClean="0">
                <a:solidFill>
                  <a:schemeClr val="accent1">
                    <a:satMod val="150000"/>
                  </a:schemeClr>
                </a:solidFill>
              </a:rPr>
            </a:br>
            <a:r>
              <a:rPr lang="en-NZ" dirty="0" smtClean="0">
                <a:solidFill>
                  <a:schemeClr val="accent1">
                    <a:satMod val="150000"/>
                  </a:schemeClr>
                </a:solidFill>
              </a:rPr>
              <a:t/>
            </a:r>
            <a:br>
              <a:rPr lang="en-NZ" dirty="0" smtClean="0">
                <a:solidFill>
                  <a:schemeClr val="accent1">
                    <a:satMod val="150000"/>
                  </a:schemeClr>
                </a:solidFill>
              </a:rPr>
            </a:br>
            <a:r>
              <a:rPr lang="en-NZ" dirty="0" smtClean="0">
                <a:solidFill>
                  <a:schemeClr val="accent1">
                    <a:satMod val="150000"/>
                  </a:schemeClr>
                </a:solidFill>
              </a:rPr>
              <a:t>Conceptual Modelling</a:t>
            </a:r>
            <a:endParaRPr lang="en-NZ" dirty="0">
              <a:solidFill>
                <a:schemeClr val="accent1">
                  <a:satMod val="150000"/>
                </a:schemeClr>
              </a:solidFill>
            </a:endParaRPr>
          </a:p>
        </p:txBody>
      </p:sp>
      <p:sp>
        <p:nvSpPr>
          <p:cNvPr id="14338" name="Subtitle 2"/>
          <p:cNvSpPr>
            <a:spLocks noGrp="1"/>
          </p:cNvSpPr>
          <p:nvPr>
            <p:ph type="subTitle" idx="1"/>
          </p:nvPr>
        </p:nvSpPr>
        <p:spPr>
          <a:xfrm>
            <a:off x="685800" y="1828800"/>
            <a:ext cx="8077200" cy="1500188"/>
          </a:xfrm>
        </p:spPr>
        <p:txBody>
          <a:bodyPr/>
          <a:lstStyle/>
          <a:p>
            <a:r>
              <a:rPr lang="en-NZ" dirty="0" smtClean="0"/>
              <a:t>IN705 Databases 3 - </a:t>
            </a:r>
            <a:r>
              <a:rPr lang="en-NZ" dirty="0" smtClean="0"/>
              <a:t>2018</a:t>
            </a:r>
            <a:endParaRPr lang="en-NZ"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Remember...</a:t>
            </a:r>
            <a:endParaRPr lang="en-NZ" dirty="0">
              <a:solidFill>
                <a:schemeClr val="accent1">
                  <a:satMod val="150000"/>
                </a:schemeClr>
              </a:solidFill>
            </a:endParaRPr>
          </a:p>
        </p:txBody>
      </p:sp>
      <p:sp>
        <p:nvSpPr>
          <p:cNvPr id="22530" name="Content Placeholder 2"/>
          <p:cNvSpPr>
            <a:spLocks noGrp="1"/>
          </p:cNvSpPr>
          <p:nvPr>
            <p:ph idx="1"/>
          </p:nvPr>
        </p:nvSpPr>
        <p:spPr/>
        <p:txBody>
          <a:bodyPr/>
          <a:lstStyle/>
          <a:p>
            <a:r>
              <a:rPr lang="en-NZ" smtClean="0"/>
              <a:t>For a given context, there is no “perfect” conceptual model.</a:t>
            </a:r>
          </a:p>
          <a:p>
            <a:endParaRPr lang="en-NZ" smtClean="0"/>
          </a:p>
          <a:p>
            <a:r>
              <a:rPr lang="en-NZ" smtClean="0"/>
              <a:t>“It is never possible to say that a given data model is </a:t>
            </a:r>
            <a:r>
              <a:rPr lang="en-NZ" i="1" smtClean="0"/>
              <a:t>the</a:t>
            </a:r>
            <a:r>
              <a:rPr lang="en-NZ" smtClean="0"/>
              <a:t> correct one. We can only say that it meets the requirements of a problem within a given scope, and subject to certain assumptions or approximations.”</a:t>
            </a:r>
          </a:p>
          <a:p>
            <a:pPr lvl="1" algn="r">
              <a:buFont typeface="Wingdings" pitchFamily="2" charset="2"/>
              <a:buNone/>
            </a:pPr>
            <a:r>
              <a:rPr lang="en-NZ" smtClean="0"/>
              <a:t>- Churcher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Process Overview</a:t>
            </a:r>
            <a:endParaRPr lang="en-NZ" dirty="0">
              <a:solidFill>
                <a:schemeClr val="accent1">
                  <a:satMod val="150000"/>
                </a:schemeClr>
              </a:solidFill>
            </a:endParaRPr>
          </a:p>
        </p:txBody>
      </p:sp>
      <p:sp>
        <p:nvSpPr>
          <p:cNvPr id="24578" name="Content Placeholder 2"/>
          <p:cNvSpPr>
            <a:spLocks noGrp="1"/>
          </p:cNvSpPr>
          <p:nvPr>
            <p:ph idx="1"/>
          </p:nvPr>
        </p:nvSpPr>
        <p:spPr/>
        <p:txBody>
          <a:bodyPr/>
          <a:lstStyle/>
          <a:p>
            <a:r>
              <a:rPr lang="en-NZ" dirty="0" smtClean="0"/>
              <a:t>Requirements Elicitation</a:t>
            </a:r>
          </a:p>
          <a:p>
            <a:r>
              <a:rPr lang="en-NZ" dirty="0" smtClean="0"/>
              <a:t>Identifying the Entities</a:t>
            </a:r>
          </a:p>
          <a:p>
            <a:r>
              <a:rPr lang="en-NZ" dirty="0" smtClean="0"/>
              <a:t>Modelling the Attributes and Relationships</a:t>
            </a:r>
          </a:p>
          <a:p>
            <a:r>
              <a:rPr lang="en-NZ" dirty="0" smtClean="0"/>
              <a:t>Verifying the Model </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
            </a:r>
            <a:br>
              <a:rPr lang="en-NZ" dirty="0" smtClean="0">
                <a:solidFill>
                  <a:schemeClr val="accent1">
                    <a:satMod val="150000"/>
                  </a:schemeClr>
                </a:solidFill>
              </a:rPr>
            </a:br>
            <a:r>
              <a:rPr lang="en-NZ" dirty="0" smtClean="0">
                <a:solidFill>
                  <a:schemeClr val="accent1">
                    <a:satMod val="150000"/>
                  </a:schemeClr>
                </a:solidFill>
              </a:rPr>
              <a:t>1. Requirements Elicitation</a:t>
            </a:r>
            <a:br>
              <a:rPr lang="en-NZ" dirty="0" smtClean="0">
                <a:solidFill>
                  <a:schemeClr val="accent1">
                    <a:satMod val="150000"/>
                  </a:schemeClr>
                </a:solidFill>
              </a:rPr>
            </a:br>
            <a:endParaRPr lang="en-NZ" dirty="0">
              <a:solidFill>
                <a:schemeClr val="accent1">
                  <a:satMod val="150000"/>
                </a:schemeClr>
              </a:solidFill>
            </a:endParaRPr>
          </a:p>
        </p:txBody>
      </p:sp>
      <p:sp>
        <p:nvSpPr>
          <p:cNvPr id="27650" name="Content Placeholder 2"/>
          <p:cNvSpPr>
            <a:spLocks noGrp="1"/>
          </p:cNvSpPr>
          <p:nvPr>
            <p:ph idx="1"/>
          </p:nvPr>
        </p:nvSpPr>
        <p:spPr/>
        <p:txBody>
          <a:bodyPr/>
          <a:lstStyle/>
          <a:p>
            <a:r>
              <a:rPr lang="en-NZ" smtClean="0"/>
              <a:t>Determining</a:t>
            </a:r>
          </a:p>
          <a:p>
            <a:pPr lvl="1"/>
            <a:r>
              <a:rPr lang="en-NZ" smtClean="0"/>
              <a:t>What data the model represents</a:t>
            </a:r>
          </a:p>
          <a:p>
            <a:pPr lvl="1"/>
            <a:r>
              <a:rPr lang="en-NZ" smtClean="0"/>
              <a:t>How the data will be used</a:t>
            </a:r>
          </a:p>
          <a:p>
            <a:pPr lvl="1"/>
            <a:endParaRPr lang="en-NZ" smtClean="0"/>
          </a:p>
          <a:p>
            <a:r>
              <a:rPr lang="en-NZ" smtClean="0"/>
              <a:t>Usually accomplished by talking to the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Cases</a:t>
            </a:r>
            <a:endParaRPr lang="en-NZ" dirty="0">
              <a:solidFill>
                <a:schemeClr val="accent1">
                  <a:satMod val="150000"/>
                </a:schemeClr>
              </a:solidFill>
            </a:endParaRPr>
          </a:p>
        </p:txBody>
      </p:sp>
      <p:sp>
        <p:nvSpPr>
          <p:cNvPr id="29698" name="Content Placeholder 2"/>
          <p:cNvSpPr>
            <a:spLocks noGrp="1"/>
          </p:cNvSpPr>
          <p:nvPr>
            <p:ph idx="1"/>
          </p:nvPr>
        </p:nvSpPr>
        <p:spPr/>
        <p:txBody>
          <a:bodyPr/>
          <a:lstStyle/>
          <a:p>
            <a:r>
              <a:rPr lang="en-NZ" dirty="0" smtClean="0"/>
              <a:t>Semi-formal methodology for figuring out how a system will be used</a:t>
            </a:r>
          </a:p>
          <a:p>
            <a:r>
              <a:rPr lang="en-NZ" dirty="0" smtClean="0"/>
              <a:t>Associated notation that facilitates communication between designers and clients.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Cases</a:t>
            </a:r>
            <a:endParaRPr lang="en-NZ"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NZ" dirty="0" smtClean="0"/>
              <a:t>Process</a:t>
            </a:r>
          </a:p>
          <a:p>
            <a:pPr marL="582930" indent="-514350" fontAlgn="auto">
              <a:spcBef>
                <a:spcPts val="0"/>
              </a:spcBef>
              <a:spcAft>
                <a:spcPts val="0"/>
              </a:spcAft>
              <a:buFont typeface="+mj-lt"/>
              <a:buAutoNum type="arabicPeriod"/>
              <a:defRPr/>
            </a:pPr>
            <a:r>
              <a:rPr lang="en-NZ" dirty="0" smtClean="0"/>
              <a:t>Through discussion and observation, identify what tasks all the people who will use the system need to do.</a:t>
            </a:r>
          </a:p>
          <a:p>
            <a:pPr marL="582930" indent="-514350" fontAlgn="auto">
              <a:spcBef>
                <a:spcPts val="0"/>
              </a:spcBef>
              <a:spcAft>
                <a:spcPts val="0"/>
              </a:spcAft>
              <a:buFont typeface="+mj-lt"/>
              <a:buAutoNum type="arabicPeriod"/>
              <a:defRPr/>
            </a:pPr>
            <a:r>
              <a:rPr lang="en-NZ" dirty="0" smtClean="0"/>
              <a:t>Figure out what data you will need to store in order to support those tasks.</a:t>
            </a:r>
          </a:p>
          <a:p>
            <a:pPr marL="582930" indent="-514350" fontAlgn="auto">
              <a:spcBef>
                <a:spcPts val="0"/>
              </a:spcBef>
              <a:spcAft>
                <a:spcPts val="0"/>
              </a:spcAft>
              <a:buFont typeface="+mj-lt"/>
              <a:buAutoNum type="arabicPeriod"/>
              <a:defRPr/>
            </a:pPr>
            <a:r>
              <a:rPr lang="en-NZ" dirty="0" smtClean="0"/>
              <a:t>Make a clear diagram of your plan.</a:t>
            </a:r>
          </a:p>
          <a:p>
            <a:pPr marL="582930" indent="-514350" fontAlgn="auto">
              <a:spcBef>
                <a:spcPts val="0"/>
              </a:spcBef>
              <a:spcAft>
                <a:spcPts val="0"/>
              </a:spcAft>
              <a:buFont typeface="+mj-lt"/>
              <a:buAutoNum type="arabicPeriod"/>
              <a:defRPr/>
            </a:pPr>
            <a:r>
              <a:rPr lang="en-NZ" dirty="0" smtClean="0"/>
              <a:t>Present the diagram to the client for discussion.</a:t>
            </a:r>
          </a:p>
          <a:p>
            <a:pPr marL="582930" indent="-514350" fontAlgn="auto">
              <a:spcBef>
                <a:spcPts val="0"/>
              </a:spcBef>
              <a:spcAft>
                <a:spcPts val="0"/>
              </a:spcAft>
              <a:buFont typeface="+mj-lt"/>
              <a:buAutoNum type="arabicPeriod"/>
              <a:defRPr/>
            </a:pPr>
            <a:r>
              <a:rPr lang="en-NZ" dirty="0" smtClean="0"/>
              <a:t>Repeat......</a:t>
            </a:r>
          </a:p>
          <a:p>
            <a:pPr marL="582930" indent="-514350" fontAlgn="auto">
              <a:spcBef>
                <a:spcPts val="0"/>
              </a:spcBef>
              <a:spcAft>
                <a:spcPts val="0"/>
              </a:spcAft>
              <a:buFont typeface="+mj-lt"/>
              <a:buAutoNum type="arabicPeriod"/>
              <a:defRPr/>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Example</a:t>
            </a:r>
            <a:endParaRPr lang="en-NZ" dirty="0">
              <a:solidFill>
                <a:schemeClr val="accent1">
                  <a:satMod val="150000"/>
                </a:schemeClr>
              </a:solidFill>
            </a:endParaRPr>
          </a:p>
        </p:txBody>
      </p:sp>
      <p:sp>
        <p:nvSpPr>
          <p:cNvPr id="32770" name="Content Placeholder 2"/>
          <p:cNvSpPr>
            <a:spLocks noGrp="1"/>
          </p:cNvSpPr>
          <p:nvPr>
            <p:ph idx="1"/>
          </p:nvPr>
        </p:nvSpPr>
        <p:spPr/>
        <p:txBody>
          <a:bodyPr/>
          <a:lstStyle/>
          <a:p>
            <a:endParaRPr lang="en-NZ" smtClean="0"/>
          </a:p>
        </p:txBody>
      </p:sp>
      <p:sp>
        <p:nvSpPr>
          <p:cNvPr id="4" name="TextBox 3"/>
          <p:cNvSpPr txBox="1"/>
          <p:nvPr/>
        </p:nvSpPr>
        <p:spPr>
          <a:xfrm>
            <a:off x="6019800" y="2590800"/>
            <a:ext cx="2209800" cy="523875"/>
          </a:xfrm>
          <a:prstGeom prst="rect">
            <a:avLst/>
          </a:prstGeom>
          <a:ln/>
        </p:spPr>
        <p:style>
          <a:lnRef idx="3">
            <a:schemeClr val="lt1"/>
          </a:lnRef>
          <a:fillRef idx="1">
            <a:schemeClr val="accent6"/>
          </a:fillRef>
          <a:effectRef idx="1">
            <a:schemeClr val="accent6"/>
          </a:effectRef>
          <a:fontRef idx="minor">
            <a:schemeClr val="lt1"/>
          </a:fontRef>
        </p:style>
        <p:txBody>
          <a:bodyPr>
            <a:spAutoFit/>
          </a:bodyPr>
          <a:lstStyle/>
          <a:p>
            <a:pPr fontAlgn="auto">
              <a:spcBef>
                <a:spcPts val="0"/>
              </a:spcBef>
              <a:spcAft>
                <a:spcPts val="0"/>
              </a:spcAft>
              <a:defRPr/>
            </a:pPr>
            <a:r>
              <a:rPr lang="en-NZ" sz="2800" dirty="0"/>
              <a:t>Team</a:t>
            </a:r>
          </a:p>
        </p:txBody>
      </p:sp>
      <p:sp>
        <p:nvSpPr>
          <p:cNvPr id="5" name="TextBox 4"/>
          <p:cNvSpPr txBox="1"/>
          <p:nvPr/>
        </p:nvSpPr>
        <p:spPr>
          <a:xfrm>
            <a:off x="6019800" y="3124200"/>
            <a:ext cx="2209800" cy="1384300"/>
          </a:xfrm>
          <a:prstGeom prst="rect">
            <a:avLst/>
          </a:prstGeom>
          <a:ln/>
        </p:spPr>
        <p:style>
          <a:lnRef idx="3">
            <a:schemeClr val="lt1"/>
          </a:lnRef>
          <a:fillRef idx="1">
            <a:schemeClr val="accent6"/>
          </a:fillRef>
          <a:effectRef idx="1">
            <a:schemeClr val="accent6"/>
          </a:effectRef>
          <a:fontRef idx="minor">
            <a:schemeClr val="lt1"/>
          </a:fontRef>
        </p:style>
        <p:txBody>
          <a:bodyPr>
            <a:spAutoFit/>
          </a:bodyPr>
          <a:lstStyle/>
          <a:p>
            <a:pPr fontAlgn="auto">
              <a:spcBef>
                <a:spcPts val="0"/>
              </a:spcBef>
              <a:spcAft>
                <a:spcPts val="0"/>
              </a:spcAft>
              <a:defRPr/>
            </a:pPr>
            <a:r>
              <a:rPr lang="en-NZ" sz="2800" dirty="0"/>
              <a:t>Name</a:t>
            </a:r>
          </a:p>
          <a:p>
            <a:pPr fontAlgn="auto">
              <a:spcBef>
                <a:spcPts val="0"/>
              </a:spcBef>
              <a:spcAft>
                <a:spcPts val="0"/>
              </a:spcAft>
              <a:defRPr/>
            </a:pPr>
            <a:r>
              <a:rPr lang="en-NZ" sz="2800" dirty="0"/>
              <a:t>Grade</a:t>
            </a:r>
          </a:p>
          <a:p>
            <a:pPr fontAlgn="auto">
              <a:spcBef>
                <a:spcPts val="0"/>
              </a:spcBef>
              <a:spcAft>
                <a:spcPts val="0"/>
              </a:spcAft>
              <a:defRPr/>
            </a:pPr>
            <a:r>
              <a:rPr lang="en-NZ" sz="2800" dirty="0"/>
              <a:t>Captain</a:t>
            </a:r>
          </a:p>
        </p:txBody>
      </p:sp>
      <p:sp>
        <p:nvSpPr>
          <p:cNvPr id="6" name="TextBox 5"/>
          <p:cNvSpPr txBox="1"/>
          <p:nvPr/>
        </p:nvSpPr>
        <p:spPr>
          <a:xfrm>
            <a:off x="990600" y="2590800"/>
            <a:ext cx="2209800" cy="523875"/>
          </a:xfrm>
          <a:prstGeom prst="rect">
            <a:avLst/>
          </a:prstGeom>
          <a:ln/>
        </p:spPr>
        <p:style>
          <a:lnRef idx="3">
            <a:schemeClr val="lt1"/>
          </a:lnRef>
          <a:fillRef idx="1">
            <a:schemeClr val="accent6"/>
          </a:fillRef>
          <a:effectRef idx="1">
            <a:schemeClr val="accent6"/>
          </a:effectRef>
          <a:fontRef idx="minor">
            <a:schemeClr val="lt1"/>
          </a:fontRef>
        </p:style>
        <p:txBody>
          <a:bodyPr>
            <a:spAutoFit/>
          </a:bodyPr>
          <a:lstStyle/>
          <a:p>
            <a:pPr fontAlgn="auto">
              <a:spcBef>
                <a:spcPts val="0"/>
              </a:spcBef>
              <a:spcAft>
                <a:spcPts val="0"/>
              </a:spcAft>
              <a:defRPr/>
            </a:pPr>
            <a:r>
              <a:rPr lang="en-NZ" sz="2800" dirty="0"/>
              <a:t>Player</a:t>
            </a:r>
          </a:p>
        </p:txBody>
      </p:sp>
      <p:sp>
        <p:nvSpPr>
          <p:cNvPr id="7" name="TextBox 6"/>
          <p:cNvSpPr txBox="1"/>
          <p:nvPr/>
        </p:nvSpPr>
        <p:spPr>
          <a:xfrm>
            <a:off x="990600" y="3124200"/>
            <a:ext cx="2209800" cy="1384300"/>
          </a:xfrm>
          <a:prstGeom prst="rect">
            <a:avLst/>
          </a:prstGeom>
          <a:ln/>
        </p:spPr>
        <p:style>
          <a:lnRef idx="3">
            <a:schemeClr val="lt1"/>
          </a:lnRef>
          <a:fillRef idx="1">
            <a:schemeClr val="accent6"/>
          </a:fillRef>
          <a:effectRef idx="1">
            <a:schemeClr val="accent6"/>
          </a:effectRef>
          <a:fontRef idx="minor">
            <a:schemeClr val="lt1"/>
          </a:fontRef>
        </p:style>
        <p:txBody>
          <a:bodyPr>
            <a:spAutoFit/>
          </a:bodyPr>
          <a:lstStyle/>
          <a:p>
            <a:pPr fontAlgn="auto">
              <a:spcBef>
                <a:spcPts val="0"/>
              </a:spcBef>
              <a:spcAft>
                <a:spcPts val="0"/>
              </a:spcAft>
              <a:defRPr/>
            </a:pPr>
            <a:r>
              <a:rPr lang="en-NZ" sz="2800" dirty="0"/>
              <a:t>Name</a:t>
            </a:r>
          </a:p>
          <a:p>
            <a:pPr fontAlgn="auto">
              <a:spcBef>
                <a:spcPts val="0"/>
              </a:spcBef>
              <a:spcAft>
                <a:spcPts val="0"/>
              </a:spcAft>
              <a:defRPr/>
            </a:pPr>
            <a:r>
              <a:rPr lang="en-NZ" sz="2800" dirty="0"/>
              <a:t>Address</a:t>
            </a:r>
          </a:p>
          <a:p>
            <a:pPr fontAlgn="auto">
              <a:spcBef>
                <a:spcPts val="0"/>
              </a:spcBef>
              <a:spcAft>
                <a:spcPts val="0"/>
              </a:spcAft>
              <a:defRPr/>
            </a:pPr>
            <a:r>
              <a:rPr lang="en-NZ" sz="2800" dirty="0"/>
              <a:t>Phones</a:t>
            </a:r>
          </a:p>
        </p:txBody>
      </p:sp>
      <p:cxnSp>
        <p:nvCxnSpPr>
          <p:cNvPr id="9" name="Straight Connector 8"/>
          <p:cNvCxnSpPr>
            <a:stCxn id="7" idx="3"/>
            <a:endCxn id="5" idx="1"/>
          </p:cNvCxnSpPr>
          <p:nvPr/>
        </p:nvCxnSpPr>
        <p:spPr>
          <a:xfrm>
            <a:off x="3200400" y="3816350"/>
            <a:ext cx="2819400" cy="0"/>
          </a:xfrm>
          <a:prstGeom prst="line">
            <a:avLst/>
          </a:prstGeom>
        </p:spPr>
        <p:style>
          <a:lnRef idx="3">
            <a:schemeClr val="accent6"/>
          </a:lnRef>
          <a:fillRef idx="0">
            <a:schemeClr val="accent6"/>
          </a:fillRef>
          <a:effectRef idx="2">
            <a:schemeClr val="accent6"/>
          </a:effectRef>
          <a:fontRef idx="minor">
            <a:schemeClr val="tx1"/>
          </a:fontRef>
        </p:style>
      </p:cxnSp>
      <p:sp>
        <p:nvSpPr>
          <p:cNvPr id="32776" name="TextBox 10"/>
          <p:cNvSpPr txBox="1">
            <a:spLocks noChangeArrowheads="1"/>
          </p:cNvSpPr>
          <p:nvPr/>
        </p:nvSpPr>
        <p:spPr bwMode="auto">
          <a:xfrm>
            <a:off x="3810000" y="2828925"/>
            <a:ext cx="1752600" cy="523875"/>
          </a:xfrm>
          <a:prstGeom prst="rect">
            <a:avLst/>
          </a:prstGeom>
          <a:noFill/>
          <a:ln w="9525">
            <a:noFill/>
            <a:miter lim="800000"/>
            <a:headEnd/>
            <a:tailEnd/>
          </a:ln>
        </p:spPr>
        <p:txBody>
          <a:bodyPr>
            <a:spAutoFit/>
          </a:bodyPr>
          <a:lstStyle/>
          <a:p>
            <a:r>
              <a:rPr lang="en-NZ" sz="2800">
                <a:latin typeface="Corbel" pitchFamily="34" charset="0"/>
              </a:rPr>
              <a:t>Plays For</a:t>
            </a:r>
          </a:p>
        </p:txBody>
      </p:sp>
      <p:sp>
        <p:nvSpPr>
          <p:cNvPr id="32777" name="TextBox 12"/>
          <p:cNvSpPr txBox="1">
            <a:spLocks noChangeArrowheads="1"/>
          </p:cNvSpPr>
          <p:nvPr/>
        </p:nvSpPr>
        <p:spPr bwMode="auto">
          <a:xfrm>
            <a:off x="3200400" y="3276600"/>
            <a:ext cx="990600" cy="523875"/>
          </a:xfrm>
          <a:prstGeom prst="rect">
            <a:avLst/>
          </a:prstGeom>
          <a:noFill/>
          <a:ln w="9525">
            <a:noFill/>
            <a:miter lim="800000"/>
            <a:headEnd/>
            <a:tailEnd/>
          </a:ln>
        </p:spPr>
        <p:txBody>
          <a:bodyPr>
            <a:spAutoFit/>
          </a:bodyPr>
          <a:lstStyle/>
          <a:p>
            <a:r>
              <a:rPr lang="en-NZ" sz="2800">
                <a:latin typeface="Corbel" pitchFamily="34" charset="0"/>
              </a:rPr>
              <a:t>1..n</a:t>
            </a:r>
          </a:p>
        </p:txBody>
      </p:sp>
      <p:sp>
        <p:nvSpPr>
          <p:cNvPr id="32778" name="TextBox 13"/>
          <p:cNvSpPr txBox="1">
            <a:spLocks noChangeArrowheads="1"/>
          </p:cNvSpPr>
          <p:nvPr/>
        </p:nvSpPr>
        <p:spPr bwMode="auto">
          <a:xfrm>
            <a:off x="5257800" y="3286125"/>
            <a:ext cx="1143000" cy="523875"/>
          </a:xfrm>
          <a:prstGeom prst="rect">
            <a:avLst/>
          </a:prstGeom>
          <a:noFill/>
          <a:ln w="9525">
            <a:noFill/>
            <a:miter lim="800000"/>
            <a:headEnd/>
            <a:tailEnd/>
          </a:ln>
        </p:spPr>
        <p:txBody>
          <a:bodyPr>
            <a:spAutoFit/>
          </a:bodyPr>
          <a:lstStyle/>
          <a:p>
            <a:r>
              <a:rPr lang="en-NZ" sz="2800">
                <a:latin typeface="Corbel" pitchFamily="34" charset="0"/>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2776" grpId="0"/>
      <p:bldP spid="32777" grpId="0"/>
      <p:bldP spid="327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Example (continued)</a:t>
            </a:r>
            <a:endParaRPr lang="en-NZ" dirty="0">
              <a:solidFill>
                <a:schemeClr val="accent1">
                  <a:satMod val="150000"/>
                </a:schemeClr>
              </a:solidFill>
            </a:endParaRPr>
          </a:p>
        </p:txBody>
      </p:sp>
      <p:sp>
        <p:nvSpPr>
          <p:cNvPr id="34818" name="Content Placeholder 2"/>
          <p:cNvSpPr>
            <a:spLocks noGrp="1"/>
          </p:cNvSpPr>
          <p:nvPr>
            <p:ph idx="1"/>
          </p:nvPr>
        </p:nvSpPr>
        <p:spPr/>
        <p:txBody>
          <a:bodyPr/>
          <a:lstStyle/>
          <a:p>
            <a:r>
              <a:rPr lang="en-NZ" smtClean="0"/>
              <a:t>Two choices</a:t>
            </a:r>
          </a:p>
          <a:p>
            <a:pPr marL="971550" lvl="1" indent="-514350">
              <a:buFont typeface="Corbel" pitchFamily="34" charset="0"/>
              <a:buAutoNum type="arabicPeriod"/>
            </a:pPr>
            <a:r>
              <a:rPr lang="en-NZ" smtClean="0"/>
              <a:t>Extend the model so that you can represent accurately the situation where Bob fills in for Fred during Tuesday’s match.</a:t>
            </a:r>
          </a:p>
          <a:p>
            <a:pPr marL="971550" lvl="1" indent="-514350">
              <a:buFont typeface="Corbel" pitchFamily="34" charset="0"/>
              <a:buAutoNum type="arabicPeriod"/>
            </a:pPr>
            <a:r>
              <a:rPr lang="en-NZ" smtClean="0"/>
              <a:t>Ignore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Example (continued)</a:t>
            </a:r>
            <a:endParaRPr lang="en-NZ" dirty="0">
              <a:solidFill>
                <a:schemeClr val="accent1">
                  <a:satMod val="150000"/>
                </a:schemeClr>
              </a:solidFill>
            </a:endParaRPr>
          </a:p>
        </p:txBody>
      </p:sp>
      <p:sp>
        <p:nvSpPr>
          <p:cNvPr id="36866" name="Content Placeholder 2"/>
          <p:cNvSpPr>
            <a:spLocks noGrp="1"/>
          </p:cNvSpPr>
          <p:nvPr>
            <p:ph idx="1"/>
          </p:nvPr>
        </p:nvSpPr>
        <p:spPr/>
        <p:txBody>
          <a:bodyPr/>
          <a:lstStyle/>
          <a:p>
            <a:r>
              <a:rPr lang="en-NZ" smtClean="0"/>
              <a:t>So how do you decide?</a:t>
            </a:r>
          </a:p>
          <a:p>
            <a:endParaRPr lang="en-NZ" smtClean="0"/>
          </a:p>
          <a:p>
            <a:r>
              <a:rPr lang="en-NZ" smtClean="0"/>
              <a:t>It depends on </a:t>
            </a:r>
            <a:r>
              <a:rPr lang="en-NZ" b="1" smtClean="0"/>
              <a:t>how the client wants to use the database</a:t>
            </a:r>
          </a:p>
          <a:p>
            <a:endParaRPr lang="en-NZ" b="1" smtClean="0"/>
          </a:p>
          <a:p>
            <a:r>
              <a:rPr lang="en-NZ" smtClean="0"/>
              <a:t>Don’t ask  “What might one ever do in this data universe?”</a:t>
            </a:r>
          </a:p>
          <a:p>
            <a:r>
              <a:rPr lang="en-NZ" smtClean="0"/>
              <a:t>Ask  “What does </a:t>
            </a:r>
            <a:r>
              <a:rPr lang="en-NZ" i="1" smtClean="0"/>
              <a:t>this client </a:t>
            </a:r>
            <a:r>
              <a:rPr lang="en-NZ" smtClean="0"/>
              <a:t>want </a:t>
            </a:r>
            <a:r>
              <a:rPr lang="en-NZ" i="1" smtClean="0"/>
              <a:t>this database </a:t>
            </a:r>
            <a:r>
              <a:rPr lang="en-NZ" smtClean="0"/>
              <a:t>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Questions to Guide You</a:t>
            </a:r>
            <a:endParaRPr lang="en-NZ" dirty="0">
              <a:solidFill>
                <a:schemeClr val="accent1">
                  <a:satMod val="150000"/>
                </a:schemeClr>
              </a:solidFill>
            </a:endParaRPr>
          </a:p>
        </p:txBody>
      </p:sp>
      <p:sp>
        <p:nvSpPr>
          <p:cNvPr id="38914" name="Content Placeholder 2"/>
          <p:cNvSpPr>
            <a:spLocks noGrp="1"/>
          </p:cNvSpPr>
          <p:nvPr>
            <p:ph idx="1"/>
          </p:nvPr>
        </p:nvSpPr>
        <p:spPr/>
        <p:txBody>
          <a:bodyPr/>
          <a:lstStyle/>
          <a:p>
            <a:r>
              <a:rPr lang="en-NZ" sz="4000" dirty="0" smtClean="0"/>
              <a:t>What does the user do?</a:t>
            </a:r>
          </a:p>
          <a:p>
            <a:r>
              <a:rPr lang="en-NZ" sz="4000" dirty="0" smtClean="0"/>
              <a:t>What data are involved?</a:t>
            </a:r>
          </a:p>
          <a:p>
            <a:r>
              <a:rPr lang="en-NZ" sz="4000" dirty="0" smtClean="0"/>
              <a:t>What is the objective of the system?</a:t>
            </a:r>
          </a:p>
          <a:p>
            <a:r>
              <a:rPr lang="en-NZ" sz="4000" dirty="0" smtClean="0"/>
              <a:t>What data are required to satisfy the objective?</a:t>
            </a:r>
          </a:p>
          <a:p>
            <a:r>
              <a:rPr lang="en-NZ" sz="4000" dirty="0" smtClean="0"/>
              <a:t>What will be input?</a:t>
            </a:r>
          </a:p>
          <a:p>
            <a:r>
              <a:rPr lang="en-NZ" sz="4000" dirty="0" smtClean="0"/>
              <a:t>What will be output?</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 Case Diagrams</a:t>
            </a:r>
            <a:endParaRPr lang="en-NZ" dirty="0">
              <a:solidFill>
                <a:schemeClr val="accent1">
                  <a:satMod val="150000"/>
                </a:schemeClr>
              </a:solidFill>
            </a:endParaRPr>
          </a:p>
        </p:txBody>
      </p:sp>
      <p:pic>
        <p:nvPicPr>
          <p:cNvPr id="40962" name="Picture 2"/>
          <p:cNvPicPr>
            <a:picLocks noGrp="1" noChangeAspect="1" noChangeArrowheads="1"/>
          </p:cNvPicPr>
          <p:nvPr>
            <p:ph idx="1"/>
          </p:nvPr>
        </p:nvPicPr>
        <p:blipFill>
          <a:blip r:embed="rId3" cstate="print"/>
          <a:srcRect/>
          <a:stretch>
            <a:fillRect/>
          </a:stretch>
        </p:blipFill>
        <p:spPr>
          <a:xfrm>
            <a:off x="685800" y="2667000"/>
            <a:ext cx="8086725" cy="2590800"/>
          </a:xfrm>
        </p:spPr>
      </p:pic>
      <p:sp>
        <p:nvSpPr>
          <p:cNvPr id="4" name="Content Placeholder 2"/>
          <p:cNvSpPr txBox="1">
            <a:spLocks/>
          </p:cNvSpPr>
          <p:nvPr/>
        </p:nvSpPr>
        <p:spPr bwMode="auto">
          <a:xfrm>
            <a:off x="457200" y="1774825"/>
            <a:ext cx="8229600" cy="81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r>
              <a:rPr kumimoji="0" lang="en-NZ" sz="4000" b="0" i="0" u="none" strike="noStrike" kern="1200" cap="none" spc="0" normalizeH="0" baseline="0" noProof="0" dirty="0" smtClean="0">
                <a:ln>
                  <a:noFill/>
                </a:ln>
                <a:solidFill>
                  <a:schemeClr val="tx1"/>
                </a:solidFill>
                <a:effectLst/>
                <a:uLnTx/>
                <a:uFillTx/>
                <a:latin typeface="+mn-lt"/>
                <a:ea typeface="+mn-ea"/>
                <a:cs typeface="+mn-cs"/>
              </a:rPr>
              <a:t>Diagram</a:t>
            </a:r>
          </a:p>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endParaRPr kumimoji="0" lang="en-NZ"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457200" y="5051425"/>
            <a:ext cx="8229600" cy="81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r>
              <a:rPr lang="en-NZ" sz="4000" dirty="0" smtClean="0">
                <a:latin typeface="+mn-lt"/>
              </a:rPr>
              <a:t>Detailed written description</a:t>
            </a:r>
            <a:endParaRPr kumimoji="0" lang="en-NZ" sz="4000" b="0" i="0" u="none" strike="noStrike" kern="1200" cap="none" spc="0" normalizeH="0" baseline="0" noProof="0" dirty="0" smtClean="0">
              <a:ln>
                <a:noFill/>
              </a:ln>
              <a:solidFill>
                <a:schemeClr val="tx1"/>
              </a:solidFill>
              <a:effectLst/>
              <a:uLnTx/>
              <a:uFillTx/>
              <a:latin typeface="+mn-lt"/>
              <a:ea typeface="+mn-ea"/>
              <a:cs typeface="+mn-cs"/>
            </a:endParaRPr>
          </a:p>
          <a:p>
            <a:pPr marL="438150" marR="0" lvl="0" indent="-319088" algn="l" defTabSz="914400" rtl="0" eaLnBrk="1" fontAlgn="base" latinLnBrk="0" hangingPunct="1">
              <a:lnSpc>
                <a:spcPct val="100000"/>
              </a:lnSpc>
              <a:spcBef>
                <a:spcPct val="0"/>
              </a:spcBef>
              <a:spcAft>
                <a:spcPct val="0"/>
              </a:spcAft>
              <a:buClr>
                <a:schemeClr val="accent1"/>
              </a:buClr>
              <a:buSzPct val="80000"/>
              <a:buFont typeface="Wingdings 2" pitchFamily="18" charset="2"/>
              <a:buChar char=""/>
              <a:tabLst/>
              <a:defRPr/>
            </a:pPr>
            <a:endParaRPr kumimoji="0" lang="en-NZ"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Useful References</a:t>
            </a:r>
            <a:endParaRPr lang="en-NZ" dirty="0">
              <a:solidFill>
                <a:schemeClr val="accent1">
                  <a:satMod val="150000"/>
                </a:schemeClr>
              </a:solidFill>
            </a:endParaRPr>
          </a:p>
        </p:txBody>
      </p:sp>
      <p:sp>
        <p:nvSpPr>
          <p:cNvPr id="16386" name="Content Placeholder 2"/>
          <p:cNvSpPr>
            <a:spLocks noGrp="1"/>
          </p:cNvSpPr>
          <p:nvPr>
            <p:ph idx="1"/>
          </p:nvPr>
        </p:nvSpPr>
        <p:spPr/>
        <p:txBody>
          <a:bodyPr/>
          <a:lstStyle/>
          <a:p>
            <a:r>
              <a:rPr lang="en-NZ" smtClean="0"/>
              <a:t>Churcher, Clare (2007) ,</a:t>
            </a:r>
            <a:r>
              <a:rPr lang="en-NZ" i="1" smtClean="0"/>
              <a:t>Beginning  Database Design, From Novice to Professional</a:t>
            </a:r>
            <a:r>
              <a:rPr lang="en-NZ" smtClean="0"/>
              <a:t>. Apress.</a:t>
            </a:r>
          </a:p>
          <a:p>
            <a:endParaRPr lang="en-NZ" smtClean="0"/>
          </a:p>
          <a:p>
            <a:r>
              <a:rPr lang="en-NZ" smtClean="0"/>
              <a:t>Simsion, G.C. &amp; Witt, G.C. (2005), </a:t>
            </a:r>
            <a:r>
              <a:rPr lang="en-NZ" i="1" smtClean="0"/>
              <a:t>Data Modelling Essentials</a:t>
            </a:r>
            <a:r>
              <a:rPr lang="en-NZ" smtClean="0"/>
              <a:t>. Elsevier.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Simple Use Case Diagram</a:t>
            </a:r>
            <a:endParaRPr lang="en-NZ" dirty="0">
              <a:solidFill>
                <a:schemeClr val="accent1">
                  <a:satMod val="150000"/>
                </a:schemeClr>
              </a:solidFill>
            </a:endParaRPr>
          </a:p>
        </p:txBody>
      </p:sp>
      <p:sp>
        <p:nvSpPr>
          <p:cNvPr id="43010" name="Content Placeholder 2"/>
          <p:cNvSpPr>
            <a:spLocks noGrp="1"/>
          </p:cNvSpPr>
          <p:nvPr>
            <p:ph idx="1"/>
          </p:nvPr>
        </p:nvSpPr>
        <p:spPr/>
        <p:txBody>
          <a:bodyPr/>
          <a:lstStyle/>
          <a:p>
            <a:endParaRPr lang="en-NZ" smtClean="0"/>
          </a:p>
        </p:txBody>
      </p:sp>
      <p:pic>
        <p:nvPicPr>
          <p:cNvPr id="43011" name="Picture 2"/>
          <p:cNvPicPr>
            <a:picLocks noChangeAspect="1" noChangeArrowheads="1"/>
          </p:cNvPicPr>
          <p:nvPr/>
        </p:nvPicPr>
        <p:blipFill>
          <a:blip r:embed="rId3" cstate="print"/>
          <a:srcRect/>
          <a:stretch>
            <a:fillRect/>
          </a:stretch>
        </p:blipFill>
        <p:spPr bwMode="auto">
          <a:xfrm>
            <a:off x="2438400" y="1809750"/>
            <a:ext cx="4162425" cy="4667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Higher Level of Detail</a:t>
            </a:r>
            <a:endParaRPr lang="en-NZ" dirty="0">
              <a:solidFill>
                <a:schemeClr val="accent1">
                  <a:satMod val="150000"/>
                </a:schemeClr>
              </a:solidFill>
            </a:endParaRPr>
          </a:p>
        </p:txBody>
      </p:sp>
      <p:sp>
        <p:nvSpPr>
          <p:cNvPr id="45058" name="Content Placeholder 2"/>
          <p:cNvSpPr>
            <a:spLocks noGrp="1"/>
          </p:cNvSpPr>
          <p:nvPr>
            <p:ph idx="1"/>
          </p:nvPr>
        </p:nvSpPr>
        <p:spPr/>
        <p:txBody>
          <a:bodyPr/>
          <a:lstStyle/>
          <a:p>
            <a:endParaRPr lang="en-NZ" smtClean="0"/>
          </a:p>
        </p:txBody>
      </p:sp>
      <p:pic>
        <p:nvPicPr>
          <p:cNvPr id="45059" name="Picture 2"/>
          <p:cNvPicPr>
            <a:picLocks noChangeAspect="1" noChangeArrowheads="1"/>
          </p:cNvPicPr>
          <p:nvPr/>
        </p:nvPicPr>
        <p:blipFill>
          <a:blip r:embed="rId3" cstate="print"/>
          <a:srcRect/>
          <a:stretch>
            <a:fillRect/>
          </a:stretch>
        </p:blipFill>
        <p:spPr bwMode="auto">
          <a:xfrm>
            <a:off x="1981200" y="1800225"/>
            <a:ext cx="5029200" cy="4673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Medium Complexity Use Case Diagram</a:t>
            </a:r>
            <a:endParaRPr lang="en-NZ" dirty="0">
              <a:solidFill>
                <a:schemeClr val="accent1">
                  <a:satMod val="150000"/>
                </a:schemeClr>
              </a:solidFill>
            </a:endParaRPr>
          </a:p>
        </p:txBody>
      </p:sp>
      <p:pic>
        <p:nvPicPr>
          <p:cNvPr id="46082" name="Content Placeholder 4" descr="useCase2.gif"/>
          <p:cNvPicPr>
            <a:picLocks noGrp="1" noChangeAspect="1"/>
          </p:cNvPicPr>
          <p:nvPr>
            <p:ph idx="1"/>
          </p:nvPr>
        </p:nvPicPr>
        <p:blipFill>
          <a:blip r:embed="rId3" cstate="print"/>
          <a:srcRect/>
          <a:stretch>
            <a:fillRect/>
          </a:stretch>
        </p:blipFill>
        <p:spPr>
          <a:xfrm>
            <a:off x="2403475" y="1984375"/>
            <a:ext cx="4337050" cy="4206875"/>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Multiple Actors</a:t>
            </a:r>
            <a:endParaRPr lang="en-NZ" dirty="0">
              <a:solidFill>
                <a:schemeClr val="accent1">
                  <a:satMod val="150000"/>
                </a:schemeClr>
              </a:solidFill>
            </a:endParaRPr>
          </a:p>
        </p:txBody>
      </p:sp>
      <p:sp>
        <p:nvSpPr>
          <p:cNvPr id="50178" name="Content Placeholder 2"/>
          <p:cNvSpPr>
            <a:spLocks noGrp="1"/>
          </p:cNvSpPr>
          <p:nvPr>
            <p:ph idx="1"/>
          </p:nvPr>
        </p:nvSpPr>
        <p:spPr/>
        <p:txBody>
          <a:bodyPr/>
          <a:lstStyle/>
          <a:p>
            <a:endParaRPr lang="en-NZ" smtClean="0"/>
          </a:p>
        </p:txBody>
      </p:sp>
      <p:pic>
        <p:nvPicPr>
          <p:cNvPr id="50179" name="Picture 2"/>
          <p:cNvPicPr>
            <a:picLocks noChangeAspect="1" noChangeArrowheads="1"/>
          </p:cNvPicPr>
          <p:nvPr/>
        </p:nvPicPr>
        <p:blipFill>
          <a:blip r:embed="rId3" cstate="print"/>
          <a:srcRect/>
          <a:stretch>
            <a:fillRect/>
          </a:stretch>
        </p:blipFill>
        <p:spPr bwMode="auto">
          <a:xfrm>
            <a:off x="1905000" y="1885950"/>
            <a:ext cx="533400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Very Complex Use Case Diagram</a:t>
            </a:r>
            <a:endParaRPr lang="en-NZ" dirty="0">
              <a:solidFill>
                <a:schemeClr val="accent1">
                  <a:satMod val="150000"/>
                </a:schemeClr>
              </a:solidFill>
            </a:endParaRPr>
          </a:p>
        </p:txBody>
      </p:sp>
      <p:sp>
        <p:nvSpPr>
          <p:cNvPr id="48130" name="Content Placeholder 2"/>
          <p:cNvSpPr>
            <a:spLocks noGrp="1"/>
          </p:cNvSpPr>
          <p:nvPr>
            <p:ph idx="1"/>
          </p:nvPr>
        </p:nvSpPr>
        <p:spPr/>
        <p:txBody>
          <a:bodyPr/>
          <a:lstStyle/>
          <a:p>
            <a:endParaRPr lang="en-NZ" smtClean="0"/>
          </a:p>
        </p:txBody>
      </p:sp>
      <p:pic>
        <p:nvPicPr>
          <p:cNvPr id="48131" name="Picture 2"/>
          <p:cNvPicPr>
            <a:picLocks noChangeAspect="1" noChangeArrowheads="1"/>
          </p:cNvPicPr>
          <p:nvPr/>
        </p:nvPicPr>
        <p:blipFill>
          <a:blip r:embed="rId3" cstate="print"/>
          <a:srcRect/>
          <a:stretch>
            <a:fillRect/>
          </a:stretch>
        </p:blipFill>
        <p:spPr bwMode="auto">
          <a:xfrm>
            <a:off x="2568575" y="1701800"/>
            <a:ext cx="3756025" cy="500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2. Identification of Classes</a:t>
            </a:r>
            <a:endParaRPr lang="en-NZ" dirty="0">
              <a:solidFill>
                <a:schemeClr val="accent1">
                  <a:satMod val="150000"/>
                </a:schemeClr>
              </a:solidFill>
            </a:endParaRPr>
          </a:p>
        </p:txBody>
      </p:sp>
      <p:sp>
        <p:nvSpPr>
          <p:cNvPr id="52226" name="Content Placeholder 2"/>
          <p:cNvSpPr>
            <a:spLocks noGrp="1"/>
          </p:cNvSpPr>
          <p:nvPr>
            <p:ph idx="1"/>
          </p:nvPr>
        </p:nvSpPr>
        <p:spPr/>
        <p:txBody>
          <a:bodyPr/>
          <a:lstStyle/>
          <a:p>
            <a:r>
              <a:rPr lang="en-NZ" smtClean="0"/>
              <a:t>After you fully understand the data universe to be represented, and the tasks to be performed, identify the </a:t>
            </a:r>
            <a:r>
              <a:rPr lang="en-NZ" i="1" smtClean="0"/>
              <a:t>things</a:t>
            </a:r>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Identification of Classes</a:t>
            </a:r>
            <a:endParaRPr lang="en-US" smtClean="0"/>
          </a:p>
        </p:txBody>
      </p:sp>
      <p:sp>
        <p:nvSpPr>
          <p:cNvPr id="112643" name="Rectangle 3"/>
          <p:cNvSpPr>
            <a:spLocks noGrp="1"/>
          </p:cNvSpPr>
          <p:nvPr>
            <p:ph type="body" idx="1"/>
          </p:nvPr>
        </p:nvSpPr>
        <p:spPr/>
        <p:txBody>
          <a:bodyPr/>
          <a:lstStyle/>
          <a:p>
            <a:r>
              <a:rPr lang="en-AU" sz="3000" smtClean="0"/>
              <a:t>An agricultural research lab is studying the impact of parasites on New Zealand sheep farms. </a:t>
            </a:r>
          </a:p>
          <a:p>
            <a:r>
              <a:rPr lang="en-AU" sz="3000" smtClean="0"/>
              <a:t>At regular intervals they visit several farms, take samples in different paddocks, and record the numbers of particular parasites they find.</a:t>
            </a:r>
          </a:p>
          <a:p>
            <a:r>
              <a:rPr lang="en-AU" sz="3000" smtClean="0"/>
              <a:t>The want a database that will help them to hold, analyse, interpret and understand their data.</a:t>
            </a:r>
          </a:p>
          <a:p>
            <a:r>
              <a:rPr lang="en-AU" sz="3000" smtClean="0"/>
              <a:t>What are the entities?</a:t>
            </a:r>
            <a:endParaRPr lang="en-US" sz="3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Optionality and Cardinality</a:t>
            </a:r>
            <a:endParaRPr lang="en-NZ" dirty="0">
              <a:solidFill>
                <a:schemeClr val="accent1">
                  <a:satMod val="150000"/>
                </a:schemeClr>
              </a:solidFill>
            </a:endParaRPr>
          </a:p>
        </p:txBody>
      </p:sp>
      <p:sp>
        <p:nvSpPr>
          <p:cNvPr id="53250" name="Content Placeholder 2"/>
          <p:cNvSpPr>
            <a:spLocks noGrp="1"/>
          </p:cNvSpPr>
          <p:nvPr>
            <p:ph idx="1"/>
          </p:nvPr>
        </p:nvSpPr>
        <p:spPr/>
        <p:txBody>
          <a:bodyPr/>
          <a:lstStyle/>
          <a:p>
            <a:r>
              <a:rPr lang="en-NZ" dirty="0" smtClean="0"/>
              <a:t>Given a rough, initial data model, carefully consider the </a:t>
            </a:r>
            <a:r>
              <a:rPr lang="en-NZ" b="1" dirty="0" err="1" smtClean="0"/>
              <a:t>optionality</a:t>
            </a:r>
            <a:r>
              <a:rPr lang="en-NZ" dirty="0" smtClean="0"/>
              <a:t> and </a:t>
            </a:r>
            <a:r>
              <a:rPr lang="en-NZ" b="1" dirty="0" smtClean="0"/>
              <a:t>cardinality</a:t>
            </a:r>
            <a:r>
              <a:rPr lang="en-NZ" dirty="0" smtClean="0"/>
              <a:t> of each relationship.</a:t>
            </a:r>
          </a:p>
          <a:p>
            <a:r>
              <a:rPr lang="en-NZ" dirty="0" smtClean="0"/>
              <a:t>This process can</a:t>
            </a:r>
          </a:p>
          <a:p>
            <a:pPr marL="742950" lvl="1" indent="-285750"/>
            <a:r>
              <a:rPr lang="en-NZ" dirty="0" smtClean="0"/>
              <a:t>Identify basic errors in the model</a:t>
            </a:r>
          </a:p>
          <a:p>
            <a:pPr marL="742950" lvl="1" indent="-285750"/>
            <a:r>
              <a:rPr lang="en-NZ" dirty="0" smtClean="0"/>
              <a:t>Generate further questions for the client to improve the accuracy and suitability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dirty="0" smtClean="0"/>
              <a:t>Optionality and Cardinality</a:t>
            </a:r>
            <a:endParaRPr lang="en-US" dirty="0" smtClean="0"/>
          </a:p>
        </p:txBody>
      </p:sp>
      <p:sp>
        <p:nvSpPr>
          <p:cNvPr id="114691" name="Rectangle 3"/>
          <p:cNvSpPr>
            <a:spLocks noGrp="1"/>
          </p:cNvSpPr>
          <p:nvPr>
            <p:ph type="body" idx="1"/>
          </p:nvPr>
        </p:nvSpPr>
        <p:spPr/>
        <p:txBody>
          <a:bodyPr/>
          <a:lstStyle/>
          <a:p>
            <a:endParaRPr lang="en-US" smtClean="0"/>
          </a:p>
        </p:txBody>
      </p:sp>
      <p:graphicFrame>
        <p:nvGraphicFramePr>
          <p:cNvPr id="114692" name="Object 4"/>
          <p:cNvGraphicFramePr>
            <a:graphicFrameLocks noChangeAspect="1"/>
          </p:cNvGraphicFramePr>
          <p:nvPr/>
        </p:nvGraphicFramePr>
        <p:xfrm>
          <a:off x="1524000" y="1905000"/>
          <a:ext cx="5791200" cy="2308225"/>
        </p:xfrm>
        <a:graphic>
          <a:graphicData uri="http://schemas.openxmlformats.org/presentationml/2006/ole">
            <mc:AlternateContent xmlns:mc="http://schemas.openxmlformats.org/markup-compatibility/2006">
              <mc:Choice xmlns:v="urn:schemas-microsoft-com:vml" Requires="v">
                <p:oleObj spid="_x0000_s114716" name="Bitmap Image" r:id="rId4" imgW="2620952" imgH="1044030" progId="PBrush">
                  <p:embed/>
                </p:oleObj>
              </mc:Choice>
              <mc:Fallback>
                <p:oleObj name="Bitmap Image" r:id="rId4" imgW="2620952" imgH="1044030"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000"/>
                        <a:ext cx="5791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4693" name="Picture 5" descr="Image1"/>
          <p:cNvPicPr>
            <a:picLocks noChangeAspect="1" noChangeArrowheads="1"/>
          </p:cNvPicPr>
          <p:nvPr/>
        </p:nvPicPr>
        <p:blipFill>
          <a:blip r:embed="rId6" cstate="print"/>
          <a:srcRect/>
          <a:stretch>
            <a:fillRect/>
          </a:stretch>
        </p:blipFill>
        <p:spPr bwMode="auto">
          <a:xfrm>
            <a:off x="1600200" y="4051300"/>
            <a:ext cx="5638800" cy="2244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dirty="0" smtClean="0"/>
              <a:t>Optionality and Cardinality</a:t>
            </a:r>
            <a:endParaRPr lang="en-US" dirty="0" smtClean="0"/>
          </a:p>
        </p:txBody>
      </p:sp>
      <p:sp>
        <p:nvSpPr>
          <p:cNvPr id="116739" name="Rectangle 3"/>
          <p:cNvSpPr>
            <a:spLocks noGrp="1"/>
          </p:cNvSpPr>
          <p:nvPr>
            <p:ph type="body" idx="1"/>
          </p:nvPr>
        </p:nvSpPr>
        <p:spPr/>
        <p:txBody>
          <a:bodyPr/>
          <a:lstStyle/>
          <a:p>
            <a:endParaRPr lang="en-US" smtClean="0"/>
          </a:p>
        </p:txBody>
      </p:sp>
      <p:pic>
        <p:nvPicPr>
          <p:cNvPr id="116742" name="Picture 6"/>
          <p:cNvPicPr>
            <a:picLocks noChangeAspect="1" noChangeArrowheads="1"/>
          </p:cNvPicPr>
          <p:nvPr/>
        </p:nvPicPr>
        <p:blipFill>
          <a:blip r:embed="rId3" cstate="print"/>
          <a:srcRect/>
          <a:stretch>
            <a:fillRect/>
          </a:stretch>
        </p:blipFill>
        <p:spPr bwMode="auto">
          <a:xfrm>
            <a:off x="1320800" y="3128963"/>
            <a:ext cx="6527800" cy="13668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Required Reading</a:t>
            </a:r>
            <a:endParaRPr lang="en-NZ" dirty="0"/>
          </a:p>
        </p:txBody>
      </p:sp>
      <p:sp>
        <p:nvSpPr>
          <p:cNvPr id="3" name="Content Placeholder 2"/>
          <p:cNvSpPr>
            <a:spLocks noGrp="1"/>
          </p:cNvSpPr>
          <p:nvPr>
            <p:ph idx="1"/>
          </p:nvPr>
        </p:nvSpPr>
        <p:spPr/>
        <p:txBody>
          <a:bodyPr/>
          <a:lstStyle/>
          <a:p>
            <a:r>
              <a:rPr lang="en-NZ" dirty="0" err="1" smtClean="0"/>
              <a:t>Churcher</a:t>
            </a:r>
            <a:endParaRPr lang="en-NZ" dirty="0" smtClean="0"/>
          </a:p>
          <a:p>
            <a:r>
              <a:rPr lang="en-NZ" dirty="0" smtClean="0"/>
              <a:t> Chapters  3 &amp; 4</a:t>
            </a:r>
          </a:p>
          <a:p>
            <a:r>
              <a:rPr lang="en-NZ" dirty="0"/>
              <a:t>http://proquestcombo.safaribooksonline.com/book/databases/database-design/9781430242093</a:t>
            </a:r>
            <a:endParaRPr lang="en-NZ"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dirty="0" smtClean="0"/>
              <a:t>Optionality and Cardinality</a:t>
            </a:r>
            <a:endParaRPr lang="en-US" dirty="0" smtClean="0"/>
          </a:p>
        </p:txBody>
      </p:sp>
      <p:sp>
        <p:nvSpPr>
          <p:cNvPr id="118787" name="Rectangle 3"/>
          <p:cNvSpPr>
            <a:spLocks noGrp="1"/>
          </p:cNvSpPr>
          <p:nvPr>
            <p:ph type="body" idx="1"/>
          </p:nvPr>
        </p:nvSpPr>
        <p:spPr>
          <a:xfrm>
            <a:off x="457200" y="3581400"/>
            <a:ext cx="8229600" cy="685800"/>
          </a:xfrm>
        </p:spPr>
        <p:txBody>
          <a:bodyPr/>
          <a:lstStyle/>
          <a:p>
            <a:r>
              <a:rPr lang="en-AU" smtClean="0"/>
              <a:t>Historical data</a:t>
            </a:r>
            <a:endParaRPr lang="en-US" smtClean="0"/>
          </a:p>
        </p:txBody>
      </p:sp>
      <p:pic>
        <p:nvPicPr>
          <p:cNvPr id="118790" name="Picture 6"/>
          <p:cNvPicPr>
            <a:picLocks noChangeAspect="1" noChangeArrowheads="1"/>
          </p:cNvPicPr>
          <p:nvPr/>
        </p:nvPicPr>
        <p:blipFill>
          <a:blip r:embed="rId3" cstate="print"/>
          <a:srcRect/>
          <a:stretch>
            <a:fillRect/>
          </a:stretch>
        </p:blipFill>
        <p:spPr bwMode="auto">
          <a:xfrm>
            <a:off x="877888" y="1905000"/>
            <a:ext cx="6894512" cy="1824038"/>
          </a:xfrm>
          <a:prstGeom prst="rect">
            <a:avLst/>
          </a:prstGeom>
          <a:noFill/>
          <a:ln w="9525">
            <a:noFill/>
            <a:miter lim="800000"/>
            <a:headEnd/>
            <a:tailEnd/>
          </a:ln>
          <a:effectLst/>
        </p:spPr>
      </p:pic>
      <p:pic>
        <p:nvPicPr>
          <p:cNvPr id="118791" name="Picture 7"/>
          <p:cNvPicPr>
            <a:picLocks noChangeAspect="1" noChangeArrowheads="1"/>
          </p:cNvPicPr>
          <p:nvPr/>
        </p:nvPicPr>
        <p:blipFill>
          <a:blip r:embed="rId4" cstate="print"/>
          <a:srcRect/>
          <a:stretch>
            <a:fillRect/>
          </a:stretch>
        </p:blipFill>
        <p:spPr bwMode="auto">
          <a:xfrm>
            <a:off x="838200" y="4475163"/>
            <a:ext cx="7086600" cy="17732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dirty="0" smtClean="0"/>
              <a:t>3. Entity, Attribute Or Relationship?</a:t>
            </a:r>
            <a:endParaRPr lang="en-US" sz="4100" dirty="0" smtClean="0"/>
          </a:p>
        </p:txBody>
      </p:sp>
      <p:sp>
        <p:nvSpPr>
          <p:cNvPr id="121859" name="Rectangle 3"/>
          <p:cNvSpPr>
            <a:spLocks noGrp="1"/>
          </p:cNvSpPr>
          <p:nvPr>
            <p:ph type="body" idx="1"/>
          </p:nvPr>
        </p:nvSpPr>
        <p:spPr/>
        <p:txBody>
          <a:bodyPr/>
          <a:lstStyle/>
          <a:p>
            <a:r>
              <a:rPr lang="en-AU" smtClean="0"/>
              <a:t>Entity = Thing</a:t>
            </a:r>
          </a:p>
          <a:p>
            <a:r>
              <a:rPr lang="en-AU" smtClean="0"/>
              <a:t>Attribute = Property/characteristic of thing</a:t>
            </a:r>
          </a:p>
          <a:p>
            <a:r>
              <a:rPr lang="en-AU" smtClean="0"/>
              <a:t>Relationship = Association between things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smtClean="0"/>
              <a:t>Entity, Attribute Or Relationship?</a:t>
            </a:r>
            <a:endParaRPr lang="en-US" sz="4100" smtClean="0"/>
          </a:p>
        </p:txBody>
      </p:sp>
      <p:sp>
        <p:nvSpPr>
          <p:cNvPr id="123907" name="Rectangle 3"/>
          <p:cNvSpPr>
            <a:spLocks noGrp="1"/>
          </p:cNvSpPr>
          <p:nvPr>
            <p:ph type="body" idx="1"/>
          </p:nvPr>
        </p:nvSpPr>
        <p:spPr>
          <a:xfrm>
            <a:off x="457200" y="4114800"/>
            <a:ext cx="8229600" cy="892175"/>
          </a:xfrm>
        </p:spPr>
        <p:txBody>
          <a:bodyPr/>
          <a:lstStyle/>
          <a:p>
            <a:r>
              <a:rPr lang="en-AU" smtClean="0"/>
              <a:t>What about the team captain?</a:t>
            </a:r>
            <a:endParaRPr lang="en-US" smtClean="0"/>
          </a:p>
        </p:txBody>
      </p:sp>
      <p:pic>
        <p:nvPicPr>
          <p:cNvPr id="123908" name="Picture 4"/>
          <p:cNvPicPr>
            <a:picLocks noChangeAspect="1" noChangeArrowheads="1"/>
          </p:cNvPicPr>
          <p:nvPr/>
        </p:nvPicPr>
        <p:blipFill>
          <a:blip r:embed="rId3" cstate="print"/>
          <a:srcRect/>
          <a:stretch>
            <a:fillRect/>
          </a:stretch>
        </p:blipFill>
        <p:spPr bwMode="auto">
          <a:xfrm>
            <a:off x="914400" y="2057400"/>
            <a:ext cx="7281863" cy="15509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smtClean="0"/>
              <a:t>Entity, Attribute Or Relationship?</a:t>
            </a:r>
            <a:endParaRPr lang="en-US" sz="4100" smtClean="0"/>
          </a:p>
        </p:txBody>
      </p:sp>
      <p:sp>
        <p:nvSpPr>
          <p:cNvPr id="125957" name="Text Box 5"/>
          <p:cNvSpPr txBox="1">
            <a:spLocks noChangeArrowheads="1"/>
          </p:cNvSpPr>
          <p:nvPr/>
        </p:nvSpPr>
        <p:spPr bwMode="auto">
          <a:xfrm>
            <a:off x="533400" y="1965325"/>
            <a:ext cx="2057400" cy="528638"/>
          </a:xfrm>
          <a:prstGeom prst="rect">
            <a:avLst/>
          </a:prstGeom>
          <a:noFill/>
          <a:ln w="9525">
            <a:solidFill>
              <a:schemeClr val="tx1"/>
            </a:solidFill>
            <a:miter lim="800000"/>
            <a:headEnd/>
            <a:tailEnd/>
          </a:ln>
          <a:effectLst/>
        </p:spPr>
        <p:txBody>
          <a:bodyPr>
            <a:spAutoFit/>
          </a:bodyPr>
          <a:lstStyle/>
          <a:p>
            <a:pPr algn="ctr">
              <a:spcBef>
                <a:spcPct val="50000"/>
              </a:spcBef>
            </a:pPr>
            <a:r>
              <a:rPr lang="en-AU" sz="2800" b="1" dirty="0"/>
              <a:t>Team</a:t>
            </a:r>
            <a:endParaRPr lang="en-US" sz="2800" b="1" dirty="0"/>
          </a:p>
        </p:txBody>
      </p:sp>
      <p:sp>
        <p:nvSpPr>
          <p:cNvPr id="125958" name="Text Box 6"/>
          <p:cNvSpPr txBox="1">
            <a:spLocks noChangeArrowheads="1"/>
          </p:cNvSpPr>
          <p:nvPr/>
        </p:nvSpPr>
        <p:spPr bwMode="auto">
          <a:xfrm>
            <a:off x="533400" y="2498725"/>
            <a:ext cx="2057400" cy="3521075"/>
          </a:xfrm>
          <a:prstGeom prst="rect">
            <a:avLst/>
          </a:prstGeom>
          <a:noFill/>
          <a:ln w="9525">
            <a:solidFill>
              <a:schemeClr val="tx1"/>
            </a:solidFill>
            <a:miter lim="800000"/>
            <a:headEnd/>
            <a:tailEnd/>
          </a:ln>
          <a:effectLst/>
        </p:spPr>
        <p:txBody>
          <a:bodyPr>
            <a:spAutoFit/>
          </a:bodyPr>
          <a:lstStyle/>
          <a:p>
            <a:pPr algn="ctr">
              <a:spcBef>
                <a:spcPct val="50000"/>
              </a:spcBef>
            </a:pPr>
            <a:r>
              <a:rPr lang="en-AU" sz="2800"/>
              <a:t>Name</a:t>
            </a:r>
          </a:p>
          <a:p>
            <a:pPr algn="ctr">
              <a:spcBef>
                <a:spcPct val="50000"/>
              </a:spcBef>
            </a:pPr>
            <a:r>
              <a:rPr lang="en-AU" sz="2800"/>
              <a:t>Uniform Colour</a:t>
            </a:r>
          </a:p>
          <a:p>
            <a:pPr algn="ctr">
              <a:spcBef>
                <a:spcPct val="50000"/>
              </a:spcBef>
            </a:pPr>
            <a:r>
              <a:rPr lang="en-AU" sz="2800"/>
              <a:t>Mascot</a:t>
            </a:r>
          </a:p>
          <a:p>
            <a:pPr algn="ctr">
              <a:spcBef>
                <a:spcPct val="50000"/>
              </a:spcBef>
            </a:pPr>
            <a:r>
              <a:rPr lang="en-AU" sz="2800"/>
              <a:t>Grade</a:t>
            </a:r>
          </a:p>
          <a:p>
            <a:pPr algn="ctr">
              <a:spcBef>
                <a:spcPct val="50000"/>
              </a:spcBef>
            </a:pPr>
            <a:r>
              <a:rPr lang="en-AU" sz="2800"/>
              <a:t>Captain</a:t>
            </a:r>
            <a:endParaRPr lang="en-US" sz="2800"/>
          </a:p>
        </p:txBody>
      </p:sp>
      <p:sp>
        <p:nvSpPr>
          <p:cNvPr id="125959" name="Text Box 7"/>
          <p:cNvSpPr txBox="1">
            <a:spLocks noChangeArrowheads="1"/>
          </p:cNvSpPr>
          <p:nvPr/>
        </p:nvSpPr>
        <p:spPr bwMode="auto">
          <a:xfrm>
            <a:off x="3124200" y="1905000"/>
            <a:ext cx="5715000" cy="528638"/>
          </a:xfrm>
          <a:prstGeom prst="rect">
            <a:avLst/>
          </a:prstGeom>
          <a:noFill/>
          <a:ln w="9525">
            <a:solidFill>
              <a:schemeClr val="tx1"/>
            </a:solidFill>
            <a:miter lim="800000"/>
            <a:headEnd/>
            <a:tailEnd/>
          </a:ln>
          <a:effectLst/>
        </p:spPr>
        <p:txBody>
          <a:bodyPr>
            <a:spAutoFit/>
          </a:bodyPr>
          <a:lstStyle/>
          <a:p>
            <a:pPr algn="ctr">
              <a:spcBef>
                <a:spcPct val="50000"/>
              </a:spcBef>
            </a:pPr>
            <a:r>
              <a:rPr lang="en-AU" sz="2800" b="1" dirty="0"/>
              <a:t>Team</a:t>
            </a:r>
            <a:endParaRPr lang="en-US" sz="2800" b="1" dirty="0"/>
          </a:p>
        </p:txBody>
      </p:sp>
      <p:sp>
        <p:nvSpPr>
          <p:cNvPr id="125960" name="Text Box 8"/>
          <p:cNvSpPr txBox="1">
            <a:spLocks noChangeArrowheads="1"/>
          </p:cNvSpPr>
          <p:nvPr/>
        </p:nvSpPr>
        <p:spPr bwMode="auto">
          <a:xfrm>
            <a:off x="3124200" y="2438400"/>
            <a:ext cx="5715000" cy="3754438"/>
          </a:xfrm>
          <a:prstGeom prst="rect">
            <a:avLst/>
          </a:prstGeom>
          <a:noFill/>
          <a:ln w="9525">
            <a:solidFill>
              <a:schemeClr val="tx1"/>
            </a:solidFill>
            <a:miter lim="800000"/>
            <a:headEnd/>
            <a:tailEnd/>
          </a:ln>
          <a:effectLst/>
        </p:spPr>
        <p:txBody>
          <a:bodyPr>
            <a:spAutoFit/>
          </a:bodyPr>
          <a:lstStyle/>
          <a:p>
            <a:pPr algn="ctr">
              <a:spcBef>
                <a:spcPct val="10000"/>
              </a:spcBef>
            </a:pPr>
            <a:r>
              <a:rPr lang="en-AU" sz="2800"/>
              <a:t>Name</a:t>
            </a:r>
          </a:p>
          <a:p>
            <a:pPr algn="ctr">
              <a:spcBef>
                <a:spcPct val="10000"/>
              </a:spcBef>
            </a:pPr>
            <a:r>
              <a:rPr lang="en-AU" sz="2800"/>
              <a:t>Uniform Colour</a:t>
            </a:r>
          </a:p>
          <a:p>
            <a:pPr algn="ctr">
              <a:spcBef>
                <a:spcPct val="10000"/>
              </a:spcBef>
            </a:pPr>
            <a:r>
              <a:rPr lang="en-AU" sz="2800"/>
              <a:t>Mascot</a:t>
            </a:r>
          </a:p>
          <a:p>
            <a:pPr algn="ctr">
              <a:spcBef>
                <a:spcPct val="10000"/>
              </a:spcBef>
            </a:pPr>
            <a:r>
              <a:rPr lang="en-AU" sz="2800"/>
              <a:t>Grade</a:t>
            </a:r>
          </a:p>
          <a:p>
            <a:pPr algn="ctr">
              <a:spcBef>
                <a:spcPct val="10000"/>
              </a:spcBef>
            </a:pPr>
            <a:r>
              <a:rPr lang="en-AU" sz="2800"/>
              <a:t>Captain</a:t>
            </a:r>
          </a:p>
          <a:p>
            <a:pPr algn="ctr">
              <a:spcBef>
                <a:spcPct val="10000"/>
              </a:spcBef>
            </a:pPr>
            <a:r>
              <a:rPr lang="en-AU" sz="2800"/>
              <a:t>Captain’s Phone</a:t>
            </a:r>
          </a:p>
          <a:p>
            <a:pPr algn="ctr">
              <a:spcBef>
                <a:spcPct val="10000"/>
              </a:spcBef>
            </a:pPr>
            <a:r>
              <a:rPr lang="en-AU" sz="2800"/>
              <a:t>Captain’s Address</a:t>
            </a:r>
          </a:p>
          <a:p>
            <a:pPr algn="ctr">
              <a:lnSpc>
                <a:spcPct val="45000"/>
              </a:lnSpc>
              <a:spcBef>
                <a:spcPct val="50000"/>
              </a:spcBef>
            </a:pPr>
            <a:r>
              <a:rPr lang="en-AU" sz="2800"/>
              <a:t>…</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59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P spid="125958" grpId="0" animBg="1"/>
      <p:bldP spid="125959" grpId="0" animBg="1"/>
      <p:bldP spid="1259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smtClean="0"/>
              <a:t>Entity, Attribute Or Relationship?</a:t>
            </a:r>
            <a:endParaRPr lang="en-US" sz="4100" smtClean="0"/>
          </a:p>
        </p:txBody>
      </p:sp>
      <p:sp>
        <p:nvSpPr>
          <p:cNvPr id="128003" name="Rectangle 3"/>
          <p:cNvSpPr>
            <a:spLocks noGrp="1"/>
          </p:cNvSpPr>
          <p:nvPr>
            <p:ph type="body" idx="1"/>
          </p:nvPr>
        </p:nvSpPr>
        <p:spPr/>
        <p:txBody>
          <a:bodyPr/>
          <a:lstStyle/>
          <a:p>
            <a:endParaRPr lang="en-US" smtClean="0"/>
          </a:p>
        </p:txBody>
      </p:sp>
      <p:pic>
        <p:nvPicPr>
          <p:cNvPr id="128005" name="Picture 5"/>
          <p:cNvPicPr>
            <a:picLocks noChangeAspect="1" noChangeArrowheads="1"/>
          </p:cNvPicPr>
          <p:nvPr/>
        </p:nvPicPr>
        <p:blipFill>
          <a:blip r:embed="rId3" cstate="print"/>
          <a:srcRect/>
          <a:stretch>
            <a:fillRect/>
          </a:stretch>
        </p:blipFill>
        <p:spPr bwMode="auto">
          <a:xfrm>
            <a:off x="76200" y="2133600"/>
            <a:ext cx="8839200" cy="4159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55298" name="Content Placeholder 2"/>
          <p:cNvSpPr>
            <a:spLocks noGrp="1"/>
          </p:cNvSpPr>
          <p:nvPr>
            <p:ph idx="1"/>
          </p:nvPr>
        </p:nvSpPr>
        <p:spPr/>
        <p:txBody>
          <a:bodyPr/>
          <a:lstStyle/>
          <a:p>
            <a:endParaRPr lang="en-NZ" smtClean="0"/>
          </a:p>
        </p:txBody>
      </p:sp>
      <p:pic>
        <p:nvPicPr>
          <p:cNvPr id="55304" name="Picture 8"/>
          <p:cNvPicPr>
            <a:picLocks noChangeAspect="1" noChangeArrowheads="1"/>
          </p:cNvPicPr>
          <p:nvPr/>
        </p:nvPicPr>
        <p:blipFill>
          <a:blip r:embed="rId3" cstate="print"/>
          <a:srcRect/>
          <a:stretch>
            <a:fillRect/>
          </a:stretch>
        </p:blipFill>
        <p:spPr bwMode="auto">
          <a:xfrm>
            <a:off x="609600" y="2306638"/>
            <a:ext cx="8001000" cy="347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1075" name="Content Placeholder 2"/>
          <p:cNvSpPr>
            <a:spLocks noGrp="1"/>
          </p:cNvSpPr>
          <p:nvPr>
            <p:ph idx="4294967295"/>
          </p:nvPr>
        </p:nvSpPr>
        <p:spPr/>
        <p:txBody>
          <a:bodyPr/>
          <a:lstStyle/>
          <a:p>
            <a:endParaRPr lang="en-NZ" smtClean="0"/>
          </a:p>
        </p:txBody>
      </p:sp>
      <p:pic>
        <p:nvPicPr>
          <p:cNvPr id="131077" name="Picture 5"/>
          <p:cNvPicPr>
            <a:picLocks noChangeAspect="1" noChangeArrowheads="1"/>
          </p:cNvPicPr>
          <p:nvPr/>
        </p:nvPicPr>
        <p:blipFill>
          <a:blip r:embed="rId3" cstate="print"/>
          <a:srcRect/>
          <a:stretch>
            <a:fillRect/>
          </a:stretch>
        </p:blipFill>
        <p:spPr bwMode="auto">
          <a:xfrm>
            <a:off x="533400" y="2374900"/>
            <a:ext cx="8153400" cy="27733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3125" name="Text Box 5"/>
          <p:cNvSpPr txBox="1">
            <a:spLocks noChangeArrowheads="1"/>
          </p:cNvSpPr>
          <p:nvPr/>
        </p:nvSpPr>
        <p:spPr bwMode="auto">
          <a:xfrm>
            <a:off x="228600" y="27432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Student</a:t>
            </a:r>
            <a:endParaRPr lang="en-US"/>
          </a:p>
        </p:txBody>
      </p:sp>
      <p:sp>
        <p:nvSpPr>
          <p:cNvPr id="133127" name="Text Box 7"/>
          <p:cNvSpPr txBox="1">
            <a:spLocks noChangeArrowheads="1"/>
          </p:cNvSpPr>
          <p:nvPr/>
        </p:nvSpPr>
        <p:spPr bwMode="auto">
          <a:xfrm>
            <a:off x="228600" y="3124200"/>
            <a:ext cx="1981200" cy="1201738"/>
          </a:xfrm>
          <a:prstGeom prst="rect">
            <a:avLst/>
          </a:prstGeom>
          <a:noFill/>
          <a:ln w="9525">
            <a:solidFill>
              <a:schemeClr val="tx1"/>
            </a:solidFill>
            <a:miter lim="800000"/>
            <a:headEnd/>
            <a:tailEnd/>
          </a:ln>
          <a:effectLst/>
        </p:spPr>
        <p:txBody>
          <a:bodyPr>
            <a:spAutoFit/>
          </a:bodyPr>
          <a:lstStyle/>
          <a:p>
            <a:pPr algn="ctr">
              <a:spcBef>
                <a:spcPct val="50000"/>
              </a:spcBef>
            </a:pPr>
            <a:r>
              <a:rPr lang="en-AU"/>
              <a:t>Name </a:t>
            </a:r>
          </a:p>
          <a:p>
            <a:pPr algn="ctr">
              <a:spcBef>
                <a:spcPct val="50000"/>
              </a:spcBef>
            </a:pPr>
            <a:r>
              <a:rPr lang="en-AU"/>
              <a:t>Address</a:t>
            </a:r>
          </a:p>
          <a:p>
            <a:pPr algn="ctr">
              <a:spcBef>
                <a:spcPct val="50000"/>
              </a:spcBef>
            </a:pPr>
            <a:r>
              <a:rPr lang="en-AU"/>
              <a:t>Programme</a:t>
            </a:r>
            <a:endParaRPr lang="en-US"/>
          </a:p>
        </p:txBody>
      </p:sp>
      <p:sp>
        <p:nvSpPr>
          <p:cNvPr id="133128" name="Text Box 8"/>
          <p:cNvSpPr txBox="1">
            <a:spLocks noChangeArrowheads="1"/>
          </p:cNvSpPr>
          <p:nvPr/>
        </p:nvSpPr>
        <p:spPr bwMode="auto">
          <a:xfrm>
            <a:off x="3581400" y="27432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a:t>
            </a:r>
            <a:endParaRPr lang="en-US"/>
          </a:p>
        </p:txBody>
      </p:sp>
      <p:sp>
        <p:nvSpPr>
          <p:cNvPr id="133129" name="Text Box 9"/>
          <p:cNvSpPr txBox="1">
            <a:spLocks noChangeArrowheads="1"/>
          </p:cNvSpPr>
          <p:nvPr/>
        </p:nvSpPr>
        <p:spPr bwMode="auto">
          <a:xfrm>
            <a:off x="3581400" y="31289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 Code</a:t>
            </a:r>
            <a:endParaRPr lang="en-US"/>
          </a:p>
        </p:txBody>
      </p:sp>
      <p:sp>
        <p:nvSpPr>
          <p:cNvPr id="133130" name="Text Box 10"/>
          <p:cNvSpPr txBox="1">
            <a:spLocks noChangeArrowheads="1"/>
          </p:cNvSpPr>
          <p:nvPr/>
        </p:nvSpPr>
        <p:spPr bwMode="auto">
          <a:xfrm>
            <a:off x="6934200" y="27432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Lecturer</a:t>
            </a:r>
            <a:endParaRPr lang="en-US"/>
          </a:p>
        </p:txBody>
      </p:sp>
      <p:sp>
        <p:nvSpPr>
          <p:cNvPr id="133131" name="Text Box 11"/>
          <p:cNvSpPr txBox="1">
            <a:spLocks noChangeArrowheads="1"/>
          </p:cNvSpPr>
          <p:nvPr/>
        </p:nvSpPr>
        <p:spPr bwMode="auto">
          <a:xfrm>
            <a:off x="6934200" y="3124200"/>
            <a:ext cx="1981200" cy="1201738"/>
          </a:xfrm>
          <a:prstGeom prst="rect">
            <a:avLst/>
          </a:prstGeom>
          <a:noFill/>
          <a:ln w="9525">
            <a:solidFill>
              <a:schemeClr val="tx1"/>
            </a:solidFill>
            <a:miter lim="800000"/>
            <a:headEnd/>
            <a:tailEnd/>
          </a:ln>
          <a:effectLst/>
        </p:spPr>
        <p:txBody>
          <a:bodyPr>
            <a:spAutoFit/>
          </a:bodyPr>
          <a:lstStyle/>
          <a:p>
            <a:pPr algn="ctr">
              <a:spcBef>
                <a:spcPct val="50000"/>
              </a:spcBef>
            </a:pPr>
            <a:r>
              <a:rPr lang="en-AU"/>
              <a:t>Name </a:t>
            </a:r>
          </a:p>
          <a:p>
            <a:pPr algn="ctr">
              <a:spcBef>
                <a:spcPct val="50000"/>
              </a:spcBef>
            </a:pPr>
            <a:r>
              <a:rPr lang="en-AU"/>
              <a:t>Address</a:t>
            </a:r>
          </a:p>
          <a:p>
            <a:pPr algn="ctr">
              <a:spcBef>
                <a:spcPct val="50000"/>
              </a:spcBef>
            </a:pPr>
            <a:r>
              <a:rPr lang="en-AU"/>
              <a:t>Salary</a:t>
            </a:r>
            <a:endParaRPr lang="en-US"/>
          </a:p>
        </p:txBody>
      </p:sp>
      <p:sp>
        <p:nvSpPr>
          <p:cNvPr id="133132" name="Line 12"/>
          <p:cNvSpPr>
            <a:spLocks noChangeShapeType="1"/>
          </p:cNvSpPr>
          <p:nvPr/>
        </p:nvSpPr>
        <p:spPr bwMode="auto">
          <a:xfrm>
            <a:off x="2209800" y="3429000"/>
            <a:ext cx="1371600" cy="0"/>
          </a:xfrm>
          <a:prstGeom prst="line">
            <a:avLst/>
          </a:prstGeom>
          <a:noFill/>
          <a:ln w="9525">
            <a:solidFill>
              <a:schemeClr val="tx1"/>
            </a:solidFill>
            <a:round/>
            <a:headEnd/>
            <a:tailEnd/>
          </a:ln>
          <a:effectLst/>
        </p:spPr>
        <p:txBody>
          <a:bodyPr/>
          <a:lstStyle/>
          <a:p>
            <a:endParaRPr lang="en-NZ"/>
          </a:p>
        </p:txBody>
      </p:sp>
      <p:sp>
        <p:nvSpPr>
          <p:cNvPr id="133133" name="Line 13"/>
          <p:cNvSpPr>
            <a:spLocks noChangeShapeType="1"/>
          </p:cNvSpPr>
          <p:nvPr/>
        </p:nvSpPr>
        <p:spPr bwMode="auto">
          <a:xfrm>
            <a:off x="5562600" y="3352800"/>
            <a:ext cx="1371600" cy="0"/>
          </a:xfrm>
          <a:prstGeom prst="line">
            <a:avLst/>
          </a:prstGeom>
          <a:noFill/>
          <a:ln w="9525">
            <a:solidFill>
              <a:schemeClr val="tx1"/>
            </a:solidFill>
            <a:round/>
            <a:headEnd/>
            <a:tailEnd/>
          </a:ln>
          <a:effectLst/>
        </p:spPr>
        <p:txBody>
          <a:bodyPr/>
          <a:lstStyle/>
          <a:p>
            <a:endParaRPr lang="en-NZ"/>
          </a:p>
        </p:txBody>
      </p:sp>
      <p:sp>
        <p:nvSpPr>
          <p:cNvPr id="133134" name="Text Box 14"/>
          <p:cNvSpPr txBox="1">
            <a:spLocks noChangeArrowheads="1"/>
          </p:cNvSpPr>
          <p:nvPr/>
        </p:nvSpPr>
        <p:spPr bwMode="auto">
          <a:xfrm>
            <a:off x="2362200" y="2986088"/>
            <a:ext cx="1098550" cy="366712"/>
          </a:xfrm>
          <a:prstGeom prst="rect">
            <a:avLst/>
          </a:prstGeom>
          <a:noFill/>
          <a:ln w="9525">
            <a:noFill/>
            <a:miter lim="800000"/>
            <a:headEnd/>
            <a:tailEnd/>
          </a:ln>
          <a:effectLst/>
        </p:spPr>
        <p:txBody>
          <a:bodyPr wrap="none">
            <a:spAutoFit/>
          </a:bodyPr>
          <a:lstStyle/>
          <a:p>
            <a:r>
              <a:rPr lang="en-AU"/>
              <a:t>enrolls in</a:t>
            </a:r>
            <a:endParaRPr lang="en-US"/>
          </a:p>
        </p:txBody>
      </p:sp>
      <p:sp>
        <p:nvSpPr>
          <p:cNvPr id="133135" name="Text Box 15"/>
          <p:cNvSpPr txBox="1">
            <a:spLocks noChangeArrowheads="1"/>
          </p:cNvSpPr>
          <p:nvPr/>
        </p:nvSpPr>
        <p:spPr bwMode="auto">
          <a:xfrm>
            <a:off x="5638800" y="2743200"/>
            <a:ext cx="1219200" cy="641350"/>
          </a:xfrm>
          <a:prstGeom prst="rect">
            <a:avLst/>
          </a:prstGeom>
          <a:noFill/>
          <a:ln w="9525">
            <a:noFill/>
            <a:miter lim="800000"/>
            <a:headEnd/>
            <a:tailEnd/>
          </a:ln>
          <a:effectLst/>
        </p:spPr>
        <p:txBody>
          <a:bodyPr>
            <a:spAutoFit/>
          </a:bodyPr>
          <a:lstStyle/>
          <a:p>
            <a:r>
              <a:rPr lang="en-AU"/>
              <a:t>Is taught by</a:t>
            </a:r>
            <a:endParaRPr lang="en-US"/>
          </a:p>
        </p:txBody>
      </p:sp>
      <p:sp>
        <p:nvSpPr>
          <p:cNvPr id="133136" name="Text Box 16"/>
          <p:cNvSpPr txBox="1">
            <a:spLocks noChangeArrowheads="1"/>
          </p:cNvSpPr>
          <p:nvPr/>
        </p:nvSpPr>
        <p:spPr bwMode="auto">
          <a:xfrm>
            <a:off x="2193925" y="3541713"/>
            <a:ext cx="565150" cy="366712"/>
          </a:xfrm>
          <a:prstGeom prst="rect">
            <a:avLst/>
          </a:prstGeom>
          <a:noFill/>
          <a:ln w="9525">
            <a:noFill/>
            <a:miter lim="800000"/>
            <a:headEnd/>
            <a:tailEnd/>
          </a:ln>
          <a:effectLst/>
        </p:spPr>
        <p:txBody>
          <a:bodyPr wrap="none">
            <a:spAutoFit/>
          </a:bodyPr>
          <a:lstStyle/>
          <a:p>
            <a:r>
              <a:rPr lang="en-AU"/>
              <a:t>0..n</a:t>
            </a:r>
            <a:endParaRPr lang="en-US"/>
          </a:p>
        </p:txBody>
      </p:sp>
      <p:sp>
        <p:nvSpPr>
          <p:cNvPr id="133137" name="Text Box 17"/>
          <p:cNvSpPr txBox="1">
            <a:spLocks noChangeArrowheads="1"/>
          </p:cNvSpPr>
          <p:nvPr/>
        </p:nvSpPr>
        <p:spPr bwMode="auto">
          <a:xfrm>
            <a:off x="3032125" y="3541713"/>
            <a:ext cx="565150" cy="366712"/>
          </a:xfrm>
          <a:prstGeom prst="rect">
            <a:avLst/>
          </a:prstGeom>
          <a:noFill/>
          <a:ln w="9525">
            <a:noFill/>
            <a:miter lim="800000"/>
            <a:headEnd/>
            <a:tailEnd/>
          </a:ln>
          <a:effectLst/>
        </p:spPr>
        <p:txBody>
          <a:bodyPr wrap="none">
            <a:spAutoFit/>
          </a:bodyPr>
          <a:lstStyle/>
          <a:p>
            <a:r>
              <a:rPr lang="en-AU"/>
              <a:t>0..n</a:t>
            </a:r>
            <a:endParaRPr lang="en-US"/>
          </a:p>
        </p:txBody>
      </p:sp>
      <p:sp>
        <p:nvSpPr>
          <p:cNvPr id="133138" name="Text Box 18"/>
          <p:cNvSpPr txBox="1">
            <a:spLocks noChangeArrowheads="1"/>
          </p:cNvSpPr>
          <p:nvPr/>
        </p:nvSpPr>
        <p:spPr bwMode="auto">
          <a:xfrm>
            <a:off x="5546725" y="3465513"/>
            <a:ext cx="565150" cy="366712"/>
          </a:xfrm>
          <a:prstGeom prst="rect">
            <a:avLst/>
          </a:prstGeom>
          <a:noFill/>
          <a:ln w="9525">
            <a:noFill/>
            <a:miter lim="800000"/>
            <a:headEnd/>
            <a:tailEnd/>
          </a:ln>
          <a:effectLst/>
        </p:spPr>
        <p:txBody>
          <a:bodyPr wrap="none">
            <a:spAutoFit/>
          </a:bodyPr>
          <a:lstStyle/>
          <a:p>
            <a:r>
              <a:rPr lang="en-AU"/>
              <a:t>0..n</a:t>
            </a:r>
            <a:endParaRPr lang="en-US"/>
          </a:p>
        </p:txBody>
      </p:sp>
      <p:sp>
        <p:nvSpPr>
          <p:cNvPr id="133139" name="Text Box 19"/>
          <p:cNvSpPr txBox="1">
            <a:spLocks noChangeArrowheads="1"/>
          </p:cNvSpPr>
          <p:nvPr/>
        </p:nvSpPr>
        <p:spPr bwMode="auto">
          <a:xfrm>
            <a:off x="6324600" y="3465513"/>
            <a:ext cx="565150" cy="366712"/>
          </a:xfrm>
          <a:prstGeom prst="rect">
            <a:avLst/>
          </a:prstGeom>
          <a:noFill/>
          <a:ln w="9525">
            <a:noFill/>
            <a:miter lim="800000"/>
            <a:headEnd/>
            <a:tailEnd/>
          </a:ln>
          <a:effectLst/>
        </p:spPr>
        <p:txBody>
          <a:bodyPr wrap="none">
            <a:spAutoFit/>
          </a:bodyPr>
          <a:lstStyle/>
          <a:p>
            <a:r>
              <a:rPr lang="en-AU"/>
              <a:t>1..1</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1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1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1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7" grpId="0" animBg="1"/>
      <p:bldP spid="133128" grpId="0" animBg="1"/>
      <p:bldP spid="133129" grpId="0" animBg="1"/>
      <p:bldP spid="133130" grpId="0" animBg="1"/>
      <p:bldP spid="133131" grpId="0" animBg="1"/>
      <p:bldP spid="133132" grpId="0" animBg="1"/>
      <p:bldP spid="133133" grpId="0" animBg="1"/>
      <p:bldP spid="133134" grpId="0"/>
      <p:bldP spid="133135" grpId="0"/>
      <p:bldP spid="133136" grpId="0"/>
      <p:bldP spid="133137" grpId="0"/>
      <p:bldP spid="133138" grpId="0"/>
      <p:bldP spid="1331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5171" name="Text Box 3"/>
          <p:cNvSpPr txBox="1">
            <a:spLocks noChangeArrowheads="1"/>
          </p:cNvSpPr>
          <p:nvPr/>
        </p:nvSpPr>
        <p:spPr bwMode="auto">
          <a:xfrm>
            <a:off x="2286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Student</a:t>
            </a:r>
            <a:endParaRPr lang="en-US"/>
          </a:p>
        </p:txBody>
      </p:sp>
      <p:sp>
        <p:nvSpPr>
          <p:cNvPr id="135172" name="Text Box 4"/>
          <p:cNvSpPr txBox="1">
            <a:spLocks noChangeArrowheads="1"/>
          </p:cNvSpPr>
          <p:nvPr/>
        </p:nvSpPr>
        <p:spPr bwMode="auto">
          <a:xfrm>
            <a:off x="228600" y="5351463"/>
            <a:ext cx="1981200" cy="1201737"/>
          </a:xfrm>
          <a:prstGeom prst="rect">
            <a:avLst/>
          </a:prstGeom>
          <a:noFill/>
          <a:ln w="9525">
            <a:solidFill>
              <a:schemeClr val="tx1"/>
            </a:solidFill>
            <a:miter lim="800000"/>
            <a:headEnd/>
            <a:tailEnd/>
          </a:ln>
          <a:effectLst/>
        </p:spPr>
        <p:txBody>
          <a:bodyPr>
            <a:spAutoFit/>
          </a:bodyPr>
          <a:lstStyle/>
          <a:p>
            <a:pPr algn="ctr">
              <a:spcBef>
                <a:spcPct val="50000"/>
              </a:spcBef>
            </a:pPr>
            <a:r>
              <a:rPr lang="en-AU"/>
              <a:t>Name </a:t>
            </a:r>
          </a:p>
          <a:p>
            <a:pPr algn="ctr">
              <a:spcBef>
                <a:spcPct val="50000"/>
              </a:spcBef>
            </a:pPr>
            <a:r>
              <a:rPr lang="en-AU"/>
              <a:t>Address</a:t>
            </a:r>
          </a:p>
          <a:p>
            <a:pPr algn="ctr">
              <a:spcBef>
                <a:spcPct val="50000"/>
              </a:spcBef>
            </a:pPr>
            <a:r>
              <a:rPr lang="en-AU"/>
              <a:t>Programme</a:t>
            </a:r>
            <a:endParaRPr lang="en-US"/>
          </a:p>
        </p:txBody>
      </p:sp>
      <p:sp>
        <p:nvSpPr>
          <p:cNvPr id="135173" name="Text Box 5"/>
          <p:cNvSpPr txBox="1">
            <a:spLocks noChangeArrowheads="1"/>
          </p:cNvSpPr>
          <p:nvPr/>
        </p:nvSpPr>
        <p:spPr bwMode="auto">
          <a:xfrm>
            <a:off x="35814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a:t>
            </a:r>
            <a:endParaRPr lang="en-US"/>
          </a:p>
        </p:txBody>
      </p:sp>
      <p:sp>
        <p:nvSpPr>
          <p:cNvPr id="135174" name="Text Box 6"/>
          <p:cNvSpPr txBox="1">
            <a:spLocks noChangeArrowheads="1"/>
          </p:cNvSpPr>
          <p:nvPr/>
        </p:nvSpPr>
        <p:spPr bwMode="auto">
          <a:xfrm>
            <a:off x="3581400" y="5356225"/>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 Code</a:t>
            </a:r>
            <a:endParaRPr lang="en-US"/>
          </a:p>
        </p:txBody>
      </p:sp>
      <p:sp>
        <p:nvSpPr>
          <p:cNvPr id="135175" name="Text Box 7"/>
          <p:cNvSpPr txBox="1">
            <a:spLocks noChangeArrowheads="1"/>
          </p:cNvSpPr>
          <p:nvPr/>
        </p:nvSpPr>
        <p:spPr bwMode="auto">
          <a:xfrm>
            <a:off x="69342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Lecturer</a:t>
            </a:r>
            <a:endParaRPr lang="en-US"/>
          </a:p>
        </p:txBody>
      </p:sp>
      <p:sp>
        <p:nvSpPr>
          <p:cNvPr id="135176" name="Text Box 8"/>
          <p:cNvSpPr txBox="1">
            <a:spLocks noChangeArrowheads="1"/>
          </p:cNvSpPr>
          <p:nvPr/>
        </p:nvSpPr>
        <p:spPr bwMode="auto">
          <a:xfrm>
            <a:off x="6934200" y="5351463"/>
            <a:ext cx="1981200" cy="1201737"/>
          </a:xfrm>
          <a:prstGeom prst="rect">
            <a:avLst/>
          </a:prstGeom>
          <a:noFill/>
          <a:ln w="9525">
            <a:solidFill>
              <a:schemeClr val="tx1"/>
            </a:solidFill>
            <a:miter lim="800000"/>
            <a:headEnd/>
            <a:tailEnd/>
          </a:ln>
          <a:effectLst/>
        </p:spPr>
        <p:txBody>
          <a:bodyPr>
            <a:spAutoFit/>
          </a:bodyPr>
          <a:lstStyle/>
          <a:p>
            <a:pPr algn="ctr">
              <a:spcBef>
                <a:spcPct val="50000"/>
              </a:spcBef>
            </a:pPr>
            <a:r>
              <a:rPr lang="en-AU"/>
              <a:t>Name </a:t>
            </a:r>
          </a:p>
          <a:p>
            <a:pPr algn="ctr">
              <a:spcBef>
                <a:spcPct val="50000"/>
              </a:spcBef>
            </a:pPr>
            <a:r>
              <a:rPr lang="en-AU"/>
              <a:t>Address</a:t>
            </a:r>
          </a:p>
          <a:p>
            <a:pPr algn="ctr">
              <a:spcBef>
                <a:spcPct val="50000"/>
              </a:spcBef>
            </a:pPr>
            <a:r>
              <a:rPr lang="en-AU"/>
              <a:t>Salary</a:t>
            </a:r>
            <a:endParaRPr lang="en-US"/>
          </a:p>
        </p:txBody>
      </p:sp>
      <p:sp>
        <p:nvSpPr>
          <p:cNvPr id="135177" name="Line 9"/>
          <p:cNvSpPr>
            <a:spLocks noChangeShapeType="1"/>
          </p:cNvSpPr>
          <p:nvPr/>
        </p:nvSpPr>
        <p:spPr bwMode="auto">
          <a:xfrm>
            <a:off x="2209800" y="5656263"/>
            <a:ext cx="1371600" cy="0"/>
          </a:xfrm>
          <a:prstGeom prst="line">
            <a:avLst/>
          </a:prstGeom>
          <a:noFill/>
          <a:ln w="9525">
            <a:solidFill>
              <a:schemeClr val="tx1"/>
            </a:solidFill>
            <a:round/>
            <a:headEnd/>
            <a:tailEnd/>
          </a:ln>
          <a:effectLst/>
        </p:spPr>
        <p:txBody>
          <a:bodyPr/>
          <a:lstStyle/>
          <a:p>
            <a:endParaRPr lang="en-NZ"/>
          </a:p>
        </p:txBody>
      </p:sp>
      <p:sp>
        <p:nvSpPr>
          <p:cNvPr id="135178" name="Line 10"/>
          <p:cNvSpPr>
            <a:spLocks noChangeShapeType="1"/>
          </p:cNvSpPr>
          <p:nvPr/>
        </p:nvSpPr>
        <p:spPr bwMode="auto">
          <a:xfrm>
            <a:off x="5562600" y="5580063"/>
            <a:ext cx="1371600" cy="0"/>
          </a:xfrm>
          <a:prstGeom prst="line">
            <a:avLst/>
          </a:prstGeom>
          <a:noFill/>
          <a:ln w="9525">
            <a:solidFill>
              <a:schemeClr val="tx1"/>
            </a:solidFill>
            <a:round/>
            <a:headEnd/>
            <a:tailEnd/>
          </a:ln>
          <a:effectLst/>
        </p:spPr>
        <p:txBody>
          <a:bodyPr/>
          <a:lstStyle/>
          <a:p>
            <a:endParaRPr lang="en-NZ"/>
          </a:p>
        </p:txBody>
      </p:sp>
      <p:sp>
        <p:nvSpPr>
          <p:cNvPr id="135179" name="Text Box 11"/>
          <p:cNvSpPr txBox="1">
            <a:spLocks noChangeArrowheads="1"/>
          </p:cNvSpPr>
          <p:nvPr/>
        </p:nvSpPr>
        <p:spPr bwMode="auto">
          <a:xfrm>
            <a:off x="2362200" y="5213350"/>
            <a:ext cx="1098550" cy="366713"/>
          </a:xfrm>
          <a:prstGeom prst="rect">
            <a:avLst/>
          </a:prstGeom>
          <a:noFill/>
          <a:ln w="9525">
            <a:noFill/>
            <a:miter lim="800000"/>
            <a:headEnd/>
            <a:tailEnd/>
          </a:ln>
          <a:effectLst/>
        </p:spPr>
        <p:txBody>
          <a:bodyPr wrap="none">
            <a:spAutoFit/>
          </a:bodyPr>
          <a:lstStyle/>
          <a:p>
            <a:r>
              <a:rPr lang="en-AU"/>
              <a:t>enrolls in</a:t>
            </a:r>
            <a:endParaRPr lang="en-US"/>
          </a:p>
        </p:txBody>
      </p:sp>
      <p:sp>
        <p:nvSpPr>
          <p:cNvPr id="135180" name="Text Box 12"/>
          <p:cNvSpPr txBox="1">
            <a:spLocks noChangeArrowheads="1"/>
          </p:cNvSpPr>
          <p:nvPr/>
        </p:nvSpPr>
        <p:spPr bwMode="auto">
          <a:xfrm>
            <a:off x="5638800" y="4970463"/>
            <a:ext cx="1219200" cy="641350"/>
          </a:xfrm>
          <a:prstGeom prst="rect">
            <a:avLst/>
          </a:prstGeom>
          <a:noFill/>
          <a:ln w="9525">
            <a:noFill/>
            <a:miter lim="800000"/>
            <a:headEnd/>
            <a:tailEnd/>
          </a:ln>
          <a:effectLst/>
        </p:spPr>
        <p:txBody>
          <a:bodyPr>
            <a:spAutoFit/>
          </a:bodyPr>
          <a:lstStyle/>
          <a:p>
            <a:r>
              <a:rPr lang="en-AU"/>
              <a:t>Is taught by</a:t>
            </a:r>
            <a:endParaRPr lang="en-US"/>
          </a:p>
        </p:txBody>
      </p:sp>
      <p:sp>
        <p:nvSpPr>
          <p:cNvPr id="135181" name="Text Box 13"/>
          <p:cNvSpPr txBox="1">
            <a:spLocks noChangeArrowheads="1"/>
          </p:cNvSpPr>
          <p:nvPr/>
        </p:nvSpPr>
        <p:spPr bwMode="auto">
          <a:xfrm>
            <a:off x="21939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5182" name="Text Box 14"/>
          <p:cNvSpPr txBox="1">
            <a:spLocks noChangeArrowheads="1"/>
          </p:cNvSpPr>
          <p:nvPr/>
        </p:nvSpPr>
        <p:spPr bwMode="auto">
          <a:xfrm>
            <a:off x="30321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5183" name="Text Box 15"/>
          <p:cNvSpPr txBox="1">
            <a:spLocks noChangeArrowheads="1"/>
          </p:cNvSpPr>
          <p:nvPr/>
        </p:nvSpPr>
        <p:spPr bwMode="auto">
          <a:xfrm>
            <a:off x="5546725" y="56927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5184" name="Text Box 16"/>
          <p:cNvSpPr txBox="1">
            <a:spLocks noChangeArrowheads="1"/>
          </p:cNvSpPr>
          <p:nvPr/>
        </p:nvSpPr>
        <p:spPr bwMode="auto">
          <a:xfrm>
            <a:off x="6324600" y="5692775"/>
            <a:ext cx="565150" cy="366713"/>
          </a:xfrm>
          <a:prstGeom prst="rect">
            <a:avLst/>
          </a:prstGeom>
          <a:noFill/>
          <a:ln w="9525">
            <a:noFill/>
            <a:miter lim="800000"/>
            <a:headEnd/>
            <a:tailEnd/>
          </a:ln>
          <a:effectLst/>
        </p:spPr>
        <p:txBody>
          <a:bodyPr wrap="none">
            <a:spAutoFit/>
          </a:bodyPr>
          <a:lstStyle/>
          <a:p>
            <a:r>
              <a:rPr lang="en-AU"/>
              <a:t>1..1</a:t>
            </a:r>
            <a:endParaRPr lang="en-US"/>
          </a:p>
        </p:txBody>
      </p:sp>
      <p:sp>
        <p:nvSpPr>
          <p:cNvPr id="135185" name="Text Box 17"/>
          <p:cNvSpPr txBox="1">
            <a:spLocks noChangeArrowheads="1"/>
          </p:cNvSpPr>
          <p:nvPr/>
        </p:nvSpPr>
        <p:spPr bwMode="auto">
          <a:xfrm>
            <a:off x="3657600" y="1828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Parking Space</a:t>
            </a:r>
            <a:endParaRPr lang="en-US"/>
          </a:p>
        </p:txBody>
      </p:sp>
      <p:sp>
        <p:nvSpPr>
          <p:cNvPr id="135186" name="Text Box 18"/>
          <p:cNvSpPr txBox="1">
            <a:spLocks noChangeArrowheads="1"/>
          </p:cNvSpPr>
          <p:nvPr/>
        </p:nvSpPr>
        <p:spPr bwMode="auto">
          <a:xfrm>
            <a:off x="3657600" y="2209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Number</a:t>
            </a:r>
            <a:endParaRPr lang="en-US"/>
          </a:p>
        </p:txBody>
      </p:sp>
      <p:sp>
        <p:nvSpPr>
          <p:cNvPr id="135188" name="Line 20"/>
          <p:cNvSpPr>
            <a:spLocks noChangeShapeType="1"/>
          </p:cNvSpPr>
          <p:nvPr/>
        </p:nvSpPr>
        <p:spPr bwMode="auto">
          <a:xfrm flipV="1">
            <a:off x="1447800" y="2667000"/>
            <a:ext cx="2743200" cy="2286000"/>
          </a:xfrm>
          <a:prstGeom prst="line">
            <a:avLst/>
          </a:prstGeom>
          <a:noFill/>
          <a:ln w="9525">
            <a:solidFill>
              <a:schemeClr val="tx1"/>
            </a:solidFill>
            <a:round/>
            <a:headEnd/>
            <a:tailEnd/>
          </a:ln>
          <a:effectLst/>
        </p:spPr>
        <p:txBody>
          <a:bodyPr/>
          <a:lstStyle/>
          <a:p>
            <a:endParaRPr lang="en-NZ"/>
          </a:p>
        </p:txBody>
      </p:sp>
      <p:sp>
        <p:nvSpPr>
          <p:cNvPr id="135189" name="Line 21"/>
          <p:cNvSpPr>
            <a:spLocks noChangeShapeType="1"/>
          </p:cNvSpPr>
          <p:nvPr/>
        </p:nvSpPr>
        <p:spPr bwMode="auto">
          <a:xfrm flipH="1" flipV="1">
            <a:off x="5029200" y="2590800"/>
            <a:ext cx="2971800" cy="2362200"/>
          </a:xfrm>
          <a:prstGeom prst="line">
            <a:avLst/>
          </a:prstGeom>
          <a:noFill/>
          <a:ln w="9525">
            <a:solidFill>
              <a:schemeClr val="tx1"/>
            </a:solidFill>
            <a:round/>
            <a:headEnd/>
            <a:tailEnd/>
          </a:ln>
          <a:effectLst/>
        </p:spPr>
        <p:txBody>
          <a:bodyPr/>
          <a:lstStyle/>
          <a:p>
            <a:endParaRPr lang="en-NZ"/>
          </a:p>
        </p:txBody>
      </p:sp>
      <p:sp>
        <p:nvSpPr>
          <p:cNvPr id="135191" name="Text Box 23"/>
          <p:cNvSpPr txBox="1">
            <a:spLocks noChangeArrowheads="1"/>
          </p:cNvSpPr>
          <p:nvPr/>
        </p:nvSpPr>
        <p:spPr bwMode="auto">
          <a:xfrm>
            <a:off x="1660525" y="2855913"/>
            <a:ext cx="1593850" cy="366712"/>
          </a:xfrm>
          <a:prstGeom prst="rect">
            <a:avLst/>
          </a:prstGeom>
          <a:noFill/>
          <a:ln w="9525">
            <a:noFill/>
            <a:miter lim="800000"/>
            <a:headEnd/>
            <a:tailEnd/>
          </a:ln>
          <a:effectLst/>
        </p:spPr>
        <p:txBody>
          <a:bodyPr wrap="none">
            <a:spAutoFit/>
          </a:bodyPr>
          <a:lstStyle/>
          <a:p>
            <a:r>
              <a:rPr lang="en-AU"/>
              <a:t>Is assigned to</a:t>
            </a:r>
            <a:endParaRPr lang="en-US"/>
          </a:p>
        </p:txBody>
      </p:sp>
      <p:sp>
        <p:nvSpPr>
          <p:cNvPr id="135192" name="Text Box 24"/>
          <p:cNvSpPr txBox="1">
            <a:spLocks noChangeArrowheads="1"/>
          </p:cNvSpPr>
          <p:nvPr/>
        </p:nvSpPr>
        <p:spPr bwMode="auto">
          <a:xfrm>
            <a:off x="6026150" y="2833688"/>
            <a:ext cx="1593850" cy="366712"/>
          </a:xfrm>
          <a:prstGeom prst="rect">
            <a:avLst/>
          </a:prstGeom>
          <a:noFill/>
          <a:ln w="9525">
            <a:noFill/>
            <a:miter lim="800000"/>
            <a:headEnd/>
            <a:tailEnd/>
          </a:ln>
          <a:effectLst/>
        </p:spPr>
        <p:txBody>
          <a:bodyPr wrap="none">
            <a:spAutoFit/>
          </a:bodyPr>
          <a:lstStyle/>
          <a:p>
            <a:r>
              <a:rPr lang="en-AU"/>
              <a:t>Is assigned to</a:t>
            </a:r>
            <a:endParaRPr lang="en-US"/>
          </a:p>
        </p:txBody>
      </p:sp>
      <p:sp>
        <p:nvSpPr>
          <p:cNvPr id="135193" name="Text Box 25"/>
          <p:cNvSpPr txBox="1">
            <a:spLocks noChangeArrowheads="1"/>
          </p:cNvSpPr>
          <p:nvPr/>
        </p:nvSpPr>
        <p:spPr bwMode="auto">
          <a:xfrm>
            <a:off x="1203325" y="4379913"/>
            <a:ext cx="565150" cy="366712"/>
          </a:xfrm>
          <a:prstGeom prst="rect">
            <a:avLst/>
          </a:prstGeom>
          <a:noFill/>
          <a:ln w="9525">
            <a:noFill/>
            <a:miter lim="800000"/>
            <a:headEnd/>
            <a:tailEnd/>
          </a:ln>
          <a:effectLst/>
        </p:spPr>
        <p:txBody>
          <a:bodyPr wrap="none">
            <a:spAutoFit/>
          </a:bodyPr>
          <a:lstStyle/>
          <a:p>
            <a:r>
              <a:rPr lang="en-AU"/>
              <a:t>0..1</a:t>
            </a:r>
            <a:endParaRPr lang="en-US"/>
          </a:p>
        </p:txBody>
      </p:sp>
      <p:sp>
        <p:nvSpPr>
          <p:cNvPr id="135194" name="Text Box 26"/>
          <p:cNvSpPr txBox="1">
            <a:spLocks noChangeArrowheads="1"/>
          </p:cNvSpPr>
          <p:nvPr/>
        </p:nvSpPr>
        <p:spPr bwMode="auto">
          <a:xfrm>
            <a:off x="7924800" y="4433888"/>
            <a:ext cx="565150" cy="366712"/>
          </a:xfrm>
          <a:prstGeom prst="rect">
            <a:avLst/>
          </a:prstGeom>
          <a:noFill/>
          <a:ln w="9525">
            <a:noFill/>
            <a:miter lim="800000"/>
            <a:headEnd/>
            <a:tailEnd/>
          </a:ln>
          <a:effectLst/>
        </p:spPr>
        <p:txBody>
          <a:bodyPr wrap="none">
            <a:spAutoFit/>
          </a:bodyPr>
          <a:lstStyle/>
          <a:p>
            <a:r>
              <a:rPr lang="en-AU"/>
              <a:t>0..1</a:t>
            </a:r>
            <a:endParaRPr lang="en-US"/>
          </a:p>
        </p:txBody>
      </p:sp>
      <p:sp>
        <p:nvSpPr>
          <p:cNvPr id="135195" name="Text Box 27"/>
          <p:cNvSpPr txBox="1">
            <a:spLocks noChangeArrowheads="1"/>
          </p:cNvSpPr>
          <p:nvPr/>
        </p:nvSpPr>
        <p:spPr bwMode="auto">
          <a:xfrm>
            <a:off x="5454650" y="2590800"/>
            <a:ext cx="565150" cy="366713"/>
          </a:xfrm>
          <a:prstGeom prst="rect">
            <a:avLst/>
          </a:prstGeom>
          <a:noFill/>
          <a:ln w="9525">
            <a:noFill/>
            <a:miter lim="800000"/>
            <a:headEnd/>
            <a:tailEnd/>
          </a:ln>
          <a:effectLst/>
        </p:spPr>
        <p:txBody>
          <a:bodyPr wrap="none">
            <a:spAutoFit/>
          </a:bodyPr>
          <a:lstStyle/>
          <a:p>
            <a:r>
              <a:rPr lang="en-AU"/>
              <a:t>0..1</a:t>
            </a:r>
            <a:endParaRPr lang="en-US"/>
          </a:p>
        </p:txBody>
      </p:sp>
      <p:sp>
        <p:nvSpPr>
          <p:cNvPr id="135196" name="Text Box 28"/>
          <p:cNvSpPr txBox="1">
            <a:spLocks noChangeArrowheads="1"/>
          </p:cNvSpPr>
          <p:nvPr/>
        </p:nvSpPr>
        <p:spPr bwMode="auto">
          <a:xfrm>
            <a:off x="3276600" y="2590800"/>
            <a:ext cx="565150" cy="366713"/>
          </a:xfrm>
          <a:prstGeom prst="rect">
            <a:avLst/>
          </a:prstGeom>
          <a:noFill/>
          <a:ln w="9525">
            <a:noFill/>
            <a:miter lim="800000"/>
            <a:headEnd/>
            <a:tailEnd/>
          </a:ln>
          <a:effectLst/>
        </p:spPr>
        <p:txBody>
          <a:bodyPr wrap="none">
            <a:spAutoFit/>
          </a:bodyPr>
          <a:lstStyle/>
          <a:p>
            <a:r>
              <a:rPr lang="en-AU"/>
              <a:t>0..1</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1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1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1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1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1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1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51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1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1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5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51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1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51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1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51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1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51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5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nimBg="1"/>
      <p:bldP spid="135172" grpId="0" animBg="1"/>
      <p:bldP spid="135173" grpId="0" animBg="1"/>
      <p:bldP spid="135174" grpId="0" animBg="1"/>
      <p:bldP spid="135175" grpId="0" animBg="1"/>
      <p:bldP spid="135176" grpId="0" animBg="1"/>
      <p:bldP spid="135177" grpId="0" animBg="1"/>
      <p:bldP spid="135178" grpId="0" animBg="1"/>
      <p:bldP spid="135179" grpId="0"/>
      <p:bldP spid="135180" grpId="0"/>
      <p:bldP spid="135181" grpId="0"/>
      <p:bldP spid="135182" grpId="0"/>
      <p:bldP spid="135183" grpId="0"/>
      <p:bldP spid="135184" grpId="0"/>
      <p:bldP spid="135185" grpId="0" animBg="1"/>
      <p:bldP spid="135186" grpId="0" animBg="1"/>
      <p:bldP spid="135188" grpId="0" animBg="1"/>
      <p:bldP spid="135189" grpId="0" animBg="1"/>
      <p:bldP spid="135191" grpId="0"/>
      <p:bldP spid="135192" grpId="0"/>
      <p:bldP spid="135193" grpId="0"/>
      <p:bldP spid="135194" grpId="0"/>
      <p:bldP spid="135195" grpId="0"/>
      <p:bldP spid="13519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55448"/>
            <a:ext cx="8229600" cy="1252728"/>
          </a:xfrm>
        </p:spPr>
        <p:txBody>
          <a:bodyPr>
            <a:normAutofit fontScale="90000"/>
          </a:bodyPr>
          <a:lstStyle/>
          <a:p>
            <a:pPr fontAlgn="auto">
              <a:spcAft>
                <a:spcPts val="0"/>
              </a:spcAft>
              <a:defRPr/>
            </a:pPr>
            <a:r>
              <a:rPr lang="en-NZ" dirty="0" smtClean="0">
                <a:solidFill>
                  <a:schemeClr val="accent1">
                    <a:satMod val="150000"/>
                  </a:schemeClr>
                </a:solidFill>
              </a:rPr>
              <a:t>Generalisation and Specialisation</a:t>
            </a:r>
            <a:endParaRPr lang="en-NZ" dirty="0">
              <a:solidFill>
                <a:schemeClr val="accent1">
                  <a:satMod val="150000"/>
                </a:schemeClr>
              </a:solidFill>
            </a:endParaRPr>
          </a:p>
        </p:txBody>
      </p:sp>
      <p:sp>
        <p:nvSpPr>
          <p:cNvPr id="137219" name="Text Box 3"/>
          <p:cNvSpPr txBox="1">
            <a:spLocks noChangeArrowheads="1"/>
          </p:cNvSpPr>
          <p:nvPr/>
        </p:nvSpPr>
        <p:spPr bwMode="auto">
          <a:xfrm>
            <a:off x="2286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Student</a:t>
            </a:r>
            <a:endParaRPr lang="en-US"/>
          </a:p>
        </p:txBody>
      </p:sp>
      <p:sp>
        <p:nvSpPr>
          <p:cNvPr id="137220" name="Text Box 4"/>
          <p:cNvSpPr txBox="1">
            <a:spLocks noChangeArrowheads="1"/>
          </p:cNvSpPr>
          <p:nvPr/>
        </p:nvSpPr>
        <p:spPr bwMode="auto">
          <a:xfrm>
            <a:off x="228600" y="5351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Programme</a:t>
            </a:r>
            <a:endParaRPr lang="en-US"/>
          </a:p>
        </p:txBody>
      </p:sp>
      <p:sp>
        <p:nvSpPr>
          <p:cNvPr id="137221" name="Text Box 5"/>
          <p:cNvSpPr txBox="1">
            <a:spLocks noChangeArrowheads="1"/>
          </p:cNvSpPr>
          <p:nvPr/>
        </p:nvSpPr>
        <p:spPr bwMode="auto">
          <a:xfrm>
            <a:off x="35814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a:t>
            </a:r>
            <a:endParaRPr lang="en-US"/>
          </a:p>
        </p:txBody>
      </p:sp>
      <p:sp>
        <p:nvSpPr>
          <p:cNvPr id="137222" name="Text Box 6"/>
          <p:cNvSpPr txBox="1">
            <a:spLocks noChangeArrowheads="1"/>
          </p:cNvSpPr>
          <p:nvPr/>
        </p:nvSpPr>
        <p:spPr bwMode="auto">
          <a:xfrm>
            <a:off x="3581400" y="5356225"/>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Paper Code</a:t>
            </a:r>
            <a:endParaRPr lang="en-US"/>
          </a:p>
        </p:txBody>
      </p:sp>
      <p:sp>
        <p:nvSpPr>
          <p:cNvPr id="137223" name="Text Box 7"/>
          <p:cNvSpPr txBox="1">
            <a:spLocks noChangeArrowheads="1"/>
          </p:cNvSpPr>
          <p:nvPr/>
        </p:nvSpPr>
        <p:spPr bwMode="auto">
          <a:xfrm>
            <a:off x="6934200" y="4970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Lecturer</a:t>
            </a:r>
            <a:endParaRPr lang="en-US"/>
          </a:p>
        </p:txBody>
      </p:sp>
      <p:sp>
        <p:nvSpPr>
          <p:cNvPr id="137224" name="Text Box 8"/>
          <p:cNvSpPr txBox="1">
            <a:spLocks noChangeArrowheads="1"/>
          </p:cNvSpPr>
          <p:nvPr/>
        </p:nvSpPr>
        <p:spPr bwMode="auto">
          <a:xfrm>
            <a:off x="6934200" y="5351463"/>
            <a:ext cx="1981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AU"/>
              <a:t>Salary</a:t>
            </a:r>
            <a:endParaRPr lang="en-US"/>
          </a:p>
        </p:txBody>
      </p:sp>
      <p:sp>
        <p:nvSpPr>
          <p:cNvPr id="137225" name="Line 9"/>
          <p:cNvSpPr>
            <a:spLocks noChangeShapeType="1"/>
          </p:cNvSpPr>
          <p:nvPr/>
        </p:nvSpPr>
        <p:spPr bwMode="auto">
          <a:xfrm>
            <a:off x="2209800" y="5656263"/>
            <a:ext cx="1371600" cy="0"/>
          </a:xfrm>
          <a:prstGeom prst="line">
            <a:avLst/>
          </a:prstGeom>
          <a:noFill/>
          <a:ln w="9525">
            <a:solidFill>
              <a:schemeClr val="tx1"/>
            </a:solidFill>
            <a:round/>
            <a:headEnd/>
            <a:tailEnd/>
          </a:ln>
          <a:effectLst/>
        </p:spPr>
        <p:txBody>
          <a:bodyPr/>
          <a:lstStyle/>
          <a:p>
            <a:endParaRPr lang="en-NZ"/>
          </a:p>
        </p:txBody>
      </p:sp>
      <p:sp>
        <p:nvSpPr>
          <p:cNvPr id="137226" name="Line 10"/>
          <p:cNvSpPr>
            <a:spLocks noChangeShapeType="1"/>
          </p:cNvSpPr>
          <p:nvPr/>
        </p:nvSpPr>
        <p:spPr bwMode="auto">
          <a:xfrm>
            <a:off x="5562600" y="5580063"/>
            <a:ext cx="1371600" cy="0"/>
          </a:xfrm>
          <a:prstGeom prst="line">
            <a:avLst/>
          </a:prstGeom>
          <a:noFill/>
          <a:ln w="9525">
            <a:solidFill>
              <a:schemeClr val="tx1"/>
            </a:solidFill>
            <a:round/>
            <a:headEnd/>
            <a:tailEnd/>
          </a:ln>
          <a:effectLst/>
        </p:spPr>
        <p:txBody>
          <a:bodyPr/>
          <a:lstStyle/>
          <a:p>
            <a:endParaRPr lang="en-NZ"/>
          </a:p>
        </p:txBody>
      </p:sp>
      <p:sp>
        <p:nvSpPr>
          <p:cNvPr id="137227" name="Text Box 11"/>
          <p:cNvSpPr txBox="1">
            <a:spLocks noChangeArrowheads="1"/>
          </p:cNvSpPr>
          <p:nvPr/>
        </p:nvSpPr>
        <p:spPr bwMode="auto">
          <a:xfrm>
            <a:off x="2362200" y="5213350"/>
            <a:ext cx="1047750" cy="366713"/>
          </a:xfrm>
          <a:prstGeom prst="rect">
            <a:avLst/>
          </a:prstGeom>
          <a:noFill/>
          <a:ln w="9525">
            <a:noFill/>
            <a:miter lim="800000"/>
            <a:headEnd/>
            <a:tailEnd/>
          </a:ln>
          <a:effectLst/>
        </p:spPr>
        <p:txBody>
          <a:bodyPr wrap="none">
            <a:spAutoFit/>
          </a:bodyPr>
          <a:lstStyle/>
          <a:p>
            <a:r>
              <a:rPr lang="en-AU"/>
              <a:t>enrols in</a:t>
            </a:r>
            <a:endParaRPr lang="en-US"/>
          </a:p>
        </p:txBody>
      </p:sp>
      <p:sp>
        <p:nvSpPr>
          <p:cNvPr id="137228" name="Text Box 12"/>
          <p:cNvSpPr txBox="1">
            <a:spLocks noChangeArrowheads="1"/>
          </p:cNvSpPr>
          <p:nvPr/>
        </p:nvSpPr>
        <p:spPr bwMode="auto">
          <a:xfrm>
            <a:off x="5638800" y="4970463"/>
            <a:ext cx="1219200" cy="641350"/>
          </a:xfrm>
          <a:prstGeom prst="rect">
            <a:avLst/>
          </a:prstGeom>
          <a:noFill/>
          <a:ln w="9525">
            <a:noFill/>
            <a:miter lim="800000"/>
            <a:headEnd/>
            <a:tailEnd/>
          </a:ln>
          <a:effectLst/>
        </p:spPr>
        <p:txBody>
          <a:bodyPr>
            <a:spAutoFit/>
          </a:bodyPr>
          <a:lstStyle/>
          <a:p>
            <a:r>
              <a:rPr lang="en-AU"/>
              <a:t>Is taught by</a:t>
            </a:r>
            <a:endParaRPr lang="en-US"/>
          </a:p>
        </p:txBody>
      </p:sp>
      <p:sp>
        <p:nvSpPr>
          <p:cNvPr id="137229" name="Text Box 13"/>
          <p:cNvSpPr txBox="1">
            <a:spLocks noChangeArrowheads="1"/>
          </p:cNvSpPr>
          <p:nvPr/>
        </p:nvSpPr>
        <p:spPr bwMode="auto">
          <a:xfrm>
            <a:off x="21939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0" name="Text Box 14"/>
          <p:cNvSpPr txBox="1">
            <a:spLocks noChangeArrowheads="1"/>
          </p:cNvSpPr>
          <p:nvPr/>
        </p:nvSpPr>
        <p:spPr bwMode="auto">
          <a:xfrm>
            <a:off x="3032125" y="57689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1" name="Text Box 15"/>
          <p:cNvSpPr txBox="1">
            <a:spLocks noChangeArrowheads="1"/>
          </p:cNvSpPr>
          <p:nvPr/>
        </p:nvSpPr>
        <p:spPr bwMode="auto">
          <a:xfrm>
            <a:off x="5546725" y="5692775"/>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37232" name="Text Box 16"/>
          <p:cNvSpPr txBox="1">
            <a:spLocks noChangeArrowheads="1"/>
          </p:cNvSpPr>
          <p:nvPr/>
        </p:nvSpPr>
        <p:spPr bwMode="auto">
          <a:xfrm>
            <a:off x="6324600" y="5692775"/>
            <a:ext cx="565150" cy="366713"/>
          </a:xfrm>
          <a:prstGeom prst="rect">
            <a:avLst/>
          </a:prstGeom>
          <a:noFill/>
          <a:ln w="9525">
            <a:noFill/>
            <a:miter lim="800000"/>
            <a:headEnd/>
            <a:tailEnd/>
          </a:ln>
          <a:effectLst/>
        </p:spPr>
        <p:txBody>
          <a:bodyPr wrap="none">
            <a:spAutoFit/>
          </a:bodyPr>
          <a:lstStyle/>
          <a:p>
            <a:r>
              <a:rPr lang="en-AU"/>
              <a:t>1..1</a:t>
            </a:r>
            <a:endParaRPr lang="en-US"/>
          </a:p>
        </p:txBody>
      </p:sp>
      <p:sp>
        <p:nvSpPr>
          <p:cNvPr id="137233" name="Text Box 17"/>
          <p:cNvSpPr txBox="1">
            <a:spLocks noChangeArrowheads="1"/>
          </p:cNvSpPr>
          <p:nvPr/>
        </p:nvSpPr>
        <p:spPr bwMode="auto">
          <a:xfrm>
            <a:off x="7010400" y="1828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Parking Space</a:t>
            </a:r>
            <a:endParaRPr lang="en-US"/>
          </a:p>
        </p:txBody>
      </p:sp>
      <p:sp>
        <p:nvSpPr>
          <p:cNvPr id="137234" name="Text Box 18"/>
          <p:cNvSpPr txBox="1">
            <a:spLocks noChangeArrowheads="1"/>
          </p:cNvSpPr>
          <p:nvPr/>
        </p:nvSpPr>
        <p:spPr bwMode="auto">
          <a:xfrm>
            <a:off x="7010400" y="2209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Number</a:t>
            </a:r>
            <a:endParaRPr lang="en-US"/>
          </a:p>
        </p:txBody>
      </p:sp>
      <p:sp>
        <p:nvSpPr>
          <p:cNvPr id="137236" name="Line 20"/>
          <p:cNvSpPr>
            <a:spLocks noChangeShapeType="1"/>
          </p:cNvSpPr>
          <p:nvPr/>
        </p:nvSpPr>
        <p:spPr bwMode="auto">
          <a:xfrm flipH="1" flipV="1">
            <a:off x="5334000" y="2133600"/>
            <a:ext cx="1676400" cy="0"/>
          </a:xfrm>
          <a:prstGeom prst="line">
            <a:avLst/>
          </a:prstGeom>
          <a:noFill/>
          <a:ln w="9525">
            <a:solidFill>
              <a:schemeClr val="tx1"/>
            </a:solidFill>
            <a:round/>
            <a:headEnd/>
            <a:tailEnd/>
          </a:ln>
          <a:effectLst/>
        </p:spPr>
        <p:txBody>
          <a:bodyPr/>
          <a:lstStyle/>
          <a:p>
            <a:endParaRPr lang="en-NZ"/>
          </a:p>
        </p:txBody>
      </p:sp>
      <p:sp>
        <p:nvSpPr>
          <p:cNvPr id="137241" name="Text Box 25"/>
          <p:cNvSpPr txBox="1">
            <a:spLocks noChangeArrowheads="1"/>
          </p:cNvSpPr>
          <p:nvPr/>
        </p:nvSpPr>
        <p:spPr bwMode="auto">
          <a:xfrm>
            <a:off x="6369050" y="2209800"/>
            <a:ext cx="565150" cy="366713"/>
          </a:xfrm>
          <a:prstGeom prst="rect">
            <a:avLst/>
          </a:prstGeom>
          <a:noFill/>
          <a:ln w="9525">
            <a:noFill/>
            <a:miter lim="800000"/>
            <a:headEnd/>
            <a:tailEnd/>
          </a:ln>
          <a:effectLst/>
        </p:spPr>
        <p:txBody>
          <a:bodyPr wrap="none">
            <a:spAutoFit/>
          </a:bodyPr>
          <a:lstStyle/>
          <a:p>
            <a:r>
              <a:rPr lang="en-AU"/>
              <a:t>0..1</a:t>
            </a:r>
            <a:endParaRPr lang="en-US"/>
          </a:p>
        </p:txBody>
      </p:sp>
      <p:sp>
        <p:nvSpPr>
          <p:cNvPr id="137242" name="Text Box 26"/>
          <p:cNvSpPr txBox="1">
            <a:spLocks noChangeArrowheads="1"/>
          </p:cNvSpPr>
          <p:nvPr/>
        </p:nvSpPr>
        <p:spPr bwMode="auto">
          <a:xfrm>
            <a:off x="5302250" y="2209800"/>
            <a:ext cx="565150" cy="366713"/>
          </a:xfrm>
          <a:prstGeom prst="rect">
            <a:avLst/>
          </a:prstGeom>
          <a:noFill/>
          <a:ln w="9525">
            <a:noFill/>
            <a:miter lim="800000"/>
            <a:headEnd/>
            <a:tailEnd/>
          </a:ln>
          <a:effectLst/>
        </p:spPr>
        <p:txBody>
          <a:bodyPr wrap="none">
            <a:spAutoFit/>
          </a:bodyPr>
          <a:lstStyle/>
          <a:p>
            <a:r>
              <a:rPr lang="en-AU"/>
              <a:t>0..1</a:t>
            </a:r>
            <a:endParaRPr lang="en-US"/>
          </a:p>
        </p:txBody>
      </p:sp>
      <p:sp>
        <p:nvSpPr>
          <p:cNvPr id="137243" name="Text Box 27"/>
          <p:cNvSpPr txBox="1">
            <a:spLocks noChangeArrowheads="1"/>
          </p:cNvSpPr>
          <p:nvPr/>
        </p:nvSpPr>
        <p:spPr bwMode="auto">
          <a:xfrm>
            <a:off x="3352800" y="1828800"/>
            <a:ext cx="19812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AU"/>
              <a:t>Person</a:t>
            </a:r>
            <a:endParaRPr lang="en-US"/>
          </a:p>
        </p:txBody>
      </p:sp>
      <p:sp>
        <p:nvSpPr>
          <p:cNvPr id="137244" name="Text Box 28"/>
          <p:cNvSpPr txBox="1">
            <a:spLocks noChangeArrowheads="1"/>
          </p:cNvSpPr>
          <p:nvPr/>
        </p:nvSpPr>
        <p:spPr bwMode="auto">
          <a:xfrm>
            <a:off x="3352800" y="2209800"/>
            <a:ext cx="1981200" cy="788988"/>
          </a:xfrm>
          <a:prstGeom prst="rect">
            <a:avLst/>
          </a:prstGeom>
          <a:noFill/>
          <a:ln w="9525">
            <a:solidFill>
              <a:schemeClr val="tx1"/>
            </a:solidFill>
            <a:miter lim="800000"/>
            <a:headEnd/>
            <a:tailEnd/>
          </a:ln>
          <a:effectLst/>
        </p:spPr>
        <p:txBody>
          <a:bodyPr>
            <a:spAutoFit/>
          </a:bodyPr>
          <a:lstStyle/>
          <a:p>
            <a:pPr algn="ctr">
              <a:spcBef>
                <a:spcPct val="50000"/>
              </a:spcBef>
            </a:pPr>
            <a:r>
              <a:rPr lang="en-AU"/>
              <a:t>Name</a:t>
            </a:r>
          </a:p>
          <a:p>
            <a:pPr algn="ctr">
              <a:spcBef>
                <a:spcPct val="50000"/>
              </a:spcBef>
            </a:pPr>
            <a:r>
              <a:rPr lang="en-AU"/>
              <a:t>Address</a:t>
            </a:r>
            <a:endParaRPr lang="en-US"/>
          </a:p>
        </p:txBody>
      </p:sp>
      <p:sp>
        <p:nvSpPr>
          <p:cNvPr id="137245" name="Text Box 29"/>
          <p:cNvSpPr txBox="1">
            <a:spLocks noChangeArrowheads="1"/>
          </p:cNvSpPr>
          <p:nvPr/>
        </p:nvSpPr>
        <p:spPr bwMode="auto">
          <a:xfrm>
            <a:off x="5607050" y="1676400"/>
            <a:ext cx="1339850" cy="366713"/>
          </a:xfrm>
          <a:prstGeom prst="rect">
            <a:avLst/>
          </a:prstGeom>
          <a:noFill/>
          <a:ln w="9525">
            <a:noFill/>
            <a:miter lim="800000"/>
            <a:headEnd/>
            <a:tailEnd/>
          </a:ln>
          <a:effectLst/>
        </p:spPr>
        <p:txBody>
          <a:bodyPr wrap="none">
            <a:spAutoFit/>
          </a:bodyPr>
          <a:lstStyle/>
          <a:p>
            <a:r>
              <a:rPr lang="en-AU"/>
              <a:t>Is assigned</a:t>
            </a:r>
            <a:endParaRPr lang="en-US"/>
          </a:p>
        </p:txBody>
      </p:sp>
      <p:sp>
        <p:nvSpPr>
          <p:cNvPr id="137249" name="Line 33"/>
          <p:cNvSpPr>
            <a:spLocks noChangeShapeType="1"/>
          </p:cNvSpPr>
          <p:nvPr/>
        </p:nvSpPr>
        <p:spPr bwMode="auto">
          <a:xfrm flipV="1">
            <a:off x="1219200" y="4114800"/>
            <a:ext cx="0" cy="838200"/>
          </a:xfrm>
          <a:prstGeom prst="line">
            <a:avLst/>
          </a:prstGeom>
          <a:noFill/>
          <a:ln w="9525">
            <a:solidFill>
              <a:schemeClr val="tx1"/>
            </a:solidFill>
            <a:round/>
            <a:headEnd/>
            <a:tailEnd/>
          </a:ln>
          <a:effectLst/>
        </p:spPr>
        <p:txBody>
          <a:bodyPr/>
          <a:lstStyle/>
          <a:p>
            <a:endParaRPr lang="en-NZ"/>
          </a:p>
        </p:txBody>
      </p:sp>
      <p:sp>
        <p:nvSpPr>
          <p:cNvPr id="137250" name="Line 34"/>
          <p:cNvSpPr>
            <a:spLocks noChangeShapeType="1"/>
          </p:cNvSpPr>
          <p:nvPr/>
        </p:nvSpPr>
        <p:spPr bwMode="auto">
          <a:xfrm flipV="1">
            <a:off x="7924800" y="4114800"/>
            <a:ext cx="0" cy="838200"/>
          </a:xfrm>
          <a:prstGeom prst="line">
            <a:avLst/>
          </a:prstGeom>
          <a:noFill/>
          <a:ln w="9525">
            <a:solidFill>
              <a:schemeClr val="tx1"/>
            </a:solidFill>
            <a:round/>
            <a:headEnd/>
            <a:tailEnd/>
          </a:ln>
          <a:effectLst/>
        </p:spPr>
        <p:txBody>
          <a:bodyPr/>
          <a:lstStyle/>
          <a:p>
            <a:endParaRPr lang="en-NZ"/>
          </a:p>
        </p:txBody>
      </p:sp>
      <p:sp>
        <p:nvSpPr>
          <p:cNvPr id="137251" name="Line 35"/>
          <p:cNvSpPr>
            <a:spLocks noChangeShapeType="1"/>
          </p:cNvSpPr>
          <p:nvPr/>
        </p:nvSpPr>
        <p:spPr bwMode="auto">
          <a:xfrm>
            <a:off x="1219200" y="4114800"/>
            <a:ext cx="6705600" cy="0"/>
          </a:xfrm>
          <a:prstGeom prst="line">
            <a:avLst/>
          </a:prstGeom>
          <a:noFill/>
          <a:ln w="9525">
            <a:solidFill>
              <a:schemeClr val="tx1"/>
            </a:solidFill>
            <a:round/>
            <a:headEnd/>
            <a:tailEnd/>
          </a:ln>
          <a:effectLst/>
        </p:spPr>
        <p:txBody>
          <a:bodyPr/>
          <a:lstStyle/>
          <a:p>
            <a:endParaRPr lang="en-NZ"/>
          </a:p>
        </p:txBody>
      </p:sp>
      <p:sp>
        <p:nvSpPr>
          <p:cNvPr id="137254" name="AutoShape 38"/>
          <p:cNvSpPr>
            <a:spLocks noChangeArrowheads="1"/>
          </p:cNvSpPr>
          <p:nvPr/>
        </p:nvSpPr>
        <p:spPr bwMode="auto">
          <a:xfrm>
            <a:off x="4114800" y="3048000"/>
            <a:ext cx="381000" cy="1066800"/>
          </a:xfrm>
          <a:prstGeom prst="upArrow">
            <a:avLst>
              <a:gd name="adj1" fmla="val 50000"/>
              <a:gd name="adj2" fmla="val 70000"/>
            </a:avLst>
          </a:prstGeom>
          <a:solidFill>
            <a:schemeClr val="bg1"/>
          </a:solidFill>
          <a:ln w="9525">
            <a:solidFill>
              <a:schemeClr val="tx1"/>
            </a:solidFill>
            <a:miter lim="800000"/>
            <a:headEnd/>
            <a:tailEnd/>
          </a:ln>
          <a:effectLst/>
        </p:spPr>
        <p:txBody>
          <a:bodyPr wrap="none" anchor="ct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2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2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2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2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2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2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2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2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72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2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2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2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72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72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72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2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2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72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7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nimBg="1"/>
      <p:bldP spid="137220" grpId="0" animBg="1"/>
      <p:bldP spid="137221" grpId="0" animBg="1"/>
      <p:bldP spid="137222" grpId="0" animBg="1"/>
      <p:bldP spid="137223" grpId="0" animBg="1"/>
      <p:bldP spid="137224" grpId="0" animBg="1"/>
      <p:bldP spid="137225" grpId="0" animBg="1"/>
      <p:bldP spid="137226" grpId="0" animBg="1"/>
      <p:bldP spid="137227" grpId="0"/>
      <p:bldP spid="137228" grpId="0"/>
      <p:bldP spid="137229" grpId="0"/>
      <p:bldP spid="137230" grpId="0"/>
      <p:bldP spid="137231" grpId="0"/>
      <p:bldP spid="137232" grpId="0"/>
      <p:bldP spid="137233" grpId="0" animBg="1"/>
      <p:bldP spid="137234" grpId="0" animBg="1"/>
      <p:bldP spid="137236" grpId="0" animBg="1"/>
      <p:bldP spid="137241" grpId="0"/>
      <p:bldP spid="137242" grpId="0"/>
      <p:bldP spid="137243" grpId="0" animBg="1"/>
      <p:bldP spid="137244" grpId="0" animBg="1"/>
      <p:bldP spid="137245" grpId="0"/>
      <p:bldP spid="137249" grpId="0" animBg="1"/>
      <p:bldP spid="137250" grpId="0" animBg="1"/>
      <p:bldP spid="137251" grpId="0" animBg="1"/>
      <p:bldP spid="1372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Purpose</a:t>
            </a:r>
            <a:endParaRPr lang="en-NZ" dirty="0">
              <a:solidFill>
                <a:schemeClr val="accent1">
                  <a:satMod val="150000"/>
                </a:schemeClr>
              </a:solidFill>
            </a:endParaRPr>
          </a:p>
        </p:txBody>
      </p:sp>
      <p:sp>
        <p:nvSpPr>
          <p:cNvPr id="18434" name="Content Placeholder 2"/>
          <p:cNvSpPr>
            <a:spLocks noGrp="1"/>
          </p:cNvSpPr>
          <p:nvPr>
            <p:ph idx="1"/>
          </p:nvPr>
        </p:nvSpPr>
        <p:spPr/>
        <p:txBody>
          <a:bodyPr/>
          <a:lstStyle/>
          <a:p>
            <a:r>
              <a:rPr lang="en-NZ" smtClean="0"/>
              <a:t>To develop a formal representation of the problem space our database represents.</a:t>
            </a:r>
          </a:p>
          <a:p>
            <a:endParaRPr lang="en-NZ" smtClean="0"/>
          </a:p>
          <a:p>
            <a:r>
              <a:rPr lang="en-NZ" smtClean="0"/>
              <a:t>This representation is independent of any logical model, language or 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z="4100" smtClean="0"/>
              <a:t>Generalisation and Specialisation</a:t>
            </a:r>
            <a:endParaRPr lang="en-US" sz="4100" smtClean="0"/>
          </a:p>
        </p:txBody>
      </p:sp>
      <p:sp>
        <p:nvSpPr>
          <p:cNvPr id="141315" name="Rectangle 3"/>
          <p:cNvSpPr>
            <a:spLocks noGrp="1"/>
          </p:cNvSpPr>
          <p:nvPr>
            <p:ph type="body" idx="1"/>
          </p:nvPr>
        </p:nvSpPr>
        <p:spPr/>
        <p:txBody>
          <a:bodyPr/>
          <a:lstStyle/>
          <a:p>
            <a:r>
              <a:rPr lang="en-AU" dirty="0" smtClean="0"/>
              <a:t>You are writing the database for the DCC dog registration system.  Non-working dogs are $80 a year, and working dogs are $21 a year.</a:t>
            </a:r>
          </a:p>
          <a:p>
            <a:endParaRPr lang="en-AU" dirty="0" smtClean="0"/>
          </a:p>
          <a:p>
            <a:r>
              <a:rPr lang="en-AU" dirty="0" smtClean="0"/>
              <a:t>Since we are storing different information for the two kinds of dog, should they be represented as separate entities (i.e. subclasses)?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normAutofit fontScale="90000"/>
          </a:bodyPr>
          <a:lstStyle/>
          <a:p>
            <a:r>
              <a:rPr lang="en-AU" sz="4100" smtClean="0"/>
              <a:t>The Problem with Inheritance for Relational DBMS</a:t>
            </a:r>
            <a:endParaRPr lang="en-US" sz="4100" smtClean="0"/>
          </a:p>
        </p:txBody>
      </p:sp>
      <p:sp>
        <p:nvSpPr>
          <p:cNvPr id="143363" name="Rectangle 3"/>
          <p:cNvSpPr>
            <a:spLocks noGrp="1"/>
          </p:cNvSpPr>
          <p:nvPr>
            <p:ph type="body" idx="1"/>
          </p:nvPr>
        </p:nvSpPr>
        <p:spPr/>
        <p:txBody>
          <a:bodyPr/>
          <a:lstStyle/>
          <a:p>
            <a:r>
              <a:rPr lang="en-AU" smtClean="0"/>
              <a:t>Generalisation and specialisation are powerful modelling techniques, and are often effective in clarifying relationships between entities</a:t>
            </a:r>
          </a:p>
          <a:p>
            <a:r>
              <a:rPr lang="en-AU" smtClean="0"/>
              <a:t>Unfortunately, they are not part of the relational algebra</a:t>
            </a:r>
          </a:p>
          <a:p>
            <a:r>
              <a:rPr lang="en-AU" smtClean="0"/>
              <a:t>A workaround is required when converting from the conceptual to the logical model</a:t>
            </a:r>
          </a:p>
          <a:p>
            <a:r>
              <a:rPr lang="en-AU" smtClean="0"/>
              <a:t>Use them anyway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4. Verifying the Model</a:t>
            </a:r>
            <a:endParaRPr lang="en-NZ" dirty="0">
              <a:solidFill>
                <a:schemeClr val="accent1">
                  <a:satMod val="150000"/>
                </a:schemeClr>
              </a:solidFill>
            </a:endParaRPr>
          </a:p>
        </p:txBody>
      </p:sp>
      <p:sp>
        <p:nvSpPr>
          <p:cNvPr id="56322" name="Content Placeholder 2"/>
          <p:cNvSpPr>
            <a:spLocks noGrp="1"/>
          </p:cNvSpPr>
          <p:nvPr>
            <p:ph idx="1"/>
          </p:nvPr>
        </p:nvSpPr>
        <p:spPr/>
        <p:txBody>
          <a:bodyPr/>
          <a:lstStyle/>
          <a:p>
            <a:r>
              <a:rPr lang="en-NZ" smtClean="0"/>
              <a:t>Compare against your use cases</a:t>
            </a:r>
          </a:p>
          <a:p>
            <a:r>
              <a:rPr lang="en-NZ" smtClean="0"/>
              <a:t>Ask the 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bldLvl="4"/>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Homework</a:t>
            </a:r>
            <a:endParaRPr lang="en-US" smtClean="0"/>
          </a:p>
        </p:txBody>
      </p:sp>
      <p:sp>
        <p:nvSpPr>
          <p:cNvPr id="146435" name="Rectangle 3"/>
          <p:cNvSpPr>
            <a:spLocks noGrp="1"/>
          </p:cNvSpPr>
          <p:nvPr>
            <p:ph type="body" idx="1"/>
          </p:nvPr>
        </p:nvSpPr>
        <p:spPr/>
        <p:txBody>
          <a:bodyPr/>
          <a:lstStyle/>
          <a:p>
            <a:pPr>
              <a:lnSpc>
                <a:spcPct val="90000"/>
              </a:lnSpc>
            </a:pPr>
            <a:r>
              <a:rPr lang="en-AU" dirty="0" smtClean="0"/>
              <a:t>For each scenario, think about:</a:t>
            </a:r>
          </a:p>
          <a:p>
            <a:pPr lvl="1">
              <a:lnSpc>
                <a:spcPct val="90000"/>
              </a:lnSpc>
            </a:pPr>
            <a:r>
              <a:rPr lang="en-AU" dirty="0" smtClean="0"/>
              <a:t>What questions would you ask the client? </a:t>
            </a:r>
          </a:p>
          <a:p>
            <a:pPr lvl="1">
              <a:lnSpc>
                <a:spcPct val="90000"/>
              </a:lnSpc>
            </a:pPr>
            <a:r>
              <a:rPr lang="en-AU" dirty="0" smtClean="0"/>
              <a:t>What might the use cases be?</a:t>
            </a:r>
          </a:p>
          <a:p>
            <a:pPr lvl="1">
              <a:lnSpc>
                <a:spcPct val="90000"/>
              </a:lnSpc>
            </a:pPr>
            <a:r>
              <a:rPr lang="en-AU" dirty="0" smtClean="0"/>
              <a:t>What are the main entities?</a:t>
            </a:r>
          </a:p>
          <a:p>
            <a:pPr lvl="1">
              <a:lnSpc>
                <a:spcPct val="90000"/>
              </a:lnSpc>
            </a:pPr>
            <a:r>
              <a:rPr lang="en-AU" dirty="0" smtClean="0"/>
              <a:t>What are their attributes?</a:t>
            </a:r>
          </a:p>
          <a:p>
            <a:pPr lvl="1">
              <a:lnSpc>
                <a:spcPct val="90000"/>
              </a:lnSpc>
            </a:pPr>
            <a:r>
              <a:rPr lang="en-AU" dirty="0" smtClean="0"/>
              <a:t>Where are the relationships? How would you label them?</a:t>
            </a:r>
          </a:p>
          <a:p>
            <a:pPr lvl="1">
              <a:lnSpc>
                <a:spcPct val="90000"/>
              </a:lnSpc>
            </a:pPr>
            <a:r>
              <a:rPr lang="en-AU" dirty="0" smtClean="0"/>
              <a:t>Can you assign optionality and cardinality?</a:t>
            </a:r>
          </a:p>
          <a:p>
            <a:pPr lvl="1">
              <a:lnSpc>
                <a:spcPct val="90000"/>
              </a:lnSpc>
            </a:pPr>
            <a:r>
              <a:rPr lang="en-AU" dirty="0" smtClean="0"/>
              <a:t>Etc.</a:t>
            </a:r>
            <a:endParaRPr lang="en-US" dirty="0" smtClean="0"/>
          </a:p>
          <a:p>
            <a:pPr>
              <a:lnSpc>
                <a:spcPct val="9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Homework</a:t>
            </a:r>
            <a:endParaRPr lang="en-US" smtClean="0"/>
          </a:p>
        </p:txBody>
      </p:sp>
      <p:graphicFrame>
        <p:nvGraphicFramePr>
          <p:cNvPr id="148504" name="Group 24"/>
          <p:cNvGraphicFramePr>
            <a:graphicFrameLocks noGrp="1"/>
          </p:cNvGraphicFramePr>
          <p:nvPr>
            <p:extLst>
              <p:ext uri="{D42A27DB-BD31-4B8C-83A1-F6EECF244321}">
                <p14:modId xmlns:p14="http://schemas.microsoft.com/office/powerpoint/2010/main" val="1708170363"/>
              </p:ext>
            </p:extLst>
          </p:nvPr>
        </p:nvGraphicFramePr>
        <p:xfrm>
          <a:off x="533400" y="1691640"/>
          <a:ext cx="8077200" cy="4785360"/>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4319587">
                <a:tc>
                  <a:txBody>
                    <a:bodyPr/>
                    <a:lstStyle/>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Animal shelter</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Art Gallery</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Chess Tournaments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Orchestra</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Dog kennel</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Farm management</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Football teams and fixtures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Gaming league</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Help desk</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endParaRPr kumimoji="0" lang="en-NZ" sz="2800" b="0" i="0" u="none" strike="noStrike" cap="none" normalizeH="0" baseline="0" dirty="0" smtClean="0">
                        <a:ln>
                          <a:noFill/>
                        </a:ln>
                        <a:solidFill>
                          <a:schemeClr val="tx1"/>
                        </a:solidFill>
                        <a:effectLst/>
                        <a:latin typeface="Corbe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Holiday cottage rental</a:t>
                      </a:r>
                      <a:endParaRPr kumimoji="0" lang="en-US"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Hotel room booking system</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smtClean="0">
                          <a:ln>
                            <a:noFill/>
                          </a:ln>
                          <a:solidFill>
                            <a:schemeClr val="tx1"/>
                          </a:solidFill>
                          <a:effectLst/>
                          <a:latin typeface="Corbel" pitchFamily="34" charset="0"/>
                        </a:rPr>
                        <a:t>Museum</a:t>
                      </a:r>
                      <a:endParaRPr kumimoji="0" lang="en-NZ"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Musicians in a band</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Pizza deliveries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Vehicle details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Video rentals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Weddings</a:t>
                      </a: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r>
                        <a:rPr kumimoji="0" lang="en-NZ" sz="2800" b="0" i="0" u="none" strike="noStrike" cap="none" normalizeH="0" baseline="0" dirty="0" smtClean="0">
                          <a:ln>
                            <a:noFill/>
                          </a:ln>
                          <a:solidFill>
                            <a:schemeClr val="tx1"/>
                          </a:solidFill>
                          <a:effectLst/>
                          <a:latin typeface="Corbel" pitchFamily="34" charset="0"/>
                        </a:rPr>
                        <a:t>Wildlife Park or Zoos</a:t>
                      </a:r>
                      <a:endParaRPr kumimoji="0" lang="en-US" sz="2800" b="0" i="0" u="none" strike="noStrike" cap="none" normalizeH="0" baseline="0" dirty="0" smtClean="0">
                        <a:ln>
                          <a:noFill/>
                        </a:ln>
                        <a:solidFill>
                          <a:schemeClr val="tx1"/>
                        </a:solidFill>
                        <a:effectLst/>
                        <a:latin typeface="Corbel" pitchFamily="34" charset="0"/>
                      </a:endParaRPr>
                    </a:p>
                    <a:p>
                      <a:pPr marL="119063"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tabLst/>
                      </a:pPr>
                      <a:endParaRPr kumimoji="0" lang="en-US" sz="2800" b="0" i="0" u="none" strike="noStrike" cap="none" normalizeH="0" baseline="0" dirty="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Basically…</a:t>
            </a:r>
            <a:endParaRPr lang="en-US" smtClean="0"/>
          </a:p>
        </p:txBody>
      </p:sp>
      <p:sp>
        <p:nvSpPr>
          <p:cNvPr id="104451" name="Rectangle 3"/>
          <p:cNvSpPr>
            <a:spLocks noGrp="1"/>
          </p:cNvSpPr>
          <p:nvPr>
            <p:ph type="body" idx="1"/>
          </p:nvPr>
        </p:nvSpPr>
        <p:spPr/>
        <p:txBody>
          <a:bodyPr/>
          <a:lstStyle/>
          <a:p>
            <a:r>
              <a:rPr lang="en-AU" smtClean="0"/>
              <a:t>Understand the problem</a:t>
            </a:r>
          </a:p>
          <a:p>
            <a:r>
              <a:rPr lang="en-AU" smtClean="0"/>
              <a:t>Identify the things (entities), their attributes, and the relationships between them</a:t>
            </a:r>
          </a:p>
          <a:p>
            <a:r>
              <a:rPr lang="en-AU" smtClean="0"/>
              <a:t>Draw the diagram</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accent1">
                    <a:satMod val="150000"/>
                  </a:schemeClr>
                </a:solidFill>
              </a:rPr>
              <a:t>But We Did This in DB2....</a:t>
            </a:r>
            <a:endParaRPr lang="en-NZ" dirty="0">
              <a:solidFill>
                <a:schemeClr val="accent1">
                  <a:satMod val="150000"/>
                </a:schemeClr>
              </a:solidFill>
            </a:endParaRPr>
          </a:p>
        </p:txBody>
      </p:sp>
      <p:sp>
        <p:nvSpPr>
          <p:cNvPr id="20482" name="Content Placeholder 2"/>
          <p:cNvSpPr>
            <a:spLocks noGrp="1"/>
          </p:cNvSpPr>
          <p:nvPr>
            <p:ph idx="1"/>
          </p:nvPr>
        </p:nvSpPr>
        <p:spPr/>
        <p:txBody>
          <a:bodyPr/>
          <a:lstStyle/>
          <a:p>
            <a:r>
              <a:rPr lang="en-NZ" smtClean="0"/>
              <a:t>We do it again because</a:t>
            </a:r>
          </a:p>
          <a:p>
            <a:pPr lvl="1"/>
            <a:r>
              <a:rPr lang="en-NZ" smtClean="0"/>
              <a:t>It is difficult</a:t>
            </a:r>
          </a:p>
          <a:p>
            <a:pPr lvl="1"/>
            <a:r>
              <a:rPr lang="en-NZ" smtClean="0"/>
              <a:t>Is it not automatic or mechanical</a:t>
            </a:r>
          </a:p>
          <a:p>
            <a:pPr lvl="1"/>
            <a:r>
              <a:rPr lang="en-NZ" smtClean="0"/>
              <a:t>It is critically important to the quality of the final product</a:t>
            </a:r>
          </a:p>
          <a:p>
            <a:r>
              <a:rPr lang="en-NZ" smtClean="0"/>
              <a:t>We will look at some of the more advanced issues in the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06499" name="Rectangle 3"/>
          <p:cNvSpPr>
            <a:spLocks noGrp="1"/>
          </p:cNvSpPr>
          <p:nvPr>
            <p:ph type="body" idx="1"/>
          </p:nvPr>
        </p:nvSpPr>
        <p:spPr/>
        <p:txBody>
          <a:bodyPr/>
          <a:lstStyle/>
          <a:p>
            <a:r>
              <a:rPr lang="en-AU" smtClean="0"/>
              <a:t>Data integrity can be affected</a:t>
            </a:r>
          </a:p>
          <a:p>
            <a:r>
              <a:rPr lang="en-AU" smtClean="0"/>
              <a:t>Performance  (speed) can be hurt</a:t>
            </a:r>
          </a:p>
          <a:p>
            <a:r>
              <a:rPr lang="en-AU" smtClean="0"/>
              <a:t>The system can be rigid</a:t>
            </a:r>
          </a:p>
          <a:p>
            <a:r>
              <a:rPr lang="en-AU" smtClean="0"/>
              <a:t>Blocked or deadlocked transactions can occur</a:t>
            </a:r>
          </a:p>
          <a:p>
            <a:r>
              <a:rPr lang="en-AU" smtClean="0"/>
              <a:t>Functional requirements can go unsatisfied</a:t>
            </a:r>
          </a:p>
          <a:p>
            <a:endParaRPr lang="en-AU"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10595" name="Rectangle 3"/>
          <p:cNvSpPr>
            <a:spLocks noGrp="1"/>
          </p:cNvSpPr>
          <p:nvPr>
            <p:ph type="body" idx="1"/>
          </p:nvPr>
        </p:nvSpPr>
        <p:spPr/>
        <p:txBody>
          <a:bodyPr/>
          <a:lstStyle/>
          <a:p>
            <a:r>
              <a:rPr lang="en-US" smtClean="0"/>
              <a:t>“Although you can achieve performance gains by retrofitting a database with various types of indexes and more powerful hardware, you can never completely compensate for a bad data model. “</a:t>
            </a:r>
          </a:p>
          <a:p>
            <a:pPr algn="r">
              <a:buFont typeface="Wingdings 2" pitchFamily="18" charset="2"/>
              <a:buNone/>
            </a:pPr>
            <a:r>
              <a:rPr lang="en-AU" smtClean="0"/>
              <a:t>Poolet, 2005</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bwMode="auto">
          <a:xfrm>
            <a:off x="457200" y="152400"/>
            <a:ext cx="8229600" cy="1250950"/>
          </a:xfrm>
          <a:noFill/>
        </p:spPr>
        <p:txBody>
          <a:bodyPr wrap="square" tIns="45720" bIns="45720" numCol="1" anchorCtr="0" compatLnSpc="1">
            <a:prstTxWarp prst="textNoShape">
              <a:avLst/>
            </a:prstTxWarp>
          </a:bodyPr>
          <a:lstStyle/>
          <a:p>
            <a:r>
              <a:rPr lang="en-AU" smtClean="0"/>
              <a:t>What Can Go Wrong</a:t>
            </a:r>
            <a:endParaRPr lang="en-US" smtClean="0"/>
          </a:p>
        </p:txBody>
      </p:sp>
      <p:sp>
        <p:nvSpPr>
          <p:cNvPr id="108547" name="Rectangle 3"/>
          <p:cNvSpPr>
            <a:spLocks noGrp="1"/>
          </p:cNvSpPr>
          <p:nvPr>
            <p:ph type="body" idx="1"/>
          </p:nvPr>
        </p:nvSpPr>
        <p:spPr/>
        <p:txBody>
          <a:bodyPr/>
          <a:lstStyle/>
          <a:p>
            <a:r>
              <a:rPr lang="en-US" sz="2800" smtClean="0"/>
              <a:t>“I’ve personally served as an expert witness in several court trials where plaintiffs sued defendants for serious financial remuneration when custom database applications had performance and/or data accuracy problems. In every case, there was a failure to data model the business requirements. Thus, the data effectiveness suffered. … No amount of coding could overcome the resulting bad database design. So, in every case, the plaintiff won. “</a:t>
            </a:r>
          </a:p>
          <a:p>
            <a:pPr algn="r">
              <a:buFont typeface="Wingdings 2" pitchFamily="18" charset="2"/>
              <a:buNone/>
            </a:pPr>
            <a:r>
              <a:rPr lang="en-AU" sz="2800" smtClean="0"/>
              <a:t>Scalzo, 2009</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651</TotalTime>
  <Words>5409</Words>
  <Application>Microsoft Office PowerPoint</Application>
  <PresentationFormat>On-screen Show (4:3)</PresentationFormat>
  <Paragraphs>499</Paragraphs>
  <Slides>44</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Corbel</vt:lpstr>
      <vt:lpstr>Wingdings</vt:lpstr>
      <vt:lpstr>Wingdings 2</vt:lpstr>
      <vt:lpstr>Wingdings 3</vt:lpstr>
      <vt:lpstr>Module</vt:lpstr>
      <vt:lpstr>Bitmap Image</vt:lpstr>
      <vt:lpstr>Session 2.1  Conceptual Modelling</vt:lpstr>
      <vt:lpstr>Useful References</vt:lpstr>
      <vt:lpstr>Required Reading</vt:lpstr>
      <vt:lpstr>Purpose</vt:lpstr>
      <vt:lpstr>Basically…</vt:lpstr>
      <vt:lpstr>But We Did This in DB2....</vt:lpstr>
      <vt:lpstr>What Can Go Wrong</vt:lpstr>
      <vt:lpstr>What Can Go Wrong</vt:lpstr>
      <vt:lpstr>What Can Go Wrong</vt:lpstr>
      <vt:lpstr>Remember...</vt:lpstr>
      <vt:lpstr>Process Overview</vt:lpstr>
      <vt:lpstr> 1. Requirements Elicitation </vt:lpstr>
      <vt:lpstr>Use Cases</vt:lpstr>
      <vt:lpstr>Use Cases</vt:lpstr>
      <vt:lpstr>Example</vt:lpstr>
      <vt:lpstr>Example (continued)</vt:lpstr>
      <vt:lpstr>Example (continued)</vt:lpstr>
      <vt:lpstr>Questions to Guide You</vt:lpstr>
      <vt:lpstr>Use Case Diagrams</vt:lpstr>
      <vt:lpstr>Simple Use Case Diagram</vt:lpstr>
      <vt:lpstr>Higher Level of Detail</vt:lpstr>
      <vt:lpstr>Medium Complexity Use Case Diagram</vt:lpstr>
      <vt:lpstr>Multiple Actors</vt:lpstr>
      <vt:lpstr>Very Complex Use Case Diagram</vt:lpstr>
      <vt:lpstr>2. Identification of Classes</vt:lpstr>
      <vt:lpstr>Identification of Classes</vt:lpstr>
      <vt:lpstr>Optionality and Cardinality</vt:lpstr>
      <vt:lpstr>Optionality and Cardinality</vt:lpstr>
      <vt:lpstr>Optionality and Cardinality</vt:lpstr>
      <vt:lpstr>Optionality and Cardinality</vt:lpstr>
      <vt:lpstr>3. Entity, Attribute Or Relationship?</vt:lpstr>
      <vt:lpstr>Entity, Attribute Or Relationship?</vt:lpstr>
      <vt:lpstr>Entity, Attribute Or Relationship?</vt:lpstr>
      <vt:lpstr>Entity, Attribute Or Relationship?</vt:lpstr>
      <vt:lpstr>Generalisation and Specialisation</vt:lpstr>
      <vt:lpstr>Generalisation and Specialisation</vt:lpstr>
      <vt:lpstr>Generalisation and Specialisation</vt:lpstr>
      <vt:lpstr>Generalisation and Specialisation</vt:lpstr>
      <vt:lpstr>Generalisation and Specialisation</vt:lpstr>
      <vt:lpstr>Generalisation and Specialisation</vt:lpstr>
      <vt:lpstr>The Problem with Inheritance for Relational DBMS</vt:lpstr>
      <vt:lpstr>4. Verifying the Model</vt:lpstr>
      <vt:lpstr>Homework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292</cp:revision>
  <dcterms:created xsi:type="dcterms:W3CDTF">2006-08-16T00:00:00Z</dcterms:created>
  <dcterms:modified xsi:type="dcterms:W3CDTF">2018-07-31T02:13:43Z</dcterms:modified>
</cp:coreProperties>
</file>