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64" r:id="rId3"/>
    <p:sldId id="321" r:id="rId4"/>
    <p:sldId id="320" r:id="rId5"/>
    <p:sldId id="273"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72" r:id="rId21"/>
    <p:sldId id="373" r:id="rId22"/>
    <p:sldId id="270" r:id="rId23"/>
    <p:sldId id="336" r:id="rId24"/>
    <p:sldId id="337" r:id="rId25"/>
    <p:sldId id="338" r:id="rId26"/>
    <p:sldId id="340" r:id="rId27"/>
    <p:sldId id="339" r:id="rId28"/>
    <p:sldId id="341" r:id="rId29"/>
    <p:sldId id="342" r:id="rId30"/>
    <p:sldId id="345" r:id="rId31"/>
    <p:sldId id="343" r:id="rId32"/>
    <p:sldId id="344" r:id="rId33"/>
    <p:sldId id="346" r:id="rId34"/>
    <p:sldId id="347" r:id="rId35"/>
    <p:sldId id="348" r:id="rId36"/>
    <p:sldId id="349" r:id="rId37"/>
    <p:sldId id="350" r:id="rId38"/>
    <p:sldId id="351" r:id="rId39"/>
    <p:sldId id="374" r:id="rId40"/>
    <p:sldId id="352" r:id="rId41"/>
    <p:sldId id="353" r:id="rId42"/>
    <p:sldId id="354" r:id="rId43"/>
    <p:sldId id="355" r:id="rId44"/>
    <p:sldId id="356" r:id="rId45"/>
    <p:sldId id="357" r:id="rId46"/>
    <p:sldId id="358" r:id="rId47"/>
    <p:sldId id="359" r:id="rId48"/>
    <p:sldId id="361" r:id="rId49"/>
    <p:sldId id="360" r:id="rId50"/>
    <p:sldId id="362" r:id="rId51"/>
    <p:sldId id="363" r:id="rId52"/>
    <p:sldId id="364" r:id="rId53"/>
    <p:sldId id="365" r:id="rId54"/>
    <p:sldId id="366" r:id="rId55"/>
    <p:sldId id="367" r:id="rId56"/>
    <p:sldId id="368" r:id="rId57"/>
    <p:sldId id="371" r:id="rId58"/>
    <p:sldId id="369" r:id="rId59"/>
    <p:sldId id="370" r:id="rId60"/>
    <p:sldId id="275" r:id="rId6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99" autoAdjust="0"/>
  </p:normalViewPr>
  <p:slideViewPr>
    <p:cSldViewPr>
      <p:cViewPr varScale="1">
        <p:scale>
          <a:sx n="64" d="100"/>
          <a:sy n="64" d="100"/>
        </p:scale>
        <p:origin x="14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7AD61B3-CBCB-4F50-957C-90778EC13D55}" type="datetimeFigureOut">
              <a:rPr lang="en-US"/>
              <a:pPr>
                <a:defRPr/>
              </a:pPr>
              <a:t>8/7/2018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BF93CB2-F3F6-45DE-8DB1-EF1A5E75A0A8}" type="slidenum">
              <a:rPr lang="en-NZ"/>
              <a:pPr>
                <a:defRPr/>
              </a:pPr>
              <a:t>‹#›</a:t>
            </a:fld>
            <a:endParaRPr lang="en-NZ"/>
          </a:p>
        </p:txBody>
      </p:sp>
    </p:spTree>
    <p:extLst>
      <p:ext uri="{BB962C8B-B14F-4D97-AF65-F5344CB8AC3E}">
        <p14:creationId xmlns:p14="http://schemas.microsoft.com/office/powerpoint/2010/main" val="16606922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Based on </a:t>
            </a:r>
            <a:r>
              <a:rPr lang="en-NZ" dirty="0" err="1" smtClean="0"/>
              <a:t>Churcher</a:t>
            </a:r>
            <a:r>
              <a:rPr lang="en-NZ" dirty="0" smtClean="0"/>
              <a:t>, chapters 7-9</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1EB707-FAE0-419F-B69B-47A4B8355C1A}"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look at our first data type decision.</a:t>
            </a:r>
          </a:p>
          <a:p>
            <a:pPr>
              <a:buFontTx/>
              <a:buChar char="•"/>
            </a:pPr>
            <a:r>
              <a:rPr lang="en-AU" dirty="0" smtClean="0"/>
              <a:t>There</a:t>
            </a:r>
            <a:r>
              <a:rPr lang="en-AU" baseline="0" dirty="0" smtClean="0"/>
              <a:t> are four ways to store a string in SQL: </a:t>
            </a:r>
            <a:r>
              <a:rPr lang="en-AU" dirty="0" smtClean="0"/>
              <a:t>char, </a:t>
            </a:r>
            <a:r>
              <a:rPr lang="en-AU" dirty="0" err="1" smtClean="0"/>
              <a:t>nchar</a:t>
            </a:r>
            <a:r>
              <a:rPr lang="en-AU" dirty="0" smtClean="0"/>
              <a:t>, </a:t>
            </a:r>
            <a:r>
              <a:rPr lang="en-AU" dirty="0" err="1" smtClean="0"/>
              <a:t>varchar</a:t>
            </a:r>
            <a:r>
              <a:rPr lang="en-AU" dirty="0" smtClean="0"/>
              <a:t> or </a:t>
            </a:r>
            <a:r>
              <a:rPr lang="en-AU" dirty="0" err="1" smtClean="0"/>
              <a:t>nvarchar</a:t>
            </a:r>
            <a:r>
              <a:rPr lang="en-AU" dirty="0" smtClean="0"/>
              <a:t>?</a:t>
            </a:r>
          </a:p>
          <a:p>
            <a:pPr>
              <a:buFontTx/>
              <a:buChar char="•"/>
            </a:pPr>
            <a:r>
              <a:rPr lang="en-AU" dirty="0" smtClean="0"/>
              <a:t>Do you remember the difference?</a:t>
            </a:r>
          </a:p>
          <a:p>
            <a:pPr>
              <a:buFontTx/>
              <a:buChar char="•"/>
            </a:pPr>
            <a:r>
              <a:rPr lang="en-AU" dirty="0" smtClean="0"/>
              <a:t>This little choice is our first implementation-level decision. Getting this wrong will hurt your database performance.</a:t>
            </a:r>
          </a:p>
          <a:p>
            <a:pPr>
              <a:buFontTx/>
              <a:buChar char="•"/>
            </a:pPr>
            <a:r>
              <a:rPr lang="en-AU" dirty="0" smtClean="0"/>
              <a:t>You need to know the correct choice to make</a:t>
            </a:r>
          </a:p>
          <a:p>
            <a:pPr>
              <a:buFontTx/>
              <a:buChar char="•"/>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a:lnSpc>
                <a:spcPct val="90000"/>
              </a:lnSpc>
              <a:buFontTx/>
              <a:buChar char="•"/>
            </a:pPr>
            <a:r>
              <a:rPr lang="en-AU" dirty="0" smtClean="0"/>
              <a:t>The difference between the n and not-n versions is size. </a:t>
            </a:r>
          </a:p>
          <a:p>
            <a:pPr lvl="1">
              <a:lnSpc>
                <a:spcPct val="90000"/>
              </a:lnSpc>
              <a:buFontTx/>
              <a:buChar char="•"/>
            </a:pPr>
            <a:r>
              <a:rPr lang="en-AU" dirty="0" smtClean="0"/>
              <a:t>The not-</a:t>
            </a:r>
            <a:r>
              <a:rPr lang="en-AU" dirty="0" err="1" smtClean="0"/>
              <a:t>n’s</a:t>
            </a:r>
            <a:r>
              <a:rPr lang="en-AU" dirty="0" smtClean="0"/>
              <a:t> use 8 bits of storage, and are thus limited to the small ASCII 256 element character set</a:t>
            </a:r>
          </a:p>
          <a:p>
            <a:pPr lvl="1">
              <a:lnSpc>
                <a:spcPct val="90000"/>
              </a:lnSpc>
              <a:buFontTx/>
              <a:buChar char="•"/>
            </a:pPr>
            <a:r>
              <a:rPr lang="en-AU" dirty="0" smtClean="0"/>
              <a:t>The </a:t>
            </a:r>
            <a:r>
              <a:rPr lang="en-AU" dirty="0" err="1" smtClean="0"/>
              <a:t>n’s</a:t>
            </a:r>
            <a:r>
              <a:rPr lang="en-AU" dirty="0" smtClean="0"/>
              <a:t> use 16 bits of storage, and allow the 2**16 element </a:t>
            </a:r>
            <a:r>
              <a:rPr lang="en-AU" dirty="0" err="1" smtClean="0"/>
              <a:t>unicode</a:t>
            </a:r>
            <a:r>
              <a:rPr lang="en-AU" dirty="0" smtClean="0"/>
              <a:t> character set.</a:t>
            </a:r>
          </a:p>
          <a:p>
            <a:pPr lvl="1">
              <a:lnSpc>
                <a:spcPct val="90000"/>
              </a:lnSpc>
              <a:buFontTx/>
              <a:buChar char="•"/>
            </a:pPr>
            <a:r>
              <a:rPr lang="en-AU" dirty="0" smtClean="0"/>
              <a:t>If you don’t need all those fancy characters, why pay 16 bits per letter?</a:t>
            </a:r>
          </a:p>
          <a:p>
            <a:pPr lvl="1">
              <a:lnSpc>
                <a:spcPct val="90000"/>
              </a:lnSpc>
              <a:buFontTx/>
              <a:buChar char="•"/>
            </a:pPr>
            <a:endParaRPr lang="en-AU" dirty="0" smtClean="0"/>
          </a:p>
          <a:p>
            <a:pPr>
              <a:lnSpc>
                <a:spcPct val="90000"/>
              </a:lnSpc>
              <a:buFontTx/>
              <a:buChar char="•"/>
            </a:pPr>
            <a:r>
              <a:rPr lang="en-AU" dirty="0" smtClean="0"/>
              <a:t>The difference between the </a:t>
            </a:r>
            <a:r>
              <a:rPr lang="en-AU" dirty="0" err="1" smtClean="0"/>
              <a:t>var</a:t>
            </a:r>
            <a:r>
              <a:rPr lang="en-AU" dirty="0" smtClean="0"/>
              <a:t> and non-</a:t>
            </a:r>
            <a:r>
              <a:rPr lang="en-AU" dirty="0" err="1" smtClean="0"/>
              <a:t>var</a:t>
            </a:r>
            <a:r>
              <a:rPr lang="en-AU" dirty="0" smtClean="0"/>
              <a:t> is also size, but it’s more complicated.</a:t>
            </a:r>
          </a:p>
          <a:p>
            <a:pPr lvl="1">
              <a:lnSpc>
                <a:spcPct val="90000"/>
              </a:lnSpc>
              <a:buFontTx/>
              <a:buChar char="•"/>
            </a:pPr>
            <a:r>
              <a:rPr lang="en-AU" dirty="0" smtClean="0"/>
              <a:t>If you use char(10), you get 10 characters of space in every record, regardless of the size of the string (and 10 is the maximum allowed)</a:t>
            </a:r>
          </a:p>
          <a:p>
            <a:pPr lvl="1">
              <a:lnSpc>
                <a:spcPct val="90000"/>
              </a:lnSpc>
              <a:buFontTx/>
              <a:buChar char="•"/>
            </a:pPr>
            <a:r>
              <a:rPr lang="en-AU" dirty="0" smtClean="0"/>
              <a:t>If you use </a:t>
            </a:r>
            <a:r>
              <a:rPr lang="en-AU" dirty="0" err="1" smtClean="0"/>
              <a:t>varchar</a:t>
            </a:r>
            <a:r>
              <a:rPr lang="en-AU" dirty="0" smtClean="0"/>
              <a:t>(10) you can have up to 10 characters, but the system only allocates space for as many as you actually have. If a lot of your record values are smaller than 10 characters, you will save a lot of space using </a:t>
            </a:r>
            <a:r>
              <a:rPr lang="en-AU" dirty="0" err="1" smtClean="0"/>
              <a:t>varchar</a:t>
            </a:r>
            <a:r>
              <a:rPr lang="en-AU" dirty="0" smtClean="0"/>
              <a:t>.</a:t>
            </a:r>
          </a:p>
          <a:p>
            <a:pPr lvl="1">
              <a:lnSpc>
                <a:spcPct val="90000"/>
              </a:lnSpc>
              <a:buFontTx/>
              <a:buChar char="•"/>
            </a:pPr>
            <a:r>
              <a:rPr lang="en-AU" dirty="0" smtClean="0"/>
              <a:t>So why would you ever use char? Put another way, what is the advantage of using a fixed –sized field?</a:t>
            </a:r>
          </a:p>
          <a:p>
            <a:pPr lvl="2">
              <a:lnSpc>
                <a:spcPct val="90000"/>
              </a:lnSpc>
              <a:buFontTx/>
              <a:buChar char="•"/>
            </a:pPr>
            <a:r>
              <a:rPr lang="en-AU" dirty="0" smtClean="0"/>
              <a:t>Think about what the hardware has to do when you make a query that wants the field *after* your char or </a:t>
            </a:r>
            <a:r>
              <a:rPr lang="en-AU" dirty="0" err="1" smtClean="0"/>
              <a:t>varchar</a:t>
            </a:r>
            <a:r>
              <a:rPr lang="en-AU" dirty="0" smtClean="0"/>
              <a:t>.</a:t>
            </a:r>
          </a:p>
          <a:p>
            <a:pPr lvl="2">
              <a:lnSpc>
                <a:spcPct val="90000"/>
              </a:lnSpc>
              <a:buFontTx/>
              <a:buChar char="•"/>
            </a:pPr>
            <a:r>
              <a:rPr lang="en-AU" dirty="0" smtClean="0"/>
              <a:t>If the field is a fixed size char, how can you figure out where on disk to look? (A constant equation)</a:t>
            </a:r>
          </a:p>
          <a:p>
            <a:pPr lvl="2">
              <a:lnSpc>
                <a:spcPct val="90000"/>
              </a:lnSpc>
              <a:buFontTx/>
              <a:buChar char="•"/>
            </a:pPr>
            <a:r>
              <a:rPr lang="en-AU" dirty="0" smtClean="0"/>
              <a:t>If the field is a variable size </a:t>
            </a:r>
            <a:r>
              <a:rPr lang="en-AU" dirty="0" err="1" smtClean="0"/>
              <a:t>varchar</a:t>
            </a:r>
            <a:r>
              <a:rPr lang="en-AU" dirty="0" smtClean="0"/>
              <a:t>, how can you figure out where on disk to look? (You have to know how many characters were used, so you can calculate the memory location)</a:t>
            </a:r>
          </a:p>
          <a:p>
            <a:pPr lvl="2">
              <a:lnSpc>
                <a:spcPct val="90000"/>
              </a:lnSpc>
              <a:buFontTx/>
              <a:buChar char="•"/>
            </a:pPr>
            <a:r>
              <a:rPr lang="en-AU" dirty="0" smtClean="0"/>
              <a:t>So, for </a:t>
            </a:r>
            <a:r>
              <a:rPr lang="en-AU" dirty="0" err="1" smtClean="0"/>
              <a:t>varchar</a:t>
            </a:r>
            <a:r>
              <a:rPr lang="en-AU" dirty="0" smtClean="0"/>
              <a:t>, you have to save the size of the field somewhere (takes up space) and use it in your computation (increases complexity)</a:t>
            </a:r>
          </a:p>
          <a:p>
            <a:pPr lvl="1">
              <a:lnSpc>
                <a:spcPct val="90000"/>
              </a:lnSpc>
              <a:buFontTx/>
              <a:buChar char="•"/>
            </a:pPr>
            <a:r>
              <a:rPr lang="en-AU" dirty="0" smtClean="0"/>
              <a:t>Thus, somewhat </a:t>
            </a:r>
            <a:r>
              <a:rPr lang="en-AU" dirty="0" err="1" smtClean="0"/>
              <a:t>counterintuitively</a:t>
            </a:r>
            <a:r>
              <a:rPr lang="en-AU" dirty="0" smtClean="0"/>
              <a:t>, char is often better, unless your data set is highly variable in length, with some really long instances, leading to a lot of wasted empty bits.</a:t>
            </a:r>
          </a:p>
          <a:p>
            <a:pPr lvl="0">
              <a:lnSpc>
                <a:spcPct val="90000"/>
              </a:lnSpc>
              <a:buFontTx/>
              <a:buChar char="•"/>
            </a:pPr>
            <a:r>
              <a:rPr lang="en-AU" dirty="0" smtClean="0"/>
              <a:t>The moral here is really a little more than just about </a:t>
            </a:r>
            <a:r>
              <a:rPr lang="en-AU" dirty="0" err="1" smtClean="0"/>
              <a:t>nchars</a:t>
            </a:r>
            <a:r>
              <a:rPr lang="en-AU" dirty="0" smtClean="0"/>
              <a:t> though, it is</a:t>
            </a:r>
            <a:r>
              <a:rPr lang="en-AU" b="1" dirty="0" smtClean="0"/>
              <a:t>: KNOW YOUR DBMS</a:t>
            </a:r>
          </a:p>
          <a:p>
            <a:pPr>
              <a:lnSpc>
                <a:spcPct val="90000"/>
              </a:lnSpc>
              <a:buFontTx/>
              <a:buChar cha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So back to these tables….</a:t>
            </a:r>
          </a:p>
          <a:p>
            <a:pPr>
              <a:buFontTx/>
              <a:buChar char="•"/>
            </a:pPr>
            <a:r>
              <a:rPr lang="en-AU" dirty="0" smtClean="0"/>
              <a:t>What’s the critical feature of a Primary Key? =&gt; It must be unique for every record in the table. This is a deal breaker</a:t>
            </a:r>
          </a:p>
          <a:p>
            <a:pPr>
              <a:buFontTx/>
              <a:buChar char="•"/>
            </a:pPr>
            <a:r>
              <a:rPr lang="en-AU" dirty="0" smtClean="0"/>
              <a:t>So will species name always be unique? Not necessarily. Different Genus’ can have the same species name</a:t>
            </a:r>
          </a:p>
          <a:p>
            <a:pPr>
              <a:buFontTx/>
              <a:buChar char="•"/>
            </a:pPr>
            <a:r>
              <a:rPr lang="en-AU" dirty="0" smtClean="0"/>
              <a:t>Will common name always be unique? Certainly not. For example, there are two completely different plants both called “geranium”</a:t>
            </a:r>
          </a:p>
          <a:p>
            <a:pPr>
              <a:buFontTx/>
              <a:buChar char="•"/>
            </a:pPr>
            <a:r>
              <a:rPr lang="en-AU" dirty="0" smtClean="0"/>
              <a:t>So there’s no primary key here.</a:t>
            </a:r>
          </a:p>
          <a:p>
            <a:pPr>
              <a:buFontTx/>
              <a:buChar char="•"/>
            </a:pPr>
            <a:r>
              <a:rPr lang="en-AU" dirty="0" smtClean="0"/>
              <a:t>What must we do? We can use a compound</a:t>
            </a:r>
            <a:r>
              <a:rPr lang="en-AU" baseline="0" dirty="0" smtClean="0"/>
              <a:t> (more on that later) or, w</a:t>
            </a:r>
            <a:r>
              <a:rPr lang="en-AU" dirty="0" smtClean="0"/>
              <a:t>e can add a</a:t>
            </a:r>
            <a:r>
              <a:rPr lang="en-AU" baseline="0" dirty="0" smtClean="0"/>
              <a:t> field whose sole purpose is to be unique.</a:t>
            </a:r>
            <a:endParaRPr lang="en-AU" dirty="0" smtClean="0"/>
          </a:p>
          <a:p>
            <a:pPr>
              <a:buFontTx/>
              <a:buChar char="•"/>
            </a:pPr>
            <a:r>
              <a:rPr lang="en-AU" dirty="0" smtClean="0"/>
              <a:t>We will add an artificial attribute that is just a unique identifier. You know these, they are called IDs</a:t>
            </a:r>
          </a:p>
          <a:p>
            <a:pPr>
              <a:buFontTx/>
              <a:buChar char="•"/>
            </a:pPr>
            <a:r>
              <a:rPr lang="en-AU" dirty="0" smtClean="0"/>
              <a:t>You will recall the IDENTITY qualifier, which is how you make SQL generate these values automatically.</a:t>
            </a:r>
          </a:p>
          <a:p>
            <a:pPr>
              <a:buFontTx/>
              <a:buChar char="•"/>
            </a:pPr>
            <a:r>
              <a:rPr lang="en-AU" dirty="0" smtClean="0"/>
              <a:t>Always use your system’s </a:t>
            </a:r>
            <a:r>
              <a:rPr lang="en-AU" dirty="0" err="1" smtClean="0"/>
              <a:t>autonumbering</a:t>
            </a:r>
            <a:r>
              <a:rPr lang="en-AU" dirty="0" smtClean="0"/>
              <a:t> facility for these constructed ID fields.</a:t>
            </a:r>
          </a:p>
          <a:p>
            <a:pPr>
              <a:buFontTx/>
              <a:buChar char="•"/>
            </a:pPr>
            <a:r>
              <a:rPr lang="en-AU" dirty="0" smtClean="0"/>
              <a:t>Sometimes, we have a choice of generating an ID or using a combination of other fields for the PK, we will discuss the </a:t>
            </a:r>
            <a:r>
              <a:rPr lang="en-AU" dirty="0" err="1" smtClean="0"/>
              <a:t>adv</a:t>
            </a:r>
            <a:r>
              <a:rPr lang="en-AU" dirty="0" smtClean="0"/>
              <a:t>/</a:t>
            </a:r>
            <a:r>
              <a:rPr lang="en-AU" dirty="0" err="1" smtClean="0"/>
              <a:t>disadv</a:t>
            </a:r>
            <a:r>
              <a:rPr lang="en-AU" dirty="0" smtClean="0"/>
              <a:t> of each approach in a minute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Nothing complex here….yet….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 And you could write the CREATE TABLE statements to make these if you wanted to</a:t>
            </a:r>
          </a:p>
          <a:p>
            <a:pPr>
              <a:buFontTx/>
              <a:buChar char="•"/>
            </a:pPr>
            <a:r>
              <a:rPr lang="en-AU" smtClean="0"/>
              <a:t>But, there are likely to be more fields added as we implement the relationships</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We’re looking at this part of the ERD for this step….</a:t>
            </a:r>
          </a:p>
          <a:p>
            <a:pPr>
              <a:buFontTx/>
              <a:buChar char="•"/>
            </a:pPr>
            <a:r>
              <a:rPr lang="en-AU" dirty="0" smtClean="0"/>
              <a:t>The next step is to convert 1-Many relationships to foreign keys</a:t>
            </a:r>
          </a:p>
          <a:p>
            <a:pPr>
              <a:buFontTx/>
              <a:buChar char="•"/>
            </a:pPr>
            <a:r>
              <a:rPr lang="en-AU" dirty="0" smtClean="0"/>
              <a:t>We have 1..n: Each Plant has one Genus; each Genus has many plants</a:t>
            </a:r>
          </a:p>
          <a:p>
            <a:pPr>
              <a:buFontTx/>
              <a:buChar char="•"/>
            </a:pPr>
            <a:r>
              <a:rPr lang="en-AU" dirty="0" smtClean="0"/>
              <a:t>We put the foreign key in the one there can be “many” of,</a:t>
            </a:r>
            <a:r>
              <a:rPr lang="en-AU" baseline="0" dirty="0" smtClean="0"/>
              <a:t> </a:t>
            </a:r>
            <a:r>
              <a:rPr lang="en-AU" dirty="0" smtClean="0"/>
              <a:t> in this case, plant</a:t>
            </a:r>
          </a:p>
          <a:p>
            <a:pPr>
              <a:buFontTx/>
              <a:buChar char="•"/>
            </a:pPr>
            <a:r>
              <a:rPr lang="en-AU" dirty="0" smtClean="0"/>
              <a:t>Make it the same data type as </a:t>
            </a:r>
            <a:r>
              <a:rPr lang="en-AU" dirty="0" err="1" smtClean="0"/>
              <a:t>genusName</a:t>
            </a:r>
            <a:r>
              <a:rPr lang="en-AU" dirty="0" smtClean="0"/>
              <a:t> is in </a:t>
            </a:r>
            <a:r>
              <a:rPr lang="en-AU" dirty="0" err="1" smtClean="0"/>
              <a:t>tblGenus</a:t>
            </a:r>
            <a:endParaRPr lang="en-AU" dirty="0" smtClean="0"/>
          </a:p>
          <a:p>
            <a:pPr>
              <a:buFontTx/>
              <a:buChar char="•"/>
            </a:pPr>
            <a:r>
              <a:rPr lang="en-AU" dirty="0" smtClean="0"/>
              <a:t>When you CREATE TABLE, you will add the foreign key constraint.</a:t>
            </a:r>
          </a:p>
          <a:p>
            <a:pPr>
              <a:buFontTx/>
              <a:buChar char="•"/>
            </a:pPr>
            <a:r>
              <a:rPr lang="en-AU" dirty="0" smtClean="0"/>
              <a:t>The system will enforce the referential integrity</a:t>
            </a:r>
          </a:p>
          <a:p>
            <a:pPr>
              <a:buFontTx/>
              <a:buChar char="•"/>
            </a:pPr>
            <a:r>
              <a:rPr lang="en-AU" dirty="0" smtClean="0"/>
              <a:t>Nobody will be able to enter a new Plant record with an illegal genus name</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Now we concentrate on this part…</a:t>
            </a:r>
          </a:p>
          <a:p>
            <a:pPr>
              <a:buFontTx/>
              <a:buChar char="•"/>
            </a:pPr>
            <a:r>
              <a:rPr lang="en-AU" dirty="0" smtClean="0"/>
              <a:t>We have one many-to-many relationship</a:t>
            </a:r>
          </a:p>
          <a:p>
            <a:pPr>
              <a:buFontTx/>
              <a:buChar char="•"/>
            </a:pPr>
            <a:r>
              <a:rPr lang="en-AU" dirty="0" smtClean="0"/>
              <a:t>Plants can have many usages; Usages can apply to many plants</a:t>
            </a:r>
          </a:p>
          <a:p>
            <a:pPr>
              <a:buFontTx/>
              <a:buChar char="•"/>
            </a:pPr>
            <a:r>
              <a:rPr lang="en-AU" dirty="0" smtClean="0"/>
              <a:t>To implement this, we create a linking table between them, with two 1..n relationships</a:t>
            </a:r>
          </a:p>
          <a:p>
            <a:pPr>
              <a:buFontTx/>
              <a:buChar char="•"/>
            </a:pPr>
            <a:r>
              <a:rPr lang="en-AU" dirty="0" smtClean="0"/>
              <a:t>It is helpful to name these tables something that makes it clear what job they are doing</a:t>
            </a:r>
          </a:p>
          <a:p>
            <a:pPr>
              <a:buFontTx/>
              <a:buChar char="•"/>
            </a:pPr>
            <a:r>
              <a:rPr lang="en-AU" dirty="0" smtClean="0"/>
              <a:t>Read as follows: </a:t>
            </a:r>
          </a:p>
          <a:p>
            <a:pPr lvl="1">
              <a:buFontTx/>
              <a:buChar char="•"/>
            </a:pPr>
            <a:r>
              <a:rPr lang="en-AU" dirty="0" smtClean="0"/>
              <a:t>Each plant can have 0 or more linkages; each linkage refers to exactly one plant</a:t>
            </a:r>
          </a:p>
          <a:p>
            <a:pPr lvl="1">
              <a:buFontTx/>
              <a:buChar char="•"/>
            </a:pPr>
            <a:r>
              <a:rPr lang="en-AU" dirty="0" smtClean="0"/>
              <a:t>Each usage can have 0 or more linkages; each linkage refers to exactly one usage</a:t>
            </a:r>
          </a:p>
          <a:p>
            <a:pPr lvl="1">
              <a:buFontTx/>
              <a:buChar char="•"/>
            </a:pPr>
            <a:r>
              <a:rPr lang="en-AU" dirty="0" smtClean="0"/>
              <a:t>A record in the table linking  Plant(p) and Usage(u) means that Plant(p) is associated with Usage(u)</a:t>
            </a:r>
          </a:p>
          <a:p>
            <a:pPr lvl="0">
              <a:buFontTx/>
              <a:buChar char="•"/>
            </a:pPr>
            <a:r>
              <a:rPr lang="en-AU" dirty="0" smtClean="0"/>
              <a:t>When you do a query, you might, for example, select all the records for Plant(p) in </a:t>
            </a:r>
            <a:r>
              <a:rPr lang="en-AU" dirty="0" err="1" smtClean="0"/>
              <a:t>Plant_Usage</a:t>
            </a:r>
            <a:r>
              <a:rPr lang="en-AU" dirty="0" smtClean="0"/>
              <a:t>, and then list all the Usage values in that record set. </a:t>
            </a:r>
          </a:p>
          <a:p>
            <a:pPr>
              <a:buFontTx/>
              <a:buChar char="•"/>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This is a table, it must have a primary key, which must be unique</a:t>
            </a:r>
          </a:p>
          <a:p>
            <a:pPr>
              <a:buFontTx/>
              <a:buChar char="•"/>
            </a:pPr>
            <a:r>
              <a:rPr lang="en-AU" smtClean="0"/>
              <a:t>plantID? No, of course not. That’s 1 to many</a:t>
            </a:r>
          </a:p>
          <a:p>
            <a:pPr>
              <a:buFontTx/>
              <a:buChar char="•"/>
            </a:pPr>
            <a:r>
              <a:rPr lang="en-AU" smtClean="0"/>
              <a:t>usageName? No, of course not. That’s 1 to many</a:t>
            </a:r>
          </a:p>
          <a:p>
            <a:pPr>
              <a:buFontTx/>
              <a:buChar char="•"/>
            </a:pPr>
            <a:r>
              <a:rPr lang="en-AU" smtClean="0"/>
              <a:t>Need an IDENTITY field? </a:t>
            </a:r>
          </a:p>
          <a:p>
            <a:pPr>
              <a:buFontTx/>
              <a:buChar char="•"/>
            </a:pPr>
            <a:r>
              <a:rPr lang="en-AU" smtClean="0"/>
              <a:t>Well, you could, but there is a better alternative</a:t>
            </a:r>
          </a:p>
          <a:p>
            <a:pPr>
              <a:buFontTx/>
              <a:buChar char="•"/>
            </a:pPr>
            <a:r>
              <a:rPr lang="en-AU" smtClean="0"/>
              <a:t>Note that no record in this table will ever need to have the same plantID and usageName. That wouldn’t make sense. Those are the only fields in the table, so putting them in twice wouldn’t add any new information to the database.</a:t>
            </a:r>
          </a:p>
          <a:p>
            <a:pPr>
              <a:buFontTx/>
              <a:buChar char="•"/>
            </a:pPr>
            <a:r>
              <a:rPr lang="en-AU" smtClean="0"/>
              <a:t>Thus, while neither of those fields alone will be unique, their combination will be</a:t>
            </a:r>
          </a:p>
          <a:p>
            <a:pPr>
              <a:buFontTx/>
              <a:buChar char="•"/>
            </a:pPr>
            <a:r>
              <a:rPr lang="en-AU" smtClean="0"/>
              <a:t>We will choose this combination as our primary key</a:t>
            </a:r>
          </a:p>
          <a:p>
            <a:pPr>
              <a:buFontTx/>
              <a:buChar char="•"/>
            </a:pPr>
            <a:r>
              <a:rPr lang="en-AU" smtClean="0"/>
              <a:t>This is called a “natural primary key”</a:t>
            </a:r>
          </a:p>
          <a:p>
            <a:pPr>
              <a:buFontTx/>
              <a:buChar char="•"/>
            </a:pPr>
            <a:r>
              <a:rPr lang="en-AU" smtClean="0"/>
              <a:t>When they are available, natural primary keys are good things. Can you think why?</a:t>
            </a:r>
          </a:p>
          <a:p>
            <a:pPr>
              <a:buFontTx/>
              <a:buChar char="•"/>
            </a:pPr>
            <a:r>
              <a:rPr lang="en-AU" smtClean="0"/>
              <a:t>If you declare PK(PlantID,usageName) the system won’t let anyone enter a duplicate record on those fields by mistake, which we have just established is something we want to avoid. No need to clean the data if they can’t get dirty.</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So this is our final logical model</a:t>
            </a: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So you have to fake it</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A “relational schema” means a set of tables, with all their columns with data types and domains defined, and all primary and foreign keys identified.</a:t>
            </a:r>
          </a:p>
          <a:p>
            <a:pPr>
              <a:spcBef>
                <a:spcPct val="0"/>
              </a:spcBef>
              <a:buFontTx/>
              <a:buChar char="•"/>
            </a:pPr>
            <a:r>
              <a:rPr lang="en-NZ" dirty="0" smtClean="0"/>
              <a:t>So it’s something we can implement in Oracle or Access or SQL Server or FileMaker, using the local dialect of SQL, or the provided GUI tools</a:t>
            </a:r>
          </a:p>
          <a:p>
            <a:pPr>
              <a:spcBef>
                <a:spcPct val="0"/>
              </a:spcBef>
              <a:buFontTx/>
              <a:buChar char="•"/>
            </a:pPr>
            <a:r>
              <a:rPr lang="en-NZ" dirty="0" smtClean="0"/>
              <a:t>Unlike the ERD, it </a:t>
            </a:r>
            <a:r>
              <a:rPr lang="en-NZ" i="1" dirty="0" smtClean="0"/>
              <a:t>does</a:t>
            </a:r>
            <a:r>
              <a:rPr lang="en-NZ" dirty="0" smtClean="0"/>
              <a:t> depend on the DBMS you are using</a:t>
            </a:r>
          </a:p>
          <a:p>
            <a:pPr>
              <a:spcBef>
                <a:spcPct val="0"/>
              </a:spcBef>
              <a:buFontTx/>
              <a:buChar char="•"/>
            </a:pPr>
            <a:r>
              <a:rPr lang="en-NZ" dirty="0" smtClean="0"/>
              <a:t>Don’t worry about the “normalised” part if you</a:t>
            </a:r>
            <a:r>
              <a:rPr lang="en-NZ" baseline="0" dirty="0" smtClean="0"/>
              <a:t> don’t remember</a:t>
            </a:r>
            <a:r>
              <a:rPr lang="en-NZ" dirty="0" smtClean="0"/>
              <a:t> it, we will get there.</a:t>
            </a:r>
          </a:p>
          <a:p>
            <a:pPr>
              <a:spcBef>
                <a:spcPct val="0"/>
              </a:spcBef>
              <a:buFontTx/>
              <a:buChar char="•"/>
            </a:pPr>
            <a:r>
              <a:rPr lang="en-NZ" dirty="0" smtClean="0"/>
              <a:t>Unlike conceptual modelling, which is artistic voodoo, logical modelling is fairly mechanical, so much easier</a:t>
            </a:r>
          </a:p>
          <a:p>
            <a:pPr>
              <a:spcBef>
                <a:spcPct val="0"/>
              </a:spcBef>
              <a:buFontTx/>
              <a:buChar char="•"/>
            </a:pPr>
            <a:r>
              <a:rPr lang="en-NZ" dirty="0" smtClean="0"/>
              <a:t>However, there are still decisions to be made, and it’s still important to get them right</a:t>
            </a:r>
          </a:p>
          <a:p>
            <a:pPr>
              <a:spcBef>
                <a:spcPct val="0"/>
              </a:spcBef>
              <a:buFontTx/>
              <a:buChar char="•"/>
            </a:pPr>
            <a:r>
              <a:rPr lang="en-NZ" dirty="0" smtClean="0"/>
              <a:t>Failure to do so will lead to a performance hit when the database is implemented. In the worst scenario, some use cases may not be implementable if you get things wrong enough.</a:t>
            </a:r>
          </a:p>
          <a:p>
            <a:pPr>
              <a:spcBef>
                <a:spcPct val="0"/>
              </a:spcBef>
              <a:buFontTx/>
              <a:buChar char="•"/>
            </a:pPr>
            <a:r>
              <a:rPr lang="en-NZ" dirty="0" smtClean="0"/>
              <a:t>Again, since you have seen this before, we will review quickly, then concentrate on the complex issues that you might not have encountered, or which are generally likely to cause problems.</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333C0-F7E4-47E1-A1D0-B8EBA9FD340A}" type="slidenum">
              <a:rPr lang="en-NZ"/>
              <a:pPr fontAlgn="base">
                <a:spcBef>
                  <a:spcPct val="0"/>
                </a:spcBef>
                <a:spcAft>
                  <a:spcPct val="0"/>
                </a:spcAft>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Which of these is best depends on your model.</a:t>
            </a:r>
          </a:p>
          <a:p>
            <a:pPr>
              <a:buFontTx/>
              <a:buChar char="•"/>
            </a:pPr>
            <a:r>
              <a:rPr lang="en-AU" smtClean="0"/>
              <a:t>For example, the number of different child classes, the number of common and non-common attributes, etc.</a:t>
            </a:r>
          </a:p>
          <a:p>
            <a:pPr>
              <a:buFontTx/>
              <a:buChar char="•"/>
            </a:pPr>
            <a:r>
              <a:rPr lang="en-AU" smtClean="0"/>
              <a:t>You may have to try various ways and test which is most efficient and best insures data quality.</a:t>
            </a:r>
          </a:p>
          <a:p>
            <a:pPr>
              <a:buFontTx/>
              <a:buChar char="•"/>
            </a:pPr>
            <a:r>
              <a:rPr lang="en-AU" smtClean="0"/>
              <a:t>Speaking of which…</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With hundreds of tables and thousands of records, the risk of errors is very high.</a:t>
            </a:r>
          </a:p>
          <a:p>
            <a:pPr>
              <a:spcBef>
                <a:spcPct val="0"/>
              </a:spcBef>
              <a:buFontTx/>
              <a:buChar char="•"/>
            </a:pPr>
            <a:r>
              <a:rPr lang="en-NZ" dirty="0" smtClean="0"/>
              <a:t>There are three technical ways that we talk about error-free database contents:</a:t>
            </a:r>
          </a:p>
          <a:p>
            <a:pPr>
              <a:spcBef>
                <a:spcPct val="0"/>
              </a:spcBef>
              <a:buFontTx/>
              <a:buChar char="•"/>
            </a:pPr>
            <a:r>
              <a:rPr lang="en-NZ" dirty="0" smtClean="0"/>
              <a:t>Integrity</a:t>
            </a:r>
          </a:p>
          <a:p>
            <a:pPr marL="742950" lvl="1" indent="-285750">
              <a:spcBef>
                <a:spcPct val="0"/>
              </a:spcBef>
              <a:buFontTx/>
              <a:buChar char="•"/>
            </a:pPr>
            <a:r>
              <a:rPr lang="en-NZ" dirty="0" smtClean="0"/>
              <a:t>An attribute’s “domain” is the set of legal values it may hold. If, for example, we are storing street names in Dunedin, the variable data type will be some sort of text option (char, </a:t>
            </a:r>
            <a:r>
              <a:rPr lang="en-NZ" dirty="0" err="1" smtClean="0"/>
              <a:t>varchar</a:t>
            </a:r>
            <a:r>
              <a:rPr lang="en-NZ" dirty="0" smtClean="0"/>
              <a:t>, whatever) but the domain will be only those strings that correspond to actual streets in Dunedin. </a:t>
            </a:r>
          </a:p>
          <a:p>
            <a:pPr marL="742950" lvl="1" indent="-285750">
              <a:spcBef>
                <a:spcPct val="0"/>
              </a:spcBef>
              <a:buFontTx/>
              <a:buChar char="•"/>
            </a:pPr>
            <a:r>
              <a:rPr lang="en-NZ" dirty="0" smtClean="0"/>
              <a:t>Typos on data entry are the most common cause of domain violations</a:t>
            </a:r>
          </a:p>
          <a:p>
            <a:pPr>
              <a:spcBef>
                <a:spcPct val="0"/>
              </a:spcBef>
              <a:buFontTx/>
              <a:buChar char="•"/>
            </a:pPr>
            <a:r>
              <a:rPr lang="en-NZ" dirty="0" smtClean="0"/>
              <a:t>Uniqueness: </a:t>
            </a:r>
          </a:p>
          <a:p>
            <a:pPr lvl="1">
              <a:spcBef>
                <a:spcPct val="0"/>
              </a:spcBef>
              <a:buFontTx/>
              <a:buChar char="•"/>
            </a:pPr>
            <a:r>
              <a:rPr lang="en-NZ" dirty="0" smtClean="0"/>
              <a:t>You don’t want to have somebody’s address as one value in one table and another value in another table</a:t>
            </a:r>
          </a:p>
          <a:p>
            <a:pPr>
              <a:spcBef>
                <a:spcPct val="0"/>
              </a:spcBef>
              <a:buFontTx/>
              <a:buChar char="•"/>
            </a:pPr>
            <a:r>
              <a:rPr lang="en-NZ" dirty="0" smtClean="0"/>
              <a:t>Ref </a:t>
            </a:r>
            <a:r>
              <a:rPr lang="en-NZ" dirty="0" err="1" smtClean="0"/>
              <a:t>int</a:t>
            </a:r>
            <a:r>
              <a:rPr lang="en-NZ" dirty="0" smtClean="0"/>
              <a:t>:</a:t>
            </a:r>
          </a:p>
          <a:p>
            <a:pPr lvl="1">
              <a:spcBef>
                <a:spcPct val="0"/>
              </a:spcBef>
              <a:buFontTx/>
              <a:buChar char="•"/>
            </a:pPr>
            <a:r>
              <a:rPr lang="en-NZ" dirty="0" smtClean="0"/>
              <a:t> If your Player records holds Team 17 as a foreign key, there needs to be a Team 17</a:t>
            </a:r>
          </a:p>
          <a:p>
            <a:pPr lvl="1">
              <a:spcBef>
                <a:spcPct val="0"/>
              </a:spcBef>
              <a:buFontTx/>
              <a:buChar char="•"/>
            </a:pPr>
            <a:endParaRPr lang="en-NZ" dirty="0" smtClean="0"/>
          </a:p>
          <a:p>
            <a:pPr>
              <a:spcBef>
                <a:spcPct val="0"/>
              </a:spcBef>
              <a:buFontTx/>
              <a:buChar char="•"/>
            </a:pPr>
            <a:r>
              <a:rPr lang="en-NZ" dirty="0" smtClean="0"/>
              <a:t>If we build our tables correctly, the DBMS will enforce data quality so that errors cannot occur. Problems will be resolved before the data ever leaves the server. This is the safest practice.</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FBEB6A-7AFF-4B4C-9E6D-82B9A4CE6346}" type="slidenum">
              <a:rPr lang="en-NZ"/>
              <a:pPr fontAlgn="base">
                <a:spcBef>
                  <a:spcPct val="0"/>
                </a:spcBef>
                <a:spcAft>
                  <a:spcPct val="0"/>
                </a:spcAft>
              </a:pPr>
              <a:t>22</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Tx/>
              <a:buChar char="•"/>
            </a:pPr>
            <a:r>
              <a:rPr lang="en-AU" dirty="0" smtClean="0"/>
              <a:t>Look at this table.</a:t>
            </a:r>
          </a:p>
          <a:p>
            <a:pPr>
              <a:buFontTx/>
              <a:buChar char="•"/>
            </a:pPr>
            <a:r>
              <a:rPr lang="en-AU" dirty="0" smtClean="0"/>
              <a:t>It records the pilot of Air New Zealand </a:t>
            </a:r>
            <a:r>
              <a:rPr lang="en-AU" dirty="0" err="1" smtClean="0"/>
              <a:t>filghts</a:t>
            </a:r>
            <a:r>
              <a:rPr lang="en-AU" dirty="0" smtClean="0"/>
              <a:t>. Each flight always leaves from the same gate, but can have a different pilot in each instance</a:t>
            </a:r>
          </a:p>
          <a:p>
            <a:pPr>
              <a:buFontTx/>
              <a:buChar char="•"/>
            </a:pPr>
            <a:r>
              <a:rPr lang="en-AU" dirty="0" smtClean="0"/>
              <a:t>What is the primary key?</a:t>
            </a:r>
          </a:p>
          <a:p>
            <a:pPr>
              <a:buFontTx/>
              <a:buChar char="•"/>
            </a:pPr>
            <a:r>
              <a:rPr lang="en-AU" dirty="0" smtClean="0"/>
              <a:t>Not Flight code, that repeats</a:t>
            </a:r>
          </a:p>
          <a:p>
            <a:pPr>
              <a:buFontTx/>
              <a:buChar char="•"/>
            </a:pPr>
            <a:r>
              <a:rPr lang="en-AU" dirty="0" smtClean="0"/>
              <a:t>Not date, there could be two flights on the same day</a:t>
            </a:r>
          </a:p>
          <a:p>
            <a:pPr>
              <a:buFontTx/>
              <a:buChar char="•"/>
            </a:pPr>
            <a:r>
              <a:rPr lang="en-AU" dirty="0" smtClean="0"/>
              <a:t>Assuming that each flight goes only once a day (which is how it works), a good primary key is (</a:t>
            </a:r>
            <a:r>
              <a:rPr lang="en-AU" dirty="0" err="1" smtClean="0"/>
              <a:t>flightCode</a:t>
            </a:r>
            <a:r>
              <a:rPr lang="en-AU" dirty="0" smtClean="0"/>
              <a:t>, Date)</a:t>
            </a:r>
          </a:p>
          <a:p>
            <a:pPr>
              <a:buFontTx/>
              <a:buChar char="•"/>
            </a:pPr>
            <a:r>
              <a:rPr lang="en-AU" dirty="0" smtClean="0"/>
              <a:t>A</a:t>
            </a:r>
            <a:r>
              <a:rPr lang="en-AU" baseline="0" dirty="0" smtClean="0"/>
              <a:t> given flight leaves each day from the same gate, as shown. Our data have  integrity.</a:t>
            </a:r>
            <a:endParaRPr lang="en-AU" dirty="0" smtClean="0"/>
          </a:p>
          <a:p>
            <a:pPr>
              <a:buFontTx/>
              <a:buChar char="•"/>
            </a:pPr>
            <a:r>
              <a:rPr lang="en-AU" dirty="0" smtClean="0"/>
              <a:t>So now this update happens. This is perfectly legal. Gate is not part of the primary key, so the system will execute the update.</a:t>
            </a:r>
          </a:p>
          <a:p>
            <a:pPr>
              <a:buFontTx/>
              <a:buChar char="•"/>
            </a:pPr>
            <a:r>
              <a:rPr lang="en-AU" dirty="0" smtClean="0"/>
              <a:t>The gate is wrong, and we can’t tell which is correct 17 or 71</a:t>
            </a:r>
          </a:p>
          <a:p>
            <a:pPr>
              <a:buFontTx/>
              <a:buChar char="•"/>
            </a:pPr>
            <a:r>
              <a:rPr lang="en-AU" dirty="0" smtClean="0"/>
              <a:t>Anything about the constraints of the database that would prevent this? No.</a:t>
            </a:r>
          </a:p>
          <a:p>
            <a:pPr>
              <a:buFontTx/>
              <a:buChar char="•"/>
            </a:pPr>
            <a:r>
              <a:rPr lang="en-AU" dirty="0" smtClean="0"/>
              <a:t>This is an update anomaly. One of several types that can occur. </a:t>
            </a:r>
          </a:p>
          <a:p>
            <a:pPr>
              <a:buFontTx/>
              <a:buChar char="•"/>
            </a:pPr>
            <a:r>
              <a:rPr lang="en-AU" b="1" dirty="0" smtClean="0"/>
              <a:t>Such things can only happen when there are flaws in the design of your tables</a:t>
            </a:r>
            <a:r>
              <a:rPr lang="en-AU" dirty="0" smtClean="0"/>
              <a:t>. Can you see the flaw here?</a:t>
            </a:r>
          </a:p>
          <a:p>
            <a:pPr>
              <a:buFontTx/>
              <a:buChar char="•"/>
            </a:pPr>
            <a:r>
              <a:rPr lang="en-AU" dirty="0" smtClean="0"/>
              <a:t>Perhaps you can, perhaps you can’t. But you don’t want to be in situations where you’re having to try to intuitively guess your table into shape. We’re going to look now at a process which, when followed, will guarantee (almost) that your tables can’t get into a bad state.</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Really 6, but two of them are just variations</a:t>
            </a:r>
          </a:p>
          <a:p>
            <a:pPr>
              <a:buFontTx/>
              <a:buChar char="•"/>
            </a:pPr>
            <a:r>
              <a:rPr lang="en-AU" smtClean="0"/>
              <a:t>If your database is mission critical, so that errors would be life and death, and you can’t stand putting any checking into the GUI, you can consider 4</a:t>
            </a:r>
            <a:r>
              <a:rPr lang="en-AU" baseline="30000" smtClean="0"/>
              <a:t>th</a:t>
            </a:r>
            <a:r>
              <a:rPr lang="en-AU" smtClean="0"/>
              <a:t> and 5</a:t>
            </a:r>
            <a:r>
              <a:rPr lang="en-AU" baseline="30000" smtClean="0"/>
              <a:t>th</a:t>
            </a:r>
            <a:r>
              <a:rPr lang="en-AU" smtClean="0"/>
              <a:t> Normal Form. Look it up if interested.</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Each form has its own particular problem that you look for</a:t>
            </a:r>
          </a:p>
          <a:p>
            <a:pPr>
              <a:buFontTx/>
              <a:buChar char="•"/>
            </a:pPr>
            <a:r>
              <a:rPr lang="en-AU" smtClean="0"/>
              <a:t>There is also a detailed rule for fixing the flaw if you find it</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r>
              <a:rPr lang="en-AU" smtClean="0"/>
              <a:t>Lesley has this big spreadsheet for keeping track of staff, but it’s getting out of hand, so we make this nice little one-table database that holds all the information in her spreadsheet.</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So here’s our little table.</a:t>
            </a:r>
          </a:p>
          <a:p>
            <a:pPr>
              <a:buFontTx/>
              <a:buChar char="•"/>
            </a:pPr>
            <a:r>
              <a:rPr lang="en-AU" dirty="0" smtClean="0"/>
              <a:t>There are a couple of issues here, like the Primary Key </a:t>
            </a:r>
            <a:r>
              <a:rPr lang="en-AU" dirty="0" err="1" smtClean="0"/>
              <a:t>staffName</a:t>
            </a:r>
            <a:r>
              <a:rPr lang="en-AU" dirty="0" smtClean="0"/>
              <a:t> might not be unique, and we’d have to enforce consistency on the names of the papers and so on, but let’s just concentrate on the table structure right now.</a:t>
            </a:r>
          </a:p>
          <a:p>
            <a:pPr>
              <a:buFontTx/>
              <a:buChar char="•"/>
            </a:pPr>
            <a:r>
              <a:rPr lang="en-AU" dirty="0" smtClean="0"/>
              <a:t>See any problems?</a:t>
            </a:r>
          </a:p>
          <a:p>
            <a:pPr lvl="1">
              <a:buFontTx/>
              <a:buChar char="•"/>
            </a:pPr>
            <a:r>
              <a:rPr lang="en-AU" dirty="0" smtClean="0"/>
              <a:t>What query would you write if you wanted all the Software Engineering staff? You can see that for Sam it’s attribute course2 and for Lesley it’s course 1. To be sure, you’d have to make a big OR, which is messy.</a:t>
            </a:r>
          </a:p>
          <a:p>
            <a:pPr lvl="1">
              <a:buFontTx/>
              <a:buChar char="•"/>
            </a:pPr>
            <a:r>
              <a:rPr lang="en-AU" dirty="0" smtClean="0"/>
              <a:t>But there’s worse than that. We need to add Dave to the database, but Dave teaches 5 papers this year. Oops.</a:t>
            </a:r>
          </a:p>
          <a:p>
            <a:pPr>
              <a:buFontTx/>
              <a:buChar char="•"/>
            </a:pPr>
            <a:r>
              <a:rPr lang="en-AU" dirty="0" smtClean="0"/>
              <a:t>These are both symptoms of the fact that staffCourse1 to 4 aren’t really four different attributes, they are one attribute (courses you teach) that has multiple values.</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We’re seeing just a portion of the papers table here….</a:t>
            </a:r>
          </a:p>
          <a:p>
            <a:pPr>
              <a:buFontTx/>
              <a:buChar char="•"/>
            </a:pPr>
            <a:r>
              <a:rPr lang="en-AU" dirty="0" smtClean="0"/>
              <a:t>So now, how do we find all the SE staff? (Query Papers)</a:t>
            </a:r>
          </a:p>
          <a:p>
            <a:pPr>
              <a:buFontTx/>
              <a:buChar char="•"/>
            </a:pPr>
            <a:r>
              <a:rPr lang="en-AU" dirty="0" smtClean="0"/>
              <a:t>And can we add Dave? (Sure, just add 5 records to Papers)</a:t>
            </a:r>
          </a:p>
          <a:p>
            <a:pPr>
              <a:buFontTx/>
              <a:buChar char="•"/>
            </a:pPr>
            <a:r>
              <a:rPr lang="en-AU" dirty="0" smtClean="0"/>
              <a:t>Congratulations. You’ve put your table into First Normal Form</a:t>
            </a:r>
          </a:p>
          <a:p>
            <a:endParaRPr lang="en-AU" dirty="0" smtClean="0"/>
          </a:p>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You will often see “multiple-valued attributes” called “repeating groups”. Same things</a:t>
            </a:r>
          </a:p>
          <a:p>
            <a:pPr>
              <a:buFontTx/>
              <a:buChar char="•"/>
            </a:pPr>
            <a:r>
              <a:rPr lang="en-AU" smtClean="0"/>
              <a:t>Technically, there are actually a few more rules about First Normal Form because it is really simply the base definition of what a relational table looks like</a:t>
            </a:r>
          </a:p>
          <a:p>
            <a:pPr>
              <a:buFontTx/>
              <a:buChar char="•"/>
            </a:pPr>
            <a:r>
              <a:rPr lang="en-AU" smtClean="0"/>
              <a:t>These other rules are rules, but nobody ever gets them wrong, so we don’t worry about “how to fix”</a:t>
            </a:r>
          </a:p>
          <a:p>
            <a:pPr>
              <a:buFontTx/>
              <a:buChar char="•"/>
            </a:pPr>
            <a:r>
              <a:rPr lang="en-AU" smtClean="0"/>
              <a:t>Note that the “no ordering to the rows” thing doesn’t mean you can’t sort it. It just means that it’s the same table, regardless of sort order. You don’t lose any data if the sort order changes.</a:t>
            </a: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Most likely, with a little experience in data modelling, you won’t ever try to create a table that isn’t in 1</a:t>
            </a:r>
            <a:r>
              <a:rPr lang="en-AU" baseline="30000" dirty="0" smtClean="0"/>
              <a:t>st</a:t>
            </a:r>
            <a:r>
              <a:rPr lang="en-AU" dirty="0" smtClean="0"/>
              <a:t> Normal Form.</a:t>
            </a:r>
          </a:p>
          <a:p>
            <a:pPr>
              <a:buFontTx/>
              <a:buChar char="•"/>
            </a:pPr>
            <a:r>
              <a:rPr lang="en-AU" dirty="0" smtClean="0"/>
              <a:t>But you know what to look for, and what to do.</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We will go through both of these parts</a:t>
            </a:r>
          </a:p>
          <a:p>
            <a:pPr>
              <a:buFontTx/>
              <a:buChar char="•"/>
            </a:pPr>
            <a:r>
              <a:rPr lang="en-AU" smtClean="0"/>
              <a:t>The first bit is quite deterministic</a:t>
            </a:r>
          </a:p>
          <a:p>
            <a:pPr>
              <a:buFontTx/>
              <a:buChar char="•"/>
            </a:pPr>
            <a:r>
              <a:rPr lang="en-AU" smtClean="0"/>
              <a:t>Normalisation is also very methodical, but does involve a few more decisions</a:t>
            </a:r>
          </a:p>
          <a:p>
            <a:pPr>
              <a:buFontTx/>
              <a:buChar char="•"/>
            </a:pPr>
            <a:r>
              <a:rPr lang="en-AU" smtClean="0"/>
              <a:t>Regardless, it’s still a lot easier than making the conceptual model</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 Saturday Morning Music Classes in Dunedin have hundreds of students, both child and adult.</a:t>
            </a:r>
          </a:p>
          <a:p>
            <a:pPr>
              <a:buFontTx/>
              <a:buChar char="•"/>
            </a:pPr>
            <a:r>
              <a:rPr lang="en-AU" dirty="0" smtClean="0"/>
              <a:t>They teach all different instruments at all different grades</a:t>
            </a:r>
          </a:p>
          <a:p>
            <a:pPr>
              <a:buFontTx/>
              <a:buChar char="•"/>
            </a:pPr>
            <a:r>
              <a:rPr lang="en-AU" dirty="0" smtClean="0"/>
              <a:t>The fee structure is based on instruments (recorder is cheaper than trombone because of the teacher/student ratio required)</a:t>
            </a:r>
          </a:p>
          <a:p>
            <a:pPr>
              <a:buFontTx/>
              <a:buChar char="•"/>
            </a:pPr>
            <a:r>
              <a:rPr lang="en-AU" dirty="0" smtClean="0"/>
              <a:t>Here’s the database they use to record their enrolment information.</a:t>
            </a:r>
          </a:p>
          <a:p>
            <a:pPr>
              <a:buFontTx/>
              <a:buChar char="•"/>
            </a:pPr>
            <a:r>
              <a:rPr lang="en-AU" dirty="0" smtClean="0"/>
              <a:t>You can see they have separate fields for </a:t>
            </a:r>
            <a:r>
              <a:rPr lang="en-AU" dirty="0" err="1" smtClean="0"/>
              <a:t>lastName</a:t>
            </a:r>
            <a:r>
              <a:rPr lang="en-AU" dirty="0" smtClean="0"/>
              <a:t> and </a:t>
            </a:r>
            <a:r>
              <a:rPr lang="en-AU" dirty="0" err="1" smtClean="0"/>
              <a:t>firstName</a:t>
            </a:r>
            <a:r>
              <a:rPr lang="en-AU" dirty="0" smtClean="0"/>
              <a:t>. The </a:t>
            </a:r>
            <a:r>
              <a:rPr lang="en-AU" dirty="0" err="1" smtClean="0"/>
              <a:t>studentID</a:t>
            </a:r>
            <a:r>
              <a:rPr lang="en-AU" dirty="0" smtClean="0"/>
              <a:t> is an IDENTITY field so must be unique.</a:t>
            </a:r>
          </a:p>
          <a:p>
            <a:pPr>
              <a:buFontTx/>
              <a:buChar char="•"/>
            </a:pPr>
            <a:r>
              <a:rPr lang="en-AU" dirty="0" smtClean="0"/>
              <a:t>It therefore correctly serves as a foreign key in </a:t>
            </a:r>
            <a:r>
              <a:rPr lang="en-AU" dirty="0" err="1" smtClean="0"/>
              <a:t>Enrollment</a:t>
            </a:r>
            <a:endParaRPr lang="en-AU" dirty="0" smtClean="0"/>
          </a:p>
          <a:p>
            <a:pPr>
              <a:buFontTx/>
              <a:buChar char="•"/>
            </a:pPr>
            <a:r>
              <a:rPr lang="en-AU" dirty="0" smtClean="0"/>
              <a:t>Here are some data values in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structure looks pretty good.</a:t>
            </a:r>
          </a:p>
          <a:p>
            <a:pPr>
              <a:buFontTx/>
              <a:buChar char="•"/>
            </a:pPr>
            <a:r>
              <a:rPr lang="en-AU" dirty="0" smtClean="0"/>
              <a:t>Think about the questions we might want to ask, and make sure we can ask them</a:t>
            </a:r>
          </a:p>
          <a:p>
            <a:pPr>
              <a:buFontTx/>
              <a:buChar char="•"/>
            </a:pPr>
            <a:r>
              <a:rPr lang="en-AU" dirty="0" smtClean="0"/>
              <a:t>Can you list all the violin players together?</a:t>
            </a:r>
          </a:p>
          <a:p>
            <a:pPr>
              <a:buFontTx/>
              <a:buChar char="•"/>
            </a:pPr>
            <a:r>
              <a:rPr lang="en-AU" dirty="0" smtClean="0"/>
              <a:t>Can you tell how much money Joshua Bell owes? If you knew his ID number? If you didn’t?</a:t>
            </a:r>
          </a:p>
          <a:p>
            <a:pPr>
              <a:buFontTx/>
              <a:buChar char="•"/>
            </a:pPr>
            <a:r>
              <a:rPr lang="en-AU" dirty="0" smtClean="0"/>
              <a:t>So, where is there a problem with this database?</a:t>
            </a:r>
          </a:p>
          <a:p>
            <a:pPr>
              <a:buFontTx/>
              <a:buChar char="•"/>
            </a:pPr>
            <a:r>
              <a:rPr lang="en-AU" dirty="0" smtClean="0"/>
              <a:t>Look at this query</a:t>
            </a:r>
          </a:p>
          <a:p>
            <a:pPr lvl="1">
              <a:buFontTx/>
              <a:buChar char="•"/>
            </a:pPr>
            <a:r>
              <a:rPr lang="en-AU" dirty="0" smtClean="0"/>
              <a:t>Is it legal? (i.e. does it violate any constraints, here specifically the foreign key or record uniqueness?)</a:t>
            </a:r>
          </a:p>
          <a:p>
            <a:pPr lvl="1">
              <a:buFontTx/>
              <a:buChar char="•"/>
            </a:pPr>
            <a:r>
              <a:rPr lang="en-AU" dirty="0" smtClean="0"/>
              <a:t>So the system will allow it. It is a perfectly ok query.</a:t>
            </a:r>
          </a:p>
          <a:p>
            <a:pPr lvl="1">
              <a:buFontTx/>
              <a:buChar char="•"/>
            </a:pPr>
            <a:r>
              <a:rPr lang="en-AU" dirty="0" smtClean="0"/>
              <a:t>But what is the result?</a:t>
            </a:r>
          </a:p>
          <a:p>
            <a:pPr lvl="1">
              <a:buFontTx/>
              <a:buChar char="•"/>
            </a:pPr>
            <a:r>
              <a:rPr lang="en-AU" dirty="0" smtClean="0"/>
              <a:t>Joshua will pay 50.00 for his violin lesson and Natasha will pay 40 for hers. Looking at the database, can anyone tell which was the error and which is correct?</a:t>
            </a:r>
          </a:p>
          <a:p>
            <a:pPr lvl="1">
              <a:buFontTx/>
              <a:buChar char="•"/>
            </a:pPr>
            <a:r>
              <a:rPr lang="en-AU" dirty="0" smtClean="0"/>
              <a:t>This is an update anomaly (modification) causing a data uniqueness error</a:t>
            </a:r>
          </a:p>
          <a:p>
            <a:pPr lvl="1">
              <a:buFontTx/>
              <a:buChar char="•"/>
            </a:pP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pPr lvl="1">
              <a:buFontTx/>
              <a:buChar char="•"/>
            </a:pPr>
            <a:r>
              <a:rPr lang="en-AU" smtClean="0"/>
              <a:t>How about this one?</a:t>
            </a:r>
          </a:p>
          <a:p>
            <a:pPr lvl="1">
              <a:buFontTx/>
              <a:buChar char="•"/>
            </a:pPr>
            <a:r>
              <a:rPr lang="en-AU" smtClean="0"/>
              <a:t>Legal?</a:t>
            </a:r>
          </a:p>
          <a:p>
            <a:pPr lvl="1">
              <a:buFontTx/>
              <a:buChar char="•"/>
            </a:pPr>
            <a:r>
              <a:rPr lang="en-AU" smtClean="0"/>
              <a:t>Consequence? You no longer have any record of  the fee for Trombone. Joshua was the only student taking it, and because he dropped it, you lost that piece of information.</a:t>
            </a:r>
          </a:p>
          <a:p>
            <a:pPr lvl="1">
              <a:buFontTx/>
              <a:buChar char="•"/>
            </a:pPr>
            <a:r>
              <a:rPr lang="en-AU" smtClean="0"/>
              <a:t>This is an update anomaly (deletion)</a:t>
            </a:r>
          </a:p>
          <a:p>
            <a:pPr lvl="1">
              <a:buFontTx/>
              <a:buChar char="•"/>
            </a:pPr>
            <a:r>
              <a:rPr lang="en-AU" smtClean="0"/>
              <a:t>So this particular table is at risk of both modification and deletion anomalies (insertion too, if there’s a data entry error on fee….)</a:t>
            </a:r>
          </a:p>
          <a:p>
            <a:pPr lvl="1">
              <a:buFontTx/>
              <a:buChar char="•"/>
            </a:pPr>
            <a:r>
              <a:rPr lang="en-AU" smtClean="0"/>
              <a:t>Can you see, intuitively, what the problem is?</a:t>
            </a:r>
          </a:p>
          <a:p>
            <a:pPr lvl="1">
              <a:buFontTx/>
              <a:buChar char="•"/>
            </a:pPr>
            <a:r>
              <a:rPr lang="en-AU" smtClean="0"/>
              <a:t>To understand formally what this error is (which will allow us to establish an orderly process for fixing it) we need to look carefully at what’s happening with the primary ketys….</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Recall that the primary key must be unique for every record, guaranteed</a:t>
            </a:r>
          </a:p>
          <a:p>
            <a:pPr>
              <a:buFontTx/>
              <a:buChar char="•"/>
            </a:pPr>
            <a:r>
              <a:rPr lang="en-AU" dirty="0" err="1" smtClean="0"/>
              <a:t>studentID</a:t>
            </a:r>
            <a:r>
              <a:rPr lang="en-AU" dirty="0" smtClean="0"/>
              <a:t>? No, the same student can take multiple instruments</a:t>
            </a:r>
          </a:p>
          <a:p>
            <a:pPr>
              <a:buFontTx/>
              <a:buChar char="•"/>
            </a:pPr>
            <a:r>
              <a:rPr lang="en-AU" dirty="0" err="1" smtClean="0"/>
              <a:t>Insturment</a:t>
            </a:r>
            <a:r>
              <a:rPr lang="en-AU" dirty="0" smtClean="0"/>
              <a:t>? No, there are lots of duplicates?</a:t>
            </a:r>
          </a:p>
          <a:p>
            <a:pPr>
              <a:buFontTx/>
              <a:buChar char="•"/>
            </a:pPr>
            <a:r>
              <a:rPr lang="en-AU" dirty="0" smtClean="0"/>
              <a:t>And obviously not grade and fee, no uniqueness there.</a:t>
            </a:r>
          </a:p>
          <a:p>
            <a:pPr>
              <a:buFontTx/>
              <a:buChar char="•"/>
            </a:pPr>
            <a:r>
              <a:rPr lang="en-AU" dirty="0" smtClean="0"/>
              <a:t>If no single key can be primary, look to combinations of keys. </a:t>
            </a:r>
          </a:p>
          <a:p>
            <a:pPr>
              <a:buFontTx/>
              <a:buChar char="•"/>
            </a:pPr>
            <a:r>
              <a:rPr lang="en-AU" dirty="0" smtClean="0"/>
              <a:t>(Assuming that we aren’t keeping any historical record of grade) What combination will be unique?</a:t>
            </a:r>
          </a:p>
          <a:p>
            <a:pPr>
              <a:buFontTx/>
              <a:buChar char="•"/>
            </a:pPr>
            <a:r>
              <a:rPr lang="en-AU" dirty="0" err="1" smtClean="0"/>
              <a:t>studentID</a:t>
            </a:r>
            <a:r>
              <a:rPr lang="en-AU" dirty="0" smtClean="0"/>
              <a:t> and instrument. There would be no meaning to listing the same student/instrument combination twice. This makes a good primary key</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think now about what a primary key is supposed to tell us.</a:t>
            </a:r>
          </a:p>
          <a:p>
            <a:pPr>
              <a:buFontTx/>
              <a:buChar char="•"/>
            </a:pPr>
            <a:r>
              <a:rPr lang="en-AU" dirty="0" smtClean="0"/>
              <a:t>The primary key is the unique identifier of a record. So technically, the primary key of a record should </a:t>
            </a:r>
            <a:r>
              <a:rPr lang="en-AU" i="1" dirty="0" smtClean="0"/>
              <a:t>determine</a:t>
            </a:r>
            <a:r>
              <a:rPr lang="en-AU" dirty="0" smtClean="0"/>
              <a:t> all the other values. Meaning, if you know the value of the primary key, you know the value of all the other fields.</a:t>
            </a:r>
          </a:p>
          <a:p>
            <a:pPr>
              <a:buFontTx/>
              <a:buChar char="•"/>
            </a:pPr>
            <a:r>
              <a:rPr lang="en-AU" dirty="0" smtClean="0"/>
              <a:t>E.G. your student ID number determines your name and address, and so on. My name determines my office. The paper and stream determines the classroom. Your address determines your postcode, etc.</a:t>
            </a:r>
          </a:p>
          <a:p>
            <a:pPr>
              <a:buFontTx/>
              <a:buChar char="•"/>
            </a:pPr>
            <a:r>
              <a:rPr lang="en-AU" dirty="0" smtClean="0"/>
              <a:t>Looking back at our table, for each of the non-primary keys, what fields determine them. That is, what fields would you have to know to be able to tell their value</a:t>
            </a:r>
          </a:p>
          <a:p>
            <a:pPr>
              <a:buFontTx/>
              <a:buChar char="•"/>
            </a:pPr>
            <a:r>
              <a:rPr lang="en-AU" dirty="0" smtClean="0"/>
              <a:t>Grade &lt;- </a:t>
            </a:r>
            <a:r>
              <a:rPr lang="en-AU" dirty="0" err="1" smtClean="0"/>
              <a:t>studentID</a:t>
            </a:r>
            <a:r>
              <a:rPr lang="en-AU" dirty="0" smtClean="0"/>
              <a:t> and instrument. You can’t tell the grade unless you know both the student and the instrument</a:t>
            </a:r>
          </a:p>
          <a:p>
            <a:pPr>
              <a:buFontTx/>
              <a:buChar char="•"/>
            </a:pPr>
            <a:r>
              <a:rPr lang="en-AU" dirty="0" smtClean="0"/>
              <a:t>Fee is determined by only instrument. You don’t have to know the student to know the fee. It is only based on the instrument, and that is the problem</a:t>
            </a:r>
          </a:p>
          <a:p>
            <a:pPr>
              <a:buFontTx/>
              <a:buChar char="•"/>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This is exactly the problem in our table.</a:t>
            </a:r>
          </a:p>
          <a:p>
            <a:pPr>
              <a:buFontTx/>
              <a:buChar char="•"/>
            </a:pPr>
            <a:r>
              <a:rPr lang="en-AU" smtClean="0"/>
              <a:t>Our primary key is (studentID, instrument) but the fee field is only functionally dependent on instrument.</a:t>
            </a:r>
          </a:p>
          <a:p>
            <a:pPr>
              <a:buFontTx/>
              <a:buChar char="•"/>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Now. </a:t>
            </a:r>
          </a:p>
          <a:p>
            <a:pPr lvl="1">
              <a:buFontTx/>
              <a:buChar char="•"/>
            </a:pPr>
            <a:r>
              <a:rPr lang="en-AU" dirty="0" smtClean="0"/>
              <a:t>Are all field in Student FD on all elements of their PK?</a:t>
            </a:r>
          </a:p>
          <a:p>
            <a:pPr lvl="1">
              <a:buFontTx/>
              <a:buChar char="•"/>
            </a:pPr>
            <a:r>
              <a:rPr lang="en-AU" dirty="0" smtClean="0"/>
              <a:t>Instrument?</a:t>
            </a:r>
          </a:p>
          <a:p>
            <a:pPr lvl="1">
              <a:buFontTx/>
              <a:buChar char="•"/>
            </a:pPr>
            <a:r>
              <a:rPr lang="en-AU" dirty="0" err="1" smtClean="0"/>
              <a:t>Enrollment</a:t>
            </a:r>
            <a:r>
              <a:rPr lang="en-AU" dirty="0" smtClean="0"/>
              <a:t>?</a:t>
            </a:r>
          </a:p>
          <a:p>
            <a:pPr>
              <a:buFontTx/>
              <a:buChar char="•"/>
            </a:pPr>
            <a:r>
              <a:rPr lang="en-AU" dirty="0" smtClean="0"/>
              <a:t>Congratulations, you’ve got second normal form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Yes. If the primary key is only one field, nobody can be FD on part of it.</a:t>
            </a:r>
          </a:p>
          <a:p>
            <a:pPr>
              <a:buFontTx/>
              <a:buChar char="•"/>
            </a:pPr>
            <a:r>
              <a:rPr lang="en-AU" smtClean="0"/>
              <a:t>Let’s look now at those update anomalies we had before</a:t>
            </a: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Can you still answer all the questions you want to know?</a:t>
            </a:r>
          </a:p>
          <a:p>
            <a:pPr>
              <a:buFontTx/>
              <a:buChar char="•"/>
            </a:pPr>
            <a:r>
              <a:rPr lang="en-AU" dirty="0" smtClean="0"/>
              <a:t>All the violins? Yes.</a:t>
            </a:r>
          </a:p>
          <a:p>
            <a:pPr>
              <a:buFontTx/>
              <a:buChar char="•"/>
            </a:pPr>
            <a:r>
              <a:rPr lang="en-AU" dirty="0" smtClean="0"/>
              <a:t>How must Max owes? (A 3-table join now)</a:t>
            </a:r>
          </a:p>
          <a:p>
            <a:pPr>
              <a:buFontTx/>
              <a:buChar char="•"/>
            </a:pPr>
            <a:r>
              <a:rPr lang="en-AU" dirty="0" smtClean="0"/>
              <a:t>Is it now possible for Joshua and Natasha to be charged a different amount for Violin lessons? No.</a:t>
            </a:r>
          </a:p>
          <a:p>
            <a:pPr>
              <a:buFontTx/>
              <a:buChar char="•"/>
            </a:pPr>
            <a:r>
              <a:rPr lang="en-AU" dirty="0" smtClean="0"/>
              <a:t>If Joshua decides to drop the Trombone, do we still know what the fee </a:t>
            </a:r>
            <a:r>
              <a:rPr lang="en-AU" smtClean="0"/>
              <a:t>for </a:t>
            </a:r>
            <a:r>
              <a:rPr lang="en-AU" smtClean="0"/>
              <a:t>Trombone </a:t>
            </a:r>
            <a:r>
              <a:rPr lang="en-AU" dirty="0" smtClean="0"/>
              <a:t>is?  Yes.</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r>
              <a:rPr lang="en-AU" dirty="0" smtClean="0"/>
              <a:t>You’re keeping track of winning Cavalier King Charles Spaniels in dog shows</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MAKE HANDOUT OF THIS SLIDE</a:t>
            </a:r>
          </a:p>
          <a:p>
            <a:pPr>
              <a:buFontTx/>
              <a:buChar char="•"/>
            </a:pPr>
            <a:r>
              <a:rPr lang="en-AU" smtClean="0"/>
              <a:t>You have an ERD with entities, relationships with ordinality and cardinality defined, and lists of attributes for each entity</a:t>
            </a:r>
          </a:p>
          <a:p>
            <a:pPr>
              <a:buFontTx/>
              <a:buChar char="•"/>
            </a:pPr>
            <a:r>
              <a:rPr lang="en-AU" smtClean="0"/>
              <a:t>For each element, do as shown</a:t>
            </a:r>
          </a:p>
          <a:p>
            <a:pPr>
              <a:buFontTx/>
              <a:buChar char="•"/>
            </a:pPr>
            <a:r>
              <a:rPr lang="en-AU" smtClean="0"/>
              <a:t>So, for each entity, you write a CREATE TABLE….</a:t>
            </a:r>
          </a:p>
          <a:p>
            <a:pPr>
              <a:buFontTx/>
              <a:buChar char="•"/>
            </a:pPr>
            <a:r>
              <a:rPr lang="en-AU" smtClean="0"/>
              <a:t>Each attribute is a column in the CREATE TABLE. Do we need to go over the SQL data types?</a:t>
            </a:r>
          </a:p>
          <a:p>
            <a:pPr>
              <a:buFontTx/>
              <a:buChar char="•"/>
            </a:pPr>
            <a:r>
              <a:rPr lang="en-AU" smtClean="0"/>
              <a:t>We will look at an example of the Many-to-Many process</a:t>
            </a:r>
          </a:p>
          <a:p>
            <a:pPr>
              <a:buFontTx/>
              <a:buChar char="•"/>
            </a:pPr>
            <a:r>
              <a:rPr lang="en-AU" smtClean="0"/>
              <a:t>We will also look at Parent/Child in detail, in a minute. As mentioned, it is not directly supported, so we have to work around a little</a:t>
            </a: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 repeating values, so this is in 1NF</a:t>
            </a:r>
          </a:p>
          <a:p>
            <a:pPr>
              <a:buFontTx/>
              <a:buChar char="•"/>
            </a:pPr>
            <a:r>
              <a:rPr lang="en-AU" dirty="0" smtClean="0"/>
              <a:t>A non-composite primary key, so it’s in 2NF</a:t>
            </a:r>
          </a:p>
          <a:p>
            <a:pPr>
              <a:buFontTx/>
              <a:buChar char="•"/>
            </a:pPr>
            <a:r>
              <a:rPr lang="en-AU" dirty="0" smtClean="0"/>
              <a:t>So, no problems?</a:t>
            </a:r>
          </a:p>
          <a:p>
            <a:pPr>
              <a:buFontTx/>
              <a:buChar char="•"/>
            </a:pPr>
            <a:r>
              <a:rPr lang="en-AU" dirty="0" smtClean="0"/>
              <a:t>See the trouble? What happens when Cindy Higgins sells </a:t>
            </a:r>
            <a:r>
              <a:rPr lang="en-AU" dirty="0" err="1" smtClean="0"/>
              <a:t>Timsar</a:t>
            </a:r>
            <a:r>
              <a:rPr lang="en-AU" dirty="0" smtClean="0"/>
              <a:t> Mister Moonlighter?</a:t>
            </a:r>
          </a:p>
          <a:p>
            <a:pPr>
              <a:buFontTx/>
              <a:buChar char="•"/>
            </a:pPr>
            <a:r>
              <a:rPr lang="en-AU" dirty="0" smtClean="0"/>
              <a:t>You would have to change all the occurrences, which, like code duplication in programming, is just asking for data inconsistencies  to be introduced</a:t>
            </a:r>
          </a:p>
          <a:p>
            <a:pPr>
              <a:buFontTx/>
              <a:buChar char="•"/>
            </a:pPr>
            <a:r>
              <a:rPr lang="en-AU" dirty="0" smtClean="0"/>
              <a:t>And, if you have a big database with all the dozens of shows each dog has won? The mess is just worst.</a:t>
            </a:r>
          </a:p>
          <a:p>
            <a:pPr>
              <a:buFontTx/>
              <a:buChar char="•"/>
            </a:pPr>
            <a:r>
              <a:rPr lang="en-AU" dirty="0" smtClean="0"/>
              <a:t>So based on your understanding of the whole database thing now, what would you suggest?</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Pull out the dogOwner column into its own table, and make dogName the FK</a:t>
            </a:r>
          </a:p>
          <a:p>
            <a:pPr>
              <a:buFontTx/>
              <a:buChar char="•"/>
            </a:pPr>
            <a:r>
              <a:rPr lang="en-AU" smtClean="0"/>
              <a:t>What looked wrong? The repetition of the owner value?</a:t>
            </a:r>
          </a:p>
          <a:p>
            <a:pPr>
              <a:buFontTx/>
              <a:buChar char="•"/>
            </a:pPr>
            <a:r>
              <a:rPr lang="en-AU" smtClean="0"/>
              <a:t>It’s good if you can tell by looking what the problem is, but in a 100 table database, you don’t want to be counting on that.</a:t>
            </a:r>
          </a:p>
          <a:p>
            <a:pPr>
              <a:buFontTx/>
              <a:buChar char="•"/>
            </a:pPr>
            <a:r>
              <a:rPr lang="en-AU" smtClean="0"/>
              <a:t>Let’s look at what’s going on here….</a:t>
            </a:r>
          </a:p>
          <a:p>
            <a:pPr>
              <a:buFontTx/>
              <a:buChar char="•"/>
            </a:pPr>
            <a:r>
              <a:rPr lang="en-AU" smtClean="0"/>
              <a:t>The problem can be seen by looking at the functional dependencies.</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Who depends on what? That is, what value would you have to know to be able to figure out each column</a:t>
            </a:r>
          </a:p>
          <a:p>
            <a:pPr>
              <a:buFontTx/>
              <a:buChar char="•"/>
            </a:pPr>
            <a:r>
              <a:rPr lang="en-AU" dirty="0" smtClean="0"/>
              <a:t>And there is your problem.</a:t>
            </a:r>
          </a:p>
          <a:p>
            <a:pPr>
              <a:buFontTx/>
              <a:buChar char="•"/>
            </a:pPr>
            <a:r>
              <a:rPr lang="en-AU" dirty="0" smtClean="0"/>
              <a:t>Note that you could tell who the Owner is from the Event ID, </a:t>
            </a:r>
            <a:r>
              <a:rPr lang="en-AU" b="1" dirty="0" smtClean="0"/>
              <a:t>but you could also tell who the Owner is without it. </a:t>
            </a:r>
          </a:p>
          <a:p>
            <a:pPr>
              <a:buFontTx/>
              <a:buChar char="•"/>
            </a:pPr>
            <a:r>
              <a:rPr lang="en-AU" dirty="0" smtClean="0"/>
              <a:t>If you know the Dog, you know the Owner, regardless of what day or show or anything else</a:t>
            </a:r>
          </a:p>
          <a:p>
            <a:pPr>
              <a:buFontTx/>
              <a:buChar char="•"/>
            </a:pPr>
            <a:r>
              <a:rPr lang="en-AU" dirty="0" smtClean="0"/>
              <a:t>Therefore Dog-&gt;Owner, and if Dog changes you’re in trouble</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Get rid of them, and you’ve got 3</a:t>
            </a:r>
            <a:r>
              <a:rPr lang="en-AU" baseline="30000" smtClean="0"/>
              <a:t>rd</a:t>
            </a:r>
            <a:r>
              <a:rPr lang="en-AU" smtClean="0"/>
              <a:t> normal form</a:t>
            </a: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Usually your tables will start out in 1NF. So it just becomes a process of looking at the FD of every column in every table.</a:t>
            </a:r>
          </a:p>
          <a:p>
            <a:pPr>
              <a:buFontTx/>
              <a:buChar char="•"/>
            </a:pPr>
            <a:r>
              <a:rPr lang="en-AU" smtClean="0"/>
              <a:t>With practice, you’ll be able to see these problems well.</a:t>
            </a: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In fact, many of the problems in the examples we saw today would never have come up in any model you would have made.</a:t>
            </a:r>
          </a:p>
          <a:p>
            <a:pPr>
              <a:buFontTx/>
              <a:buChar char="•"/>
            </a:pPr>
            <a:r>
              <a:rPr lang="en-AU" smtClean="0"/>
              <a:t>You would probably just automatically have made a tblDog with all the dog dependent information in it</a:t>
            </a:r>
          </a:p>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All the bad things happened because data was repeated in the table (or some flavour of that)</a:t>
            </a:r>
          </a:p>
          <a:p>
            <a:pPr>
              <a:buFontTx/>
              <a:buChar char="•"/>
            </a:pPr>
            <a:r>
              <a:rPr lang="en-AU" dirty="0" smtClean="0"/>
              <a:t>What is this like in OO? (High cohesion, low coupling)</a:t>
            </a:r>
          </a:p>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r>
              <a:rPr lang="en-NZ" i="1" smtClean="0"/>
              <a:t>Handout </a:t>
            </a:r>
          </a:p>
          <a:p>
            <a:pPr lvl="1"/>
            <a:r>
              <a:rPr lang="en-NZ" i="1" smtClean="0"/>
              <a:t>ERD conversion task</a:t>
            </a:r>
          </a:p>
          <a:p>
            <a:pPr lvl="1"/>
            <a:r>
              <a:rPr lang="en-NZ" i="1" smtClean="0"/>
              <a:t>Normalisation task (theatres)</a:t>
            </a:r>
          </a:p>
          <a:p>
            <a:r>
              <a:rPr lang="en-NZ" i="1" smtClean="0"/>
              <a:t>This is a checkpoint</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You are working for a landscape company </a:t>
            </a:r>
          </a:p>
          <a:p>
            <a:pPr>
              <a:spcBef>
                <a:spcPct val="0"/>
              </a:spcBef>
              <a:buFontTx/>
              <a:buChar char="•"/>
            </a:pPr>
            <a:r>
              <a:rPr lang="en-NZ" dirty="0" smtClean="0"/>
              <a:t>They have an Excel spreadsheet like this, with plants with their scientific name, common name, and usages</a:t>
            </a:r>
          </a:p>
          <a:p>
            <a:pPr>
              <a:spcBef>
                <a:spcPct val="0"/>
              </a:spcBef>
              <a:buFontTx/>
              <a:buChar char="•"/>
            </a:pPr>
            <a:r>
              <a:rPr lang="en-NZ" dirty="0" smtClean="0"/>
              <a:t>It’s no longer working for them (for example, it’s a pain to look up all the shelter plants) and they want a real DB.</a:t>
            </a:r>
          </a:p>
          <a:p>
            <a:pPr>
              <a:spcBef>
                <a:spcPct val="0"/>
              </a:spcBef>
              <a:buFontTx/>
              <a:buChar char="•"/>
            </a:pPr>
            <a:r>
              <a:rPr lang="en-NZ" dirty="0" smtClean="0"/>
              <a:t>Let’s take a moment and think about the conceptual model we might produce….</a:t>
            </a:r>
          </a:p>
          <a:p>
            <a:pPr>
              <a:spcBef>
                <a:spcPct val="0"/>
              </a:spcBef>
              <a:buFontTx/>
              <a:buChar char="•"/>
            </a:pPr>
            <a:r>
              <a:rPr lang="en-NZ" dirty="0" smtClean="0"/>
              <a:t>We might just say: “Plant entity, with attributes genus, species, common name and usages”, basically a conversion of the spreadsheet into a database.</a:t>
            </a:r>
          </a:p>
          <a:p>
            <a:pPr>
              <a:spcBef>
                <a:spcPct val="0"/>
              </a:spcBef>
              <a:buFontTx/>
              <a:buChar char="•"/>
            </a:pPr>
            <a:r>
              <a:rPr lang="en-NZ" dirty="0" smtClean="0"/>
              <a:t>At that point we would know we were in trouble. No attribute can be a plural in a relational database</a:t>
            </a:r>
          </a:p>
          <a:p>
            <a:pPr>
              <a:spcBef>
                <a:spcPct val="0"/>
              </a:spcBef>
              <a:buFontTx/>
              <a:buChar char="•"/>
            </a:pPr>
            <a:r>
              <a:rPr lang="en-NZ" dirty="0" smtClean="0"/>
              <a:t>We need to recognise that the usage is itself a relevant concept in the data universe, and should be its own entity.</a:t>
            </a:r>
          </a:p>
          <a:p>
            <a:pPr>
              <a:spcBef>
                <a:spcPct val="0"/>
              </a:spcBef>
              <a:buFontTx/>
              <a:buChar char="•"/>
            </a:pPr>
            <a:r>
              <a:rPr lang="en-NZ" dirty="0" smtClean="0"/>
              <a:t>It will be an entity with a very specific domain – those terms we wish to use to define a usage.</a:t>
            </a:r>
          </a:p>
          <a:p>
            <a:pPr>
              <a:spcBef>
                <a:spcPct val="0"/>
              </a:spcBef>
              <a:buFontTx/>
              <a:buChar char="•"/>
            </a:pPr>
            <a:r>
              <a:rPr lang="en-NZ" dirty="0" smtClean="0"/>
              <a:t>So we start with a rough model like this: Two entities, and (how do we implement that plural?) a many-to-many relationship between them</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420A4A-B246-4FA8-AA08-D3D72907B0FC}" type="slidenum">
              <a:rPr lang="en-NZ"/>
              <a:pPr fontAlgn="base">
                <a:spcBef>
                  <a:spcPct val="0"/>
                </a:spcBef>
                <a:spcAft>
                  <a:spcPct val="0"/>
                </a:spcAft>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buFontTx/>
              <a:buChar char="•"/>
            </a:pPr>
            <a:r>
              <a:rPr lang="en-AU" dirty="0" smtClean="0"/>
              <a:t>We’ll put the attributes in here so we can discuss them, remember that your </a:t>
            </a:r>
            <a:r>
              <a:rPr lang="en-AU" dirty="0" err="1" smtClean="0"/>
              <a:t>ERDs</a:t>
            </a:r>
            <a:r>
              <a:rPr lang="en-AU" dirty="0" smtClean="0"/>
              <a:t> don’t have to show the attributes if that makes things too messy</a:t>
            </a:r>
          </a:p>
          <a:p>
            <a:pPr>
              <a:lnSpc>
                <a:spcPct val="90000"/>
              </a:lnSpc>
              <a:buFontTx/>
              <a:buChar char="•"/>
            </a:pPr>
            <a:r>
              <a:rPr lang="en-AU" dirty="0" smtClean="0"/>
              <a:t>A single plant can have 0 or more uses; a single use can apply to 0 or more plants</a:t>
            </a:r>
          </a:p>
          <a:p>
            <a:pPr>
              <a:lnSpc>
                <a:spcPct val="90000"/>
              </a:lnSpc>
              <a:buFontTx/>
              <a:buChar char="•"/>
            </a:pPr>
            <a:r>
              <a:rPr lang="en-AU" dirty="0" smtClean="0"/>
              <a:t>Why do we allow 0 uses for a plant? (We might want to enter some new exotic plant into our database before we really knew what it was good for)</a:t>
            </a:r>
          </a:p>
          <a:p>
            <a:pPr>
              <a:lnSpc>
                <a:spcPct val="90000"/>
              </a:lnSpc>
              <a:buFontTx/>
              <a:buChar char="•"/>
            </a:pPr>
            <a:r>
              <a:rPr lang="en-AU" dirty="0" smtClean="0"/>
              <a:t>This seems like a good start, and we show it to the client.</a:t>
            </a:r>
          </a:p>
          <a:p>
            <a:pPr>
              <a:lnSpc>
                <a:spcPct val="90000"/>
              </a:lnSpc>
              <a:buFontTx/>
              <a:buChar char="•"/>
            </a:pPr>
            <a:r>
              <a:rPr lang="en-AU" dirty="0" smtClean="0"/>
              <a:t>They then mention that they get all sorts of data entry problems with people entering the wrong genus and species information.</a:t>
            </a:r>
          </a:p>
          <a:p>
            <a:pPr>
              <a:lnSpc>
                <a:spcPct val="90000"/>
              </a:lnSpc>
              <a:buFontTx/>
              <a:buChar char="•"/>
            </a:pPr>
            <a:r>
              <a:rPr lang="en-AU" dirty="0" smtClean="0"/>
              <a:t>You know nothing about this, so you ask them to elaborate. They explain that a given Genus has many Species (a given Species always belongs to the same Genus) and for plant choice the Genus is an important selector, but that their data entry people often make spelling errors so they can’t successfully search on Genus.</a:t>
            </a:r>
          </a:p>
          <a:p>
            <a:pPr>
              <a:lnSpc>
                <a:spcPct val="90000"/>
              </a:lnSpc>
              <a:buFontTx/>
              <a:buChar char="•"/>
            </a:pPr>
            <a:r>
              <a:rPr lang="en-AU" dirty="0" smtClean="0"/>
              <a:t>You could address this data integrity problem in the front end, writing code to check that the user’s value is correctly typed (we will look at this situation later), but you can also address it at the database end, using foreign key constraints to make it impossible to enter a record with a misspelled name for Genus.</a:t>
            </a:r>
          </a:p>
          <a:p>
            <a:pPr>
              <a:lnSpc>
                <a:spcPct val="90000"/>
              </a:lnSpc>
              <a:buFontTx/>
              <a:buChar char="•"/>
            </a:pPr>
            <a:r>
              <a:rPr lang="en-AU" dirty="0" smtClean="0"/>
              <a:t>Any ideas how to do that?</a:t>
            </a:r>
          </a:p>
          <a:p>
            <a:pPr>
              <a:lnSpc>
                <a:spcPct val="90000"/>
              </a:lnSpc>
              <a:buFontTx/>
              <a:buChar char="•"/>
            </a:pPr>
            <a:r>
              <a:rPr lang="en-AU" dirty="0" smtClean="0"/>
              <a:t>Recognise that Genus is an important logical entity in this problem, just the way Usage is, and make it it’s own class. </a:t>
            </a:r>
          </a:p>
          <a:p>
            <a:pPr>
              <a:lnSpc>
                <a:spcPct val="90000"/>
              </a:lnSpc>
              <a:buFontTx/>
              <a:buChar char="•"/>
            </a:pPr>
            <a:r>
              <a:rPr lang="en-AU" dirty="0" smtClean="0"/>
              <a:t>This decision brings us to this conceptual model….</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So here’s our little model</a:t>
            </a:r>
          </a:p>
          <a:p>
            <a:pPr>
              <a:buFontTx/>
              <a:buChar char="•"/>
            </a:pPr>
            <a:r>
              <a:rPr lang="en-AU" smtClean="0"/>
              <a:t>Each plant has exactly one Genus; each Genus applies to 1 or more plants (Why not 0 or more?)</a:t>
            </a:r>
          </a:p>
          <a:p>
            <a:pPr>
              <a:buFontTx/>
              <a:buChar char="•"/>
            </a:pPr>
            <a:r>
              <a:rPr lang="en-AU" smtClean="0"/>
              <a:t>Each plant has 0 or more uses; each use applies to 0 or more plants</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Recall the steps we go through….</a:t>
            </a:r>
          </a:p>
          <a:p>
            <a:pPr>
              <a:buFontTx/>
              <a:buChar char="•"/>
            </a:pPr>
            <a:r>
              <a:rPr lang="en-AU" smtClean="0"/>
              <a:t>Work this out…..</a:t>
            </a:r>
          </a:p>
          <a:p>
            <a:pPr>
              <a:buFontTx/>
              <a:buChar char="•"/>
            </a:pPr>
            <a:r>
              <a:rPr lang="en-AU" smtClean="0"/>
              <a:t>Three tables</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r>
              <a:rPr lang="en-AU" smtClean="0"/>
              <a:t>Note that we may get more tables later, as we implement any many-to-many relationships</a:t>
            </a: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61C31A0F-405F-4F7A-AD45-7C4C6D733B67}" type="datetimeFigureOut">
              <a:rPr lang="en-US"/>
              <a:pPr>
                <a:defRPr/>
              </a:pPr>
              <a:t>8/7/2018</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9B4DB0C1-71AB-4210-9E0C-D142E49EB0C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3DAA3F2-0272-42D8-804D-F376AD105A6C}" type="datetimeFigureOut">
              <a:rPr lang="en-US"/>
              <a:pPr>
                <a:defRPr/>
              </a:pPr>
              <a:t>8/7/2018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E5349F0-49A8-466E-B049-26ED1CC231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C8CCEE6-2AAA-423B-A2C9-2B26031562A1}" type="datetimeFigureOut">
              <a:rPr lang="en-US"/>
              <a:pPr>
                <a:defRPr/>
              </a:pPr>
              <a:t>8/7/2018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A97395D-F1FC-428E-82FC-1880309E76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3098C3DD-2FDF-4B99-9C89-0C3FE0CAC6E9}" type="datetimeFigureOut">
              <a:rPr lang="en-US"/>
              <a:pPr>
                <a:defRPr/>
              </a:pPr>
              <a:t>8/7/2018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6EDD7792-06BF-421E-BC0F-A0B7D71494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5125605-8E7C-49A4-993E-7AED03BA61E6}" type="datetimeFigureOut">
              <a:rPr lang="en-US"/>
              <a:pPr>
                <a:defRPr/>
              </a:pPr>
              <a:t>8/7/2018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D80F586-BF50-44CA-9666-D282B7D5335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F4EE6179-8D7E-469D-B3F1-29E3469F327B}" type="datetimeFigureOut">
              <a:rPr lang="en-US"/>
              <a:pPr>
                <a:defRPr/>
              </a:pPr>
              <a:t>8/7/2018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57AC8613-5115-431D-86ED-5F5280432B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DC5A4CA-E1A5-4594-9F85-60C0D4506546}" type="datetimeFigureOut">
              <a:rPr lang="en-US"/>
              <a:pPr>
                <a:defRPr/>
              </a:pPr>
              <a:t>8/7/2018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65EFF01-5EAA-4B0F-A865-F6D913A50E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6F5E213-74B5-4843-9BBD-436FC23DFBFB}" type="datetimeFigureOut">
              <a:rPr lang="en-US"/>
              <a:pPr>
                <a:defRPr/>
              </a:pPr>
              <a:t>8/7/2018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1ACFDD9-98DC-490C-9092-17BBA56080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124F0689-E5D5-495E-9616-76520702C2FA}" type="datetimeFigureOut">
              <a:rPr lang="en-US"/>
              <a:pPr>
                <a:defRPr/>
              </a:pPr>
              <a:t>8/7/2018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BE62133E-F3F5-4E00-9F10-10AA4D82B5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DFD9600-03BC-4939-A5D0-83859472658A}" type="datetimeFigureOut">
              <a:rPr lang="en-US"/>
              <a:pPr>
                <a:defRPr/>
              </a:pPr>
              <a:t>8/7/2018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2E6CA6D-A87C-404A-801F-21F92B71DB0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45068"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defRPr>
            </a:lvl1pPr>
            <a:extLst/>
          </a:lstStyle>
          <a:p>
            <a:pPr>
              <a:defRPr/>
            </a:pPr>
            <a:fld id="{DBF3484D-EA9A-4AE4-9371-CAA5F6D1D719}" type="datetimeFigureOut">
              <a:rPr lang="en-US"/>
              <a:pPr>
                <a:defRPr/>
              </a:pPr>
              <a:t>8/7/2018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defRPr>
            </a:lvl1pPr>
            <a:extLst/>
          </a:lstStyle>
          <a:p>
            <a:pPr>
              <a:defRPr/>
            </a:pPr>
            <a:fld id="{4290DBE0-10C6-4810-922C-898AB4FC803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67" r:id="rId2"/>
    <p:sldLayoutId id="2147483673" r:id="rId3"/>
    <p:sldLayoutId id="2147483674" r:id="rId4"/>
    <p:sldLayoutId id="2147483675" r:id="rId5"/>
    <p:sldLayoutId id="2147483668" r:id="rId6"/>
    <p:sldLayoutId id="2147483669" r:id="rId7"/>
    <p:sldLayoutId id="2147483676" r:id="rId8"/>
    <p:sldLayoutId id="2147483670" r:id="rId9"/>
    <p:sldLayoutId id="2147483671" r:id="rId10"/>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lstStyle/>
          <a:p>
            <a:pPr algn="r" fontAlgn="auto">
              <a:spcAft>
                <a:spcPts val="0"/>
              </a:spcAft>
              <a:defRPr/>
            </a:pPr>
            <a:r>
              <a:rPr lang="en-NZ" dirty="0" smtClean="0">
                <a:solidFill>
                  <a:schemeClr val="tx2">
                    <a:satMod val="200000"/>
                  </a:schemeClr>
                </a:solidFill>
              </a:rPr>
              <a:t>Session 2.2</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Logical Modelling</a:t>
            </a: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a:t>
            </a:r>
            <a:r>
              <a:rPr lang="en-NZ" smtClean="0"/>
              <a:t>- 2018</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11619" name="Rectangle 3"/>
          <p:cNvSpPr>
            <a:spLocks noGrp="1"/>
          </p:cNvSpPr>
          <p:nvPr>
            <p:ph type="body" idx="1"/>
          </p:nvPr>
        </p:nvSpPr>
        <p:spPr/>
        <p:txBody>
          <a:bodyPr/>
          <a:lstStyle/>
          <a:p>
            <a:r>
              <a:rPr lang="en-AU" smtClean="0"/>
              <a:t>Attribute -&gt; Column</a:t>
            </a:r>
          </a:p>
          <a:p>
            <a:pPr lvl="1"/>
            <a:r>
              <a:rPr lang="en-AU" smtClean="0"/>
              <a:t>Choose data type carefully</a:t>
            </a:r>
          </a:p>
          <a:p>
            <a:pPr lvl="1"/>
            <a:r>
              <a:rPr lang="en-AU" smtClean="0"/>
              <a:t>Identify primary key</a:t>
            </a:r>
          </a:p>
          <a:p>
            <a:pPr lvl="1">
              <a:buFont typeface="Wingdings" pitchFamily="2" charset="2"/>
              <a:buNone/>
            </a:pPr>
            <a:endParaRPr lang="en-AU"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12643" name="Rectangle 3"/>
          <p:cNvSpPr>
            <a:spLocks noGrp="1"/>
          </p:cNvSpPr>
          <p:nvPr>
            <p:ph type="body" idx="1"/>
          </p:nvPr>
        </p:nvSpPr>
        <p:spPr/>
        <p:txBody>
          <a:bodyPr/>
          <a:lstStyle/>
          <a:p>
            <a:r>
              <a:rPr lang="en-AU" dirty="0" smtClean="0"/>
              <a:t>Genus</a:t>
            </a:r>
          </a:p>
          <a:p>
            <a:pPr lvl="1"/>
            <a:r>
              <a:rPr lang="en-AU" dirty="0" err="1" smtClean="0"/>
              <a:t>genusName</a:t>
            </a:r>
            <a:endParaRPr lang="en-AU" dirty="0" smtClean="0"/>
          </a:p>
          <a:p>
            <a:pPr lvl="2"/>
            <a:r>
              <a:rPr lang="en-AU" dirty="0" smtClean="0"/>
              <a:t>String type</a:t>
            </a:r>
          </a:p>
          <a:p>
            <a:pPr lvl="2"/>
            <a:r>
              <a:rPr lang="en-AU" dirty="0" smtClean="0"/>
              <a:t>Primary Key</a:t>
            </a:r>
          </a:p>
          <a:p>
            <a:r>
              <a:rPr lang="en-AU" dirty="0" smtClean="0"/>
              <a:t>char, </a:t>
            </a:r>
            <a:r>
              <a:rPr lang="en-AU" dirty="0" err="1" smtClean="0"/>
              <a:t>nchar</a:t>
            </a:r>
            <a:r>
              <a:rPr lang="en-AU" dirty="0" smtClean="0"/>
              <a:t>, </a:t>
            </a:r>
            <a:r>
              <a:rPr lang="en-AU" dirty="0" err="1" smtClean="0"/>
              <a:t>varchar</a:t>
            </a:r>
            <a:r>
              <a:rPr lang="en-AU" dirty="0" smtClean="0"/>
              <a:t> or </a:t>
            </a:r>
            <a:r>
              <a:rPr lang="en-AU" dirty="0" err="1" smtClean="0"/>
              <a:t>nvarchar</a:t>
            </a:r>
            <a:r>
              <a:rPr lang="en-AU" dirty="0" smtClean="0"/>
              <a:t>?</a:t>
            </a:r>
          </a:p>
        </p:txBody>
      </p:sp>
      <p:sp>
        <p:nvSpPr>
          <p:cNvPr id="112644" name="Text Box 4"/>
          <p:cNvSpPr txBox="1">
            <a:spLocks noChangeArrowheads="1"/>
          </p:cNvSpPr>
          <p:nvPr/>
        </p:nvSpPr>
        <p:spPr bwMode="auto">
          <a:xfrm>
            <a:off x="5791200" y="1773238"/>
            <a:ext cx="1905000" cy="406400"/>
          </a:xfrm>
          <a:prstGeom prst="rect">
            <a:avLst/>
          </a:prstGeom>
          <a:noFill/>
          <a:ln w="9525">
            <a:solidFill>
              <a:schemeClr val="tx1"/>
            </a:solidFill>
            <a:miter lim="800000"/>
            <a:headEnd/>
            <a:tailEnd/>
          </a:ln>
          <a:effectLst/>
        </p:spPr>
        <p:txBody>
          <a:bodyPr>
            <a:spAutoFit/>
          </a:bodyPr>
          <a:lstStyle/>
          <a:p>
            <a:pPr>
              <a:spcBef>
                <a:spcPct val="50000"/>
              </a:spcBef>
            </a:pPr>
            <a:r>
              <a:rPr lang="en-AU" sz="2000"/>
              <a:t>Genus</a:t>
            </a:r>
            <a:endParaRPr lang="en-US" sz="2000"/>
          </a:p>
        </p:txBody>
      </p:sp>
      <p:sp>
        <p:nvSpPr>
          <p:cNvPr id="112645" name="Text Box 5"/>
          <p:cNvSpPr txBox="1">
            <a:spLocks noChangeArrowheads="1"/>
          </p:cNvSpPr>
          <p:nvPr/>
        </p:nvSpPr>
        <p:spPr bwMode="auto">
          <a:xfrm>
            <a:off x="5791200" y="2184400"/>
            <a:ext cx="1905000" cy="406400"/>
          </a:xfrm>
          <a:prstGeom prst="rect">
            <a:avLst/>
          </a:prstGeom>
          <a:noFill/>
          <a:ln w="9525">
            <a:solidFill>
              <a:schemeClr val="tx1"/>
            </a:solidFill>
            <a:miter lim="800000"/>
            <a:headEnd/>
            <a:tailEnd/>
          </a:ln>
          <a:effectLst/>
        </p:spPr>
        <p:txBody>
          <a:bodyPr>
            <a:spAutoFit/>
          </a:bodyPr>
          <a:lstStyle/>
          <a:p>
            <a:pPr>
              <a:spcBef>
                <a:spcPct val="50000"/>
              </a:spcBef>
            </a:pPr>
            <a:r>
              <a:rPr lang="en-AU" sz="2000"/>
              <a:t>Genus name</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Data Type Decision</a:t>
            </a:r>
            <a:endParaRPr lang="en-US" smtClean="0"/>
          </a:p>
        </p:txBody>
      </p:sp>
      <p:graphicFrame>
        <p:nvGraphicFramePr>
          <p:cNvPr id="114710" name="Group 22"/>
          <p:cNvGraphicFramePr>
            <a:graphicFrameLocks noGrp="1"/>
          </p:cNvGraphicFramePr>
          <p:nvPr/>
        </p:nvGraphicFramePr>
        <p:xfrm>
          <a:off x="3124200" y="3113088"/>
          <a:ext cx="3657600" cy="20320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016000">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char</a:t>
                      </a:r>
                      <a:endParaRPr kumimoji="0" lang="en-US" sz="2600" b="0" i="0" u="none" strike="noStrike" cap="none" normalizeH="0" baseline="0" smtClean="0">
                        <a:ln>
                          <a:noFill/>
                        </a:ln>
                        <a:solidFill>
                          <a:schemeClr val="tx1"/>
                        </a:solidFill>
                        <a:effectLst/>
                        <a:latin typeface="Corbel" pitchFamily="34"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varchar</a:t>
                      </a:r>
                      <a:endParaRPr kumimoji="0" lang="en-US" sz="2600" b="0" i="0" u="none" strike="noStrike" cap="none" normalizeH="0" baseline="0" smtClean="0">
                        <a:ln>
                          <a:noFill/>
                        </a:ln>
                        <a:solidFill>
                          <a:schemeClr val="tx1"/>
                        </a:solidFill>
                        <a:effectLst/>
                        <a:latin typeface="Corbel"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nchar</a:t>
                      </a:r>
                      <a:endParaRPr kumimoji="0" lang="en-US" sz="2600" b="0" i="0" u="none" strike="noStrike" cap="none" normalizeH="0" baseline="0" smtClean="0">
                        <a:ln>
                          <a:noFill/>
                        </a:ln>
                        <a:solidFill>
                          <a:schemeClr val="tx1"/>
                        </a:solidFill>
                        <a:effectLst/>
                        <a:latin typeface="Corbel" pitchFamily="34"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68263" marR="0" lvl="0" indent="0" algn="ctr"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tx1"/>
                          </a:solidFill>
                          <a:effectLst/>
                          <a:latin typeface="Corbel" pitchFamily="34" charset="0"/>
                        </a:rPr>
                        <a:t>nvarchar</a:t>
                      </a:r>
                      <a:endParaRPr kumimoji="0" lang="en-US" sz="2600" b="0" i="0" u="none" strike="noStrike" cap="none" normalizeH="0" baseline="0" smtClean="0">
                        <a:ln>
                          <a:noFill/>
                        </a:ln>
                        <a:solidFill>
                          <a:schemeClr val="tx1"/>
                        </a:solidFill>
                        <a:effectLst/>
                        <a:latin typeface="Corbel"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4704" name="Text Box 16"/>
          <p:cNvSpPr txBox="1">
            <a:spLocks noChangeArrowheads="1"/>
          </p:cNvSpPr>
          <p:nvPr/>
        </p:nvSpPr>
        <p:spPr bwMode="auto">
          <a:xfrm>
            <a:off x="3260725" y="1905000"/>
            <a:ext cx="3308350" cy="366713"/>
          </a:xfrm>
          <a:prstGeom prst="rect">
            <a:avLst/>
          </a:prstGeom>
          <a:noFill/>
          <a:ln w="9525">
            <a:noFill/>
            <a:miter lim="800000"/>
            <a:headEnd/>
            <a:tailEnd/>
          </a:ln>
          <a:effectLst/>
        </p:spPr>
        <p:txBody>
          <a:bodyPr wrap="none">
            <a:spAutoFit/>
          </a:bodyPr>
          <a:lstStyle/>
          <a:p>
            <a:r>
              <a:rPr lang="en-AU"/>
              <a:t>Strings mostly the same length</a:t>
            </a:r>
            <a:endParaRPr lang="en-US"/>
          </a:p>
        </p:txBody>
      </p:sp>
      <p:sp>
        <p:nvSpPr>
          <p:cNvPr id="114705" name="Text Box 17"/>
          <p:cNvSpPr txBox="1">
            <a:spLocks noChangeArrowheads="1"/>
          </p:cNvSpPr>
          <p:nvPr/>
        </p:nvSpPr>
        <p:spPr bwMode="auto">
          <a:xfrm>
            <a:off x="3717925" y="2590800"/>
            <a:ext cx="577850" cy="366713"/>
          </a:xfrm>
          <a:prstGeom prst="rect">
            <a:avLst/>
          </a:prstGeom>
          <a:noFill/>
          <a:ln w="9525">
            <a:noFill/>
            <a:miter lim="800000"/>
            <a:headEnd/>
            <a:tailEnd/>
          </a:ln>
          <a:effectLst/>
        </p:spPr>
        <p:txBody>
          <a:bodyPr wrap="none">
            <a:spAutoFit/>
          </a:bodyPr>
          <a:lstStyle/>
          <a:p>
            <a:r>
              <a:rPr lang="en-AU"/>
              <a:t>Yes</a:t>
            </a:r>
            <a:endParaRPr lang="en-US"/>
          </a:p>
        </p:txBody>
      </p:sp>
      <p:sp>
        <p:nvSpPr>
          <p:cNvPr id="114706" name="Text Box 18"/>
          <p:cNvSpPr txBox="1">
            <a:spLocks noChangeArrowheads="1"/>
          </p:cNvSpPr>
          <p:nvPr/>
        </p:nvSpPr>
        <p:spPr bwMode="auto">
          <a:xfrm>
            <a:off x="5562600" y="2644775"/>
            <a:ext cx="476250" cy="366713"/>
          </a:xfrm>
          <a:prstGeom prst="rect">
            <a:avLst/>
          </a:prstGeom>
          <a:noFill/>
          <a:ln w="9525">
            <a:noFill/>
            <a:miter lim="800000"/>
            <a:headEnd/>
            <a:tailEnd/>
          </a:ln>
          <a:effectLst/>
        </p:spPr>
        <p:txBody>
          <a:bodyPr wrap="none">
            <a:spAutoFit/>
          </a:bodyPr>
          <a:lstStyle/>
          <a:p>
            <a:r>
              <a:rPr lang="en-AU"/>
              <a:t>No</a:t>
            </a:r>
            <a:endParaRPr lang="en-US"/>
          </a:p>
        </p:txBody>
      </p:sp>
      <p:sp>
        <p:nvSpPr>
          <p:cNvPr id="114707" name="Text Box 19"/>
          <p:cNvSpPr txBox="1">
            <a:spLocks noChangeArrowheads="1"/>
          </p:cNvSpPr>
          <p:nvPr/>
        </p:nvSpPr>
        <p:spPr bwMode="auto">
          <a:xfrm>
            <a:off x="381000" y="3697288"/>
            <a:ext cx="1441450" cy="641350"/>
          </a:xfrm>
          <a:prstGeom prst="rect">
            <a:avLst/>
          </a:prstGeom>
          <a:noFill/>
          <a:ln w="9525">
            <a:noFill/>
            <a:miter lim="800000"/>
            <a:headEnd/>
            <a:tailEnd/>
          </a:ln>
          <a:effectLst/>
        </p:spPr>
        <p:txBody>
          <a:bodyPr wrap="none">
            <a:spAutoFit/>
          </a:bodyPr>
          <a:lstStyle/>
          <a:p>
            <a:r>
              <a:rPr lang="en-AU"/>
              <a:t>256 char.set</a:t>
            </a:r>
          </a:p>
          <a:p>
            <a:r>
              <a:rPr lang="en-AU"/>
              <a:t>Is enough</a:t>
            </a:r>
            <a:endParaRPr lang="en-US"/>
          </a:p>
        </p:txBody>
      </p:sp>
      <p:sp>
        <p:nvSpPr>
          <p:cNvPr id="114708" name="Text Box 20"/>
          <p:cNvSpPr txBox="1">
            <a:spLocks noChangeArrowheads="1"/>
          </p:cNvSpPr>
          <p:nvPr/>
        </p:nvSpPr>
        <p:spPr bwMode="auto">
          <a:xfrm>
            <a:off x="2286000" y="3544888"/>
            <a:ext cx="577850" cy="366712"/>
          </a:xfrm>
          <a:prstGeom prst="rect">
            <a:avLst/>
          </a:prstGeom>
          <a:noFill/>
          <a:ln w="9525">
            <a:noFill/>
            <a:miter lim="800000"/>
            <a:headEnd/>
            <a:tailEnd/>
          </a:ln>
          <a:effectLst/>
        </p:spPr>
        <p:txBody>
          <a:bodyPr wrap="none">
            <a:spAutoFit/>
          </a:bodyPr>
          <a:lstStyle/>
          <a:p>
            <a:r>
              <a:rPr lang="en-AU"/>
              <a:t>Yes</a:t>
            </a:r>
            <a:endParaRPr lang="en-US"/>
          </a:p>
        </p:txBody>
      </p:sp>
      <p:sp>
        <p:nvSpPr>
          <p:cNvPr id="114709" name="Text Box 21"/>
          <p:cNvSpPr txBox="1">
            <a:spLocks noChangeArrowheads="1"/>
          </p:cNvSpPr>
          <p:nvPr/>
        </p:nvSpPr>
        <p:spPr bwMode="auto">
          <a:xfrm>
            <a:off x="2286000" y="4459288"/>
            <a:ext cx="476250" cy="366712"/>
          </a:xfrm>
          <a:prstGeom prst="rect">
            <a:avLst/>
          </a:prstGeom>
          <a:noFill/>
          <a:ln w="9525">
            <a:noFill/>
            <a:miter lim="800000"/>
            <a:headEnd/>
            <a:tailEnd/>
          </a:ln>
          <a:effectLst/>
        </p:spPr>
        <p:txBody>
          <a:bodyPr wrap="none">
            <a:spAutoFit/>
          </a:bodyPr>
          <a:lstStyle/>
          <a:p>
            <a:r>
              <a:rPr lang="en-AU"/>
              <a:t>No</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16739" name="Rectangle 3"/>
          <p:cNvSpPr>
            <a:spLocks noGrp="1"/>
          </p:cNvSpPr>
          <p:nvPr>
            <p:ph type="body" idx="1"/>
          </p:nvPr>
        </p:nvSpPr>
        <p:spPr/>
        <p:txBody>
          <a:bodyPr/>
          <a:lstStyle/>
          <a:p>
            <a:r>
              <a:rPr lang="en-AU" dirty="0" smtClean="0"/>
              <a:t>Plant</a:t>
            </a:r>
          </a:p>
          <a:p>
            <a:pPr lvl="1"/>
            <a:r>
              <a:rPr lang="en-AU" dirty="0" err="1" smtClean="0"/>
              <a:t>speciesName</a:t>
            </a:r>
            <a:r>
              <a:rPr lang="en-AU" dirty="0" smtClean="0"/>
              <a:t> 		varchar(50)</a:t>
            </a:r>
          </a:p>
          <a:p>
            <a:pPr lvl="1"/>
            <a:r>
              <a:rPr lang="en-AU" dirty="0" err="1" smtClean="0"/>
              <a:t>commonName</a:t>
            </a:r>
            <a:r>
              <a:rPr lang="en-AU" dirty="0" smtClean="0"/>
              <a:t>	varchar(50)</a:t>
            </a:r>
          </a:p>
          <a:p>
            <a:pPr lvl="1"/>
            <a:endParaRPr lang="en-AU" dirty="0" smtClean="0"/>
          </a:p>
          <a:p>
            <a:endParaRPr lang="en-AU" dirty="0" smtClean="0"/>
          </a:p>
          <a:p>
            <a:r>
              <a:rPr lang="en-AU" dirty="0" smtClean="0"/>
              <a:t>What’s the Primary Key?</a:t>
            </a:r>
          </a:p>
          <a:p>
            <a:r>
              <a:rPr lang="en-AU" dirty="0" smtClean="0"/>
              <a:t>Add </a:t>
            </a:r>
          </a:p>
          <a:p>
            <a:pPr lvl="1"/>
            <a:r>
              <a:rPr lang="en-AU" dirty="0" err="1" smtClean="0"/>
              <a:t>plantID</a:t>
            </a:r>
            <a:r>
              <a:rPr lang="en-AU" dirty="0" smtClean="0"/>
              <a:t>		</a:t>
            </a:r>
            <a:r>
              <a:rPr lang="en-AU" dirty="0" err="1" smtClean="0"/>
              <a:t>int</a:t>
            </a:r>
            <a:r>
              <a:rPr lang="en-AU" dirty="0" smtClean="0"/>
              <a:t>	IDENTITY</a:t>
            </a:r>
          </a:p>
          <a:p>
            <a:pPr lvl="2"/>
            <a:endParaRPr lang="en-AU" dirty="0" smtClean="0"/>
          </a:p>
          <a:p>
            <a:endParaRPr lang="en-US" dirty="0" smtClean="0"/>
          </a:p>
        </p:txBody>
      </p:sp>
      <p:sp>
        <p:nvSpPr>
          <p:cNvPr id="116740" name="Text Box 4"/>
          <p:cNvSpPr txBox="1">
            <a:spLocks noChangeArrowheads="1"/>
          </p:cNvSpPr>
          <p:nvPr/>
        </p:nvSpPr>
        <p:spPr bwMode="auto">
          <a:xfrm>
            <a:off x="6096000" y="533400"/>
            <a:ext cx="2133600" cy="376238"/>
          </a:xfrm>
          <a:prstGeom prst="rect">
            <a:avLst/>
          </a:prstGeom>
          <a:noFill/>
          <a:ln w="9525">
            <a:solidFill>
              <a:schemeClr val="tx1"/>
            </a:solidFill>
            <a:miter lim="800000"/>
            <a:headEnd/>
            <a:tailEnd/>
          </a:ln>
          <a:effectLst/>
        </p:spPr>
        <p:txBody>
          <a:bodyPr>
            <a:spAutoFit/>
          </a:bodyPr>
          <a:lstStyle/>
          <a:p>
            <a:pPr>
              <a:spcBef>
                <a:spcPct val="50000"/>
              </a:spcBef>
            </a:pPr>
            <a:r>
              <a:rPr lang="en-AU"/>
              <a:t>Plant</a:t>
            </a:r>
            <a:endParaRPr lang="en-US"/>
          </a:p>
        </p:txBody>
      </p:sp>
      <p:sp>
        <p:nvSpPr>
          <p:cNvPr id="116741" name="Text Box 5"/>
          <p:cNvSpPr txBox="1">
            <a:spLocks noChangeArrowheads="1"/>
          </p:cNvSpPr>
          <p:nvPr/>
        </p:nvSpPr>
        <p:spPr bwMode="auto">
          <a:xfrm>
            <a:off x="6096000" y="925513"/>
            <a:ext cx="2133600" cy="788987"/>
          </a:xfrm>
          <a:prstGeom prst="rect">
            <a:avLst/>
          </a:prstGeom>
          <a:noFill/>
          <a:ln w="9525">
            <a:solidFill>
              <a:schemeClr val="tx1"/>
            </a:solidFill>
            <a:miter lim="800000"/>
            <a:headEnd/>
            <a:tailEnd/>
          </a:ln>
          <a:effectLst/>
        </p:spPr>
        <p:txBody>
          <a:bodyPr>
            <a:spAutoFit/>
          </a:bodyPr>
          <a:lstStyle/>
          <a:p>
            <a:pPr>
              <a:spcBef>
                <a:spcPct val="50000"/>
              </a:spcBef>
            </a:pPr>
            <a:r>
              <a:rPr lang="en-AU"/>
              <a:t>Species Name</a:t>
            </a:r>
          </a:p>
          <a:p>
            <a:pPr>
              <a:spcBef>
                <a:spcPct val="50000"/>
              </a:spcBef>
            </a:pPr>
            <a:r>
              <a:rPr lang="en-AU"/>
              <a:t>Common Name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4"/>
      <p:bldP spid="116740" grpId="0" animBg="1"/>
      <p:bldP spid="1167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18787" name="Rectangle 3"/>
          <p:cNvSpPr>
            <a:spLocks noGrp="1"/>
          </p:cNvSpPr>
          <p:nvPr>
            <p:ph type="body" idx="1"/>
          </p:nvPr>
        </p:nvSpPr>
        <p:spPr/>
        <p:txBody>
          <a:bodyPr/>
          <a:lstStyle/>
          <a:p>
            <a:r>
              <a:rPr lang="en-AU" dirty="0" smtClean="0"/>
              <a:t>Usage</a:t>
            </a:r>
          </a:p>
          <a:p>
            <a:pPr lvl="1"/>
            <a:r>
              <a:rPr lang="en-AU" dirty="0" err="1" smtClean="0"/>
              <a:t>usageName</a:t>
            </a:r>
            <a:r>
              <a:rPr lang="en-AU" dirty="0" smtClean="0"/>
              <a:t>	varchar(30)</a:t>
            </a:r>
          </a:p>
          <a:p>
            <a:pPr lvl="1"/>
            <a:r>
              <a:rPr lang="en-AU" dirty="0" smtClean="0"/>
              <a:t>Primary Key</a:t>
            </a:r>
            <a:endParaRPr lang="en-US" dirty="0" smtClean="0"/>
          </a:p>
        </p:txBody>
      </p:sp>
      <p:sp>
        <p:nvSpPr>
          <p:cNvPr id="118788" name="Text Box 4"/>
          <p:cNvSpPr txBox="1">
            <a:spLocks noChangeArrowheads="1"/>
          </p:cNvSpPr>
          <p:nvPr/>
        </p:nvSpPr>
        <p:spPr bwMode="auto">
          <a:xfrm>
            <a:off x="5334000" y="762000"/>
            <a:ext cx="2667000" cy="528638"/>
          </a:xfrm>
          <a:prstGeom prst="rect">
            <a:avLst/>
          </a:prstGeom>
          <a:noFill/>
          <a:ln w="9525">
            <a:solidFill>
              <a:schemeClr val="tx1"/>
            </a:solidFill>
            <a:miter lim="800000"/>
            <a:headEnd/>
            <a:tailEnd/>
          </a:ln>
          <a:effectLst/>
        </p:spPr>
        <p:txBody>
          <a:bodyPr>
            <a:spAutoFit/>
          </a:bodyPr>
          <a:lstStyle/>
          <a:p>
            <a:pPr>
              <a:spcBef>
                <a:spcPct val="50000"/>
              </a:spcBef>
            </a:pPr>
            <a:r>
              <a:rPr lang="en-AU" sz="2800"/>
              <a:t>Usage</a:t>
            </a:r>
            <a:endParaRPr lang="en-US" sz="2800"/>
          </a:p>
        </p:txBody>
      </p:sp>
      <p:sp>
        <p:nvSpPr>
          <p:cNvPr id="118789" name="Text Box 5"/>
          <p:cNvSpPr txBox="1">
            <a:spLocks noChangeArrowheads="1"/>
          </p:cNvSpPr>
          <p:nvPr/>
        </p:nvSpPr>
        <p:spPr bwMode="auto">
          <a:xfrm>
            <a:off x="5334000" y="1295400"/>
            <a:ext cx="2667000" cy="528638"/>
          </a:xfrm>
          <a:prstGeom prst="rect">
            <a:avLst/>
          </a:prstGeom>
          <a:noFill/>
          <a:ln w="9525">
            <a:solidFill>
              <a:schemeClr val="tx1"/>
            </a:solidFill>
            <a:miter lim="800000"/>
            <a:headEnd/>
            <a:tailEnd/>
          </a:ln>
          <a:effectLst/>
        </p:spPr>
        <p:txBody>
          <a:bodyPr>
            <a:spAutoFit/>
          </a:bodyPr>
          <a:lstStyle/>
          <a:p>
            <a:pPr>
              <a:spcBef>
                <a:spcPct val="50000"/>
              </a:spcBef>
            </a:pPr>
            <a:r>
              <a:rPr lang="en-AU" sz="2800"/>
              <a:t>Usage Name</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7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3"/>
      <p:bldP spid="118788" grpId="0" animBg="1"/>
      <p:bldP spid="11878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20835" name="Rectangle 3"/>
          <p:cNvSpPr>
            <a:spLocks noGrp="1"/>
          </p:cNvSpPr>
          <p:nvPr>
            <p:ph type="body" idx="1"/>
          </p:nvPr>
        </p:nvSpPr>
        <p:spPr>
          <a:xfrm>
            <a:off x="152400" y="1784350"/>
            <a:ext cx="8686800" cy="4572000"/>
          </a:xfrm>
        </p:spPr>
        <p:txBody>
          <a:bodyPr/>
          <a:lstStyle/>
          <a:p>
            <a:r>
              <a:rPr lang="en-AU" dirty="0" smtClean="0"/>
              <a:t>Genus(</a:t>
            </a:r>
            <a:r>
              <a:rPr lang="en-AU" u="sng" dirty="0" err="1" smtClean="0"/>
              <a:t>genusName</a:t>
            </a:r>
            <a:r>
              <a:rPr lang="en-AU" dirty="0" smtClean="0"/>
              <a:t>…</a:t>
            </a:r>
          </a:p>
          <a:p>
            <a:r>
              <a:rPr lang="en-AU" dirty="0" smtClean="0"/>
              <a:t>Plant(</a:t>
            </a:r>
            <a:r>
              <a:rPr lang="en-AU" u="sng" dirty="0" err="1" smtClean="0"/>
              <a:t>plantID</a:t>
            </a:r>
            <a:r>
              <a:rPr lang="en-AU" dirty="0" smtClean="0"/>
              <a:t>, </a:t>
            </a:r>
            <a:r>
              <a:rPr lang="en-AU" dirty="0" err="1" smtClean="0"/>
              <a:t>speciesName</a:t>
            </a:r>
            <a:r>
              <a:rPr lang="en-AU" dirty="0" smtClean="0"/>
              <a:t>, </a:t>
            </a:r>
            <a:r>
              <a:rPr lang="en-AU" dirty="0" err="1" smtClean="0"/>
              <a:t>commonName</a:t>
            </a:r>
            <a:r>
              <a:rPr lang="en-AU" dirty="0" smtClean="0"/>
              <a:t>…</a:t>
            </a:r>
          </a:p>
          <a:p>
            <a:r>
              <a:rPr lang="en-AU" dirty="0" smtClean="0"/>
              <a:t>Usage(</a:t>
            </a:r>
            <a:r>
              <a:rPr lang="en-AU" u="sng" dirty="0" err="1" smtClean="0"/>
              <a:t>usageName</a:t>
            </a:r>
            <a:r>
              <a:rPr lang="en-AU" dirty="0" smtClean="0"/>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22883" name="Text Box 3"/>
          <p:cNvSpPr txBox="1">
            <a:spLocks noChangeArrowheads="1"/>
          </p:cNvSpPr>
          <p:nvPr/>
        </p:nvSpPr>
        <p:spPr bwMode="auto">
          <a:xfrm>
            <a:off x="3505200" y="715963"/>
            <a:ext cx="11430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Genus</a:t>
            </a:r>
            <a:endParaRPr lang="en-US" sz="1200"/>
          </a:p>
        </p:txBody>
      </p:sp>
      <p:sp>
        <p:nvSpPr>
          <p:cNvPr id="122884" name="Text Box 4"/>
          <p:cNvSpPr txBox="1">
            <a:spLocks noChangeArrowheads="1"/>
          </p:cNvSpPr>
          <p:nvPr/>
        </p:nvSpPr>
        <p:spPr bwMode="auto">
          <a:xfrm>
            <a:off x="3505200" y="1004888"/>
            <a:ext cx="11430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Genus name</a:t>
            </a:r>
            <a:endParaRPr lang="en-US" sz="1200"/>
          </a:p>
        </p:txBody>
      </p:sp>
      <p:sp>
        <p:nvSpPr>
          <p:cNvPr id="122885" name="Text Box 5"/>
          <p:cNvSpPr txBox="1">
            <a:spLocks noChangeArrowheads="1"/>
          </p:cNvSpPr>
          <p:nvPr/>
        </p:nvSpPr>
        <p:spPr bwMode="auto">
          <a:xfrm>
            <a:off x="6019800" y="609600"/>
            <a:ext cx="1219200" cy="284163"/>
          </a:xfrm>
          <a:prstGeom prst="rect">
            <a:avLst/>
          </a:prstGeom>
          <a:noFill/>
          <a:ln w="9525">
            <a:solidFill>
              <a:schemeClr val="tx1"/>
            </a:solidFill>
            <a:miter lim="800000"/>
            <a:headEnd/>
            <a:tailEnd/>
          </a:ln>
          <a:effectLst/>
        </p:spPr>
        <p:txBody>
          <a:bodyPr>
            <a:spAutoFit/>
          </a:bodyPr>
          <a:lstStyle/>
          <a:p>
            <a:pPr>
              <a:spcBef>
                <a:spcPct val="50000"/>
              </a:spcBef>
            </a:pPr>
            <a:r>
              <a:rPr lang="en-AU" sz="1200"/>
              <a:t>Plant</a:t>
            </a:r>
            <a:endParaRPr lang="en-US" sz="1200"/>
          </a:p>
        </p:txBody>
      </p:sp>
      <p:sp>
        <p:nvSpPr>
          <p:cNvPr id="122886" name="Text Box 6"/>
          <p:cNvSpPr txBox="1">
            <a:spLocks noChangeArrowheads="1"/>
          </p:cNvSpPr>
          <p:nvPr/>
        </p:nvSpPr>
        <p:spPr bwMode="auto">
          <a:xfrm>
            <a:off x="6019800" y="898525"/>
            <a:ext cx="1219200" cy="741363"/>
          </a:xfrm>
          <a:prstGeom prst="rect">
            <a:avLst/>
          </a:prstGeom>
          <a:noFill/>
          <a:ln w="9525">
            <a:solidFill>
              <a:schemeClr val="tx1"/>
            </a:solidFill>
            <a:miter lim="800000"/>
            <a:headEnd/>
            <a:tailEnd/>
          </a:ln>
          <a:effectLst/>
        </p:spPr>
        <p:txBody>
          <a:bodyPr>
            <a:spAutoFit/>
          </a:bodyPr>
          <a:lstStyle/>
          <a:p>
            <a:pPr>
              <a:spcBef>
                <a:spcPct val="50000"/>
              </a:spcBef>
            </a:pPr>
            <a:r>
              <a:rPr lang="en-AU" sz="1200"/>
              <a:t>Species Name</a:t>
            </a:r>
          </a:p>
          <a:p>
            <a:pPr>
              <a:spcBef>
                <a:spcPct val="50000"/>
              </a:spcBef>
            </a:pPr>
            <a:r>
              <a:rPr lang="en-AU" sz="1200"/>
              <a:t>Common Name</a:t>
            </a:r>
            <a:endParaRPr lang="en-US" sz="1200"/>
          </a:p>
        </p:txBody>
      </p:sp>
      <p:sp>
        <p:nvSpPr>
          <p:cNvPr id="122889" name="Line 9"/>
          <p:cNvSpPr>
            <a:spLocks noChangeShapeType="1"/>
          </p:cNvSpPr>
          <p:nvPr/>
        </p:nvSpPr>
        <p:spPr bwMode="auto">
          <a:xfrm>
            <a:off x="4648200" y="1228725"/>
            <a:ext cx="1371600" cy="1588"/>
          </a:xfrm>
          <a:prstGeom prst="line">
            <a:avLst/>
          </a:prstGeom>
          <a:noFill/>
          <a:ln w="9525">
            <a:solidFill>
              <a:schemeClr val="tx1"/>
            </a:solidFill>
            <a:round/>
            <a:headEnd/>
            <a:tailEnd/>
          </a:ln>
          <a:effectLst/>
        </p:spPr>
        <p:txBody>
          <a:bodyPr/>
          <a:lstStyle/>
          <a:p>
            <a:endParaRPr lang="en-NZ"/>
          </a:p>
        </p:txBody>
      </p:sp>
      <p:sp>
        <p:nvSpPr>
          <p:cNvPr id="122890" name="Line 10"/>
          <p:cNvSpPr>
            <a:spLocks noChangeShapeType="1"/>
          </p:cNvSpPr>
          <p:nvPr/>
        </p:nvSpPr>
        <p:spPr bwMode="auto">
          <a:xfrm>
            <a:off x="7239000" y="1228725"/>
            <a:ext cx="1447800" cy="1588"/>
          </a:xfrm>
          <a:prstGeom prst="line">
            <a:avLst/>
          </a:prstGeom>
          <a:noFill/>
          <a:ln w="9525">
            <a:solidFill>
              <a:schemeClr val="tx1"/>
            </a:solidFill>
            <a:round/>
            <a:headEnd/>
            <a:tailEnd/>
          </a:ln>
          <a:effectLst/>
        </p:spPr>
        <p:txBody>
          <a:bodyPr/>
          <a:lstStyle/>
          <a:p>
            <a:endParaRPr lang="en-NZ"/>
          </a:p>
        </p:txBody>
      </p:sp>
      <p:sp>
        <p:nvSpPr>
          <p:cNvPr id="122891" name="Text Box 11"/>
          <p:cNvSpPr txBox="1">
            <a:spLocks noChangeArrowheads="1"/>
          </p:cNvSpPr>
          <p:nvPr/>
        </p:nvSpPr>
        <p:spPr bwMode="auto">
          <a:xfrm>
            <a:off x="4724400" y="804863"/>
            <a:ext cx="438150" cy="274637"/>
          </a:xfrm>
          <a:prstGeom prst="rect">
            <a:avLst/>
          </a:prstGeom>
          <a:noFill/>
          <a:ln w="9525">
            <a:noFill/>
            <a:miter lim="800000"/>
            <a:headEnd/>
            <a:tailEnd/>
          </a:ln>
          <a:effectLst/>
        </p:spPr>
        <p:txBody>
          <a:bodyPr wrap="none">
            <a:spAutoFit/>
          </a:bodyPr>
          <a:lstStyle/>
          <a:p>
            <a:r>
              <a:rPr lang="en-AU" sz="1200"/>
              <a:t>1..1</a:t>
            </a:r>
            <a:endParaRPr lang="en-US" sz="1200"/>
          </a:p>
        </p:txBody>
      </p:sp>
      <p:sp>
        <p:nvSpPr>
          <p:cNvPr id="122892" name="Text Box 12"/>
          <p:cNvSpPr txBox="1">
            <a:spLocks noChangeArrowheads="1"/>
          </p:cNvSpPr>
          <p:nvPr/>
        </p:nvSpPr>
        <p:spPr bwMode="auto">
          <a:xfrm>
            <a:off x="5578475" y="804863"/>
            <a:ext cx="438150" cy="274637"/>
          </a:xfrm>
          <a:prstGeom prst="rect">
            <a:avLst/>
          </a:prstGeom>
          <a:noFill/>
          <a:ln w="9525">
            <a:noFill/>
            <a:miter lim="800000"/>
            <a:headEnd/>
            <a:tailEnd/>
          </a:ln>
          <a:effectLst/>
        </p:spPr>
        <p:txBody>
          <a:bodyPr wrap="none">
            <a:spAutoFit/>
          </a:bodyPr>
          <a:lstStyle/>
          <a:p>
            <a:r>
              <a:rPr lang="en-AU" sz="1200"/>
              <a:t>1..n</a:t>
            </a:r>
            <a:endParaRPr lang="en-US" sz="1200"/>
          </a:p>
        </p:txBody>
      </p:sp>
      <p:sp>
        <p:nvSpPr>
          <p:cNvPr id="122895" name="Content Placeholder 2"/>
          <p:cNvSpPr>
            <a:spLocks/>
          </p:cNvSpPr>
          <p:nvPr/>
        </p:nvSpPr>
        <p:spPr bwMode="auto">
          <a:xfrm>
            <a:off x="304800" y="1981200"/>
            <a:ext cx="8839200" cy="32448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Char char=""/>
            </a:pPr>
            <a:r>
              <a:rPr lang="en-NZ" sz="3000" dirty="0">
                <a:latin typeface="Corbel" pitchFamily="34" charset="0"/>
              </a:rPr>
              <a:t>1-Many	</a:t>
            </a:r>
            <a:r>
              <a:rPr lang="en-NZ" sz="3000" dirty="0" smtClean="0">
                <a:latin typeface="Corbel" pitchFamily="34" charset="0"/>
              </a:rPr>
              <a:t>-&gt; </a:t>
            </a:r>
            <a:r>
              <a:rPr lang="en-NZ" sz="3000" dirty="0">
                <a:latin typeface="Corbel" pitchFamily="34" charset="0"/>
              </a:rPr>
              <a:t>Foreign Key</a:t>
            </a:r>
          </a:p>
          <a:p>
            <a:pPr marL="411163" indent="-342900">
              <a:spcBef>
                <a:spcPts val="700"/>
              </a:spcBef>
              <a:buClr>
                <a:schemeClr val="tx2"/>
              </a:buClr>
              <a:buSzPct val="95000"/>
              <a:buFont typeface="Wingdings" pitchFamily="2" charset="2"/>
              <a:buChar char=""/>
            </a:pPr>
            <a:endParaRPr lang="en-NZ" sz="3000" dirty="0">
              <a:latin typeface="Corbel" pitchFamily="34" charset="0"/>
            </a:endParaRPr>
          </a:p>
          <a:p>
            <a:pPr marL="411163" indent="-342900"/>
            <a:r>
              <a:rPr lang="en-AU" sz="2200" dirty="0" smtClean="0">
                <a:latin typeface="Corbel" pitchFamily="34" charset="0"/>
              </a:rPr>
              <a:t>Plant(</a:t>
            </a:r>
            <a:r>
              <a:rPr lang="en-AU" sz="2200" u="sng" dirty="0" err="1" smtClean="0">
                <a:latin typeface="Corbel" pitchFamily="34" charset="0"/>
              </a:rPr>
              <a:t>plantID</a:t>
            </a:r>
            <a:r>
              <a:rPr lang="en-AU" sz="2200" dirty="0">
                <a:latin typeface="Corbel" pitchFamily="34" charset="0"/>
              </a:rPr>
              <a:t>, </a:t>
            </a:r>
            <a:r>
              <a:rPr lang="en-AU" sz="2200" dirty="0" err="1">
                <a:latin typeface="Corbel" pitchFamily="34" charset="0"/>
              </a:rPr>
              <a:t>speciesName</a:t>
            </a:r>
            <a:r>
              <a:rPr lang="en-AU" sz="2200" dirty="0">
                <a:latin typeface="Corbel" pitchFamily="34" charset="0"/>
              </a:rPr>
              <a:t>, </a:t>
            </a:r>
            <a:r>
              <a:rPr lang="en-AU" sz="2200" dirty="0" err="1">
                <a:latin typeface="Corbel" pitchFamily="34" charset="0"/>
              </a:rPr>
              <a:t>commonName</a:t>
            </a:r>
            <a:r>
              <a:rPr lang="en-AU" sz="2200" dirty="0">
                <a:latin typeface="Corbel" pitchFamily="34" charset="0"/>
              </a:rPr>
              <a:t>, </a:t>
            </a:r>
            <a:r>
              <a:rPr lang="en-AU" sz="2200" dirty="0" err="1">
                <a:latin typeface="Corbel" pitchFamily="34" charset="0"/>
              </a:rPr>
              <a:t>genusName</a:t>
            </a:r>
            <a:r>
              <a:rPr lang="en-AU" sz="2200" dirty="0">
                <a:latin typeface="Corbel" pitchFamily="34" charset="0"/>
              </a:rPr>
              <a:t>)</a:t>
            </a:r>
          </a:p>
          <a:p>
            <a:pPr marL="411163" indent="-342900"/>
            <a:endParaRPr lang="en-AU" sz="2200" dirty="0">
              <a:latin typeface="Corbel" pitchFamily="34" charset="0"/>
            </a:endParaRPr>
          </a:p>
          <a:p>
            <a:pPr marL="411163" indent="-342900"/>
            <a:r>
              <a:rPr lang="en-AU" sz="2200" dirty="0">
                <a:latin typeface="Corbel" pitchFamily="34" charset="0"/>
              </a:rPr>
              <a:t>CONSTRAINT </a:t>
            </a:r>
            <a:r>
              <a:rPr lang="en-AU" sz="2200" dirty="0" err="1">
                <a:latin typeface="Corbel" pitchFamily="34" charset="0"/>
              </a:rPr>
              <a:t>FK_plant_genus</a:t>
            </a:r>
            <a:r>
              <a:rPr lang="en-AU" sz="2200" dirty="0">
                <a:latin typeface="Corbel" pitchFamily="34" charset="0"/>
              </a:rPr>
              <a:t> FOREIGN KEY(</a:t>
            </a:r>
            <a:r>
              <a:rPr lang="en-AU" sz="2200" dirty="0" err="1">
                <a:latin typeface="Corbel" pitchFamily="34" charset="0"/>
              </a:rPr>
              <a:t>genusName</a:t>
            </a:r>
            <a:r>
              <a:rPr lang="en-AU" sz="2200" dirty="0">
                <a:latin typeface="Corbel" pitchFamily="34" charset="0"/>
              </a:rPr>
              <a:t>)</a:t>
            </a:r>
          </a:p>
          <a:p>
            <a:pPr marL="2057400" lvl="4" indent="-228600"/>
            <a:r>
              <a:rPr lang="en-AU" sz="2200" dirty="0">
                <a:latin typeface="Corbel" pitchFamily="34" charset="0"/>
              </a:rPr>
              <a:t>REFERENCES </a:t>
            </a:r>
            <a:r>
              <a:rPr lang="en-AU" sz="2200" dirty="0" smtClean="0">
                <a:latin typeface="Corbel" pitchFamily="34" charset="0"/>
              </a:rPr>
              <a:t>Genus(</a:t>
            </a:r>
            <a:r>
              <a:rPr lang="en-AU" sz="2200" dirty="0" err="1" smtClean="0">
                <a:latin typeface="Corbel" pitchFamily="34" charset="0"/>
              </a:rPr>
              <a:t>genusName</a:t>
            </a:r>
            <a:r>
              <a:rPr lang="en-AU" sz="2200" dirty="0">
                <a:latin typeface="Corbel" pitchFamily="34" charset="0"/>
              </a:rPr>
              <a:t>)</a:t>
            </a:r>
          </a:p>
          <a:p>
            <a:pPr marL="2057400" lvl="4" indent="-228600"/>
            <a:endParaRPr lang="en-AU" sz="2200" dirty="0">
              <a:latin typeface="Corbel" pitchFamily="34" charset="0"/>
            </a:endParaRPr>
          </a:p>
          <a:p>
            <a:pPr marL="411163" indent="-342900">
              <a:buFontTx/>
              <a:buChar char="•"/>
            </a:pPr>
            <a:r>
              <a:rPr lang="en-AU" sz="3000" dirty="0">
                <a:latin typeface="Corbel" pitchFamily="34" charset="0"/>
              </a:rPr>
              <a:t>Remember to make the foreign key NOT NULL</a:t>
            </a:r>
          </a:p>
          <a:p>
            <a:pPr marL="411163" indent="-342900"/>
            <a:endParaRPr lang="en-AU" sz="3200" dirty="0">
              <a:latin typeface="Corbel" pitchFamily="34" charset="0"/>
            </a:endParaRPr>
          </a:p>
          <a:p>
            <a:pPr marL="411163" indent="-342900">
              <a:buFontTx/>
              <a:buChar char="•"/>
            </a:pPr>
            <a:endParaRPr lang="en-NZ" sz="3200"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8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8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89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89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89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89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8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p:bldP spid="122884" grpId="0" animBg="1"/>
      <p:bldP spid="122885" grpId="0" animBg="1"/>
      <p:bldP spid="122886" grpId="0" animBg="1"/>
      <p:bldP spid="122889" grpId="0" animBg="1"/>
      <p:bldP spid="122890" grpId="0" animBg="1"/>
      <p:bldP spid="122891" grpId="0"/>
      <p:bldP spid="1228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24933" name="Text Box 5"/>
          <p:cNvSpPr txBox="1">
            <a:spLocks noChangeArrowheads="1"/>
          </p:cNvSpPr>
          <p:nvPr/>
        </p:nvSpPr>
        <p:spPr bwMode="auto">
          <a:xfrm>
            <a:off x="4419600" y="533400"/>
            <a:ext cx="1219200" cy="284163"/>
          </a:xfrm>
          <a:prstGeom prst="rect">
            <a:avLst/>
          </a:prstGeom>
          <a:noFill/>
          <a:ln w="9525">
            <a:solidFill>
              <a:schemeClr val="tx1"/>
            </a:solidFill>
            <a:miter lim="800000"/>
            <a:headEnd/>
            <a:tailEnd/>
          </a:ln>
          <a:effectLst/>
        </p:spPr>
        <p:txBody>
          <a:bodyPr>
            <a:spAutoFit/>
          </a:bodyPr>
          <a:lstStyle/>
          <a:p>
            <a:pPr>
              <a:spcBef>
                <a:spcPct val="50000"/>
              </a:spcBef>
            </a:pPr>
            <a:r>
              <a:rPr lang="en-AU" sz="1200"/>
              <a:t>Plant</a:t>
            </a:r>
            <a:endParaRPr lang="en-US" sz="1200"/>
          </a:p>
        </p:txBody>
      </p:sp>
      <p:sp>
        <p:nvSpPr>
          <p:cNvPr id="124934" name="Text Box 6"/>
          <p:cNvSpPr txBox="1">
            <a:spLocks noChangeArrowheads="1"/>
          </p:cNvSpPr>
          <p:nvPr/>
        </p:nvSpPr>
        <p:spPr bwMode="auto">
          <a:xfrm>
            <a:off x="4419600" y="822325"/>
            <a:ext cx="1219200" cy="741363"/>
          </a:xfrm>
          <a:prstGeom prst="rect">
            <a:avLst/>
          </a:prstGeom>
          <a:noFill/>
          <a:ln w="9525">
            <a:solidFill>
              <a:schemeClr val="tx1"/>
            </a:solidFill>
            <a:miter lim="800000"/>
            <a:headEnd/>
            <a:tailEnd/>
          </a:ln>
          <a:effectLst/>
        </p:spPr>
        <p:txBody>
          <a:bodyPr>
            <a:spAutoFit/>
          </a:bodyPr>
          <a:lstStyle/>
          <a:p>
            <a:pPr>
              <a:spcBef>
                <a:spcPct val="50000"/>
              </a:spcBef>
            </a:pPr>
            <a:r>
              <a:rPr lang="en-AU" sz="1200"/>
              <a:t>Species Name</a:t>
            </a:r>
          </a:p>
          <a:p>
            <a:pPr>
              <a:spcBef>
                <a:spcPct val="50000"/>
              </a:spcBef>
            </a:pPr>
            <a:r>
              <a:rPr lang="en-AU" sz="1200"/>
              <a:t>Common Name</a:t>
            </a:r>
            <a:endParaRPr lang="en-US" sz="1200"/>
          </a:p>
        </p:txBody>
      </p:sp>
      <p:sp>
        <p:nvSpPr>
          <p:cNvPr id="124935" name="Text Box 7"/>
          <p:cNvSpPr txBox="1">
            <a:spLocks noChangeArrowheads="1"/>
          </p:cNvSpPr>
          <p:nvPr/>
        </p:nvSpPr>
        <p:spPr bwMode="auto">
          <a:xfrm>
            <a:off x="7086600" y="639763"/>
            <a:ext cx="16764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Usage</a:t>
            </a:r>
            <a:endParaRPr lang="en-US" sz="1200"/>
          </a:p>
        </p:txBody>
      </p:sp>
      <p:sp>
        <p:nvSpPr>
          <p:cNvPr id="124936" name="Text Box 8"/>
          <p:cNvSpPr txBox="1">
            <a:spLocks noChangeArrowheads="1"/>
          </p:cNvSpPr>
          <p:nvPr/>
        </p:nvSpPr>
        <p:spPr bwMode="auto">
          <a:xfrm>
            <a:off x="7086600" y="944563"/>
            <a:ext cx="16764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Usage Name</a:t>
            </a:r>
            <a:endParaRPr lang="en-US" sz="1200"/>
          </a:p>
        </p:txBody>
      </p:sp>
      <p:sp>
        <p:nvSpPr>
          <p:cNvPr id="124937" name="Line 9"/>
          <p:cNvSpPr>
            <a:spLocks noChangeShapeType="1"/>
          </p:cNvSpPr>
          <p:nvPr/>
        </p:nvSpPr>
        <p:spPr bwMode="auto">
          <a:xfrm>
            <a:off x="3810000" y="1143000"/>
            <a:ext cx="609600" cy="11113"/>
          </a:xfrm>
          <a:prstGeom prst="line">
            <a:avLst/>
          </a:prstGeom>
          <a:noFill/>
          <a:ln w="9525">
            <a:solidFill>
              <a:schemeClr val="tx1"/>
            </a:solidFill>
            <a:round/>
            <a:headEnd/>
            <a:tailEnd/>
          </a:ln>
          <a:effectLst/>
        </p:spPr>
        <p:txBody>
          <a:bodyPr/>
          <a:lstStyle/>
          <a:p>
            <a:endParaRPr lang="en-NZ"/>
          </a:p>
        </p:txBody>
      </p:sp>
      <p:sp>
        <p:nvSpPr>
          <p:cNvPr id="124938" name="Line 10"/>
          <p:cNvSpPr>
            <a:spLocks noChangeShapeType="1"/>
          </p:cNvSpPr>
          <p:nvPr/>
        </p:nvSpPr>
        <p:spPr bwMode="auto">
          <a:xfrm>
            <a:off x="5638800" y="1152525"/>
            <a:ext cx="1447800" cy="1588"/>
          </a:xfrm>
          <a:prstGeom prst="line">
            <a:avLst/>
          </a:prstGeom>
          <a:noFill/>
          <a:ln w="9525">
            <a:solidFill>
              <a:schemeClr val="tx1"/>
            </a:solidFill>
            <a:round/>
            <a:headEnd/>
            <a:tailEnd/>
          </a:ln>
          <a:effectLst/>
        </p:spPr>
        <p:txBody>
          <a:bodyPr/>
          <a:lstStyle/>
          <a:p>
            <a:endParaRPr lang="en-NZ"/>
          </a:p>
        </p:txBody>
      </p:sp>
      <p:sp>
        <p:nvSpPr>
          <p:cNvPr id="124941" name="Text Box 13"/>
          <p:cNvSpPr txBox="1">
            <a:spLocks noChangeArrowheads="1"/>
          </p:cNvSpPr>
          <p:nvPr/>
        </p:nvSpPr>
        <p:spPr bwMode="auto">
          <a:xfrm>
            <a:off x="5715000" y="804863"/>
            <a:ext cx="438150" cy="274637"/>
          </a:xfrm>
          <a:prstGeom prst="rect">
            <a:avLst/>
          </a:prstGeom>
          <a:noFill/>
          <a:ln w="9525">
            <a:noFill/>
            <a:miter lim="800000"/>
            <a:headEnd/>
            <a:tailEnd/>
          </a:ln>
          <a:effectLst/>
        </p:spPr>
        <p:txBody>
          <a:bodyPr wrap="none">
            <a:spAutoFit/>
          </a:bodyPr>
          <a:lstStyle/>
          <a:p>
            <a:r>
              <a:rPr lang="en-AU" sz="1200"/>
              <a:t>0..n</a:t>
            </a:r>
            <a:endParaRPr lang="en-US" sz="1200"/>
          </a:p>
        </p:txBody>
      </p:sp>
      <p:sp>
        <p:nvSpPr>
          <p:cNvPr id="124942" name="Text Box 14"/>
          <p:cNvSpPr txBox="1">
            <a:spLocks noChangeArrowheads="1"/>
          </p:cNvSpPr>
          <p:nvPr/>
        </p:nvSpPr>
        <p:spPr bwMode="auto">
          <a:xfrm>
            <a:off x="6750050" y="804863"/>
            <a:ext cx="438150" cy="274637"/>
          </a:xfrm>
          <a:prstGeom prst="rect">
            <a:avLst/>
          </a:prstGeom>
          <a:noFill/>
          <a:ln w="9525">
            <a:noFill/>
            <a:miter lim="800000"/>
            <a:headEnd/>
            <a:tailEnd/>
          </a:ln>
          <a:effectLst/>
        </p:spPr>
        <p:txBody>
          <a:bodyPr wrap="none">
            <a:spAutoFit/>
          </a:bodyPr>
          <a:lstStyle/>
          <a:p>
            <a:r>
              <a:rPr lang="en-AU" sz="1200"/>
              <a:t>0,,n</a:t>
            </a:r>
            <a:endParaRPr lang="en-US" sz="1200"/>
          </a:p>
        </p:txBody>
      </p:sp>
      <p:sp>
        <p:nvSpPr>
          <p:cNvPr id="124943" name="Content Placeholder 2"/>
          <p:cNvSpPr>
            <a:spLocks/>
          </p:cNvSpPr>
          <p:nvPr/>
        </p:nvSpPr>
        <p:spPr bwMode="auto">
          <a:xfrm>
            <a:off x="914400" y="1676400"/>
            <a:ext cx="7772400" cy="32448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Char char=""/>
            </a:pPr>
            <a:r>
              <a:rPr lang="en-NZ" sz="3000" dirty="0" smtClean="0">
                <a:latin typeface="Corbel" pitchFamily="34" charset="0"/>
              </a:rPr>
              <a:t>Many-Many -&gt; </a:t>
            </a:r>
            <a:r>
              <a:rPr lang="en-NZ" sz="3000" dirty="0">
                <a:latin typeface="Corbel" pitchFamily="34" charset="0"/>
              </a:rPr>
              <a:t>Linking Table</a:t>
            </a:r>
          </a:p>
        </p:txBody>
      </p:sp>
      <p:sp>
        <p:nvSpPr>
          <p:cNvPr id="124944" name="Text Box 16"/>
          <p:cNvSpPr txBox="1">
            <a:spLocks noChangeArrowheads="1"/>
          </p:cNvSpPr>
          <p:nvPr/>
        </p:nvSpPr>
        <p:spPr bwMode="auto">
          <a:xfrm>
            <a:off x="533400" y="3998913"/>
            <a:ext cx="1828800" cy="376237"/>
          </a:xfrm>
          <a:prstGeom prst="rect">
            <a:avLst/>
          </a:prstGeom>
          <a:noFill/>
          <a:ln w="9525">
            <a:solidFill>
              <a:schemeClr val="tx1"/>
            </a:solidFill>
            <a:miter lim="800000"/>
            <a:headEnd/>
            <a:tailEnd/>
          </a:ln>
          <a:effectLst/>
        </p:spPr>
        <p:txBody>
          <a:bodyPr>
            <a:spAutoFit/>
          </a:bodyPr>
          <a:lstStyle/>
          <a:p>
            <a:pPr>
              <a:spcBef>
                <a:spcPct val="50000"/>
              </a:spcBef>
            </a:pPr>
            <a:r>
              <a:rPr lang="en-AU"/>
              <a:t>Plant</a:t>
            </a:r>
            <a:endParaRPr lang="en-US"/>
          </a:p>
        </p:txBody>
      </p:sp>
      <p:sp>
        <p:nvSpPr>
          <p:cNvPr id="124945" name="Text Box 17"/>
          <p:cNvSpPr txBox="1">
            <a:spLocks noChangeArrowheads="1"/>
          </p:cNvSpPr>
          <p:nvPr/>
        </p:nvSpPr>
        <p:spPr bwMode="auto">
          <a:xfrm>
            <a:off x="533400" y="4392613"/>
            <a:ext cx="1828800" cy="788987"/>
          </a:xfrm>
          <a:prstGeom prst="rect">
            <a:avLst/>
          </a:prstGeom>
          <a:noFill/>
          <a:ln w="9525">
            <a:solidFill>
              <a:schemeClr val="tx1"/>
            </a:solidFill>
            <a:miter lim="800000"/>
            <a:headEnd/>
            <a:tailEnd/>
          </a:ln>
          <a:effectLst/>
        </p:spPr>
        <p:txBody>
          <a:bodyPr>
            <a:spAutoFit/>
          </a:bodyPr>
          <a:lstStyle/>
          <a:p>
            <a:pPr>
              <a:spcBef>
                <a:spcPct val="50000"/>
              </a:spcBef>
            </a:pPr>
            <a:r>
              <a:rPr lang="en-AU"/>
              <a:t>Species Name</a:t>
            </a:r>
          </a:p>
          <a:p>
            <a:pPr>
              <a:spcBef>
                <a:spcPct val="50000"/>
              </a:spcBef>
            </a:pPr>
            <a:r>
              <a:rPr lang="en-AU"/>
              <a:t>Common Name</a:t>
            </a:r>
            <a:endParaRPr lang="en-US"/>
          </a:p>
        </p:txBody>
      </p:sp>
      <p:sp>
        <p:nvSpPr>
          <p:cNvPr id="124946" name="Text Box 18"/>
          <p:cNvSpPr txBox="1">
            <a:spLocks noChangeArrowheads="1"/>
          </p:cNvSpPr>
          <p:nvPr/>
        </p:nvSpPr>
        <p:spPr bwMode="auto">
          <a:xfrm>
            <a:off x="7239000" y="4105275"/>
            <a:ext cx="1676400" cy="376238"/>
          </a:xfrm>
          <a:prstGeom prst="rect">
            <a:avLst/>
          </a:prstGeom>
          <a:noFill/>
          <a:ln w="9525">
            <a:solidFill>
              <a:schemeClr val="tx1"/>
            </a:solidFill>
            <a:miter lim="800000"/>
            <a:headEnd/>
            <a:tailEnd/>
          </a:ln>
          <a:effectLst/>
        </p:spPr>
        <p:txBody>
          <a:bodyPr>
            <a:spAutoFit/>
          </a:bodyPr>
          <a:lstStyle/>
          <a:p>
            <a:pPr>
              <a:spcBef>
                <a:spcPct val="50000"/>
              </a:spcBef>
            </a:pPr>
            <a:r>
              <a:rPr lang="en-AU"/>
              <a:t>Usage</a:t>
            </a:r>
            <a:endParaRPr lang="en-US"/>
          </a:p>
        </p:txBody>
      </p:sp>
      <p:sp>
        <p:nvSpPr>
          <p:cNvPr id="124947" name="Text Box 19"/>
          <p:cNvSpPr txBox="1">
            <a:spLocks noChangeArrowheads="1"/>
          </p:cNvSpPr>
          <p:nvPr/>
        </p:nvSpPr>
        <p:spPr bwMode="auto">
          <a:xfrm>
            <a:off x="7239000" y="4500563"/>
            <a:ext cx="1676400" cy="376237"/>
          </a:xfrm>
          <a:prstGeom prst="rect">
            <a:avLst/>
          </a:prstGeom>
          <a:noFill/>
          <a:ln w="9525">
            <a:solidFill>
              <a:schemeClr val="tx1"/>
            </a:solidFill>
            <a:miter lim="800000"/>
            <a:headEnd/>
            <a:tailEnd/>
          </a:ln>
          <a:effectLst/>
        </p:spPr>
        <p:txBody>
          <a:bodyPr>
            <a:spAutoFit/>
          </a:bodyPr>
          <a:lstStyle/>
          <a:p>
            <a:pPr>
              <a:spcBef>
                <a:spcPct val="50000"/>
              </a:spcBef>
            </a:pPr>
            <a:r>
              <a:rPr lang="en-AU"/>
              <a:t>Usage Name</a:t>
            </a:r>
            <a:endParaRPr lang="en-US"/>
          </a:p>
        </p:txBody>
      </p:sp>
      <p:sp>
        <p:nvSpPr>
          <p:cNvPr id="124948" name="Line 20"/>
          <p:cNvSpPr>
            <a:spLocks noChangeShapeType="1"/>
          </p:cNvSpPr>
          <p:nvPr/>
        </p:nvSpPr>
        <p:spPr bwMode="auto">
          <a:xfrm flipV="1">
            <a:off x="5638800" y="4724400"/>
            <a:ext cx="1524000" cy="0"/>
          </a:xfrm>
          <a:prstGeom prst="line">
            <a:avLst/>
          </a:prstGeom>
          <a:noFill/>
          <a:ln w="9525">
            <a:solidFill>
              <a:schemeClr val="tx1"/>
            </a:solidFill>
            <a:round/>
            <a:headEnd/>
            <a:tailEnd/>
          </a:ln>
          <a:effectLst/>
        </p:spPr>
        <p:txBody>
          <a:bodyPr/>
          <a:lstStyle/>
          <a:p>
            <a:endParaRPr lang="en-NZ"/>
          </a:p>
        </p:txBody>
      </p:sp>
      <p:sp>
        <p:nvSpPr>
          <p:cNvPr id="124949" name="Line 21"/>
          <p:cNvSpPr>
            <a:spLocks noChangeShapeType="1"/>
          </p:cNvSpPr>
          <p:nvPr/>
        </p:nvSpPr>
        <p:spPr bwMode="auto">
          <a:xfrm>
            <a:off x="2362200" y="4618038"/>
            <a:ext cx="1600200" cy="30162"/>
          </a:xfrm>
          <a:prstGeom prst="line">
            <a:avLst/>
          </a:prstGeom>
          <a:noFill/>
          <a:ln w="9525">
            <a:solidFill>
              <a:schemeClr val="tx1"/>
            </a:solidFill>
            <a:round/>
            <a:headEnd/>
            <a:tailEnd/>
          </a:ln>
          <a:effectLst/>
        </p:spPr>
        <p:txBody>
          <a:bodyPr/>
          <a:lstStyle/>
          <a:p>
            <a:endParaRPr lang="en-NZ"/>
          </a:p>
        </p:txBody>
      </p:sp>
      <p:sp>
        <p:nvSpPr>
          <p:cNvPr id="124950" name="Text Box 22"/>
          <p:cNvSpPr txBox="1">
            <a:spLocks noChangeArrowheads="1"/>
          </p:cNvSpPr>
          <p:nvPr/>
        </p:nvSpPr>
        <p:spPr bwMode="auto">
          <a:xfrm>
            <a:off x="2514600" y="4197350"/>
            <a:ext cx="565150" cy="366713"/>
          </a:xfrm>
          <a:prstGeom prst="rect">
            <a:avLst/>
          </a:prstGeom>
          <a:noFill/>
          <a:ln w="9525">
            <a:noFill/>
            <a:miter lim="800000"/>
            <a:headEnd/>
            <a:tailEnd/>
          </a:ln>
          <a:effectLst/>
        </p:spPr>
        <p:txBody>
          <a:bodyPr wrap="none">
            <a:spAutoFit/>
          </a:bodyPr>
          <a:lstStyle/>
          <a:p>
            <a:r>
              <a:rPr lang="en-AU"/>
              <a:t>1..1</a:t>
            </a:r>
            <a:endParaRPr lang="en-US"/>
          </a:p>
        </p:txBody>
      </p:sp>
      <p:sp>
        <p:nvSpPr>
          <p:cNvPr id="124951" name="Text Box 23"/>
          <p:cNvSpPr txBox="1">
            <a:spLocks noChangeArrowheads="1"/>
          </p:cNvSpPr>
          <p:nvPr/>
        </p:nvSpPr>
        <p:spPr bwMode="auto">
          <a:xfrm>
            <a:off x="6553200" y="4197350"/>
            <a:ext cx="565150" cy="366713"/>
          </a:xfrm>
          <a:prstGeom prst="rect">
            <a:avLst/>
          </a:prstGeom>
          <a:noFill/>
          <a:ln w="9525">
            <a:noFill/>
            <a:miter lim="800000"/>
            <a:headEnd/>
            <a:tailEnd/>
          </a:ln>
          <a:effectLst/>
        </p:spPr>
        <p:txBody>
          <a:bodyPr wrap="none">
            <a:spAutoFit/>
          </a:bodyPr>
          <a:lstStyle/>
          <a:p>
            <a:r>
              <a:rPr lang="en-AU"/>
              <a:t>1..1</a:t>
            </a:r>
            <a:endParaRPr lang="en-US"/>
          </a:p>
        </p:txBody>
      </p:sp>
      <p:sp>
        <p:nvSpPr>
          <p:cNvPr id="124952" name="Text Box 24"/>
          <p:cNvSpPr txBox="1">
            <a:spLocks noChangeArrowheads="1"/>
          </p:cNvSpPr>
          <p:nvPr/>
        </p:nvSpPr>
        <p:spPr bwMode="auto">
          <a:xfrm>
            <a:off x="3962400" y="4257675"/>
            <a:ext cx="1676400" cy="376238"/>
          </a:xfrm>
          <a:prstGeom prst="rect">
            <a:avLst/>
          </a:prstGeom>
          <a:noFill/>
          <a:ln w="9525">
            <a:solidFill>
              <a:schemeClr val="tx1"/>
            </a:solidFill>
            <a:miter lim="800000"/>
            <a:headEnd/>
            <a:tailEnd/>
          </a:ln>
          <a:effectLst/>
        </p:spPr>
        <p:txBody>
          <a:bodyPr>
            <a:spAutoFit/>
          </a:bodyPr>
          <a:lstStyle/>
          <a:p>
            <a:pPr>
              <a:spcBef>
                <a:spcPct val="50000"/>
              </a:spcBef>
            </a:pPr>
            <a:r>
              <a:rPr lang="en-AU"/>
              <a:t>Plant_Usage</a:t>
            </a:r>
            <a:endParaRPr lang="en-US"/>
          </a:p>
        </p:txBody>
      </p:sp>
      <p:sp>
        <p:nvSpPr>
          <p:cNvPr id="124953" name="Text Box 25"/>
          <p:cNvSpPr txBox="1">
            <a:spLocks noChangeArrowheads="1"/>
          </p:cNvSpPr>
          <p:nvPr/>
        </p:nvSpPr>
        <p:spPr bwMode="auto">
          <a:xfrm>
            <a:off x="3962400" y="4652963"/>
            <a:ext cx="1676400" cy="376237"/>
          </a:xfrm>
          <a:prstGeom prst="rect">
            <a:avLst/>
          </a:prstGeom>
          <a:noFill/>
          <a:ln w="9525">
            <a:solidFill>
              <a:schemeClr val="tx1"/>
            </a:solidFill>
            <a:miter lim="800000"/>
            <a:headEnd/>
            <a:tailEnd/>
          </a:ln>
          <a:effectLst/>
        </p:spPr>
        <p:txBody>
          <a:bodyPr>
            <a:spAutoFit/>
          </a:bodyPr>
          <a:lstStyle/>
          <a:p>
            <a:pPr>
              <a:spcBef>
                <a:spcPct val="50000"/>
              </a:spcBef>
            </a:pPr>
            <a:endParaRPr lang="en-US"/>
          </a:p>
        </p:txBody>
      </p:sp>
      <p:sp>
        <p:nvSpPr>
          <p:cNvPr id="124954" name="Text Box 26"/>
          <p:cNvSpPr txBox="1">
            <a:spLocks noChangeArrowheads="1"/>
          </p:cNvSpPr>
          <p:nvPr/>
        </p:nvSpPr>
        <p:spPr bwMode="auto">
          <a:xfrm>
            <a:off x="3321050" y="4191000"/>
            <a:ext cx="565150" cy="366713"/>
          </a:xfrm>
          <a:prstGeom prst="rect">
            <a:avLst/>
          </a:prstGeom>
          <a:noFill/>
          <a:ln w="9525">
            <a:noFill/>
            <a:miter lim="800000"/>
            <a:headEnd/>
            <a:tailEnd/>
          </a:ln>
          <a:effectLst/>
        </p:spPr>
        <p:txBody>
          <a:bodyPr wrap="none">
            <a:spAutoFit/>
          </a:bodyPr>
          <a:lstStyle/>
          <a:p>
            <a:r>
              <a:rPr lang="en-AU"/>
              <a:t>0..n</a:t>
            </a:r>
            <a:endParaRPr lang="en-US"/>
          </a:p>
        </p:txBody>
      </p:sp>
      <p:sp>
        <p:nvSpPr>
          <p:cNvPr id="124955" name="Text Box 27"/>
          <p:cNvSpPr txBox="1">
            <a:spLocks noChangeArrowheads="1"/>
          </p:cNvSpPr>
          <p:nvPr/>
        </p:nvSpPr>
        <p:spPr bwMode="auto">
          <a:xfrm>
            <a:off x="5715000" y="4191000"/>
            <a:ext cx="565150" cy="366713"/>
          </a:xfrm>
          <a:prstGeom prst="rect">
            <a:avLst/>
          </a:prstGeom>
          <a:noFill/>
          <a:ln w="9525">
            <a:noFill/>
            <a:miter lim="800000"/>
            <a:headEnd/>
            <a:tailEnd/>
          </a:ln>
          <a:effectLst/>
        </p:spPr>
        <p:txBody>
          <a:bodyPr wrap="none">
            <a:spAutoFit/>
          </a:bodyPr>
          <a:lstStyle/>
          <a:p>
            <a:r>
              <a:rPr lang="en-AU"/>
              <a:t>0..n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9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94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49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49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49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49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9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49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9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9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9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9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9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4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animBg="1"/>
      <p:bldP spid="124935" grpId="0" animBg="1"/>
      <p:bldP spid="124936" grpId="0" animBg="1"/>
      <p:bldP spid="124937" grpId="0" animBg="1"/>
      <p:bldP spid="124938" grpId="0" animBg="1"/>
      <p:bldP spid="124941" grpId="0"/>
      <p:bldP spid="124942" grpId="0"/>
      <p:bldP spid="124944" grpId="0" animBg="1"/>
      <p:bldP spid="124945" grpId="0" animBg="1"/>
      <p:bldP spid="124946" grpId="0" animBg="1"/>
      <p:bldP spid="124947" grpId="0" animBg="1"/>
      <p:bldP spid="124948" grpId="0" animBg="1"/>
      <p:bldP spid="124949" grpId="0" animBg="1"/>
      <p:bldP spid="124950" grpId="0"/>
      <p:bldP spid="124951" grpId="0"/>
      <p:bldP spid="124952" grpId="0" animBg="1"/>
      <p:bldP spid="124953" grpId="0" animBg="1"/>
      <p:bldP spid="124954" grpId="0"/>
      <p:bldP spid="1249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26987" name="Content Placeholder 2"/>
          <p:cNvSpPr>
            <a:spLocks/>
          </p:cNvSpPr>
          <p:nvPr/>
        </p:nvSpPr>
        <p:spPr bwMode="auto">
          <a:xfrm>
            <a:off x="914400" y="3810000"/>
            <a:ext cx="7772400" cy="9588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Char char=""/>
            </a:pPr>
            <a:r>
              <a:rPr lang="en-NZ" sz="3000" dirty="0" err="1" smtClean="0">
                <a:latin typeface="Corbel" pitchFamily="34" charset="0"/>
              </a:rPr>
              <a:t>PlantUsage</a:t>
            </a:r>
            <a:r>
              <a:rPr lang="en-NZ" sz="3000" dirty="0" smtClean="0">
                <a:latin typeface="Corbel" pitchFamily="34" charset="0"/>
              </a:rPr>
              <a:t>(</a:t>
            </a:r>
            <a:r>
              <a:rPr lang="en-NZ" sz="3000" dirty="0" err="1" smtClean="0">
                <a:latin typeface="Corbel" pitchFamily="34" charset="0"/>
              </a:rPr>
              <a:t>plantID</a:t>
            </a:r>
            <a:r>
              <a:rPr lang="en-NZ" sz="3000" dirty="0">
                <a:latin typeface="Corbel" pitchFamily="34" charset="0"/>
              </a:rPr>
              <a:t>, </a:t>
            </a:r>
            <a:r>
              <a:rPr lang="en-NZ" sz="3000" dirty="0" err="1">
                <a:latin typeface="Corbel" pitchFamily="34" charset="0"/>
              </a:rPr>
              <a:t>usageName</a:t>
            </a:r>
            <a:r>
              <a:rPr lang="en-NZ" sz="3000" dirty="0">
                <a:latin typeface="Corbel" pitchFamily="34" charset="0"/>
              </a:rPr>
              <a:t>)</a:t>
            </a:r>
          </a:p>
          <a:p>
            <a:pPr marL="411163" indent="-342900">
              <a:spcBef>
                <a:spcPts val="700"/>
              </a:spcBef>
              <a:buClr>
                <a:schemeClr val="tx2"/>
              </a:buClr>
              <a:buSzPct val="95000"/>
              <a:buFont typeface="Wingdings" pitchFamily="2" charset="2"/>
              <a:buChar char=""/>
            </a:pPr>
            <a:endParaRPr lang="en-NZ" sz="3000" dirty="0">
              <a:latin typeface="Corbel" pitchFamily="34" charset="0"/>
            </a:endParaRPr>
          </a:p>
          <a:p>
            <a:pPr marL="411163" indent="-342900">
              <a:spcBef>
                <a:spcPts val="700"/>
              </a:spcBef>
              <a:buClr>
                <a:schemeClr val="tx2"/>
              </a:buClr>
              <a:buSzPct val="95000"/>
              <a:buFont typeface="Wingdings" pitchFamily="2" charset="2"/>
              <a:buChar char=""/>
            </a:pPr>
            <a:r>
              <a:rPr lang="en-NZ" sz="3000" dirty="0">
                <a:latin typeface="Corbel" pitchFamily="34" charset="0"/>
              </a:rPr>
              <a:t>What is the Primary Key?</a:t>
            </a:r>
          </a:p>
          <a:p>
            <a:pPr marL="411163" indent="-342900">
              <a:spcBef>
                <a:spcPts val="700"/>
              </a:spcBef>
              <a:buClr>
                <a:schemeClr val="tx2"/>
              </a:buClr>
              <a:buSzPct val="95000"/>
              <a:buFont typeface="Wingdings" pitchFamily="2" charset="2"/>
              <a:buChar char=""/>
            </a:pPr>
            <a:r>
              <a:rPr lang="en-NZ" sz="3000" dirty="0">
                <a:latin typeface="Corbel" pitchFamily="34" charset="0"/>
              </a:rPr>
              <a:t>Natural primary key</a:t>
            </a:r>
          </a:p>
        </p:txBody>
      </p:sp>
      <p:sp>
        <p:nvSpPr>
          <p:cNvPr id="126988" name="Text Box 12"/>
          <p:cNvSpPr txBox="1">
            <a:spLocks noChangeArrowheads="1"/>
          </p:cNvSpPr>
          <p:nvPr/>
        </p:nvSpPr>
        <p:spPr bwMode="auto">
          <a:xfrm>
            <a:off x="533400" y="1676400"/>
            <a:ext cx="1828800" cy="376238"/>
          </a:xfrm>
          <a:prstGeom prst="rect">
            <a:avLst/>
          </a:prstGeom>
          <a:noFill/>
          <a:ln w="9525">
            <a:solidFill>
              <a:schemeClr val="tx1"/>
            </a:solidFill>
            <a:miter lim="800000"/>
            <a:headEnd/>
            <a:tailEnd/>
          </a:ln>
          <a:effectLst/>
        </p:spPr>
        <p:txBody>
          <a:bodyPr>
            <a:spAutoFit/>
          </a:bodyPr>
          <a:lstStyle/>
          <a:p>
            <a:pPr>
              <a:spcBef>
                <a:spcPct val="50000"/>
              </a:spcBef>
            </a:pPr>
            <a:r>
              <a:rPr lang="en-AU"/>
              <a:t>Plant</a:t>
            </a:r>
            <a:endParaRPr lang="en-US"/>
          </a:p>
        </p:txBody>
      </p:sp>
      <p:sp>
        <p:nvSpPr>
          <p:cNvPr id="126989" name="Text Box 13"/>
          <p:cNvSpPr txBox="1">
            <a:spLocks noChangeArrowheads="1"/>
          </p:cNvSpPr>
          <p:nvPr/>
        </p:nvSpPr>
        <p:spPr bwMode="auto">
          <a:xfrm>
            <a:off x="533400" y="2070100"/>
            <a:ext cx="1828800" cy="788988"/>
          </a:xfrm>
          <a:prstGeom prst="rect">
            <a:avLst/>
          </a:prstGeom>
          <a:noFill/>
          <a:ln w="9525">
            <a:solidFill>
              <a:schemeClr val="tx1"/>
            </a:solidFill>
            <a:miter lim="800000"/>
            <a:headEnd/>
            <a:tailEnd/>
          </a:ln>
          <a:effectLst/>
        </p:spPr>
        <p:txBody>
          <a:bodyPr>
            <a:spAutoFit/>
          </a:bodyPr>
          <a:lstStyle/>
          <a:p>
            <a:pPr>
              <a:spcBef>
                <a:spcPct val="50000"/>
              </a:spcBef>
            </a:pPr>
            <a:r>
              <a:rPr lang="en-AU"/>
              <a:t>Species Name</a:t>
            </a:r>
          </a:p>
          <a:p>
            <a:pPr>
              <a:spcBef>
                <a:spcPct val="50000"/>
              </a:spcBef>
            </a:pPr>
            <a:r>
              <a:rPr lang="en-AU"/>
              <a:t>Common Name</a:t>
            </a:r>
            <a:endParaRPr lang="en-US"/>
          </a:p>
        </p:txBody>
      </p:sp>
      <p:sp>
        <p:nvSpPr>
          <p:cNvPr id="126990" name="Text Box 14"/>
          <p:cNvSpPr txBox="1">
            <a:spLocks noChangeArrowheads="1"/>
          </p:cNvSpPr>
          <p:nvPr/>
        </p:nvSpPr>
        <p:spPr bwMode="auto">
          <a:xfrm>
            <a:off x="7239000" y="1782763"/>
            <a:ext cx="1676400" cy="376237"/>
          </a:xfrm>
          <a:prstGeom prst="rect">
            <a:avLst/>
          </a:prstGeom>
          <a:noFill/>
          <a:ln w="9525">
            <a:solidFill>
              <a:schemeClr val="tx1"/>
            </a:solidFill>
            <a:miter lim="800000"/>
            <a:headEnd/>
            <a:tailEnd/>
          </a:ln>
          <a:effectLst/>
        </p:spPr>
        <p:txBody>
          <a:bodyPr>
            <a:spAutoFit/>
          </a:bodyPr>
          <a:lstStyle/>
          <a:p>
            <a:pPr>
              <a:spcBef>
                <a:spcPct val="50000"/>
              </a:spcBef>
            </a:pPr>
            <a:r>
              <a:rPr lang="en-AU"/>
              <a:t>Usage</a:t>
            </a:r>
            <a:endParaRPr lang="en-US"/>
          </a:p>
        </p:txBody>
      </p:sp>
      <p:sp>
        <p:nvSpPr>
          <p:cNvPr id="126991" name="Text Box 15"/>
          <p:cNvSpPr txBox="1">
            <a:spLocks noChangeArrowheads="1"/>
          </p:cNvSpPr>
          <p:nvPr/>
        </p:nvSpPr>
        <p:spPr bwMode="auto">
          <a:xfrm>
            <a:off x="7239000" y="2178050"/>
            <a:ext cx="1676400" cy="376238"/>
          </a:xfrm>
          <a:prstGeom prst="rect">
            <a:avLst/>
          </a:prstGeom>
          <a:noFill/>
          <a:ln w="9525">
            <a:solidFill>
              <a:schemeClr val="tx1"/>
            </a:solidFill>
            <a:miter lim="800000"/>
            <a:headEnd/>
            <a:tailEnd/>
          </a:ln>
          <a:effectLst/>
        </p:spPr>
        <p:txBody>
          <a:bodyPr>
            <a:spAutoFit/>
          </a:bodyPr>
          <a:lstStyle/>
          <a:p>
            <a:pPr>
              <a:spcBef>
                <a:spcPct val="50000"/>
              </a:spcBef>
            </a:pPr>
            <a:r>
              <a:rPr lang="en-AU"/>
              <a:t>Usage Name</a:t>
            </a:r>
            <a:endParaRPr lang="en-US"/>
          </a:p>
        </p:txBody>
      </p:sp>
      <p:sp>
        <p:nvSpPr>
          <p:cNvPr id="126992" name="Line 16"/>
          <p:cNvSpPr>
            <a:spLocks noChangeShapeType="1"/>
          </p:cNvSpPr>
          <p:nvPr/>
        </p:nvSpPr>
        <p:spPr bwMode="auto">
          <a:xfrm flipV="1">
            <a:off x="5638800" y="2401888"/>
            <a:ext cx="1524000" cy="0"/>
          </a:xfrm>
          <a:prstGeom prst="line">
            <a:avLst/>
          </a:prstGeom>
          <a:noFill/>
          <a:ln w="9525">
            <a:solidFill>
              <a:schemeClr val="tx1"/>
            </a:solidFill>
            <a:round/>
            <a:headEnd/>
            <a:tailEnd/>
          </a:ln>
          <a:effectLst/>
        </p:spPr>
        <p:txBody>
          <a:bodyPr/>
          <a:lstStyle/>
          <a:p>
            <a:endParaRPr lang="en-NZ"/>
          </a:p>
        </p:txBody>
      </p:sp>
      <p:sp>
        <p:nvSpPr>
          <p:cNvPr id="126993" name="Line 17"/>
          <p:cNvSpPr>
            <a:spLocks noChangeShapeType="1"/>
          </p:cNvSpPr>
          <p:nvPr/>
        </p:nvSpPr>
        <p:spPr bwMode="auto">
          <a:xfrm>
            <a:off x="2362200" y="2295525"/>
            <a:ext cx="1600200" cy="30163"/>
          </a:xfrm>
          <a:prstGeom prst="line">
            <a:avLst/>
          </a:prstGeom>
          <a:noFill/>
          <a:ln w="9525">
            <a:solidFill>
              <a:schemeClr val="tx1"/>
            </a:solidFill>
            <a:round/>
            <a:headEnd/>
            <a:tailEnd/>
          </a:ln>
          <a:effectLst/>
        </p:spPr>
        <p:txBody>
          <a:bodyPr/>
          <a:lstStyle/>
          <a:p>
            <a:endParaRPr lang="en-NZ"/>
          </a:p>
        </p:txBody>
      </p:sp>
      <p:sp>
        <p:nvSpPr>
          <p:cNvPr id="126994" name="Text Box 18"/>
          <p:cNvSpPr txBox="1">
            <a:spLocks noChangeArrowheads="1"/>
          </p:cNvSpPr>
          <p:nvPr/>
        </p:nvSpPr>
        <p:spPr bwMode="auto">
          <a:xfrm>
            <a:off x="2514600" y="1874838"/>
            <a:ext cx="565150" cy="366712"/>
          </a:xfrm>
          <a:prstGeom prst="rect">
            <a:avLst/>
          </a:prstGeom>
          <a:noFill/>
          <a:ln w="9525">
            <a:noFill/>
            <a:miter lim="800000"/>
            <a:headEnd/>
            <a:tailEnd/>
          </a:ln>
          <a:effectLst/>
        </p:spPr>
        <p:txBody>
          <a:bodyPr wrap="none">
            <a:spAutoFit/>
          </a:bodyPr>
          <a:lstStyle/>
          <a:p>
            <a:r>
              <a:rPr lang="en-AU"/>
              <a:t>1..1</a:t>
            </a:r>
            <a:endParaRPr lang="en-US"/>
          </a:p>
        </p:txBody>
      </p:sp>
      <p:sp>
        <p:nvSpPr>
          <p:cNvPr id="126995" name="Text Box 19"/>
          <p:cNvSpPr txBox="1">
            <a:spLocks noChangeArrowheads="1"/>
          </p:cNvSpPr>
          <p:nvPr/>
        </p:nvSpPr>
        <p:spPr bwMode="auto">
          <a:xfrm>
            <a:off x="6553200" y="1874838"/>
            <a:ext cx="565150" cy="366712"/>
          </a:xfrm>
          <a:prstGeom prst="rect">
            <a:avLst/>
          </a:prstGeom>
          <a:noFill/>
          <a:ln w="9525">
            <a:noFill/>
            <a:miter lim="800000"/>
            <a:headEnd/>
            <a:tailEnd/>
          </a:ln>
          <a:effectLst/>
        </p:spPr>
        <p:txBody>
          <a:bodyPr wrap="none">
            <a:spAutoFit/>
          </a:bodyPr>
          <a:lstStyle/>
          <a:p>
            <a:r>
              <a:rPr lang="en-AU"/>
              <a:t>1..1</a:t>
            </a:r>
            <a:endParaRPr lang="en-US"/>
          </a:p>
        </p:txBody>
      </p:sp>
      <p:sp>
        <p:nvSpPr>
          <p:cNvPr id="126996" name="Text Box 20"/>
          <p:cNvSpPr txBox="1">
            <a:spLocks noChangeArrowheads="1"/>
          </p:cNvSpPr>
          <p:nvPr/>
        </p:nvSpPr>
        <p:spPr bwMode="auto">
          <a:xfrm>
            <a:off x="3962400" y="1935163"/>
            <a:ext cx="1676400" cy="376237"/>
          </a:xfrm>
          <a:prstGeom prst="rect">
            <a:avLst/>
          </a:prstGeom>
          <a:noFill/>
          <a:ln w="9525">
            <a:solidFill>
              <a:schemeClr val="tx1"/>
            </a:solidFill>
            <a:miter lim="800000"/>
            <a:headEnd/>
            <a:tailEnd/>
          </a:ln>
          <a:effectLst/>
        </p:spPr>
        <p:txBody>
          <a:bodyPr>
            <a:spAutoFit/>
          </a:bodyPr>
          <a:lstStyle/>
          <a:p>
            <a:pPr>
              <a:spcBef>
                <a:spcPct val="50000"/>
              </a:spcBef>
            </a:pPr>
            <a:r>
              <a:rPr lang="en-AU"/>
              <a:t>Plant_Usage</a:t>
            </a:r>
            <a:endParaRPr lang="en-US"/>
          </a:p>
        </p:txBody>
      </p:sp>
      <p:sp>
        <p:nvSpPr>
          <p:cNvPr id="126997" name="Text Box 21"/>
          <p:cNvSpPr txBox="1">
            <a:spLocks noChangeArrowheads="1"/>
          </p:cNvSpPr>
          <p:nvPr/>
        </p:nvSpPr>
        <p:spPr bwMode="auto">
          <a:xfrm>
            <a:off x="3962400" y="2330450"/>
            <a:ext cx="1676400" cy="376238"/>
          </a:xfrm>
          <a:prstGeom prst="rect">
            <a:avLst/>
          </a:prstGeom>
          <a:noFill/>
          <a:ln w="9525">
            <a:solidFill>
              <a:schemeClr val="tx1"/>
            </a:solidFill>
            <a:miter lim="800000"/>
            <a:headEnd/>
            <a:tailEnd/>
          </a:ln>
          <a:effectLst/>
        </p:spPr>
        <p:txBody>
          <a:bodyPr>
            <a:spAutoFit/>
          </a:bodyPr>
          <a:lstStyle/>
          <a:p>
            <a:pPr>
              <a:spcBef>
                <a:spcPct val="50000"/>
              </a:spcBef>
            </a:pPr>
            <a:endParaRPr lang="en-US"/>
          </a:p>
        </p:txBody>
      </p:sp>
      <p:sp>
        <p:nvSpPr>
          <p:cNvPr id="126998" name="Text Box 22"/>
          <p:cNvSpPr txBox="1">
            <a:spLocks noChangeArrowheads="1"/>
          </p:cNvSpPr>
          <p:nvPr/>
        </p:nvSpPr>
        <p:spPr bwMode="auto">
          <a:xfrm>
            <a:off x="3321050" y="1868488"/>
            <a:ext cx="565150" cy="366712"/>
          </a:xfrm>
          <a:prstGeom prst="rect">
            <a:avLst/>
          </a:prstGeom>
          <a:noFill/>
          <a:ln w="9525">
            <a:noFill/>
            <a:miter lim="800000"/>
            <a:headEnd/>
            <a:tailEnd/>
          </a:ln>
          <a:effectLst/>
        </p:spPr>
        <p:txBody>
          <a:bodyPr wrap="none">
            <a:spAutoFit/>
          </a:bodyPr>
          <a:lstStyle/>
          <a:p>
            <a:r>
              <a:rPr lang="en-AU"/>
              <a:t>0..n</a:t>
            </a:r>
            <a:endParaRPr lang="en-US"/>
          </a:p>
        </p:txBody>
      </p:sp>
      <p:sp>
        <p:nvSpPr>
          <p:cNvPr id="126999" name="Text Box 23"/>
          <p:cNvSpPr txBox="1">
            <a:spLocks noChangeArrowheads="1"/>
          </p:cNvSpPr>
          <p:nvPr/>
        </p:nvSpPr>
        <p:spPr bwMode="auto">
          <a:xfrm>
            <a:off x="5715000" y="1868488"/>
            <a:ext cx="565150" cy="366712"/>
          </a:xfrm>
          <a:prstGeom prst="rect">
            <a:avLst/>
          </a:prstGeom>
          <a:noFill/>
          <a:ln w="9525">
            <a:noFill/>
            <a:miter lim="800000"/>
            <a:headEnd/>
            <a:tailEnd/>
          </a:ln>
          <a:effectLst/>
        </p:spPr>
        <p:txBody>
          <a:bodyPr wrap="none">
            <a:spAutoFit/>
          </a:bodyPr>
          <a:lstStyle/>
          <a:p>
            <a:r>
              <a:rPr lang="en-AU"/>
              <a:t>0..n</a:t>
            </a:r>
            <a:endParaRPr lang="en-US"/>
          </a:p>
        </p:txBody>
      </p:sp>
      <p:sp>
        <p:nvSpPr>
          <p:cNvPr id="127001" name="Line 25"/>
          <p:cNvSpPr>
            <a:spLocks noChangeShapeType="1"/>
          </p:cNvSpPr>
          <p:nvPr/>
        </p:nvSpPr>
        <p:spPr bwMode="auto">
          <a:xfrm>
            <a:off x="3810000" y="4267200"/>
            <a:ext cx="3200400" cy="0"/>
          </a:xfrm>
          <a:prstGeom prst="line">
            <a:avLst/>
          </a:prstGeom>
          <a:noFill/>
          <a:ln w="9525">
            <a:solidFill>
              <a:schemeClr val="tx1"/>
            </a:solidFill>
            <a:round/>
            <a:headEnd/>
            <a:tailEn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9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9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9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9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698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698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698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91" grpId="0" animBg="1"/>
      <p:bldP spid="126992" grpId="0" animBg="1"/>
      <p:bldP spid="126993" grpId="0" animBg="1"/>
      <p:bldP spid="126994" grpId="0"/>
      <p:bldP spid="126995" grpId="0"/>
      <p:bldP spid="126996" grpId="0" animBg="1"/>
      <p:bldP spid="126997" grpId="0" animBg="1"/>
      <p:bldP spid="126998" grpId="0"/>
      <p:bldP spid="126999" grpId="0"/>
      <p:bldP spid="1270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29027"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1217613" y="1803400"/>
            <a:ext cx="7099299" cy="4532313"/>
            <a:chOff x="767" y="1136"/>
            <a:chExt cx="4472" cy="2855"/>
          </a:xfrm>
        </p:grpSpPr>
        <p:sp>
          <p:nvSpPr>
            <p:cNvPr id="3" name="AutoShape 3"/>
            <p:cNvSpPr>
              <a:spLocks noChangeAspect="1" noChangeArrowheads="1" noTextEdit="1"/>
            </p:cNvSpPr>
            <p:nvPr/>
          </p:nvSpPr>
          <p:spPr bwMode="auto">
            <a:xfrm>
              <a:off x="767" y="1136"/>
              <a:ext cx="4465" cy="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767" y="1136"/>
              <a:ext cx="4472" cy="2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2447" y="1136"/>
              <a:ext cx="7" cy="5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800" y="1645"/>
              <a:ext cx="164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800" y="1136"/>
              <a:ext cx="7" cy="5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807" y="1136"/>
              <a:ext cx="164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2427" y="1143"/>
              <a:ext cx="20" cy="50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807" y="1625"/>
              <a:ext cx="1620" cy="2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807" y="1143"/>
              <a:ext cx="20" cy="48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827" y="1143"/>
              <a:ext cx="1600" cy="19"/>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840" y="1162"/>
              <a:ext cx="3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Tahoma" panose="020B0604030504040204" pitchFamily="34" charset="0"/>
                </a:rPr>
                <a:t>Genus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2427" y="1308"/>
              <a:ext cx="7" cy="32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820" y="1625"/>
              <a:ext cx="1607"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820" y="1308"/>
              <a:ext cx="7" cy="31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827" y="1308"/>
              <a:ext cx="1600"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827" y="1308"/>
              <a:ext cx="1600"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827" y="1308"/>
              <a:ext cx="1600"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833" y="1314"/>
              <a:ext cx="159"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543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 y="1347"/>
              <a:ext cx="10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3"/>
            <p:cNvSpPr>
              <a:spLocks noChangeArrowheads="1"/>
            </p:cNvSpPr>
            <p:nvPr/>
          </p:nvSpPr>
          <p:spPr bwMode="auto">
            <a:xfrm>
              <a:off x="999" y="1308"/>
              <a:ext cx="1428"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4"/>
            <p:cNvSpPr>
              <a:spLocks noChangeArrowheads="1"/>
            </p:cNvSpPr>
            <p:nvPr/>
          </p:nvSpPr>
          <p:spPr bwMode="auto">
            <a:xfrm>
              <a:off x="1045" y="1328"/>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genusName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Line 25"/>
            <p:cNvSpPr>
              <a:spLocks noChangeShapeType="1"/>
            </p:cNvSpPr>
            <p:nvPr/>
          </p:nvSpPr>
          <p:spPr bwMode="auto">
            <a:xfrm>
              <a:off x="827" y="1308"/>
              <a:ext cx="1587"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4" name="Line 26"/>
            <p:cNvSpPr>
              <a:spLocks noChangeShapeType="1"/>
            </p:cNvSpPr>
            <p:nvPr/>
          </p:nvSpPr>
          <p:spPr bwMode="auto">
            <a:xfrm>
              <a:off x="827" y="1466"/>
              <a:ext cx="1587"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5" name="Line 27"/>
            <p:cNvSpPr>
              <a:spLocks noChangeShapeType="1"/>
            </p:cNvSpPr>
            <p:nvPr/>
          </p:nvSpPr>
          <p:spPr bwMode="auto">
            <a:xfrm>
              <a:off x="827" y="1308"/>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6" name="Line 28"/>
            <p:cNvSpPr>
              <a:spLocks noChangeShapeType="1"/>
            </p:cNvSpPr>
            <p:nvPr/>
          </p:nvSpPr>
          <p:spPr bwMode="auto">
            <a:xfrm>
              <a:off x="992" y="1308"/>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7" name="Line 29"/>
            <p:cNvSpPr>
              <a:spLocks noChangeShapeType="1"/>
            </p:cNvSpPr>
            <p:nvPr/>
          </p:nvSpPr>
          <p:spPr bwMode="auto">
            <a:xfrm>
              <a:off x="2421" y="1308"/>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8" name="Rectangle 30"/>
            <p:cNvSpPr>
              <a:spLocks noChangeArrowheads="1"/>
            </p:cNvSpPr>
            <p:nvPr/>
          </p:nvSpPr>
          <p:spPr bwMode="auto">
            <a:xfrm>
              <a:off x="2606" y="2306"/>
              <a:ext cx="7" cy="9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1"/>
            <p:cNvSpPr>
              <a:spLocks noChangeArrowheads="1"/>
            </p:cNvSpPr>
            <p:nvPr/>
          </p:nvSpPr>
          <p:spPr bwMode="auto">
            <a:xfrm>
              <a:off x="800" y="3290"/>
              <a:ext cx="180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 name="Rectangle 32"/>
            <p:cNvSpPr>
              <a:spLocks noChangeArrowheads="1"/>
            </p:cNvSpPr>
            <p:nvPr/>
          </p:nvSpPr>
          <p:spPr bwMode="auto">
            <a:xfrm>
              <a:off x="800" y="2306"/>
              <a:ext cx="7" cy="9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3"/>
            <p:cNvSpPr>
              <a:spLocks noChangeArrowheads="1"/>
            </p:cNvSpPr>
            <p:nvPr/>
          </p:nvSpPr>
          <p:spPr bwMode="auto">
            <a:xfrm>
              <a:off x="807" y="2306"/>
              <a:ext cx="179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24" name="Rectangle 34"/>
            <p:cNvSpPr>
              <a:spLocks noChangeArrowheads="1"/>
            </p:cNvSpPr>
            <p:nvPr/>
          </p:nvSpPr>
          <p:spPr bwMode="auto">
            <a:xfrm>
              <a:off x="2586" y="2312"/>
              <a:ext cx="20" cy="97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25" name="Rectangle 35"/>
            <p:cNvSpPr>
              <a:spLocks noChangeArrowheads="1"/>
            </p:cNvSpPr>
            <p:nvPr/>
          </p:nvSpPr>
          <p:spPr bwMode="auto">
            <a:xfrm>
              <a:off x="807" y="3270"/>
              <a:ext cx="1779" cy="2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29" name="Rectangle 36"/>
            <p:cNvSpPr>
              <a:spLocks noChangeArrowheads="1"/>
            </p:cNvSpPr>
            <p:nvPr/>
          </p:nvSpPr>
          <p:spPr bwMode="auto">
            <a:xfrm>
              <a:off x="807" y="2312"/>
              <a:ext cx="20" cy="95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0" name="Rectangle 37"/>
            <p:cNvSpPr>
              <a:spLocks noChangeArrowheads="1"/>
            </p:cNvSpPr>
            <p:nvPr/>
          </p:nvSpPr>
          <p:spPr bwMode="auto">
            <a:xfrm>
              <a:off x="827" y="2312"/>
              <a:ext cx="1759" cy="2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1" name="Rectangle 38"/>
            <p:cNvSpPr>
              <a:spLocks noChangeArrowheads="1"/>
            </p:cNvSpPr>
            <p:nvPr/>
          </p:nvSpPr>
          <p:spPr bwMode="auto">
            <a:xfrm>
              <a:off x="840" y="2332"/>
              <a:ext cx="3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Tahoma" panose="020B0604030504040204" pitchFamily="34" charset="0"/>
                </a:rPr>
                <a:t>Plant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9032" name="Rectangle 39"/>
            <p:cNvSpPr>
              <a:spLocks noChangeArrowheads="1"/>
            </p:cNvSpPr>
            <p:nvPr/>
          </p:nvSpPr>
          <p:spPr bwMode="auto">
            <a:xfrm>
              <a:off x="2586" y="2477"/>
              <a:ext cx="7" cy="80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3" name="Rectangle 40"/>
            <p:cNvSpPr>
              <a:spLocks noChangeArrowheads="1"/>
            </p:cNvSpPr>
            <p:nvPr/>
          </p:nvSpPr>
          <p:spPr bwMode="auto">
            <a:xfrm>
              <a:off x="820" y="3270"/>
              <a:ext cx="1766"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4" name="Rectangle 41"/>
            <p:cNvSpPr>
              <a:spLocks noChangeArrowheads="1"/>
            </p:cNvSpPr>
            <p:nvPr/>
          </p:nvSpPr>
          <p:spPr bwMode="auto">
            <a:xfrm>
              <a:off x="820" y="2477"/>
              <a:ext cx="7" cy="79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5" name="Rectangle 42"/>
            <p:cNvSpPr>
              <a:spLocks noChangeArrowheads="1"/>
            </p:cNvSpPr>
            <p:nvPr/>
          </p:nvSpPr>
          <p:spPr bwMode="auto">
            <a:xfrm>
              <a:off x="827" y="2477"/>
              <a:ext cx="1759"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6" name="Rectangle 43"/>
            <p:cNvSpPr>
              <a:spLocks noChangeArrowheads="1"/>
            </p:cNvSpPr>
            <p:nvPr/>
          </p:nvSpPr>
          <p:spPr bwMode="auto">
            <a:xfrm>
              <a:off x="827" y="2477"/>
              <a:ext cx="1759" cy="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7" name="Rectangle 44"/>
            <p:cNvSpPr>
              <a:spLocks noChangeArrowheads="1"/>
            </p:cNvSpPr>
            <p:nvPr/>
          </p:nvSpPr>
          <p:spPr bwMode="auto">
            <a:xfrm>
              <a:off x="827" y="2477"/>
              <a:ext cx="1759" cy="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38" name="Rectangle 45"/>
            <p:cNvSpPr>
              <a:spLocks noChangeArrowheads="1"/>
            </p:cNvSpPr>
            <p:nvPr/>
          </p:nvSpPr>
          <p:spPr bwMode="auto">
            <a:xfrm>
              <a:off x="833" y="2484"/>
              <a:ext cx="159" cy="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5454"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 y="2517"/>
              <a:ext cx="10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9" name="Rectangle 47"/>
            <p:cNvSpPr>
              <a:spLocks noChangeArrowheads="1"/>
            </p:cNvSpPr>
            <p:nvPr/>
          </p:nvSpPr>
          <p:spPr bwMode="auto">
            <a:xfrm>
              <a:off x="833" y="2636"/>
              <a:ext cx="159" cy="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0" name="Rectangle 48"/>
            <p:cNvSpPr>
              <a:spLocks noChangeArrowheads="1"/>
            </p:cNvSpPr>
            <p:nvPr/>
          </p:nvSpPr>
          <p:spPr bwMode="auto">
            <a:xfrm>
              <a:off x="833" y="2788"/>
              <a:ext cx="159"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1" name="Rectangle 49"/>
            <p:cNvSpPr>
              <a:spLocks noChangeArrowheads="1"/>
            </p:cNvSpPr>
            <p:nvPr/>
          </p:nvSpPr>
          <p:spPr bwMode="auto">
            <a:xfrm>
              <a:off x="833" y="2947"/>
              <a:ext cx="159" cy="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2" name="Rectangle 50"/>
            <p:cNvSpPr>
              <a:spLocks noChangeArrowheads="1"/>
            </p:cNvSpPr>
            <p:nvPr/>
          </p:nvSpPr>
          <p:spPr bwMode="auto">
            <a:xfrm>
              <a:off x="999" y="2477"/>
              <a:ext cx="1587"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3" name="Rectangle 51"/>
            <p:cNvSpPr>
              <a:spLocks noChangeArrowheads="1"/>
            </p:cNvSpPr>
            <p:nvPr/>
          </p:nvSpPr>
          <p:spPr bwMode="auto">
            <a:xfrm>
              <a:off x="1045" y="2497"/>
              <a:ext cx="35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plantID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044" name="Rectangle 52"/>
            <p:cNvSpPr>
              <a:spLocks noChangeArrowheads="1"/>
            </p:cNvSpPr>
            <p:nvPr/>
          </p:nvSpPr>
          <p:spPr bwMode="auto">
            <a:xfrm>
              <a:off x="999" y="2629"/>
              <a:ext cx="1587"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5" name="Rectangle 53"/>
            <p:cNvSpPr>
              <a:spLocks noChangeArrowheads="1"/>
            </p:cNvSpPr>
            <p:nvPr/>
          </p:nvSpPr>
          <p:spPr bwMode="auto">
            <a:xfrm>
              <a:off x="1045" y="2649"/>
              <a:ext cx="61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speciesName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046" name="Rectangle 54"/>
            <p:cNvSpPr>
              <a:spLocks noChangeArrowheads="1"/>
            </p:cNvSpPr>
            <p:nvPr/>
          </p:nvSpPr>
          <p:spPr bwMode="auto">
            <a:xfrm>
              <a:off x="999" y="2781"/>
              <a:ext cx="1587"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7" name="Rectangle 55"/>
            <p:cNvSpPr>
              <a:spLocks noChangeArrowheads="1"/>
            </p:cNvSpPr>
            <p:nvPr/>
          </p:nvSpPr>
          <p:spPr bwMode="auto">
            <a:xfrm>
              <a:off x="1045" y="2801"/>
              <a:ext cx="68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commonName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048" name="Rectangle 56"/>
            <p:cNvSpPr>
              <a:spLocks noChangeArrowheads="1"/>
            </p:cNvSpPr>
            <p:nvPr/>
          </p:nvSpPr>
          <p:spPr bwMode="auto">
            <a:xfrm>
              <a:off x="999" y="2940"/>
              <a:ext cx="1587"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049" name="Rectangle 57"/>
            <p:cNvSpPr>
              <a:spLocks noChangeArrowheads="1"/>
            </p:cNvSpPr>
            <p:nvPr/>
          </p:nvSpPr>
          <p:spPr bwMode="auto">
            <a:xfrm>
              <a:off x="1045" y="2960"/>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genusName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050" name="Line 58"/>
            <p:cNvSpPr>
              <a:spLocks noChangeShapeType="1"/>
            </p:cNvSpPr>
            <p:nvPr/>
          </p:nvSpPr>
          <p:spPr bwMode="auto">
            <a:xfrm>
              <a:off x="827" y="2477"/>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29051" name="Line 59"/>
            <p:cNvSpPr>
              <a:spLocks noChangeShapeType="1"/>
            </p:cNvSpPr>
            <p:nvPr/>
          </p:nvSpPr>
          <p:spPr bwMode="auto">
            <a:xfrm>
              <a:off x="827" y="2629"/>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29052" name="Line 60"/>
            <p:cNvSpPr>
              <a:spLocks noChangeShapeType="1"/>
            </p:cNvSpPr>
            <p:nvPr/>
          </p:nvSpPr>
          <p:spPr bwMode="auto">
            <a:xfrm>
              <a:off x="827" y="2781"/>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29053" name="Line 61"/>
            <p:cNvSpPr>
              <a:spLocks noChangeShapeType="1"/>
            </p:cNvSpPr>
            <p:nvPr/>
          </p:nvSpPr>
          <p:spPr bwMode="auto">
            <a:xfrm>
              <a:off x="827" y="2940"/>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29054" name="Line 62"/>
            <p:cNvSpPr>
              <a:spLocks noChangeShapeType="1"/>
            </p:cNvSpPr>
            <p:nvPr/>
          </p:nvSpPr>
          <p:spPr bwMode="auto">
            <a:xfrm>
              <a:off x="827" y="3092"/>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29055" name="Line 63"/>
            <p:cNvSpPr>
              <a:spLocks noChangeShapeType="1"/>
            </p:cNvSpPr>
            <p:nvPr/>
          </p:nvSpPr>
          <p:spPr bwMode="auto">
            <a:xfrm>
              <a:off x="827" y="2477"/>
              <a:ext cx="0" cy="608"/>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08" name="Line 64"/>
            <p:cNvSpPr>
              <a:spLocks noChangeShapeType="1"/>
            </p:cNvSpPr>
            <p:nvPr/>
          </p:nvSpPr>
          <p:spPr bwMode="auto">
            <a:xfrm>
              <a:off x="992" y="2477"/>
              <a:ext cx="0" cy="608"/>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09" name="Line 65"/>
            <p:cNvSpPr>
              <a:spLocks noChangeShapeType="1"/>
            </p:cNvSpPr>
            <p:nvPr/>
          </p:nvSpPr>
          <p:spPr bwMode="auto">
            <a:xfrm>
              <a:off x="2579" y="2477"/>
              <a:ext cx="0" cy="608"/>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10" name="Rectangle 66"/>
            <p:cNvSpPr>
              <a:spLocks noChangeArrowheads="1"/>
            </p:cNvSpPr>
            <p:nvPr/>
          </p:nvSpPr>
          <p:spPr bwMode="auto">
            <a:xfrm>
              <a:off x="879" y="1790"/>
              <a:ext cx="7" cy="38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1" name="Rectangle 67"/>
            <p:cNvSpPr>
              <a:spLocks noChangeArrowheads="1"/>
            </p:cNvSpPr>
            <p:nvPr/>
          </p:nvSpPr>
          <p:spPr bwMode="auto">
            <a:xfrm>
              <a:off x="886" y="1790"/>
              <a:ext cx="7"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2" name="Rectangle 68"/>
            <p:cNvSpPr>
              <a:spLocks noChangeArrowheads="1"/>
            </p:cNvSpPr>
            <p:nvPr/>
          </p:nvSpPr>
          <p:spPr bwMode="auto">
            <a:xfrm>
              <a:off x="893" y="1790"/>
              <a:ext cx="6" cy="38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3" name="Rectangle 69"/>
            <p:cNvSpPr>
              <a:spLocks noChangeArrowheads="1"/>
            </p:cNvSpPr>
            <p:nvPr/>
          </p:nvSpPr>
          <p:spPr bwMode="auto">
            <a:xfrm>
              <a:off x="899" y="1790"/>
              <a:ext cx="7" cy="38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4" name="Rectangle 70"/>
            <p:cNvSpPr>
              <a:spLocks noChangeArrowheads="1"/>
            </p:cNvSpPr>
            <p:nvPr/>
          </p:nvSpPr>
          <p:spPr bwMode="auto">
            <a:xfrm>
              <a:off x="906" y="1790"/>
              <a:ext cx="7"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5" name="Rectangle 71"/>
            <p:cNvSpPr>
              <a:spLocks noChangeArrowheads="1"/>
            </p:cNvSpPr>
            <p:nvPr/>
          </p:nvSpPr>
          <p:spPr bwMode="auto">
            <a:xfrm>
              <a:off x="886" y="1790"/>
              <a:ext cx="2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6" name="Rectangle 72"/>
            <p:cNvSpPr>
              <a:spLocks noChangeArrowheads="1"/>
            </p:cNvSpPr>
            <p:nvPr/>
          </p:nvSpPr>
          <p:spPr bwMode="auto">
            <a:xfrm>
              <a:off x="886" y="1784"/>
              <a:ext cx="2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7" name="Rectangle 73"/>
            <p:cNvSpPr>
              <a:spLocks noChangeArrowheads="1"/>
            </p:cNvSpPr>
            <p:nvPr/>
          </p:nvSpPr>
          <p:spPr bwMode="auto">
            <a:xfrm>
              <a:off x="886" y="2167"/>
              <a:ext cx="2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8" name="Rectangle 74"/>
            <p:cNvSpPr>
              <a:spLocks noChangeArrowheads="1"/>
            </p:cNvSpPr>
            <p:nvPr/>
          </p:nvSpPr>
          <p:spPr bwMode="auto">
            <a:xfrm>
              <a:off x="886" y="2173"/>
              <a:ext cx="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19" name="Oval 75"/>
            <p:cNvSpPr>
              <a:spLocks noChangeArrowheads="1"/>
            </p:cNvSpPr>
            <p:nvPr/>
          </p:nvSpPr>
          <p:spPr bwMode="auto">
            <a:xfrm>
              <a:off x="879" y="2246"/>
              <a:ext cx="34" cy="66"/>
            </a:xfrm>
            <a:prstGeom prst="ellipse">
              <a:avLst/>
            </a:pr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20" name="Oval 76"/>
            <p:cNvSpPr>
              <a:spLocks noChangeArrowheads="1"/>
            </p:cNvSpPr>
            <p:nvPr/>
          </p:nvSpPr>
          <p:spPr bwMode="auto">
            <a:xfrm>
              <a:off x="866" y="2246"/>
              <a:ext cx="60" cy="66"/>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21" name="Oval 77"/>
            <p:cNvSpPr>
              <a:spLocks noChangeArrowheads="1"/>
            </p:cNvSpPr>
            <p:nvPr/>
          </p:nvSpPr>
          <p:spPr bwMode="auto">
            <a:xfrm>
              <a:off x="879" y="2180"/>
              <a:ext cx="34" cy="73"/>
            </a:xfrm>
            <a:prstGeom prst="ellipse">
              <a:avLst/>
            </a:pr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22" name="Oval 78"/>
            <p:cNvSpPr>
              <a:spLocks noChangeArrowheads="1"/>
            </p:cNvSpPr>
            <p:nvPr/>
          </p:nvSpPr>
          <p:spPr bwMode="auto">
            <a:xfrm>
              <a:off x="866" y="2180"/>
              <a:ext cx="60" cy="73"/>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23" name="Freeform 79"/>
            <p:cNvSpPr>
              <a:spLocks/>
            </p:cNvSpPr>
            <p:nvPr/>
          </p:nvSpPr>
          <p:spPr bwMode="auto">
            <a:xfrm>
              <a:off x="860" y="1651"/>
              <a:ext cx="66" cy="126"/>
            </a:xfrm>
            <a:custGeom>
              <a:avLst/>
              <a:gdLst>
                <a:gd name="T0" fmla="*/ 33 w 66"/>
                <a:gd name="T1" fmla="*/ 0 h 126"/>
                <a:gd name="T2" fmla="*/ 19 w 66"/>
                <a:gd name="T3" fmla="*/ 14 h 126"/>
                <a:gd name="T4" fmla="*/ 19 w 66"/>
                <a:gd name="T5" fmla="*/ 60 h 126"/>
                <a:gd name="T6" fmla="*/ 0 w 66"/>
                <a:gd name="T7" fmla="*/ 80 h 126"/>
                <a:gd name="T8" fmla="*/ 0 w 66"/>
                <a:gd name="T9" fmla="*/ 106 h 126"/>
                <a:gd name="T10" fmla="*/ 19 w 66"/>
                <a:gd name="T11" fmla="*/ 126 h 126"/>
                <a:gd name="T12" fmla="*/ 46 w 66"/>
                <a:gd name="T13" fmla="*/ 126 h 126"/>
                <a:gd name="T14" fmla="*/ 66 w 66"/>
                <a:gd name="T15" fmla="*/ 106 h 126"/>
                <a:gd name="T16" fmla="*/ 66 w 66"/>
                <a:gd name="T17" fmla="*/ 80 h 126"/>
                <a:gd name="T18" fmla="*/ 46 w 66"/>
                <a:gd name="T19" fmla="*/ 60 h 126"/>
                <a:gd name="T20" fmla="*/ 53 w 66"/>
                <a:gd name="T21" fmla="*/ 47 h 126"/>
                <a:gd name="T22" fmla="*/ 46 w 66"/>
                <a:gd name="T23" fmla="*/ 33 h 126"/>
                <a:gd name="T24" fmla="*/ 53 w 66"/>
                <a:gd name="T25" fmla="*/ 20 h 126"/>
                <a:gd name="T26" fmla="*/ 33 w 66"/>
                <a:gd name="T2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126">
                  <a:moveTo>
                    <a:pt x="33" y="0"/>
                  </a:moveTo>
                  <a:lnTo>
                    <a:pt x="19" y="14"/>
                  </a:lnTo>
                  <a:lnTo>
                    <a:pt x="19" y="60"/>
                  </a:lnTo>
                  <a:lnTo>
                    <a:pt x="0" y="80"/>
                  </a:lnTo>
                  <a:lnTo>
                    <a:pt x="0" y="106"/>
                  </a:lnTo>
                  <a:lnTo>
                    <a:pt x="19" y="126"/>
                  </a:lnTo>
                  <a:lnTo>
                    <a:pt x="46" y="126"/>
                  </a:lnTo>
                  <a:lnTo>
                    <a:pt x="66" y="106"/>
                  </a:lnTo>
                  <a:lnTo>
                    <a:pt x="66" y="80"/>
                  </a:lnTo>
                  <a:lnTo>
                    <a:pt x="46" y="60"/>
                  </a:lnTo>
                  <a:lnTo>
                    <a:pt x="53" y="47"/>
                  </a:lnTo>
                  <a:lnTo>
                    <a:pt x="46" y="33"/>
                  </a:lnTo>
                  <a:lnTo>
                    <a:pt x="53" y="20"/>
                  </a:lnTo>
                  <a:lnTo>
                    <a:pt x="33" y="0"/>
                  </a:lnTo>
                  <a:close/>
                </a:path>
              </a:pathLst>
            </a:custGeom>
            <a:solidFill>
              <a:srgbClr val="FFFF00"/>
            </a:solidFill>
            <a:ln w="111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5424" name="Oval 80"/>
            <p:cNvSpPr>
              <a:spLocks noChangeArrowheads="1"/>
            </p:cNvSpPr>
            <p:nvPr/>
          </p:nvSpPr>
          <p:spPr bwMode="auto">
            <a:xfrm>
              <a:off x="879" y="1737"/>
              <a:ext cx="34" cy="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25" name="Rectangle 81"/>
            <p:cNvSpPr>
              <a:spLocks noChangeArrowheads="1"/>
            </p:cNvSpPr>
            <p:nvPr/>
          </p:nvSpPr>
          <p:spPr bwMode="auto">
            <a:xfrm>
              <a:off x="5232" y="2636"/>
              <a:ext cx="7" cy="6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26" name="Rectangle 82"/>
            <p:cNvSpPr>
              <a:spLocks noChangeArrowheads="1"/>
            </p:cNvSpPr>
            <p:nvPr/>
          </p:nvSpPr>
          <p:spPr bwMode="auto">
            <a:xfrm>
              <a:off x="3426" y="3303"/>
              <a:ext cx="180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27" name="Rectangle 83"/>
            <p:cNvSpPr>
              <a:spLocks noChangeArrowheads="1"/>
            </p:cNvSpPr>
            <p:nvPr/>
          </p:nvSpPr>
          <p:spPr bwMode="auto">
            <a:xfrm>
              <a:off x="3426" y="2636"/>
              <a:ext cx="7" cy="6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28" name="Rectangle 84"/>
            <p:cNvSpPr>
              <a:spLocks noChangeArrowheads="1"/>
            </p:cNvSpPr>
            <p:nvPr/>
          </p:nvSpPr>
          <p:spPr bwMode="auto">
            <a:xfrm>
              <a:off x="3433" y="2636"/>
              <a:ext cx="179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29" name="Rectangle 85"/>
            <p:cNvSpPr>
              <a:spLocks noChangeArrowheads="1"/>
            </p:cNvSpPr>
            <p:nvPr/>
          </p:nvSpPr>
          <p:spPr bwMode="auto">
            <a:xfrm>
              <a:off x="5212" y="2643"/>
              <a:ext cx="20" cy="66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1" name="Rectangle 86"/>
            <p:cNvSpPr>
              <a:spLocks noChangeArrowheads="1"/>
            </p:cNvSpPr>
            <p:nvPr/>
          </p:nvSpPr>
          <p:spPr bwMode="auto">
            <a:xfrm>
              <a:off x="3433" y="3284"/>
              <a:ext cx="1779" cy="19"/>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2" name="Rectangle 87"/>
            <p:cNvSpPr>
              <a:spLocks noChangeArrowheads="1"/>
            </p:cNvSpPr>
            <p:nvPr/>
          </p:nvSpPr>
          <p:spPr bwMode="auto">
            <a:xfrm>
              <a:off x="3433" y="2643"/>
              <a:ext cx="20" cy="641"/>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3" name="Rectangle 88"/>
            <p:cNvSpPr>
              <a:spLocks noChangeArrowheads="1"/>
            </p:cNvSpPr>
            <p:nvPr/>
          </p:nvSpPr>
          <p:spPr bwMode="auto">
            <a:xfrm>
              <a:off x="3453" y="2643"/>
              <a:ext cx="1759" cy="19"/>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4" name="Rectangle 89"/>
            <p:cNvSpPr>
              <a:spLocks noChangeArrowheads="1"/>
            </p:cNvSpPr>
            <p:nvPr/>
          </p:nvSpPr>
          <p:spPr bwMode="auto">
            <a:xfrm>
              <a:off x="3466" y="2662"/>
              <a:ext cx="6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smtClean="0">
                  <a:ln>
                    <a:noFill/>
                  </a:ln>
                  <a:solidFill>
                    <a:srgbClr val="000000"/>
                  </a:solidFill>
                  <a:effectLst/>
                  <a:latin typeface="Tahoma" panose="020B0604030504040204" pitchFamily="34" charset="0"/>
                </a:rPr>
                <a:t>PlantUsage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435" name="Rectangle 90"/>
            <p:cNvSpPr>
              <a:spLocks noChangeArrowheads="1"/>
            </p:cNvSpPr>
            <p:nvPr/>
          </p:nvSpPr>
          <p:spPr bwMode="auto">
            <a:xfrm>
              <a:off x="5212" y="2808"/>
              <a:ext cx="7" cy="48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6" name="Rectangle 91"/>
            <p:cNvSpPr>
              <a:spLocks noChangeArrowheads="1"/>
            </p:cNvSpPr>
            <p:nvPr/>
          </p:nvSpPr>
          <p:spPr bwMode="auto">
            <a:xfrm>
              <a:off x="3446" y="3284"/>
              <a:ext cx="1766"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7" name="Rectangle 92"/>
            <p:cNvSpPr>
              <a:spLocks noChangeArrowheads="1"/>
            </p:cNvSpPr>
            <p:nvPr/>
          </p:nvSpPr>
          <p:spPr bwMode="auto">
            <a:xfrm>
              <a:off x="3446" y="2808"/>
              <a:ext cx="7" cy="47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8" name="Rectangle 93"/>
            <p:cNvSpPr>
              <a:spLocks noChangeArrowheads="1"/>
            </p:cNvSpPr>
            <p:nvPr/>
          </p:nvSpPr>
          <p:spPr bwMode="auto">
            <a:xfrm>
              <a:off x="3453" y="2808"/>
              <a:ext cx="1759"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39" name="Rectangle 94"/>
            <p:cNvSpPr>
              <a:spLocks noChangeArrowheads="1"/>
            </p:cNvSpPr>
            <p:nvPr/>
          </p:nvSpPr>
          <p:spPr bwMode="auto">
            <a:xfrm>
              <a:off x="3453" y="2808"/>
              <a:ext cx="1759"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40" name="Rectangle 95"/>
            <p:cNvSpPr>
              <a:spLocks noChangeArrowheads="1"/>
            </p:cNvSpPr>
            <p:nvPr/>
          </p:nvSpPr>
          <p:spPr bwMode="auto">
            <a:xfrm>
              <a:off x="3453" y="2808"/>
              <a:ext cx="1759"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41" name="Rectangle 96"/>
            <p:cNvSpPr>
              <a:spLocks noChangeArrowheads="1"/>
            </p:cNvSpPr>
            <p:nvPr/>
          </p:nvSpPr>
          <p:spPr bwMode="auto">
            <a:xfrm>
              <a:off x="3459" y="2814"/>
              <a:ext cx="159" cy="1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5505"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 y="2847"/>
              <a:ext cx="10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42" name="Rectangle 98"/>
            <p:cNvSpPr>
              <a:spLocks noChangeArrowheads="1"/>
            </p:cNvSpPr>
            <p:nvPr/>
          </p:nvSpPr>
          <p:spPr bwMode="auto">
            <a:xfrm>
              <a:off x="3459" y="2966"/>
              <a:ext cx="159"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5507"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 y="2999"/>
              <a:ext cx="10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43" name="Rectangle 100"/>
            <p:cNvSpPr>
              <a:spLocks noChangeArrowheads="1"/>
            </p:cNvSpPr>
            <p:nvPr/>
          </p:nvSpPr>
          <p:spPr bwMode="auto">
            <a:xfrm>
              <a:off x="3625" y="2808"/>
              <a:ext cx="1587"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44" name="Rectangle 101"/>
            <p:cNvSpPr>
              <a:spLocks noChangeArrowheads="1"/>
            </p:cNvSpPr>
            <p:nvPr/>
          </p:nvSpPr>
          <p:spPr bwMode="auto">
            <a:xfrm>
              <a:off x="3671" y="2828"/>
              <a:ext cx="35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plantID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445" name="Rectangle 102"/>
            <p:cNvSpPr>
              <a:spLocks noChangeArrowheads="1"/>
            </p:cNvSpPr>
            <p:nvPr/>
          </p:nvSpPr>
          <p:spPr bwMode="auto">
            <a:xfrm>
              <a:off x="3625" y="2960"/>
              <a:ext cx="1587"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46" name="Rectangle 103"/>
            <p:cNvSpPr>
              <a:spLocks noChangeArrowheads="1"/>
            </p:cNvSpPr>
            <p:nvPr/>
          </p:nvSpPr>
          <p:spPr bwMode="auto">
            <a:xfrm>
              <a:off x="3671" y="2980"/>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usageName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447" name="Line 104"/>
            <p:cNvSpPr>
              <a:spLocks noChangeShapeType="1"/>
            </p:cNvSpPr>
            <p:nvPr/>
          </p:nvSpPr>
          <p:spPr bwMode="auto">
            <a:xfrm>
              <a:off x="3453" y="2808"/>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48" name="Line 105"/>
            <p:cNvSpPr>
              <a:spLocks noChangeShapeType="1"/>
            </p:cNvSpPr>
            <p:nvPr/>
          </p:nvSpPr>
          <p:spPr bwMode="auto">
            <a:xfrm>
              <a:off x="3453" y="2960"/>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49" name="Line 106"/>
            <p:cNvSpPr>
              <a:spLocks noChangeShapeType="1"/>
            </p:cNvSpPr>
            <p:nvPr/>
          </p:nvSpPr>
          <p:spPr bwMode="auto">
            <a:xfrm>
              <a:off x="3453" y="3118"/>
              <a:ext cx="1746"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50" name="Line 107"/>
            <p:cNvSpPr>
              <a:spLocks noChangeShapeType="1"/>
            </p:cNvSpPr>
            <p:nvPr/>
          </p:nvSpPr>
          <p:spPr bwMode="auto">
            <a:xfrm>
              <a:off x="3453" y="2808"/>
              <a:ext cx="0" cy="304"/>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51" name="Line 108"/>
            <p:cNvSpPr>
              <a:spLocks noChangeShapeType="1"/>
            </p:cNvSpPr>
            <p:nvPr/>
          </p:nvSpPr>
          <p:spPr bwMode="auto">
            <a:xfrm>
              <a:off x="3618" y="2808"/>
              <a:ext cx="0" cy="304"/>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52" name="Line 109"/>
            <p:cNvSpPr>
              <a:spLocks noChangeShapeType="1"/>
            </p:cNvSpPr>
            <p:nvPr/>
          </p:nvSpPr>
          <p:spPr bwMode="auto">
            <a:xfrm>
              <a:off x="5206" y="2808"/>
              <a:ext cx="0" cy="304"/>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53" name="Rectangle 110"/>
            <p:cNvSpPr>
              <a:spLocks noChangeArrowheads="1"/>
            </p:cNvSpPr>
            <p:nvPr/>
          </p:nvSpPr>
          <p:spPr bwMode="auto">
            <a:xfrm>
              <a:off x="2751" y="2808"/>
              <a:ext cx="543"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55" name="Rectangle 111"/>
            <p:cNvSpPr>
              <a:spLocks noChangeArrowheads="1"/>
            </p:cNvSpPr>
            <p:nvPr/>
          </p:nvSpPr>
          <p:spPr bwMode="auto">
            <a:xfrm>
              <a:off x="2751" y="2814"/>
              <a:ext cx="543"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56" name="Rectangle 112"/>
            <p:cNvSpPr>
              <a:spLocks noChangeArrowheads="1"/>
            </p:cNvSpPr>
            <p:nvPr/>
          </p:nvSpPr>
          <p:spPr bwMode="auto">
            <a:xfrm>
              <a:off x="2751" y="2821"/>
              <a:ext cx="543" cy="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57" name="Rectangle 113"/>
            <p:cNvSpPr>
              <a:spLocks noChangeArrowheads="1"/>
            </p:cNvSpPr>
            <p:nvPr/>
          </p:nvSpPr>
          <p:spPr bwMode="auto">
            <a:xfrm>
              <a:off x="2751" y="2828"/>
              <a:ext cx="543"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58" name="Rectangle 114"/>
            <p:cNvSpPr>
              <a:spLocks noChangeArrowheads="1"/>
            </p:cNvSpPr>
            <p:nvPr/>
          </p:nvSpPr>
          <p:spPr bwMode="auto">
            <a:xfrm>
              <a:off x="2751" y="2834"/>
              <a:ext cx="54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59" name="Rectangle 115"/>
            <p:cNvSpPr>
              <a:spLocks noChangeArrowheads="1"/>
            </p:cNvSpPr>
            <p:nvPr/>
          </p:nvSpPr>
          <p:spPr bwMode="auto">
            <a:xfrm>
              <a:off x="2751" y="2814"/>
              <a:ext cx="7"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60" name="Rectangle 116"/>
            <p:cNvSpPr>
              <a:spLocks noChangeArrowheads="1"/>
            </p:cNvSpPr>
            <p:nvPr/>
          </p:nvSpPr>
          <p:spPr bwMode="auto">
            <a:xfrm>
              <a:off x="2745" y="2814"/>
              <a:ext cx="6"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61" name="Rectangle 117"/>
            <p:cNvSpPr>
              <a:spLocks noChangeArrowheads="1"/>
            </p:cNvSpPr>
            <p:nvPr/>
          </p:nvSpPr>
          <p:spPr bwMode="auto">
            <a:xfrm>
              <a:off x="3287" y="2814"/>
              <a:ext cx="7"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62" name="Rectangle 118"/>
            <p:cNvSpPr>
              <a:spLocks noChangeArrowheads="1"/>
            </p:cNvSpPr>
            <p:nvPr/>
          </p:nvSpPr>
          <p:spPr bwMode="auto">
            <a:xfrm>
              <a:off x="3294" y="2814"/>
              <a:ext cx="6"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63" name="Freeform 119"/>
            <p:cNvSpPr>
              <a:spLocks/>
            </p:cNvSpPr>
            <p:nvPr/>
          </p:nvSpPr>
          <p:spPr bwMode="auto">
            <a:xfrm>
              <a:off x="3367" y="2808"/>
              <a:ext cx="59" cy="26"/>
            </a:xfrm>
            <a:custGeom>
              <a:avLst/>
              <a:gdLst>
                <a:gd name="T0" fmla="*/ 33 w 59"/>
                <a:gd name="T1" fmla="*/ 0 h 26"/>
                <a:gd name="T2" fmla="*/ 6 w 59"/>
                <a:gd name="T3" fmla="*/ 6 h 26"/>
                <a:gd name="T4" fmla="*/ 0 w 59"/>
                <a:gd name="T5" fmla="*/ 13 h 26"/>
                <a:gd name="T6" fmla="*/ 6 w 59"/>
                <a:gd name="T7" fmla="*/ 20 h 26"/>
                <a:gd name="T8" fmla="*/ 33 w 59"/>
                <a:gd name="T9" fmla="*/ 26 h 26"/>
                <a:gd name="T10" fmla="*/ 53 w 59"/>
                <a:gd name="T11" fmla="*/ 20 h 26"/>
                <a:gd name="T12" fmla="*/ 59 w 59"/>
                <a:gd name="T13" fmla="*/ 13 h 26"/>
                <a:gd name="T14" fmla="*/ 53 w 59"/>
                <a:gd name="T15" fmla="*/ 6 h 26"/>
                <a:gd name="T16" fmla="*/ 33 w 59"/>
                <a:gd name="T17" fmla="*/ 0 h 26"/>
                <a:gd name="T18" fmla="*/ 33 w 59"/>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6">
                  <a:moveTo>
                    <a:pt x="33" y="0"/>
                  </a:moveTo>
                  <a:lnTo>
                    <a:pt x="6" y="6"/>
                  </a:lnTo>
                  <a:lnTo>
                    <a:pt x="0" y="13"/>
                  </a:lnTo>
                  <a:lnTo>
                    <a:pt x="6" y="20"/>
                  </a:lnTo>
                  <a:lnTo>
                    <a:pt x="33" y="26"/>
                  </a:lnTo>
                  <a:lnTo>
                    <a:pt x="53" y="20"/>
                  </a:lnTo>
                  <a:lnTo>
                    <a:pt x="59" y="13"/>
                  </a:lnTo>
                  <a:lnTo>
                    <a:pt x="53" y="6"/>
                  </a:lnTo>
                  <a:lnTo>
                    <a:pt x="33" y="0"/>
                  </a:lnTo>
                  <a:lnTo>
                    <a:pt x="33" y="0"/>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64" name="Freeform 120"/>
            <p:cNvSpPr>
              <a:spLocks/>
            </p:cNvSpPr>
            <p:nvPr/>
          </p:nvSpPr>
          <p:spPr bwMode="auto">
            <a:xfrm>
              <a:off x="3367" y="2795"/>
              <a:ext cx="59" cy="52"/>
            </a:xfrm>
            <a:custGeom>
              <a:avLst/>
              <a:gdLst>
                <a:gd name="T0" fmla="*/ 33 w 59"/>
                <a:gd name="T1" fmla="*/ 0 h 52"/>
                <a:gd name="T2" fmla="*/ 6 w 59"/>
                <a:gd name="T3" fmla="*/ 6 h 52"/>
                <a:gd name="T4" fmla="*/ 0 w 59"/>
                <a:gd name="T5" fmla="*/ 26 h 52"/>
                <a:gd name="T6" fmla="*/ 6 w 59"/>
                <a:gd name="T7" fmla="*/ 46 h 52"/>
                <a:gd name="T8" fmla="*/ 33 w 59"/>
                <a:gd name="T9" fmla="*/ 52 h 52"/>
                <a:gd name="T10" fmla="*/ 53 w 59"/>
                <a:gd name="T11" fmla="*/ 46 h 52"/>
                <a:gd name="T12" fmla="*/ 59 w 59"/>
                <a:gd name="T13" fmla="*/ 26 h 52"/>
                <a:gd name="T14" fmla="*/ 53 w 59"/>
                <a:gd name="T15" fmla="*/ 6 h 52"/>
                <a:gd name="T16" fmla="*/ 33 w 59"/>
                <a:gd name="T17" fmla="*/ 0 h 52"/>
                <a:gd name="T18" fmla="*/ 33 w 59"/>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2">
                  <a:moveTo>
                    <a:pt x="33" y="0"/>
                  </a:moveTo>
                  <a:lnTo>
                    <a:pt x="6" y="6"/>
                  </a:lnTo>
                  <a:lnTo>
                    <a:pt x="0" y="26"/>
                  </a:lnTo>
                  <a:lnTo>
                    <a:pt x="6" y="46"/>
                  </a:lnTo>
                  <a:lnTo>
                    <a:pt x="33" y="52"/>
                  </a:lnTo>
                  <a:lnTo>
                    <a:pt x="53" y="46"/>
                  </a:lnTo>
                  <a:lnTo>
                    <a:pt x="59" y="26"/>
                  </a:lnTo>
                  <a:lnTo>
                    <a:pt x="53" y="6"/>
                  </a:lnTo>
                  <a:lnTo>
                    <a:pt x="33" y="0"/>
                  </a:lnTo>
                  <a:lnTo>
                    <a:pt x="33"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65" name="Freeform 121"/>
            <p:cNvSpPr>
              <a:spLocks/>
            </p:cNvSpPr>
            <p:nvPr/>
          </p:nvSpPr>
          <p:spPr bwMode="auto">
            <a:xfrm>
              <a:off x="3300" y="2808"/>
              <a:ext cx="67" cy="26"/>
            </a:xfrm>
            <a:custGeom>
              <a:avLst/>
              <a:gdLst>
                <a:gd name="T0" fmla="*/ 34 w 67"/>
                <a:gd name="T1" fmla="*/ 0 h 26"/>
                <a:gd name="T2" fmla="*/ 14 w 67"/>
                <a:gd name="T3" fmla="*/ 6 h 26"/>
                <a:gd name="T4" fmla="*/ 0 w 67"/>
                <a:gd name="T5" fmla="*/ 13 h 26"/>
                <a:gd name="T6" fmla="*/ 14 w 67"/>
                <a:gd name="T7" fmla="*/ 20 h 26"/>
                <a:gd name="T8" fmla="*/ 34 w 67"/>
                <a:gd name="T9" fmla="*/ 26 h 26"/>
                <a:gd name="T10" fmla="*/ 60 w 67"/>
                <a:gd name="T11" fmla="*/ 20 h 26"/>
                <a:gd name="T12" fmla="*/ 67 w 67"/>
                <a:gd name="T13" fmla="*/ 13 h 26"/>
                <a:gd name="T14" fmla="*/ 60 w 67"/>
                <a:gd name="T15" fmla="*/ 6 h 26"/>
                <a:gd name="T16" fmla="*/ 34 w 67"/>
                <a:gd name="T17" fmla="*/ 0 h 26"/>
                <a:gd name="T18" fmla="*/ 34 w 67"/>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6">
                  <a:moveTo>
                    <a:pt x="34" y="0"/>
                  </a:moveTo>
                  <a:lnTo>
                    <a:pt x="14" y="6"/>
                  </a:lnTo>
                  <a:lnTo>
                    <a:pt x="0" y="13"/>
                  </a:lnTo>
                  <a:lnTo>
                    <a:pt x="14" y="20"/>
                  </a:lnTo>
                  <a:lnTo>
                    <a:pt x="34" y="26"/>
                  </a:lnTo>
                  <a:lnTo>
                    <a:pt x="60" y="20"/>
                  </a:lnTo>
                  <a:lnTo>
                    <a:pt x="67" y="13"/>
                  </a:lnTo>
                  <a:lnTo>
                    <a:pt x="60" y="6"/>
                  </a:lnTo>
                  <a:lnTo>
                    <a:pt x="34" y="0"/>
                  </a:lnTo>
                  <a:lnTo>
                    <a:pt x="34" y="0"/>
                  </a:lnTo>
                  <a:close/>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66" name="Freeform 122"/>
            <p:cNvSpPr>
              <a:spLocks/>
            </p:cNvSpPr>
            <p:nvPr/>
          </p:nvSpPr>
          <p:spPr bwMode="auto">
            <a:xfrm>
              <a:off x="3300" y="2795"/>
              <a:ext cx="67" cy="52"/>
            </a:xfrm>
            <a:custGeom>
              <a:avLst/>
              <a:gdLst>
                <a:gd name="T0" fmla="*/ 34 w 67"/>
                <a:gd name="T1" fmla="*/ 0 h 52"/>
                <a:gd name="T2" fmla="*/ 14 w 67"/>
                <a:gd name="T3" fmla="*/ 6 h 52"/>
                <a:gd name="T4" fmla="*/ 0 w 67"/>
                <a:gd name="T5" fmla="*/ 26 h 52"/>
                <a:gd name="T6" fmla="*/ 14 w 67"/>
                <a:gd name="T7" fmla="*/ 46 h 52"/>
                <a:gd name="T8" fmla="*/ 34 w 67"/>
                <a:gd name="T9" fmla="*/ 52 h 52"/>
                <a:gd name="T10" fmla="*/ 60 w 67"/>
                <a:gd name="T11" fmla="*/ 46 h 52"/>
                <a:gd name="T12" fmla="*/ 67 w 67"/>
                <a:gd name="T13" fmla="*/ 26 h 52"/>
                <a:gd name="T14" fmla="*/ 60 w 67"/>
                <a:gd name="T15" fmla="*/ 6 h 52"/>
                <a:gd name="T16" fmla="*/ 34 w 67"/>
                <a:gd name="T17" fmla="*/ 0 h 52"/>
                <a:gd name="T18" fmla="*/ 34 w 67"/>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52">
                  <a:moveTo>
                    <a:pt x="34" y="0"/>
                  </a:moveTo>
                  <a:lnTo>
                    <a:pt x="14" y="6"/>
                  </a:lnTo>
                  <a:lnTo>
                    <a:pt x="0" y="26"/>
                  </a:lnTo>
                  <a:lnTo>
                    <a:pt x="14" y="46"/>
                  </a:lnTo>
                  <a:lnTo>
                    <a:pt x="34" y="52"/>
                  </a:lnTo>
                  <a:lnTo>
                    <a:pt x="60" y="46"/>
                  </a:lnTo>
                  <a:lnTo>
                    <a:pt x="67" y="26"/>
                  </a:lnTo>
                  <a:lnTo>
                    <a:pt x="60" y="6"/>
                  </a:lnTo>
                  <a:lnTo>
                    <a:pt x="34" y="0"/>
                  </a:lnTo>
                  <a:lnTo>
                    <a:pt x="34"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467" name="Freeform 123"/>
            <p:cNvSpPr>
              <a:spLocks/>
            </p:cNvSpPr>
            <p:nvPr/>
          </p:nvSpPr>
          <p:spPr bwMode="auto">
            <a:xfrm>
              <a:off x="2613" y="2788"/>
              <a:ext cx="125" cy="66"/>
            </a:xfrm>
            <a:custGeom>
              <a:avLst/>
              <a:gdLst>
                <a:gd name="T0" fmla="*/ 0 w 125"/>
                <a:gd name="T1" fmla="*/ 33 h 66"/>
                <a:gd name="T2" fmla="*/ 13 w 125"/>
                <a:gd name="T3" fmla="*/ 20 h 66"/>
                <a:gd name="T4" fmla="*/ 59 w 125"/>
                <a:gd name="T5" fmla="*/ 20 h 66"/>
                <a:gd name="T6" fmla="*/ 79 w 125"/>
                <a:gd name="T7" fmla="*/ 0 h 66"/>
                <a:gd name="T8" fmla="*/ 105 w 125"/>
                <a:gd name="T9" fmla="*/ 0 h 66"/>
                <a:gd name="T10" fmla="*/ 125 w 125"/>
                <a:gd name="T11" fmla="*/ 20 h 66"/>
                <a:gd name="T12" fmla="*/ 125 w 125"/>
                <a:gd name="T13" fmla="*/ 46 h 66"/>
                <a:gd name="T14" fmla="*/ 105 w 125"/>
                <a:gd name="T15" fmla="*/ 66 h 66"/>
                <a:gd name="T16" fmla="*/ 79 w 125"/>
                <a:gd name="T17" fmla="*/ 66 h 66"/>
                <a:gd name="T18" fmla="*/ 59 w 125"/>
                <a:gd name="T19" fmla="*/ 46 h 66"/>
                <a:gd name="T20" fmla="*/ 46 w 125"/>
                <a:gd name="T21" fmla="*/ 53 h 66"/>
                <a:gd name="T22" fmla="*/ 33 w 125"/>
                <a:gd name="T23" fmla="*/ 46 h 66"/>
                <a:gd name="T24" fmla="*/ 19 w 125"/>
                <a:gd name="T25" fmla="*/ 53 h 66"/>
                <a:gd name="T26" fmla="*/ 0 w 125"/>
                <a:gd name="T27"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66">
                  <a:moveTo>
                    <a:pt x="0" y="33"/>
                  </a:moveTo>
                  <a:lnTo>
                    <a:pt x="13" y="20"/>
                  </a:lnTo>
                  <a:lnTo>
                    <a:pt x="59" y="20"/>
                  </a:lnTo>
                  <a:lnTo>
                    <a:pt x="79" y="0"/>
                  </a:lnTo>
                  <a:lnTo>
                    <a:pt x="105" y="0"/>
                  </a:lnTo>
                  <a:lnTo>
                    <a:pt x="125" y="20"/>
                  </a:lnTo>
                  <a:lnTo>
                    <a:pt x="125" y="46"/>
                  </a:lnTo>
                  <a:lnTo>
                    <a:pt x="105" y="66"/>
                  </a:lnTo>
                  <a:lnTo>
                    <a:pt x="79" y="66"/>
                  </a:lnTo>
                  <a:lnTo>
                    <a:pt x="59" y="46"/>
                  </a:lnTo>
                  <a:lnTo>
                    <a:pt x="46" y="53"/>
                  </a:lnTo>
                  <a:lnTo>
                    <a:pt x="33" y="46"/>
                  </a:lnTo>
                  <a:lnTo>
                    <a:pt x="19" y="53"/>
                  </a:lnTo>
                  <a:lnTo>
                    <a:pt x="0" y="33"/>
                  </a:lnTo>
                  <a:close/>
                </a:path>
              </a:pathLst>
            </a:custGeom>
            <a:solidFill>
              <a:srgbClr val="FFFF00"/>
            </a:solidFill>
            <a:ln w="111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5468" name="Freeform 124"/>
            <p:cNvSpPr>
              <a:spLocks/>
            </p:cNvSpPr>
            <p:nvPr/>
          </p:nvSpPr>
          <p:spPr bwMode="auto">
            <a:xfrm>
              <a:off x="2699" y="2808"/>
              <a:ext cx="19" cy="26"/>
            </a:xfrm>
            <a:custGeom>
              <a:avLst/>
              <a:gdLst>
                <a:gd name="T0" fmla="*/ 13 w 19"/>
                <a:gd name="T1" fmla="*/ 26 h 26"/>
                <a:gd name="T2" fmla="*/ 19 w 19"/>
                <a:gd name="T3" fmla="*/ 26 h 26"/>
                <a:gd name="T4" fmla="*/ 19 w 19"/>
                <a:gd name="T5" fmla="*/ 13 h 26"/>
                <a:gd name="T6" fmla="*/ 13 w 19"/>
                <a:gd name="T7" fmla="*/ 6 h 26"/>
                <a:gd name="T8" fmla="*/ 6 w 19"/>
                <a:gd name="T9" fmla="*/ 0 h 26"/>
                <a:gd name="T10" fmla="*/ 0 w 19"/>
                <a:gd name="T11" fmla="*/ 0 h 26"/>
                <a:gd name="T12" fmla="*/ 0 w 19"/>
                <a:gd name="T13" fmla="*/ 13 h 26"/>
                <a:gd name="T14" fmla="*/ 6 w 19"/>
                <a:gd name="T15" fmla="*/ 20 h 26"/>
                <a:gd name="T16" fmla="*/ 13 w 19"/>
                <a:gd name="T17" fmla="*/ 26 h 26"/>
                <a:gd name="T18" fmla="*/ 13 w 19"/>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6">
                  <a:moveTo>
                    <a:pt x="13" y="26"/>
                  </a:moveTo>
                  <a:lnTo>
                    <a:pt x="19" y="26"/>
                  </a:lnTo>
                  <a:lnTo>
                    <a:pt x="19" y="13"/>
                  </a:lnTo>
                  <a:lnTo>
                    <a:pt x="13" y="6"/>
                  </a:lnTo>
                  <a:lnTo>
                    <a:pt x="6" y="0"/>
                  </a:lnTo>
                  <a:lnTo>
                    <a:pt x="0" y="0"/>
                  </a:lnTo>
                  <a:lnTo>
                    <a:pt x="0" y="13"/>
                  </a:lnTo>
                  <a:lnTo>
                    <a:pt x="6" y="20"/>
                  </a:lnTo>
                  <a:lnTo>
                    <a:pt x="13" y="26"/>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69" name="Rectangle 125"/>
            <p:cNvSpPr>
              <a:spLocks noChangeArrowheads="1"/>
            </p:cNvSpPr>
            <p:nvPr/>
          </p:nvSpPr>
          <p:spPr bwMode="auto">
            <a:xfrm>
              <a:off x="2447" y="3475"/>
              <a:ext cx="7" cy="5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70" name="Rectangle 126"/>
            <p:cNvSpPr>
              <a:spLocks noChangeArrowheads="1"/>
            </p:cNvSpPr>
            <p:nvPr/>
          </p:nvSpPr>
          <p:spPr bwMode="auto">
            <a:xfrm>
              <a:off x="800" y="3984"/>
              <a:ext cx="164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471" name="Rectangle 127"/>
            <p:cNvSpPr>
              <a:spLocks noChangeArrowheads="1"/>
            </p:cNvSpPr>
            <p:nvPr/>
          </p:nvSpPr>
          <p:spPr bwMode="auto">
            <a:xfrm>
              <a:off x="800" y="3475"/>
              <a:ext cx="7" cy="5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04" name="Rectangle 128"/>
            <p:cNvSpPr>
              <a:spLocks noChangeArrowheads="1"/>
            </p:cNvSpPr>
            <p:nvPr/>
          </p:nvSpPr>
          <p:spPr bwMode="auto">
            <a:xfrm>
              <a:off x="807" y="3475"/>
              <a:ext cx="164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06" name="Rectangle 129"/>
            <p:cNvSpPr>
              <a:spLocks noChangeArrowheads="1"/>
            </p:cNvSpPr>
            <p:nvPr/>
          </p:nvSpPr>
          <p:spPr bwMode="auto">
            <a:xfrm>
              <a:off x="2427" y="3482"/>
              <a:ext cx="20" cy="50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08" name="Rectangle 130"/>
            <p:cNvSpPr>
              <a:spLocks noChangeArrowheads="1"/>
            </p:cNvSpPr>
            <p:nvPr/>
          </p:nvSpPr>
          <p:spPr bwMode="auto">
            <a:xfrm>
              <a:off x="807" y="3964"/>
              <a:ext cx="1620" cy="2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09" name="Rectangle 131"/>
            <p:cNvSpPr>
              <a:spLocks noChangeArrowheads="1"/>
            </p:cNvSpPr>
            <p:nvPr/>
          </p:nvSpPr>
          <p:spPr bwMode="auto">
            <a:xfrm>
              <a:off x="807" y="3482"/>
              <a:ext cx="20" cy="48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0" name="Rectangle 132"/>
            <p:cNvSpPr>
              <a:spLocks noChangeArrowheads="1"/>
            </p:cNvSpPr>
            <p:nvPr/>
          </p:nvSpPr>
          <p:spPr bwMode="auto">
            <a:xfrm>
              <a:off x="827" y="3482"/>
              <a:ext cx="1600" cy="2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1" name="Rectangle 133"/>
            <p:cNvSpPr>
              <a:spLocks noChangeArrowheads="1"/>
            </p:cNvSpPr>
            <p:nvPr/>
          </p:nvSpPr>
          <p:spPr bwMode="auto">
            <a:xfrm>
              <a:off x="840" y="3502"/>
              <a:ext cx="3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Tahoma" panose="020B0604030504040204" pitchFamily="34" charset="0"/>
                </a:rPr>
                <a:t>Usage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5512" name="Rectangle 134"/>
            <p:cNvSpPr>
              <a:spLocks noChangeArrowheads="1"/>
            </p:cNvSpPr>
            <p:nvPr/>
          </p:nvSpPr>
          <p:spPr bwMode="auto">
            <a:xfrm>
              <a:off x="2427" y="3647"/>
              <a:ext cx="7" cy="32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3" name="Rectangle 135"/>
            <p:cNvSpPr>
              <a:spLocks noChangeArrowheads="1"/>
            </p:cNvSpPr>
            <p:nvPr/>
          </p:nvSpPr>
          <p:spPr bwMode="auto">
            <a:xfrm>
              <a:off x="820" y="3964"/>
              <a:ext cx="1607"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4" name="Rectangle 136"/>
            <p:cNvSpPr>
              <a:spLocks noChangeArrowheads="1"/>
            </p:cNvSpPr>
            <p:nvPr/>
          </p:nvSpPr>
          <p:spPr bwMode="auto">
            <a:xfrm>
              <a:off x="820" y="3647"/>
              <a:ext cx="7" cy="31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5" name="Rectangle 137"/>
            <p:cNvSpPr>
              <a:spLocks noChangeArrowheads="1"/>
            </p:cNvSpPr>
            <p:nvPr/>
          </p:nvSpPr>
          <p:spPr bwMode="auto">
            <a:xfrm>
              <a:off x="827" y="3647"/>
              <a:ext cx="1600"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6" name="Rectangle 138"/>
            <p:cNvSpPr>
              <a:spLocks noChangeArrowheads="1"/>
            </p:cNvSpPr>
            <p:nvPr/>
          </p:nvSpPr>
          <p:spPr bwMode="auto">
            <a:xfrm>
              <a:off x="827" y="3647"/>
              <a:ext cx="1600"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7" name="Rectangle 139"/>
            <p:cNvSpPr>
              <a:spLocks noChangeArrowheads="1"/>
            </p:cNvSpPr>
            <p:nvPr/>
          </p:nvSpPr>
          <p:spPr bwMode="auto">
            <a:xfrm>
              <a:off x="827" y="3647"/>
              <a:ext cx="1600"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18" name="Rectangle 140"/>
            <p:cNvSpPr>
              <a:spLocks noChangeArrowheads="1"/>
            </p:cNvSpPr>
            <p:nvPr/>
          </p:nvSpPr>
          <p:spPr bwMode="auto">
            <a:xfrm>
              <a:off x="833" y="3654"/>
              <a:ext cx="159" cy="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5549" name="Picture 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 y="3687"/>
              <a:ext cx="10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519" name="Rectangle 142"/>
            <p:cNvSpPr>
              <a:spLocks noChangeArrowheads="1"/>
            </p:cNvSpPr>
            <p:nvPr/>
          </p:nvSpPr>
          <p:spPr bwMode="auto">
            <a:xfrm>
              <a:off x="999" y="3647"/>
              <a:ext cx="1428"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20" name="Rectangle 143"/>
            <p:cNvSpPr>
              <a:spLocks noChangeArrowheads="1"/>
            </p:cNvSpPr>
            <p:nvPr/>
          </p:nvSpPr>
          <p:spPr bwMode="auto">
            <a:xfrm>
              <a:off x="1045" y="3667"/>
              <a:ext cx="5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ahoma" panose="020B0604030504040204" pitchFamily="34" charset="0"/>
                </a:rPr>
                <a:t>usageName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521" name="Line 144"/>
            <p:cNvSpPr>
              <a:spLocks noChangeShapeType="1"/>
            </p:cNvSpPr>
            <p:nvPr/>
          </p:nvSpPr>
          <p:spPr bwMode="auto">
            <a:xfrm>
              <a:off x="827" y="3647"/>
              <a:ext cx="1587"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22" name="Line 145"/>
            <p:cNvSpPr>
              <a:spLocks noChangeShapeType="1"/>
            </p:cNvSpPr>
            <p:nvPr/>
          </p:nvSpPr>
          <p:spPr bwMode="auto">
            <a:xfrm>
              <a:off x="827" y="3806"/>
              <a:ext cx="1587" cy="0"/>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23" name="Line 146"/>
            <p:cNvSpPr>
              <a:spLocks noChangeShapeType="1"/>
            </p:cNvSpPr>
            <p:nvPr/>
          </p:nvSpPr>
          <p:spPr bwMode="auto">
            <a:xfrm>
              <a:off x="827" y="3647"/>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24" name="Line 147"/>
            <p:cNvSpPr>
              <a:spLocks noChangeShapeType="1"/>
            </p:cNvSpPr>
            <p:nvPr/>
          </p:nvSpPr>
          <p:spPr bwMode="auto">
            <a:xfrm>
              <a:off x="992" y="3647"/>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25" name="Line 148"/>
            <p:cNvSpPr>
              <a:spLocks noChangeShapeType="1"/>
            </p:cNvSpPr>
            <p:nvPr/>
          </p:nvSpPr>
          <p:spPr bwMode="auto">
            <a:xfrm>
              <a:off x="2421" y="3647"/>
              <a:ext cx="0" cy="152"/>
            </a:xfrm>
            <a:prstGeom prst="line">
              <a:avLst/>
            </a:prstGeom>
            <a:noFill/>
            <a:ln w="11113">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26" name="Rectangle 149"/>
            <p:cNvSpPr>
              <a:spLocks noChangeArrowheads="1"/>
            </p:cNvSpPr>
            <p:nvPr/>
          </p:nvSpPr>
          <p:spPr bwMode="auto">
            <a:xfrm>
              <a:off x="2593" y="3839"/>
              <a:ext cx="595"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27" name="Rectangle 150"/>
            <p:cNvSpPr>
              <a:spLocks noChangeArrowheads="1"/>
            </p:cNvSpPr>
            <p:nvPr/>
          </p:nvSpPr>
          <p:spPr bwMode="auto">
            <a:xfrm>
              <a:off x="2593" y="3845"/>
              <a:ext cx="595"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28" name="Rectangle 151"/>
            <p:cNvSpPr>
              <a:spLocks noChangeArrowheads="1"/>
            </p:cNvSpPr>
            <p:nvPr/>
          </p:nvSpPr>
          <p:spPr bwMode="auto">
            <a:xfrm>
              <a:off x="2593" y="3852"/>
              <a:ext cx="595" cy="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29" name="Rectangle 152"/>
            <p:cNvSpPr>
              <a:spLocks noChangeArrowheads="1"/>
            </p:cNvSpPr>
            <p:nvPr/>
          </p:nvSpPr>
          <p:spPr bwMode="auto">
            <a:xfrm>
              <a:off x="2593" y="3858"/>
              <a:ext cx="595"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0" name="Rectangle 153"/>
            <p:cNvSpPr>
              <a:spLocks noChangeArrowheads="1"/>
            </p:cNvSpPr>
            <p:nvPr/>
          </p:nvSpPr>
          <p:spPr bwMode="auto">
            <a:xfrm>
              <a:off x="2593" y="3865"/>
              <a:ext cx="59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1" name="Rectangle 154"/>
            <p:cNvSpPr>
              <a:spLocks noChangeArrowheads="1"/>
            </p:cNvSpPr>
            <p:nvPr/>
          </p:nvSpPr>
          <p:spPr bwMode="auto">
            <a:xfrm>
              <a:off x="3168" y="3839"/>
              <a:ext cx="1"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2" name="Rectangle 155"/>
            <p:cNvSpPr>
              <a:spLocks noChangeArrowheads="1"/>
            </p:cNvSpPr>
            <p:nvPr/>
          </p:nvSpPr>
          <p:spPr bwMode="auto">
            <a:xfrm>
              <a:off x="3168" y="3845"/>
              <a:ext cx="7"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3" name="Rectangle 156"/>
            <p:cNvSpPr>
              <a:spLocks noChangeArrowheads="1"/>
            </p:cNvSpPr>
            <p:nvPr/>
          </p:nvSpPr>
          <p:spPr bwMode="auto">
            <a:xfrm>
              <a:off x="3175" y="3845"/>
              <a:ext cx="6" cy="1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4" name="Rectangle 157"/>
            <p:cNvSpPr>
              <a:spLocks noChangeArrowheads="1"/>
            </p:cNvSpPr>
            <p:nvPr/>
          </p:nvSpPr>
          <p:spPr bwMode="auto">
            <a:xfrm>
              <a:off x="3181" y="3845"/>
              <a:ext cx="7" cy="2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5" name="Rectangle 158"/>
            <p:cNvSpPr>
              <a:spLocks noChangeArrowheads="1"/>
            </p:cNvSpPr>
            <p:nvPr/>
          </p:nvSpPr>
          <p:spPr bwMode="auto">
            <a:xfrm>
              <a:off x="3188" y="3845"/>
              <a:ext cx="7"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6" name="Rectangle 159"/>
            <p:cNvSpPr>
              <a:spLocks noChangeArrowheads="1"/>
            </p:cNvSpPr>
            <p:nvPr/>
          </p:nvSpPr>
          <p:spPr bwMode="auto">
            <a:xfrm>
              <a:off x="3162" y="3839"/>
              <a:ext cx="562" cy="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7" name="Rectangle 160"/>
            <p:cNvSpPr>
              <a:spLocks noChangeArrowheads="1"/>
            </p:cNvSpPr>
            <p:nvPr/>
          </p:nvSpPr>
          <p:spPr bwMode="auto">
            <a:xfrm>
              <a:off x="3168" y="3845"/>
              <a:ext cx="556"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8" name="Rectangle 161"/>
            <p:cNvSpPr>
              <a:spLocks noChangeArrowheads="1"/>
            </p:cNvSpPr>
            <p:nvPr/>
          </p:nvSpPr>
          <p:spPr bwMode="auto">
            <a:xfrm>
              <a:off x="3175" y="3852"/>
              <a:ext cx="549" cy="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39" name="Rectangle 162"/>
            <p:cNvSpPr>
              <a:spLocks noChangeArrowheads="1"/>
            </p:cNvSpPr>
            <p:nvPr/>
          </p:nvSpPr>
          <p:spPr bwMode="auto">
            <a:xfrm>
              <a:off x="3181" y="3858"/>
              <a:ext cx="543" cy="7"/>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0" name="Rectangle 163"/>
            <p:cNvSpPr>
              <a:spLocks noChangeArrowheads="1"/>
            </p:cNvSpPr>
            <p:nvPr/>
          </p:nvSpPr>
          <p:spPr bwMode="auto">
            <a:xfrm>
              <a:off x="3188" y="386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1" name="Rectangle 164"/>
            <p:cNvSpPr>
              <a:spLocks noChangeArrowheads="1"/>
            </p:cNvSpPr>
            <p:nvPr/>
          </p:nvSpPr>
          <p:spPr bwMode="auto">
            <a:xfrm>
              <a:off x="3697" y="3449"/>
              <a:ext cx="7" cy="3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2" name="Rectangle 165"/>
            <p:cNvSpPr>
              <a:spLocks noChangeArrowheads="1"/>
            </p:cNvSpPr>
            <p:nvPr/>
          </p:nvSpPr>
          <p:spPr bwMode="auto">
            <a:xfrm>
              <a:off x="3704" y="3449"/>
              <a:ext cx="7" cy="4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3" name="Rectangle 166"/>
            <p:cNvSpPr>
              <a:spLocks noChangeArrowheads="1"/>
            </p:cNvSpPr>
            <p:nvPr/>
          </p:nvSpPr>
          <p:spPr bwMode="auto">
            <a:xfrm>
              <a:off x="3711" y="3449"/>
              <a:ext cx="6" cy="409"/>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4" name="Rectangle 167"/>
            <p:cNvSpPr>
              <a:spLocks noChangeArrowheads="1"/>
            </p:cNvSpPr>
            <p:nvPr/>
          </p:nvSpPr>
          <p:spPr bwMode="auto">
            <a:xfrm>
              <a:off x="3717" y="3449"/>
              <a:ext cx="7" cy="41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5" name="Rectangle 168"/>
            <p:cNvSpPr>
              <a:spLocks noChangeArrowheads="1"/>
            </p:cNvSpPr>
            <p:nvPr/>
          </p:nvSpPr>
          <p:spPr bwMode="auto">
            <a:xfrm>
              <a:off x="3724" y="3449"/>
              <a:ext cx="6" cy="4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6" name="Rectangle 169"/>
            <p:cNvSpPr>
              <a:spLocks noChangeArrowheads="1"/>
            </p:cNvSpPr>
            <p:nvPr/>
          </p:nvSpPr>
          <p:spPr bwMode="auto">
            <a:xfrm>
              <a:off x="2593" y="3845"/>
              <a:ext cx="6"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7" name="Rectangle 170"/>
            <p:cNvSpPr>
              <a:spLocks noChangeArrowheads="1"/>
            </p:cNvSpPr>
            <p:nvPr/>
          </p:nvSpPr>
          <p:spPr bwMode="auto">
            <a:xfrm>
              <a:off x="2586" y="3845"/>
              <a:ext cx="7"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48" name="Rectangle 171"/>
            <p:cNvSpPr>
              <a:spLocks noChangeArrowheads="1"/>
            </p:cNvSpPr>
            <p:nvPr/>
          </p:nvSpPr>
          <p:spPr bwMode="auto">
            <a:xfrm>
              <a:off x="3704" y="3449"/>
              <a:ext cx="2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50" name="Rectangle 172"/>
            <p:cNvSpPr>
              <a:spLocks noChangeArrowheads="1"/>
            </p:cNvSpPr>
            <p:nvPr/>
          </p:nvSpPr>
          <p:spPr bwMode="auto">
            <a:xfrm>
              <a:off x="3704" y="3442"/>
              <a:ext cx="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551" name="Oval 173"/>
            <p:cNvSpPr>
              <a:spLocks noChangeArrowheads="1"/>
            </p:cNvSpPr>
            <p:nvPr/>
          </p:nvSpPr>
          <p:spPr bwMode="auto">
            <a:xfrm>
              <a:off x="3697" y="3310"/>
              <a:ext cx="33" cy="66"/>
            </a:xfrm>
            <a:prstGeom prst="ellipse">
              <a:avLst/>
            </a:pr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52" name="Oval 174"/>
            <p:cNvSpPr>
              <a:spLocks noChangeArrowheads="1"/>
            </p:cNvSpPr>
            <p:nvPr/>
          </p:nvSpPr>
          <p:spPr bwMode="auto">
            <a:xfrm>
              <a:off x="3684" y="3310"/>
              <a:ext cx="60" cy="66"/>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53" name="Oval 175"/>
            <p:cNvSpPr>
              <a:spLocks noChangeArrowheads="1"/>
            </p:cNvSpPr>
            <p:nvPr/>
          </p:nvSpPr>
          <p:spPr bwMode="auto">
            <a:xfrm>
              <a:off x="3697" y="3369"/>
              <a:ext cx="33" cy="73"/>
            </a:xfrm>
            <a:prstGeom prst="ellipse">
              <a:avLst/>
            </a:pr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54" name="Oval 176"/>
            <p:cNvSpPr>
              <a:spLocks noChangeArrowheads="1"/>
            </p:cNvSpPr>
            <p:nvPr/>
          </p:nvSpPr>
          <p:spPr bwMode="auto">
            <a:xfrm>
              <a:off x="3684" y="3369"/>
              <a:ext cx="60" cy="73"/>
            </a:xfrm>
            <a:prstGeom prst="ellipse">
              <a:avLst/>
            </a:pr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5555" name="Freeform 177"/>
            <p:cNvSpPr>
              <a:spLocks/>
            </p:cNvSpPr>
            <p:nvPr/>
          </p:nvSpPr>
          <p:spPr bwMode="auto">
            <a:xfrm>
              <a:off x="2454" y="3819"/>
              <a:ext cx="125" cy="66"/>
            </a:xfrm>
            <a:custGeom>
              <a:avLst/>
              <a:gdLst>
                <a:gd name="T0" fmla="*/ 0 w 125"/>
                <a:gd name="T1" fmla="*/ 33 h 66"/>
                <a:gd name="T2" fmla="*/ 13 w 125"/>
                <a:gd name="T3" fmla="*/ 20 h 66"/>
                <a:gd name="T4" fmla="*/ 59 w 125"/>
                <a:gd name="T5" fmla="*/ 20 h 66"/>
                <a:gd name="T6" fmla="*/ 79 w 125"/>
                <a:gd name="T7" fmla="*/ 0 h 66"/>
                <a:gd name="T8" fmla="*/ 106 w 125"/>
                <a:gd name="T9" fmla="*/ 0 h 66"/>
                <a:gd name="T10" fmla="*/ 125 w 125"/>
                <a:gd name="T11" fmla="*/ 20 h 66"/>
                <a:gd name="T12" fmla="*/ 125 w 125"/>
                <a:gd name="T13" fmla="*/ 46 h 66"/>
                <a:gd name="T14" fmla="*/ 106 w 125"/>
                <a:gd name="T15" fmla="*/ 66 h 66"/>
                <a:gd name="T16" fmla="*/ 79 w 125"/>
                <a:gd name="T17" fmla="*/ 66 h 66"/>
                <a:gd name="T18" fmla="*/ 59 w 125"/>
                <a:gd name="T19" fmla="*/ 46 h 66"/>
                <a:gd name="T20" fmla="*/ 46 w 125"/>
                <a:gd name="T21" fmla="*/ 53 h 66"/>
                <a:gd name="T22" fmla="*/ 33 w 125"/>
                <a:gd name="T23" fmla="*/ 46 h 66"/>
                <a:gd name="T24" fmla="*/ 20 w 125"/>
                <a:gd name="T25" fmla="*/ 53 h 66"/>
                <a:gd name="T26" fmla="*/ 0 w 125"/>
                <a:gd name="T27"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66">
                  <a:moveTo>
                    <a:pt x="0" y="33"/>
                  </a:moveTo>
                  <a:lnTo>
                    <a:pt x="13" y="20"/>
                  </a:lnTo>
                  <a:lnTo>
                    <a:pt x="59" y="20"/>
                  </a:lnTo>
                  <a:lnTo>
                    <a:pt x="79" y="0"/>
                  </a:lnTo>
                  <a:lnTo>
                    <a:pt x="106" y="0"/>
                  </a:lnTo>
                  <a:lnTo>
                    <a:pt x="125" y="20"/>
                  </a:lnTo>
                  <a:lnTo>
                    <a:pt x="125" y="46"/>
                  </a:lnTo>
                  <a:lnTo>
                    <a:pt x="106" y="66"/>
                  </a:lnTo>
                  <a:lnTo>
                    <a:pt x="79" y="66"/>
                  </a:lnTo>
                  <a:lnTo>
                    <a:pt x="59" y="46"/>
                  </a:lnTo>
                  <a:lnTo>
                    <a:pt x="46" y="53"/>
                  </a:lnTo>
                  <a:lnTo>
                    <a:pt x="33" y="46"/>
                  </a:lnTo>
                  <a:lnTo>
                    <a:pt x="20" y="53"/>
                  </a:lnTo>
                  <a:lnTo>
                    <a:pt x="0" y="33"/>
                  </a:lnTo>
                  <a:close/>
                </a:path>
              </a:pathLst>
            </a:custGeom>
            <a:solidFill>
              <a:srgbClr val="FFFF00"/>
            </a:solidFill>
            <a:ln w="111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5556" name="Freeform 178"/>
            <p:cNvSpPr>
              <a:spLocks/>
            </p:cNvSpPr>
            <p:nvPr/>
          </p:nvSpPr>
          <p:spPr bwMode="auto">
            <a:xfrm>
              <a:off x="2540" y="3839"/>
              <a:ext cx="20" cy="26"/>
            </a:xfrm>
            <a:custGeom>
              <a:avLst/>
              <a:gdLst>
                <a:gd name="T0" fmla="*/ 13 w 20"/>
                <a:gd name="T1" fmla="*/ 26 h 26"/>
                <a:gd name="T2" fmla="*/ 20 w 20"/>
                <a:gd name="T3" fmla="*/ 26 h 26"/>
                <a:gd name="T4" fmla="*/ 20 w 20"/>
                <a:gd name="T5" fmla="*/ 13 h 26"/>
                <a:gd name="T6" fmla="*/ 13 w 20"/>
                <a:gd name="T7" fmla="*/ 6 h 26"/>
                <a:gd name="T8" fmla="*/ 6 w 20"/>
                <a:gd name="T9" fmla="*/ 0 h 26"/>
                <a:gd name="T10" fmla="*/ 0 w 20"/>
                <a:gd name="T11" fmla="*/ 0 h 26"/>
                <a:gd name="T12" fmla="*/ 0 w 20"/>
                <a:gd name="T13" fmla="*/ 13 h 26"/>
                <a:gd name="T14" fmla="*/ 6 w 20"/>
                <a:gd name="T15" fmla="*/ 19 h 26"/>
                <a:gd name="T16" fmla="*/ 13 w 20"/>
                <a:gd name="T17" fmla="*/ 26 h 26"/>
                <a:gd name="T18" fmla="*/ 13 w 20"/>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6">
                  <a:moveTo>
                    <a:pt x="13" y="26"/>
                  </a:moveTo>
                  <a:lnTo>
                    <a:pt x="20" y="26"/>
                  </a:lnTo>
                  <a:lnTo>
                    <a:pt x="20" y="13"/>
                  </a:lnTo>
                  <a:lnTo>
                    <a:pt x="13" y="6"/>
                  </a:lnTo>
                  <a:lnTo>
                    <a:pt x="6" y="0"/>
                  </a:lnTo>
                  <a:lnTo>
                    <a:pt x="0" y="0"/>
                  </a:lnTo>
                  <a:lnTo>
                    <a:pt x="0" y="13"/>
                  </a:lnTo>
                  <a:lnTo>
                    <a:pt x="6" y="19"/>
                  </a:lnTo>
                  <a:lnTo>
                    <a:pt x="13" y="26"/>
                  </a:lnTo>
                  <a:lnTo>
                    <a:pt x="1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200000"/>
                  </a:schemeClr>
                </a:solidFill>
              </a:rPr>
              <a:t>Purpose</a:t>
            </a:r>
            <a:endParaRPr lang="en-NZ" dirty="0">
              <a:solidFill>
                <a:schemeClr val="tx2">
                  <a:satMod val="200000"/>
                </a:schemeClr>
              </a:solidFill>
            </a:endParaRPr>
          </a:p>
        </p:txBody>
      </p:sp>
      <p:sp>
        <p:nvSpPr>
          <p:cNvPr id="17410" name="Content Placeholder 2"/>
          <p:cNvSpPr>
            <a:spLocks noGrp="1"/>
          </p:cNvSpPr>
          <p:nvPr>
            <p:ph idx="1"/>
          </p:nvPr>
        </p:nvSpPr>
        <p:spPr/>
        <p:txBody>
          <a:bodyPr/>
          <a:lstStyle/>
          <a:p>
            <a:r>
              <a:rPr lang="en-NZ" smtClean="0"/>
              <a:t>To transform an entity-relationship model into a normalised relational schema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Dealing with Inheritance</a:t>
            </a:r>
            <a:endParaRPr lang="en-US" smtClean="0"/>
          </a:p>
        </p:txBody>
      </p:sp>
      <p:sp>
        <p:nvSpPr>
          <p:cNvPr id="198659" name="Rectangle 3"/>
          <p:cNvSpPr>
            <a:spLocks noGrp="1"/>
          </p:cNvSpPr>
          <p:nvPr>
            <p:ph type="body" idx="1"/>
          </p:nvPr>
        </p:nvSpPr>
        <p:spPr/>
        <p:txBody>
          <a:bodyPr/>
          <a:lstStyle/>
          <a:p>
            <a:r>
              <a:rPr lang="en-AU" smtClean="0"/>
              <a:t>The relational model, and by extension, relational DBMSs do not support inheritance.</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Dealing with Inheritance</a:t>
            </a:r>
            <a:endParaRPr lang="en-US" smtClean="0"/>
          </a:p>
        </p:txBody>
      </p:sp>
      <p:sp>
        <p:nvSpPr>
          <p:cNvPr id="200707" name="Rectangle 3"/>
          <p:cNvSpPr>
            <a:spLocks noGrp="1"/>
          </p:cNvSpPr>
          <p:nvPr>
            <p:ph type="body" idx="1"/>
          </p:nvPr>
        </p:nvSpPr>
        <p:spPr>
          <a:xfrm>
            <a:off x="457200" y="1447800"/>
            <a:ext cx="8686800" cy="4908550"/>
          </a:xfrm>
        </p:spPr>
        <p:txBody>
          <a:bodyPr/>
          <a:lstStyle/>
          <a:p>
            <a:r>
              <a:rPr lang="en-AU" smtClean="0"/>
              <a:t>Options:</a:t>
            </a:r>
          </a:p>
          <a:p>
            <a:pPr lvl="1"/>
            <a:r>
              <a:rPr lang="en-AU" smtClean="0"/>
              <a:t>Flatten:</a:t>
            </a:r>
          </a:p>
          <a:p>
            <a:pPr lvl="2"/>
            <a:r>
              <a:rPr lang="en-AU" smtClean="0"/>
              <a:t>Implement only the children</a:t>
            </a:r>
          </a:p>
          <a:p>
            <a:pPr lvl="2"/>
            <a:r>
              <a:rPr lang="en-AU" smtClean="0"/>
              <a:t>Add all attributes from the parent to each child</a:t>
            </a:r>
          </a:p>
          <a:p>
            <a:pPr lvl="1"/>
            <a:r>
              <a:rPr lang="en-AU" smtClean="0"/>
              <a:t>Roll up:</a:t>
            </a:r>
          </a:p>
          <a:p>
            <a:pPr lvl="2"/>
            <a:r>
              <a:rPr lang="en-AU" smtClean="0"/>
              <a:t>Implement only the parent.</a:t>
            </a:r>
          </a:p>
          <a:p>
            <a:pPr lvl="2"/>
            <a:r>
              <a:rPr lang="en-AU" smtClean="0"/>
              <a:t>Add a type attribute to distinguish child classes</a:t>
            </a:r>
          </a:p>
          <a:p>
            <a:pPr lvl="2"/>
            <a:r>
              <a:rPr lang="en-AU" smtClean="0"/>
              <a:t>Make non-common attributes optional</a:t>
            </a:r>
          </a:p>
          <a:p>
            <a:pPr lvl="1"/>
            <a:r>
              <a:rPr lang="en-AU" smtClean="0"/>
              <a:t>Approximate:</a:t>
            </a:r>
          </a:p>
          <a:p>
            <a:pPr lvl="2"/>
            <a:r>
              <a:rPr lang="en-AU" smtClean="0"/>
              <a:t>Implement both parent and child tables</a:t>
            </a:r>
          </a:p>
          <a:p>
            <a:pPr lvl="2"/>
            <a:r>
              <a:rPr lang="en-AU" smtClean="0"/>
              <a:t>Build a 1-1 relationship between each child and its parent</a:t>
            </a:r>
          </a:p>
          <a:p>
            <a:pPr lvl="2"/>
            <a:endParaRPr lang="en-AU" smtClean="0"/>
          </a:p>
          <a:p>
            <a:endParaRPr lang="en-US" sz="26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r>
              <a:rPr lang="en-NZ" smtClean="0"/>
              <a:t>Data Quality</a:t>
            </a:r>
          </a:p>
        </p:txBody>
      </p:sp>
      <p:sp>
        <p:nvSpPr>
          <p:cNvPr id="31746" name="Content Placeholder 2"/>
          <p:cNvSpPr>
            <a:spLocks noGrp="1"/>
          </p:cNvSpPr>
          <p:nvPr>
            <p:ph idx="1"/>
          </p:nvPr>
        </p:nvSpPr>
        <p:spPr/>
        <p:txBody>
          <a:bodyPr/>
          <a:lstStyle/>
          <a:p>
            <a:pPr marL="639763" indent="-571500"/>
            <a:r>
              <a:rPr lang="en-NZ" smtClean="0"/>
              <a:t>Data integrity:</a:t>
            </a:r>
          </a:p>
          <a:p>
            <a:pPr marL="952500" lvl="1" indent="-495300"/>
            <a:r>
              <a:rPr lang="en-NZ" smtClean="0"/>
              <a:t>All data values are from the appropriate domain.</a:t>
            </a:r>
          </a:p>
          <a:p>
            <a:pPr marL="639763" indent="-571500"/>
            <a:r>
              <a:rPr lang="en-NZ" smtClean="0"/>
              <a:t>Data uniqueness</a:t>
            </a:r>
          </a:p>
          <a:p>
            <a:pPr marL="952500" lvl="1" indent="-495300"/>
            <a:r>
              <a:rPr lang="en-NZ" smtClean="0"/>
              <a:t>All values that represent the same property of an instance must have the same value</a:t>
            </a:r>
          </a:p>
          <a:p>
            <a:pPr marL="639763" indent="-571500"/>
            <a:r>
              <a:rPr lang="en-NZ" smtClean="0"/>
              <a:t>Referential integrity:</a:t>
            </a:r>
          </a:p>
          <a:p>
            <a:pPr marL="952500" lvl="1" indent="-495300"/>
            <a:r>
              <a:rPr lang="en-NZ" smtClean="0"/>
              <a:t>For any value of a foreign key in a dependent table, a record with that value as primary key must exist in the referenced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Data Quality</a:t>
            </a:r>
            <a:endParaRPr lang="en-US" smtClean="0"/>
          </a:p>
        </p:txBody>
      </p:sp>
      <p:sp>
        <p:nvSpPr>
          <p:cNvPr id="131075" name="Rectangle 3"/>
          <p:cNvSpPr>
            <a:spLocks noGrp="1"/>
          </p:cNvSpPr>
          <p:nvPr>
            <p:ph type="body" idx="1"/>
          </p:nvPr>
        </p:nvSpPr>
        <p:spPr/>
        <p:txBody>
          <a:bodyPr/>
          <a:lstStyle/>
          <a:p>
            <a:r>
              <a:rPr lang="en-AU" smtClean="0"/>
              <a:t>Violations can be caused by:</a:t>
            </a:r>
          </a:p>
          <a:p>
            <a:pPr lvl="1"/>
            <a:r>
              <a:rPr lang="en-AU" smtClean="0"/>
              <a:t>Data entry error</a:t>
            </a:r>
          </a:p>
          <a:p>
            <a:pPr lvl="1"/>
            <a:r>
              <a:rPr lang="en-AU" smtClean="0"/>
              <a:t>Update Anomalies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Update Anomalies</a:t>
            </a:r>
            <a:endParaRPr lang="en-US" smtClean="0"/>
          </a:p>
        </p:txBody>
      </p:sp>
      <p:sp>
        <p:nvSpPr>
          <p:cNvPr id="132099" name="Rectangle 3"/>
          <p:cNvSpPr>
            <a:spLocks noGrp="1"/>
          </p:cNvSpPr>
          <p:nvPr>
            <p:ph type="body" idx="1"/>
          </p:nvPr>
        </p:nvSpPr>
        <p:spPr>
          <a:xfrm>
            <a:off x="914400" y="1447800"/>
            <a:ext cx="7772400" cy="1447800"/>
          </a:xfrm>
        </p:spPr>
        <p:txBody>
          <a:bodyPr/>
          <a:lstStyle/>
          <a:p>
            <a:pPr>
              <a:lnSpc>
                <a:spcPct val="90000"/>
              </a:lnSpc>
            </a:pPr>
            <a:r>
              <a:rPr lang="en-AU" smtClean="0"/>
              <a:t>A situation where changing a record in the database (via insert, update or delete)  causes an inconsistency with other records.</a:t>
            </a:r>
            <a:endParaRPr lang="en-US" i="1" smtClean="0"/>
          </a:p>
        </p:txBody>
      </p:sp>
      <p:pic>
        <p:nvPicPr>
          <p:cNvPr id="132101" name="Picture 5"/>
          <p:cNvPicPr>
            <a:picLocks noChangeAspect="1" noChangeArrowheads="1"/>
          </p:cNvPicPr>
          <p:nvPr/>
        </p:nvPicPr>
        <p:blipFill>
          <a:blip r:embed="rId3" cstate="print"/>
          <a:srcRect/>
          <a:stretch>
            <a:fillRect/>
          </a:stretch>
        </p:blipFill>
        <p:spPr bwMode="auto">
          <a:xfrm>
            <a:off x="1066800" y="3048000"/>
            <a:ext cx="7391400" cy="2260600"/>
          </a:xfrm>
          <a:prstGeom prst="rect">
            <a:avLst/>
          </a:prstGeom>
          <a:noFill/>
          <a:ln w="9525">
            <a:noFill/>
            <a:miter lim="800000"/>
            <a:headEnd/>
            <a:tailEnd/>
          </a:ln>
          <a:effectLst/>
        </p:spPr>
      </p:pic>
      <p:sp>
        <p:nvSpPr>
          <p:cNvPr id="132102" name="Rectangle 6"/>
          <p:cNvSpPr>
            <a:spLocks/>
          </p:cNvSpPr>
          <p:nvPr/>
        </p:nvSpPr>
        <p:spPr bwMode="auto">
          <a:xfrm>
            <a:off x="914400" y="5562600"/>
            <a:ext cx="7772400" cy="1066800"/>
          </a:xfrm>
          <a:prstGeom prst="rect">
            <a:avLst/>
          </a:prstGeom>
          <a:noFill/>
          <a:ln w="9525">
            <a:noFill/>
            <a:miter lim="800000"/>
            <a:headEnd/>
            <a:tailEnd/>
          </a:ln>
        </p:spPr>
        <p:txBody>
          <a:bodyPr/>
          <a:lstStyle/>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UPDATE </a:t>
            </a:r>
            <a:r>
              <a:rPr lang="en-AU" sz="3000" dirty="0" smtClean="0">
                <a:latin typeface="Corbel" pitchFamily="34" charset="0"/>
              </a:rPr>
              <a:t>Flights</a:t>
            </a:r>
            <a:endParaRPr lang="en-AU" sz="3000" dirty="0">
              <a:latin typeface="Corbel" pitchFamily="34" charset="0"/>
            </a:endParaRPr>
          </a:p>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SET gate = 71 WHERE pilot = ‘Clarkson’</a:t>
            </a:r>
            <a:endParaRPr lang="en-US" sz="3000" i="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3123" name="Rectangle 3"/>
          <p:cNvSpPr>
            <a:spLocks noGrp="1"/>
          </p:cNvSpPr>
          <p:nvPr>
            <p:ph type="body" idx="1"/>
          </p:nvPr>
        </p:nvSpPr>
        <p:spPr/>
        <p:txBody>
          <a:bodyPr/>
          <a:lstStyle/>
          <a:p>
            <a:r>
              <a:rPr lang="en-AU" smtClean="0"/>
              <a:t>Data quality violations are possible because of flaws in the table design.</a:t>
            </a:r>
          </a:p>
          <a:p>
            <a:r>
              <a:rPr lang="en-AU" smtClean="0"/>
              <a:t>The specific requirements for a table design that </a:t>
            </a:r>
            <a:r>
              <a:rPr lang="en-AU" i="1" smtClean="0"/>
              <a:t>is not at risk</a:t>
            </a:r>
            <a:r>
              <a:rPr lang="en-AU" smtClean="0"/>
              <a:t> have been determined.</a:t>
            </a:r>
          </a:p>
          <a:p>
            <a:r>
              <a:rPr lang="en-AU" smtClean="0"/>
              <a:t>They are called “normal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5171" name="Rectangle 3"/>
          <p:cNvSpPr>
            <a:spLocks noGrp="1"/>
          </p:cNvSpPr>
          <p:nvPr>
            <p:ph type="body" idx="1"/>
          </p:nvPr>
        </p:nvSpPr>
        <p:spPr/>
        <p:txBody>
          <a:bodyPr/>
          <a:lstStyle/>
          <a:p>
            <a:pPr>
              <a:lnSpc>
                <a:spcPct val="90000"/>
              </a:lnSpc>
            </a:pPr>
            <a:r>
              <a:rPr lang="en-AU" sz="2800" smtClean="0"/>
              <a:t>There are five normal forms</a:t>
            </a:r>
          </a:p>
          <a:p>
            <a:pPr lvl="1">
              <a:lnSpc>
                <a:spcPct val="90000"/>
              </a:lnSpc>
            </a:pPr>
            <a:r>
              <a:rPr lang="en-AU" sz="2400" smtClean="0"/>
              <a:t>1</a:t>
            </a:r>
            <a:r>
              <a:rPr lang="en-AU" sz="2400" baseline="30000" smtClean="0"/>
              <a:t>st</a:t>
            </a:r>
            <a:r>
              <a:rPr lang="en-AU" sz="2400" smtClean="0"/>
              <a:t>, 2</a:t>
            </a:r>
            <a:r>
              <a:rPr lang="en-AU" sz="2400" baseline="30000" smtClean="0"/>
              <a:t>nd</a:t>
            </a:r>
            <a:r>
              <a:rPr lang="en-AU" sz="2400" smtClean="0"/>
              <a:t>, 3</a:t>
            </a:r>
            <a:r>
              <a:rPr lang="en-AU" sz="2400" baseline="30000" smtClean="0"/>
              <a:t>rd</a:t>
            </a:r>
            <a:r>
              <a:rPr lang="en-AU" sz="2400" smtClean="0"/>
              <a:t> (&amp; Boyce-Codd), 4</a:t>
            </a:r>
            <a:r>
              <a:rPr lang="en-AU" sz="2400" baseline="30000" smtClean="0"/>
              <a:t>th</a:t>
            </a:r>
            <a:r>
              <a:rPr lang="en-AU" sz="2400" smtClean="0"/>
              <a:t>  &amp; 5th</a:t>
            </a:r>
          </a:p>
          <a:p>
            <a:pPr>
              <a:lnSpc>
                <a:spcPct val="90000"/>
              </a:lnSpc>
            </a:pPr>
            <a:r>
              <a:rPr lang="en-AU" sz="2800" smtClean="0"/>
              <a:t>They are</a:t>
            </a:r>
          </a:p>
          <a:p>
            <a:pPr lvl="1">
              <a:lnSpc>
                <a:spcPct val="90000"/>
              </a:lnSpc>
            </a:pPr>
            <a:r>
              <a:rPr lang="en-AU" sz="2400" smtClean="0"/>
              <a:t>Increasingly safe</a:t>
            </a:r>
          </a:p>
          <a:p>
            <a:pPr lvl="1">
              <a:lnSpc>
                <a:spcPct val="90000"/>
              </a:lnSpc>
            </a:pPr>
            <a:r>
              <a:rPr lang="en-AU" sz="2400" smtClean="0"/>
              <a:t>Increasingly complicated to implement</a:t>
            </a:r>
          </a:p>
          <a:p>
            <a:pPr>
              <a:lnSpc>
                <a:spcPct val="90000"/>
              </a:lnSpc>
            </a:pPr>
            <a:r>
              <a:rPr lang="en-AU" sz="2800" smtClean="0"/>
              <a:t>Your databases should always be in </a:t>
            </a:r>
            <a:r>
              <a:rPr lang="en-AU" sz="2800" i="1" smtClean="0"/>
              <a:t>at least</a:t>
            </a:r>
            <a:r>
              <a:rPr lang="en-AU" sz="2800" smtClean="0"/>
              <a:t>” 3</a:t>
            </a:r>
            <a:r>
              <a:rPr lang="en-AU" sz="2800" baseline="30000" smtClean="0"/>
              <a:t>rd</a:t>
            </a:r>
            <a:r>
              <a:rPr lang="en-AU" sz="2800" smtClean="0"/>
              <a:t> normal form.</a:t>
            </a:r>
          </a:p>
          <a:p>
            <a:pPr>
              <a:lnSpc>
                <a:spcPct val="90000"/>
              </a:lnSpc>
            </a:pPr>
            <a:r>
              <a:rPr lang="en-AU" sz="2800" smtClean="0"/>
              <a:t>If your tables are in the appropriate normal form, update anomalies and data entry errors </a:t>
            </a:r>
            <a:r>
              <a:rPr lang="en-AU" sz="2800" i="1" smtClean="0"/>
              <a:t>cannot</a:t>
            </a:r>
            <a:r>
              <a:rPr lang="en-AU" sz="2800" smtClean="0"/>
              <a:t> occur</a:t>
            </a:r>
            <a:r>
              <a:rPr lang="en-AU" sz="2600" smtClean="0"/>
              <a:t>.</a:t>
            </a: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Normalisation</a:t>
            </a:r>
            <a:endParaRPr lang="en-US" smtClean="0"/>
          </a:p>
        </p:txBody>
      </p:sp>
      <p:sp>
        <p:nvSpPr>
          <p:cNvPr id="134147" name="Rectangle 3"/>
          <p:cNvSpPr>
            <a:spLocks noGrp="1"/>
          </p:cNvSpPr>
          <p:nvPr>
            <p:ph type="body" idx="1"/>
          </p:nvPr>
        </p:nvSpPr>
        <p:spPr/>
        <p:txBody>
          <a:bodyPr/>
          <a:lstStyle/>
          <a:p>
            <a:r>
              <a:rPr lang="en-AU" sz="2600" smtClean="0"/>
              <a:t>The process of putting your tables into the correct normal form is called “normalisation”.</a:t>
            </a:r>
          </a:p>
          <a:p>
            <a:r>
              <a:rPr lang="en-AU" sz="2600" smtClean="0"/>
              <a:t>Each normal form addresses a particular structural flaw</a:t>
            </a:r>
          </a:p>
          <a:p>
            <a:r>
              <a:rPr lang="en-AU" sz="2600" smtClean="0"/>
              <a:t>There is a two-step process for each normal form:</a:t>
            </a:r>
          </a:p>
          <a:p>
            <a:pPr lvl="1"/>
            <a:r>
              <a:rPr lang="en-AU" sz="2200" smtClean="0"/>
              <a:t>Detect the flaw</a:t>
            </a:r>
          </a:p>
          <a:p>
            <a:pPr lvl="1"/>
            <a:r>
              <a:rPr lang="en-AU" sz="2200" smtClean="0"/>
              <a:t>Fix the flaw</a:t>
            </a:r>
          </a:p>
          <a:p>
            <a:r>
              <a:rPr lang="en-AU" sz="2600" smtClean="0"/>
              <a:t>After you have constructed your logical model, you should work carefully through normalisation</a:t>
            </a:r>
            <a:endParaRPr lang="en-US"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38243" name="Rectangle 3"/>
          <p:cNvSpPr>
            <a:spLocks noGrp="1"/>
          </p:cNvSpPr>
          <p:nvPr>
            <p:ph type="body" idx="1"/>
          </p:nvPr>
        </p:nvSpPr>
        <p:spPr>
          <a:xfrm>
            <a:off x="228600" y="1784350"/>
            <a:ext cx="8686800" cy="4572000"/>
          </a:xfrm>
        </p:spPr>
        <p:txBody>
          <a:bodyPr/>
          <a:lstStyle/>
          <a:p>
            <a:r>
              <a:rPr lang="en-AU" smtClean="0"/>
              <a:t>BIT Staff</a:t>
            </a:r>
          </a:p>
          <a:p>
            <a:endParaRPr lang="en-AU" smtClean="0"/>
          </a:p>
          <a:p>
            <a:endParaRPr lang="en-US" smtClean="0"/>
          </a:p>
        </p:txBody>
      </p:sp>
      <p:grpSp>
        <p:nvGrpSpPr>
          <p:cNvPr id="2" name="Group 4"/>
          <p:cNvGrpSpPr>
            <a:grpSpLocks noChangeAspect="1"/>
          </p:cNvGrpSpPr>
          <p:nvPr/>
        </p:nvGrpSpPr>
        <p:grpSpPr bwMode="auto">
          <a:xfrm>
            <a:off x="2209800" y="2514600"/>
            <a:ext cx="5262563" cy="4260850"/>
            <a:chOff x="1392" y="1584"/>
            <a:chExt cx="3315" cy="2684"/>
          </a:xfrm>
        </p:grpSpPr>
        <p:sp>
          <p:nvSpPr>
            <p:cNvPr id="3" name="AutoShape 3"/>
            <p:cNvSpPr>
              <a:spLocks noChangeAspect="1" noChangeArrowheads="1" noTextEdit="1"/>
            </p:cNvSpPr>
            <p:nvPr/>
          </p:nvSpPr>
          <p:spPr bwMode="auto">
            <a:xfrm>
              <a:off x="1392" y="1584"/>
              <a:ext cx="3303" cy="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4695" y="1584"/>
              <a:ext cx="12" cy="26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1392" y="4256"/>
              <a:ext cx="3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392" y="1584"/>
              <a:ext cx="12" cy="26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404" y="1584"/>
              <a:ext cx="32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4659" y="1596"/>
              <a:ext cx="36" cy="266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1404" y="4220"/>
              <a:ext cx="3255" cy="3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404" y="1596"/>
              <a:ext cx="36" cy="26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440" y="1596"/>
              <a:ext cx="3219" cy="3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465" y="1632"/>
              <a:ext cx="9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err="1" smtClean="0">
                  <a:ln>
                    <a:noFill/>
                  </a:ln>
                  <a:effectLst/>
                  <a:latin typeface="Tahoma" panose="020B0604030504040204" pitchFamily="34" charset="0"/>
                </a:rPr>
                <a:t>BITStaff</a:t>
              </a:r>
              <a:endParaRPr kumimoji="0" lang="en-US" altLang="en-US" sz="1800" b="0" i="0" u="none" strike="noStrike" cap="none" normalizeH="0" baseline="0" dirty="0" smtClean="0">
                <a:ln>
                  <a:noFill/>
                </a:ln>
                <a:effectLst/>
              </a:endParaRPr>
            </a:p>
          </p:txBody>
        </p:sp>
        <p:sp>
          <p:nvSpPr>
            <p:cNvPr id="13" name="Rectangle 14"/>
            <p:cNvSpPr>
              <a:spLocks noChangeArrowheads="1"/>
            </p:cNvSpPr>
            <p:nvPr/>
          </p:nvSpPr>
          <p:spPr bwMode="auto">
            <a:xfrm>
              <a:off x="4659" y="1898"/>
              <a:ext cx="12" cy="233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 name="Rectangle 15"/>
            <p:cNvSpPr>
              <a:spLocks noChangeArrowheads="1"/>
            </p:cNvSpPr>
            <p:nvPr/>
          </p:nvSpPr>
          <p:spPr bwMode="auto">
            <a:xfrm>
              <a:off x="1428" y="4220"/>
              <a:ext cx="3231"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428" y="1898"/>
              <a:ext cx="12" cy="232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440" y="1898"/>
              <a:ext cx="3219"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440" y="1898"/>
              <a:ext cx="3219" cy="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440" y="1898"/>
              <a:ext cx="3219" cy="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452" y="1910"/>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1452" y="2189"/>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2"/>
            <p:cNvSpPr>
              <a:spLocks noChangeArrowheads="1"/>
            </p:cNvSpPr>
            <p:nvPr/>
          </p:nvSpPr>
          <p:spPr bwMode="auto">
            <a:xfrm>
              <a:off x="1452" y="2467"/>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3"/>
            <p:cNvSpPr>
              <a:spLocks noChangeArrowheads="1"/>
            </p:cNvSpPr>
            <p:nvPr/>
          </p:nvSpPr>
          <p:spPr bwMode="auto">
            <a:xfrm>
              <a:off x="1452" y="2745"/>
              <a:ext cx="29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4"/>
            <p:cNvSpPr>
              <a:spLocks noChangeArrowheads="1"/>
            </p:cNvSpPr>
            <p:nvPr/>
          </p:nvSpPr>
          <p:spPr bwMode="auto">
            <a:xfrm>
              <a:off x="1452" y="3035"/>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5"/>
            <p:cNvSpPr>
              <a:spLocks noChangeArrowheads="1"/>
            </p:cNvSpPr>
            <p:nvPr/>
          </p:nvSpPr>
          <p:spPr bwMode="auto">
            <a:xfrm>
              <a:off x="1452" y="3313"/>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6"/>
            <p:cNvSpPr>
              <a:spLocks noChangeArrowheads="1"/>
            </p:cNvSpPr>
            <p:nvPr/>
          </p:nvSpPr>
          <p:spPr bwMode="auto">
            <a:xfrm>
              <a:off x="1452" y="3591"/>
              <a:ext cx="29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7"/>
            <p:cNvSpPr>
              <a:spLocks noChangeArrowheads="1"/>
            </p:cNvSpPr>
            <p:nvPr/>
          </p:nvSpPr>
          <p:spPr bwMode="auto">
            <a:xfrm>
              <a:off x="1755" y="1898"/>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 name="Rectangle 28"/>
            <p:cNvSpPr>
              <a:spLocks noChangeArrowheads="1"/>
            </p:cNvSpPr>
            <p:nvPr/>
          </p:nvSpPr>
          <p:spPr bwMode="auto">
            <a:xfrm>
              <a:off x="1840" y="1935"/>
              <a:ext cx="9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1755" y="2176"/>
              <a:ext cx="2904"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0"/>
            <p:cNvSpPr>
              <a:spLocks noChangeArrowheads="1"/>
            </p:cNvSpPr>
            <p:nvPr/>
          </p:nvSpPr>
          <p:spPr bwMode="auto">
            <a:xfrm>
              <a:off x="1840" y="2213"/>
              <a:ext cx="90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staffOffice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1755" y="2455"/>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2"/>
            <p:cNvSpPr>
              <a:spLocks noChangeArrowheads="1"/>
            </p:cNvSpPr>
            <p:nvPr/>
          </p:nvSpPr>
          <p:spPr bwMode="auto">
            <a:xfrm>
              <a:off x="1840" y="2491"/>
              <a:ext cx="84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staffEmail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0" name="Rectangle 33"/>
            <p:cNvSpPr>
              <a:spLocks noChangeArrowheads="1"/>
            </p:cNvSpPr>
            <p:nvPr/>
          </p:nvSpPr>
          <p:spPr bwMode="auto">
            <a:xfrm>
              <a:off x="1755" y="2733"/>
              <a:ext cx="2904" cy="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1" name="Rectangle 34"/>
            <p:cNvSpPr>
              <a:spLocks noChangeArrowheads="1"/>
            </p:cNvSpPr>
            <p:nvPr/>
          </p:nvSpPr>
          <p:spPr bwMode="auto">
            <a:xfrm>
              <a:off x="1840" y="2769"/>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4" name="Rectangle 35"/>
            <p:cNvSpPr>
              <a:spLocks noChangeArrowheads="1"/>
            </p:cNvSpPr>
            <p:nvPr/>
          </p:nvSpPr>
          <p:spPr bwMode="auto">
            <a:xfrm>
              <a:off x="1755" y="3023"/>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5" name="Rectangle 36"/>
            <p:cNvSpPr>
              <a:spLocks noChangeArrowheads="1"/>
            </p:cNvSpPr>
            <p:nvPr/>
          </p:nvSpPr>
          <p:spPr bwMode="auto">
            <a:xfrm>
              <a:off x="1840" y="3047"/>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6" name="Rectangle 37"/>
            <p:cNvSpPr>
              <a:spLocks noChangeArrowheads="1"/>
            </p:cNvSpPr>
            <p:nvPr/>
          </p:nvSpPr>
          <p:spPr bwMode="auto">
            <a:xfrm>
              <a:off x="1755" y="3301"/>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7" name="Rectangle 38"/>
            <p:cNvSpPr>
              <a:spLocks noChangeArrowheads="1"/>
            </p:cNvSpPr>
            <p:nvPr/>
          </p:nvSpPr>
          <p:spPr bwMode="auto">
            <a:xfrm>
              <a:off x="1840" y="3337"/>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48" name="Rectangle 39"/>
            <p:cNvSpPr>
              <a:spLocks noChangeArrowheads="1"/>
            </p:cNvSpPr>
            <p:nvPr/>
          </p:nvSpPr>
          <p:spPr bwMode="auto">
            <a:xfrm>
              <a:off x="1755" y="3579"/>
              <a:ext cx="290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249" name="Rectangle 40"/>
            <p:cNvSpPr>
              <a:spLocks noChangeArrowheads="1"/>
            </p:cNvSpPr>
            <p:nvPr/>
          </p:nvSpPr>
          <p:spPr bwMode="auto">
            <a:xfrm>
              <a:off x="1840" y="3615"/>
              <a:ext cx="10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000000"/>
                  </a:solidFill>
                  <a:effectLst/>
                  <a:latin typeface="Tahoma" panose="020B0604030504040204" pitchFamily="34" charset="0"/>
                </a:rPr>
                <a:t>staffCourse4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250" name="Line 41"/>
            <p:cNvSpPr>
              <a:spLocks noChangeShapeType="1"/>
            </p:cNvSpPr>
            <p:nvPr/>
          </p:nvSpPr>
          <p:spPr bwMode="auto">
            <a:xfrm>
              <a:off x="1440" y="1898"/>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1" name="Line 42"/>
            <p:cNvSpPr>
              <a:spLocks noChangeShapeType="1"/>
            </p:cNvSpPr>
            <p:nvPr/>
          </p:nvSpPr>
          <p:spPr bwMode="auto">
            <a:xfrm>
              <a:off x="1440" y="2176"/>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2" name="Line 43"/>
            <p:cNvSpPr>
              <a:spLocks noChangeShapeType="1"/>
            </p:cNvSpPr>
            <p:nvPr/>
          </p:nvSpPr>
          <p:spPr bwMode="auto">
            <a:xfrm>
              <a:off x="1464" y="2455"/>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3" name="Line 44"/>
            <p:cNvSpPr>
              <a:spLocks noChangeShapeType="1"/>
            </p:cNvSpPr>
            <p:nvPr/>
          </p:nvSpPr>
          <p:spPr bwMode="auto">
            <a:xfrm>
              <a:off x="1440" y="2733"/>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4" name="Line 45"/>
            <p:cNvSpPr>
              <a:spLocks noChangeShapeType="1"/>
            </p:cNvSpPr>
            <p:nvPr/>
          </p:nvSpPr>
          <p:spPr bwMode="auto">
            <a:xfrm>
              <a:off x="1440" y="3023"/>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5" name="Line 46"/>
            <p:cNvSpPr>
              <a:spLocks noChangeShapeType="1"/>
            </p:cNvSpPr>
            <p:nvPr/>
          </p:nvSpPr>
          <p:spPr bwMode="auto">
            <a:xfrm>
              <a:off x="1440" y="3301"/>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6" name="Line 47"/>
            <p:cNvSpPr>
              <a:spLocks noChangeShapeType="1"/>
            </p:cNvSpPr>
            <p:nvPr/>
          </p:nvSpPr>
          <p:spPr bwMode="auto">
            <a:xfrm>
              <a:off x="1440" y="3579"/>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7" name="Line 48"/>
            <p:cNvSpPr>
              <a:spLocks noChangeShapeType="1"/>
            </p:cNvSpPr>
            <p:nvPr/>
          </p:nvSpPr>
          <p:spPr bwMode="auto">
            <a:xfrm>
              <a:off x="1440" y="3857"/>
              <a:ext cx="319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8" name="Line 49"/>
            <p:cNvSpPr>
              <a:spLocks noChangeShapeType="1"/>
            </p:cNvSpPr>
            <p:nvPr/>
          </p:nvSpPr>
          <p:spPr bwMode="auto">
            <a:xfrm>
              <a:off x="1440"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59" name="Line 50"/>
            <p:cNvSpPr>
              <a:spLocks noChangeShapeType="1"/>
            </p:cNvSpPr>
            <p:nvPr/>
          </p:nvSpPr>
          <p:spPr bwMode="auto">
            <a:xfrm>
              <a:off x="1743"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38260" name="Line 51"/>
            <p:cNvSpPr>
              <a:spLocks noChangeShapeType="1"/>
            </p:cNvSpPr>
            <p:nvPr/>
          </p:nvSpPr>
          <p:spPr bwMode="auto">
            <a:xfrm>
              <a:off x="4647" y="1898"/>
              <a:ext cx="0" cy="1947"/>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0291" name="Rectangle 3"/>
          <p:cNvSpPr>
            <a:spLocks noGrp="1"/>
          </p:cNvSpPr>
          <p:nvPr>
            <p:ph type="body" idx="1"/>
          </p:nvPr>
        </p:nvSpPr>
        <p:spPr>
          <a:xfrm>
            <a:off x="914400" y="4222750"/>
            <a:ext cx="7772400" cy="2254250"/>
          </a:xfrm>
        </p:spPr>
        <p:txBody>
          <a:bodyPr/>
          <a:lstStyle/>
          <a:p>
            <a:r>
              <a:rPr lang="en-AU" smtClean="0"/>
              <a:t>Caution! </a:t>
            </a:r>
          </a:p>
          <a:p>
            <a:pPr lvl="1"/>
            <a:r>
              <a:rPr lang="en-AU" smtClean="0"/>
              <a:t> No attributes with multiple values (even if they’re pretending to be separate attributes)</a:t>
            </a:r>
            <a:endParaRPr lang="en-US" smtClean="0"/>
          </a:p>
        </p:txBody>
      </p:sp>
      <p:graphicFrame>
        <p:nvGraphicFramePr>
          <p:cNvPr id="140292" name="Object 4"/>
          <p:cNvGraphicFramePr>
            <a:graphicFrameLocks noChangeAspect="1"/>
          </p:cNvGraphicFramePr>
          <p:nvPr/>
        </p:nvGraphicFramePr>
        <p:xfrm>
          <a:off x="304800" y="1905000"/>
          <a:ext cx="8686800" cy="2008188"/>
        </p:xfrm>
        <a:graphic>
          <a:graphicData uri="http://schemas.openxmlformats.org/presentationml/2006/ole">
            <mc:AlternateContent xmlns:mc="http://schemas.openxmlformats.org/markup-compatibility/2006">
              <mc:Choice xmlns:v="urn:schemas-microsoft-com:vml" Requires="v">
                <p:oleObj spid="_x0000_s140335" name="Bitmap Image" r:id="rId4" imgW="6157494" imgH="838095" progId="PBrush">
                  <p:embed/>
                </p:oleObj>
              </mc:Choice>
              <mc:Fallback>
                <p:oleObj name="Bitmap Image" r:id="rId4" imgW="6157494" imgH="838095"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86868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Process</a:t>
            </a:r>
            <a:endParaRPr lang="en-US" smtClean="0"/>
          </a:p>
        </p:txBody>
      </p:sp>
      <p:sp>
        <p:nvSpPr>
          <p:cNvPr id="101379" name="Rectangle 3"/>
          <p:cNvSpPr>
            <a:spLocks noGrp="1"/>
          </p:cNvSpPr>
          <p:nvPr>
            <p:ph type="body" idx="1"/>
          </p:nvPr>
        </p:nvSpPr>
        <p:spPr/>
        <p:txBody>
          <a:bodyPr/>
          <a:lstStyle/>
          <a:p>
            <a:pPr marL="639763" indent="-571500">
              <a:buFont typeface="Wingdings" pitchFamily="2" charset="2"/>
              <a:buAutoNum type="arabicPeriod"/>
            </a:pPr>
            <a:r>
              <a:rPr lang="en-AU" smtClean="0"/>
              <a:t>Follow through mechanical conversion steps.</a:t>
            </a:r>
          </a:p>
          <a:p>
            <a:pPr marL="639763" indent="-571500">
              <a:buFont typeface="Wingdings" pitchFamily="2" charset="2"/>
              <a:buAutoNum type="arabicPeriod"/>
            </a:pPr>
            <a:r>
              <a:rPr lang="en-AU" smtClean="0"/>
              <a:t>Normalise as required</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4387" name="Rectangle 3"/>
          <p:cNvSpPr>
            <a:spLocks noGrp="1"/>
          </p:cNvSpPr>
          <p:nvPr>
            <p:ph type="body" idx="1"/>
          </p:nvPr>
        </p:nvSpPr>
        <p:spPr/>
        <p:txBody>
          <a:bodyPr/>
          <a:lstStyle/>
          <a:p>
            <a:endParaRPr lang="en-US" smtClean="0"/>
          </a:p>
        </p:txBody>
      </p:sp>
      <p:graphicFrame>
        <p:nvGraphicFramePr>
          <p:cNvPr id="144388" name="Object 4"/>
          <p:cNvGraphicFramePr>
            <a:graphicFrameLocks noChangeAspect="1"/>
          </p:cNvGraphicFramePr>
          <p:nvPr/>
        </p:nvGraphicFramePr>
        <p:xfrm>
          <a:off x="2057400" y="1752600"/>
          <a:ext cx="5334000" cy="4854575"/>
        </p:xfrm>
        <a:graphic>
          <a:graphicData uri="http://schemas.openxmlformats.org/presentationml/2006/ole">
            <mc:AlternateContent xmlns:mc="http://schemas.openxmlformats.org/markup-compatibility/2006">
              <mc:Choice xmlns:v="urn:schemas-microsoft-com:vml" Requires="v">
                <p:oleObj spid="_x0000_s144431" name="Bitmap Image" r:id="rId4" imgW="2964437" imgH="2697714" progId="PBrush">
                  <p:embed/>
                </p:oleObj>
              </mc:Choice>
              <mc:Fallback>
                <p:oleObj name="Bitmap Image" r:id="rId4" imgW="2964437" imgH="2697714"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752600"/>
                        <a:ext cx="533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2339" name="Rectangle 3"/>
          <p:cNvSpPr>
            <a:spLocks noGrp="1"/>
          </p:cNvSpPr>
          <p:nvPr>
            <p:ph type="body" idx="1"/>
          </p:nvPr>
        </p:nvSpPr>
        <p:spPr/>
        <p:txBody>
          <a:bodyPr/>
          <a:lstStyle/>
          <a:p>
            <a:r>
              <a:rPr lang="en-AU" smtClean="0"/>
              <a:t>To repair this problem</a:t>
            </a:r>
          </a:p>
          <a:p>
            <a:pPr lvl="1"/>
            <a:r>
              <a:rPr lang="en-AU" smtClean="0"/>
              <a:t>Remove the columns that represent the multiple-valued attribute</a:t>
            </a:r>
          </a:p>
          <a:p>
            <a:pPr lvl="1"/>
            <a:r>
              <a:rPr lang="en-AU" smtClean="0"/>
              <a:t>Give them their own table</a:t>
            </a:r>
          </a:p>
          <a:p>
            <a:pPr lvl="1"/>
            <a:r>
              <a:rPr lang="en-AU" smtClean="0"/>
              <a:t>Make each value in those columns a row in the new table</a:t>
            </a:r>
          </a:p>
          <a:p>
            <a:pPr lvl="1"/>
            <a:r>
              <a:rPr lang="en-AU" smtClean="0"/>
              <a:t>For each row add a foreign key that refers back to the record in the original table by its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43363" name="Rectangle 3"/>
          <p:cNvSpPr>
            <a:spLocks noGrp="1"/>
          </p:cNvSpPr>
          <p:nvPr>
            <p:ph type="body" idx="1"/>
          </p:nvPr>
        </p:nvSpPr>
        <p:spPr/>
        <p:txBody>
          <a:bodyPr/>
          <a:lstStyle/>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240663846"/>
              </p:ext>
            </p:extLst>
          </p:nvPr>
        </p:nvGraphicFramePr>
        <p:xfrm>
          <a:off x="1143000" y="2352675"/>
          <a:ext cx="4648200" cy="14630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42071057"/>
                    </a:ext>
                  </a:extLst>
                </a:gridCol>
                <a:gridCol w="3200400">
                  <a:extLst>
                    <a:ext uri="{9D8B030D-6E8A-4147-A177-3AD203B41FA5}">
                      <a16:colId xmlns:a16="http://schemas.microsoft.com/office/drawing/2014/main" val="2987436025"/>
                    </a:ext>
                  </a:extLst>
                </a:gridCol>
              </a:tblGrid>
              <a:tr h="260350">
                <a:tc>
                  <a:txBody>
                    <a:bodyPr/>
                    <a:lstStyle/>
                    <a:p>
                      <a:r>
                        <a:rPr lang="en-NZ" dirty="0" err="1" smtClean="0"/>
                        <a:t>BITStaff</a:t>
                      </a:r>
                      <a:endParaRPr lang="en-NZ" dirty="0"/>
                    </a:p>
                  </a:txBody>
                  <a:tcPr/>
                </a:tc>
                <a:tc>
                  <a:txBody>
                    <a:bodyPr/>
                    <a:lstStyle/>
                    <a:p>
                      <a:endParaRPr lang="en-NZ"/>
                    </a:p>
                  </a:txBody>
                  <a:tcPr/>
                </a:tc>
                <a:extLst>
                  <a:ext uri="{0D108BD9-81ED-4DB2-BD59-A6C34878D82A}">
                    <a16:rowId xmlns:a16="http://schemas.microsoft.com/office/drawing/2014/main" val="4192809503"/>
                  </a:ext>
                </a:extLst>
              </a:tr>
              <a:tr h="260350">
                <a:tc>
                  <a:txBody>
                    <a:bodyPr/>
                    <a:lstStyle/>
                    <a:p>
                      <a:endParaRPr lang="en-NZ"/>
                    </a:p>
                  </a:txBody>
                  <a:tcPr/>
                </a:tc>
                <a:tc>
                  <a:txBody>
                    <a:bodyPr/>
                    <a:lstStyle/>
                    <a:p>
                      <a:r>
                        <a:rPr lang="en-NZ" dirty="0" err="1" smtClean="0"/>
                        <a:t>staffName</a:t>
                      </a:r>
                      <a:endParaRPr lang="en-NZ" dirty="0"/>
                    </a:p>
                  </a:txBody>
                  <a:tcPr/>
                </a:tc>
                <a:extLst>
                  <a:ext uri="{0D108BD9-81ED-4DB2-BD59-A6C34878D82A}">
                    <a16:rowId xmlns:a16="http://schemas.microsoft.com/office/drawing/2014/main" val="4175308971"/>
                  </a:ext>
                </a:extLst>
              </a:tr>
              <a:tr h="260350">
                <a:tc>
                  <a:txBody>
                    <a:bodyPr/>
                    <a:lstStyle/>
                    <a:p>
                      <a:endParaRPr lang="en-NZ"/>
                    </a:p>
                  </a:txBody>
                  <a:tcPr/>
                </a:tc>
                <a:tc>
                  <a:txBody>
                    <a:bodyPr/>
                    <a:lstStyle/>
                    <a:p>
                      <a:r>
                        <a:rPr lang="en-NZ" dirty="0" err="1" smtClean="0"/>
                        <a:t>staffOffice</a:t>
                      </a:r>
                      <a:endParaRPr lang="en-NZ" dirty="0"/>
                    </a:p>
                  </a:txBody>
                  <a:tcPr/>
                </a:tc>
                <a:extLst>
                  <a:ext uri="{0D108BD9-81ED-4DB2-BD59-A6C34878D82A}">
                    <a16:rowId xmlns:a16="http://schemas.microsoft.com/office/drawing/2014/main" val="3111649324"/>
                  </a:ext>
                </a:extLst>
              </a:tr>
              <a:tr h="260350">
                <a:tc>
                  <a:txBody>
                    <a:bodyPr/>
                    <a:lstStyle/>
                    <a:p>
                      <a:endParaRPr lang="en-NZ"/>
                    </a:p>
                  </a:txBody>
                  <a:tcPr/>
                </a:tc>
                <a:tc>
                  <a:txBody>
                    <a:bodyPr/>
                    <a:lstStyle/>
                    <a:p>
                      <a:r>
                        <a:rPr lang="en-NZ" dirty="0" err="1" smtClean="0"/>
                        <a:t>staffEmail</a:t>
                      </a:r>
                      <a:endParaRPr lang="en-NZ" dirty="0"/>
                    </a:p>
                  </a:txBody>
                  <a:tcPr/>
                </a:tc>
                <a:extLst>
                  <a:ext uri="{0D108BD9-81ED-4DB2-BD59-A6C34878D82A}">
                    <a16:rowId xmlns:a16="http://schemas.microsoft.com/office/drawing/2014/main" val="212226748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60273461"/>
              </p:ext>
            </p:extLst>
          </p:nvPr>
        </p:nvGraphicFramePr>
        <p:xfrm>
          <a:off x="3619500" y="4489133"/>
          <a:ext cx="4343400" cy="1193799"/>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817786271"/>
                    </a:ext>
                  </a:extLst>
                </a:gridCol>
                <a:gridCol w="3390900">
                  <a:extLst>
                    <a:ext uri="{9D8B030D-6E8A-4147-A177-3AD203B41FA5}">
                      <a16:colId xmlns:a16="http://schemas.microsoft.com/office/drawing/2014/main" val="3151672189"/>
                    </a:ext>
                  </a:extLst>
                </a:gridCol>
              </a:tblGrid>
              <a:tr h="397933">
                <a:tc>
                  <a:txBody>
                    <a:bodyPr/>
                    <a:lstStyle/>
                    <a:p>
                      <a:r>
                        <a:rPr lang="en-NZ" dirty="0" smtClean="0"/>
                        <a:t>Papers</a:t>
                      </a:r>
                      <a:endParaRPr lang="en-NZ" dirty="0"/>
                    </a:p>
                  </a:txBody>
                  <a:tcPr/>
                </a:tc>
                <a:tc>
                  <a:txBody>
                    <a:bodyPr/>
                    <a:lstStyle/>
                    <a:p>
                      <a:endParaRPr lang="en-NZ"/>
                    </a:p>
                  </a:txBody>
                  <a:tcPr/>
                </a:tc>
                <a:extLst>
                  <a:ext uri="{0D108BD9-81ED-4DB2-BD59-A6C34878D82A}">
                    <a16:rowId xmlns:a16="http://schemas.microsoft.com/office/drawing/2014/main" val="1837118981"/>
                  </a:ext>
                </a:extLst>
              </a:tr>
              <a:tr h="397933">
                <a:tc>
                  <a:txBody>
                    <a:bodyPr/>
                    <a:lstStyle/>
                    <a:p>
                      <a:endParaRPr lang="en-NZ"/>
                    </a:p>
                  </a:txBody>
                  <a:tcPr/>
                </a:tc>
                <a:tc>
                  <a:txBody>
                    <a:bodyPr/>
                    <a:lstStyle/>
                    <a:p>
                      <a:r>
                        <a:rPr lang="en-NZ" dirty="0" err="1" smtClean="0"/>
                        <a:t>staffName</a:t>
                      </a:r>
                      <a:endParaRPr lang="en-NZ" dirty="0"/>
                    </a:p>
                  </a:txBody>
                  <a:tcPr/>
                </a:tc>
                <a:extLst>
                  <a:ext uri="{0D108BD9-81ED-4DB2-BD59-A6C34878D82A}">
                    <a16:rowId xmlns:a16="http://schemas.microsoft.com/office/drawing/2014/main" val="398215396"/>
                  </a:ext>
                </a:extLst>
              </a:tr>
              <a:tr h="397933">
                <a:tc>
                  <a:txBody>
                    <a:bodyPr/>
                    <a:lstStyle/>
                    <a:p>
                      <a:endParaRPr lang="en-NZ"/>
                    </a:p>
                  </a:txBody>
                  <a:tcPr/>
                </a:tc>
                <a:tc>
                  <a:txBody>
                    <a:bodyPr/>
                    <a:lstStyle/>
                    <a:p>
                      <a:r>
                        <a:rPr lang="en-NZ" dirty="0" err="1" smtClean="0"/>
                        <a:t>paperName</a:t>
                      </a:r>
                      <a:endParaRPr lang="en-NZ" dirty="0"/>
                    </a:p>
                  </a:txBody>
                  <a:tcPr/>
                </a:tc>
                <a:extLst>
                  <a:ext uri="{0D108BD9-81ED-4DB2-BD59-A6C34878D82A}">
                    <a16:rowId xmlns:a16="http://schemas.microsoft.com/office/drawing/2014/main" val="2699031417"/>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6435" name="Rectangle 3"/>
          <p:cNvSpPr>
            <a:spLocks noGrp="1"/>
          </p:cNvSpPr>
          <p:nvPr>
            <p:ph type="body" idx="1"/>
          </p:nvPr>
        </p:nvSpPr>
        <p:spPr/>
        <p:txBody>
          <a:bodyPr/>
          <a:lstStyle/>
          <a:p>
            <a:r>
              <a:rPr lang="en-AU" smtClean="0"/>
              <a:t>A table is in First Normal Form if</a:t>
            </a:r>
          </a:p>
          <a:p>
            <a:pPr lvl="1"/>
            <a:r>
              <a:rPr lang="en-AU" smtClean="0"/>
              <a:t>It has no multiple-valued attributes</a:t>
            </a:r>
          </a:p>
          <a:p>
            <a:pPr lvl="1"/>
            <a:r>
              <a:rPr lang="en-AU" smtClean="0">
                <a:solidFill>
                  <a:srgbClr val="FF99FF"/>
                </a:solidFill>
              </a:rPr>
              <a:t>There is no ordering to the columns</a:t>
            </a:r>
          </a:p>
          <a:p>
            <a:pPr lvl="1"/>
            <a:r>
              <a:rPr lang="en-AU" smtClean="0">
                <a:solidFill>
                  <a:srgbClr val="FF99FF"/>
                </a:solidFill>
              </a:rPr>
              <a:t>There is no ordering to the rows</a:t>
            </a:r>
          </a:p>
          <a:p>
            <a:pPr lvl="1"/>
            <a:r>
              <a:rPr lang="en-AU" smtClean="0">
                <a:solidFill>
                  <a:srgbClr val="FF99FF"/>
                </a:solidFill>
              </a:rPr>
              <a:t>There are no duplicate rows</a:t>
            </a:r>
            <a:endParaRPr lang="en-US" smtClean="0">
              <a:solidFill>
                <a:srgbClr val="FF99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8483" name="Rectangle 3"/>
          <p:cNvSpPr>
            <a:spLocks noGrp="1"/>
          </p:cNvSpPr>
          <p:nvPr>
            <p:ph type="body" idx="1"/>
          </p:nvPr>
        </p:nvSpPr>
        <p:spPr/>
        <p:txBody>
          <a:bodyPr/>
          <a:lstStyle/>
          <a:p>
            <a:r>
              <a:rPr lang="en-AU" smtClean="0"/>
              <a:t>Flaw:</a:t>
            </a:r>
          </a:p>
          <a:p>
            <a:pPr lvl="1"/>
            <a:r>
              <a:rPr lang="en-AU" smtClean="0"/>
              <a:t>A table is not in 1</a:t>
            </a:r>
            <a:r>
              <a:rPr lang="en-AU" baseline="30000" smtClean="0"/>
              <a:t>st</a:t>
            </a:r>
            <a:r>
              <a:rPr lang="en-AU" smtClean="0"/>
              <a:t> Normal Form if it is keeping multiple values for an attribute.</a:t>
            </a:r>
          </a:p>
          <a:p>
            <a:pPr lvl="1"/>
            <a:endParaRPr lang="en-AU" smtClean="0"/>
          </a:p>
          <a:p>
            <a:r>
              <a:rPr lang="en-AU" smtClean="0"/>
              <a:t>Fix:</a:t>
            </a:r>
          </a:p>
          <a:p>
            <a:pPr lvl="1"/>
            <a:r>
              <a:rPr lang="en-AU" smtClean="0"/>
              <a:t>Remove the multivalued information from the table.</a:t>
            </a:r>
          </a:p>
          <a:p>
            <a:pPr lvl="1"/>
            <a:r>
              <a:rPr lang="en-AU" smtClean="0"/>
              <a:t>Create a new table with that information, and the primary key of the original table.</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4"/>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0531"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1143000" y="2646363"/>
            <a:ext cx="7410450" cy="2970212"/>
            <a:chOff x="720" y="1667"/>
            <a:chExt cx="4668" cy="1871"/>
          </a:xfrm>
        </p:grpSpPr>
        <p:sp>
          <p:nvSpPr>
            <p:cNvPr id="3" name="AutoShape 3"/>
            <p:cNvSpPr>
              <a:spLocks noChangeAspect="1" noChangeArrowheads="1" noTextEdit="1"/>
            </p:cNvSpPr>
            <p:nvPr/>
          </p:nvSpPr>
          <p:spPr bwMode="auto">
            <a:xfrm>
              <a:off x="720" y="1667"/>
              <a:ext cx="4656"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720" y="1667"/>
              <a:ext cx="4668" cy="18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5376" y="1667"/>
              <a:ext cx="12" cy="18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3379" y="3526"/>
              <a:ext cx="19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3379" y="1667"/>
              <a:ext cx="12" cy="18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3391" y="1667"/>
              <a:ext cx="19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5339" y="1679"/>
              <a:ext cx="37" cy="18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3391" y="3489"/>
              <a:ext cx="1948"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3391" y="1679"/>
              <a:ext cx="38" cy="18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3429" y="1679"/>
              <a:ext cx="1910"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3454" y="1717"/>
              <a:ext cx="124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Enrollment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5339" y="1991"/>
              <a:ext cx="12" cy="15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3416" y="3489"/>
              <a:ext cx="1923"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3416" y="1991"/>
              <a:ext cx="13" cy="14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3429" y="1991"/>
              <a:ext cx="191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3441" y="2004"/>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2"/>
            <p:cNvSpPr>
              <a:spLocks noChangeArrowheads="1"/>
            </p:cNvSpPr>
            <p:nvPr/>
          </p:nvSpPr>
          <p:spPr bwMode="auto">
            <a:xfrm>
              <a:off x="3441" y="2291"/>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3"/>
            <p:cNvSpPr>
              <a:spLocks noChangeArrowheads="1"/>
            </p:cNvSpPr>
            <p:nvPr/>
          </p:nvSpPr>
          <p:spPr bwMode="auto">
            <a:xfrm>
              <a:off x="3441" y="2578"/>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4"/>
            <p:cNvSpPr>
              <a:spLocks noChangeArrowheads="1"/>
            </p:cNvSpPr>
            <p:nvPr/>
          </p:nvSpPr>
          <p:spPr bwMode="auto">
            <a:xfrm>
              <a:off x="3441" y="2877"/>
              <a:ext cx="300"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5"/>
            <p:cNvSpPr>
              <a:spLocks noChangeArrowheads="1"/>
            </p:cNvSpPr>
            <p:nvPr/>
          </p:nvSpPr>
          <p:spPr bwMode="auto">
            <a:xfrm>
              <a:off x="3753" y="1991"/>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6"/>
            <p:cNvSpPr>
              <a:spLocks noChangeArrowheads="1"/>
            </p:cNvSpPr>
            <p:nvPr/>
          </p:nvSpPr>
          <p:spPr bwMode="auto">
            <a:xfrm>
              <a:off x="3841" y="202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7"/>
            <p:cNvSpPr>
              <a:spLocks noChangeArrowheads="1"/>
            </p:cNvSpPr>
            <p:nvPr/>
          </p:nvSpPr>
          <p:spPr bwMode="auto">
            <a:xfrm>
              <a:off x="3753" y="2278"/>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 name="Rectangle 28"/>
            <p:cNvSpPr>
              <a:spLocks noChangeArrowheads="1"/>
            </p:cNvSpPr>
            <p:nvPr/>
          </p:nvSpPr>
          <p:spPr bwMode="auto">
            <a:xfrm>
              <a:off x="3841" y="2316"/>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3753" y="2565"/>
              <a:ext cx="1586"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0"/>
            <p:cNvSpPr>
              <a:spLocks noChangeArrowheads="1"/>
            </p:cNvSpPr>
            <p:nvPr/>
          </p:nvSpPr>
          <p:spPr bwMode="auto">
            <a:xfrm>
              <a:off x="3841" y="2603"/>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3753" y="2865"/>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2"/>
            <p:cNvSpPr>
              <a:spLocks noChangeArrowheads="1"/>
            </p:cNvSpPr>
            <p:nvPr/>
          </p:nvSpPr>
          <p:spPr bwMode="auto">
            <a:xfrm>
              <a:off x="3841" y="2902"/>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28" name="Line 33"/>
            <p:cNvSpPr>
              <a:spLocks noChangeShapeType="1"/>
            </p:cNvSpPr>
            <p:nvPr/>
          </p:nvSpPr>
          <p:spPr bwMode="auto">
            <a:xfrm>
              <a:off x="3429" y="1991"/>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29" name="Line 34"/>
            <p:cNvSpPr>
              <a:spLocks noChangeShapeType="1"/>
            </p:cNvSpPr>
            <p:nvPr/>
          </p:nvSpPr>
          <p:spPr bwMode="auto">
            <a:xfrm>
              <a:off x="3429" y="2278"/>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2" name="Line 35"/>
            <p:cNvSpPr>
              <a:spLocks noChangeShapeType="1"/>
            </p:cNvSpPr>
            <p:nvPr/>
          </p:nvSpPr>
          <p:spPr bwMode="auto">
            <a:xfrm>
              <a:off x="3429" y="25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3" name="Line 36"/>
            <p:cNvSpPr>
              <a:spLocks noChangeShapeType="1"/>
            </p:cNvSpPr>
            <p:nvPr/>
          </p:nvSpPr>
          <p:spPr bwMode="auto">
            <a:xfrm>
              <a:off x="3429" y="28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5" name="Line 37"/>
            <p:cNvSpPr>
              <a:spLocks noChangeShapeType="1"/>
            </p:cNvSpPr>
            <p:nvPr/>
          </p:nvSpPr>
          <p:spPr bwMode="auto">
            <a:xfrm>
              <a:off x="3429" y="3152"/>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6" name="Line 38"/>
            <p:cNvSpPr>
              <a:spLocks noChangeShapeType="1"/>
            </p:cNvSpPr>
            <p:nvPr/>
          </p:nvSpPr>
          <p:spPr bwMode="auto">
            <a:xfrm>
              <a:off x="3429"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7" name="Line 39"/>
            <p:cNvSpPr>
              <a:spLocks noChangeShapeType="1"/>
            </p:cNvSpPr>
            <p:nvPr/>
          </p:nvSpPr>
          <p:spPr bwMode="auto">
            <a:xfrm>
              <a:off x="3741"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8" name="Line 40"/>
            <p:cNvSpPr>
              <a:spLocks noChangeShapeType="1"/>
            </p:cNvSpPr>
            <p:nvPr/>
          </p:nvSpPr>
          <p:spPr bwMode="auto">
            <a:xfrm>
              <a:off x="5326"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9" name="Rectangle 41"/>
            <p:cNvSpPr>
              <a:spLocks noChangeArrowheads="1"/>
            </p:cNvSpPr>
            <p:nvPr/>
          </p:nvSpPr>
          <p:spPr bwMode="auto">
            <a:xfrm>
              <a:off x="2705" y="1842"/>
              <a:ext cx="12" cy="15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0" name="Rectangle 42"/>
            <p:cNvSpPr>
              <a:spLocks noChangeArrowheads="1"/>
            </p:cNvSpPr>
            <p:nvPr/>
          </p:nvSpPr>
          <p:spPr bwMode="auto">
            <a:xfrm>
              <a:off x="720" y="3401"/>
              <a:ext cx="1985"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1" name="Rectangle 43"/>
            <p:cNvSpPr>
              <a:spLocks noChangeArrowheads="1"/>
            </p:cNvSpPr>
            <p:nvPr/>
          </p:nvSpPr>
          <p:spPr bwMode="auto">
            <a:xfrm>
              <a:off x="720" y="1842"/>
              <a:ext cx="12" cy="15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2" name="Rectangle 44"/>
            <p:cNvSpPr>
              <a:spLocks noChangeArrowheads="1"/>
            </p:cNvSpPr>
            <p:nvPr/>
          </p:nvSpPr>
          <p:spPr bwMode="auto">
            <a:xfrm>
              <a:off x="732" y="1842"/>
              <a:ext cx="197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3" name="Rectangle 45"/>
            <p:cNvSpPr>
              <a:spLocks noChangeArrowheads="1"/>
            </p:cNvSpPr>
            <p:nvPr/>
          </p:nvSpPr>
          <p:spPr bwMode="auto">
            <a:xfrm>
              <a:off x="2667" y="1854"/>
              <a:ext cx="38" cy="15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4" name="Rectangle 46"/>
            <p:cNvSpPr>
              <a:spLocks noChangeArrowheads="1"/>
            </p:cNvSpPr>
            <p:nvPr/>
          </p:nvSpPr>
          <p:spPr bwMode="auto">
            <a:xfrm>
              <a:off x="732" y="3364"/>
              <a:ext cx="1935"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5" name="Rectangle 47"/>
            <p:cNvSpPr>
              <a:spLocks noChangeArrowheads="1"/>
            </p:cNvSpPr>
            <p:nvPr/>
          </p:nvSpPr>
          <p:spPr bwMode="auto">
            <a:xfrm>
              <a:off x="732" y="1854"/>
              <a:ext cx="38" cy="15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6" name="Rectangle 48"/>
            <p:cNvSpPr>
              <a:spLocks noChangeArrowheads="1"/>
            </p:cNvSpPr>
            <p:nvPr/>
          </p:nvSpPr>
          <p:spPr bwMode="auto">
            <a:xfrm>
              <a:off x="770" y="1854"/>
              <a:ext cx="1897"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7" name="Rectangle 49"/>
            <p:cNvSpPr>
              <a:spLocks noChangeArrowheads="1"/>
            </p:cNvSpPr>
            <p:nvPr/>
          </p:nvSpPr>
          <p:spPr bwMode="auto">
            <a:xfrm>
              <a:off x="795" y="1892"/>
              <a:ext cx="8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548" name="Rectangle 50"/>
            <p:cNvSpPr>
              <a:spLocks noChangeArrowheads="1"/>
            </p:cNvSpPr>
            <p:nvPr/>
          </p:nvSpPr>
          <p:spPr bwMode="auto">
            <a:xfrm>
              <a:off x="2667" y="2166"/>
              <a:ext cx="13" cy="12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9" name="Rectangle 51"/>
            <p:cNvSpPr>
              <a:spLocks noChangeArrowheads="1"/>
            </p:cNvSpPr>
            <p:nvPr/>
          </p:nvSpPr>
          <p:spPr bwMode="auto">
            <a:xfrm>
              <a:off x="757" y="3364"/>
              <a:ext cx="191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0" name="Rectangle 52"/>
            <p:cNvSpPr>
              <a:spLocks noChangeArrowheads="1"/>
            </p:cNvSpPr>
            <p:nvPr/>
          </p:nvSpPr>
          <p:spPr bwMode="auto">
            <a:xfrm>
              <a:off x="757" y="2166"/>
              <a:ext cx="13" cy="11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1" name="Rectangle 53"/>
            <p:cNvSpPr>
              <a:spLocks noChangeArrowheads="1"/>
            </p:cNvSpPr>
            <p:nvPr/>
          </p:nvSpPr>
          <p:spPr bwMode="auto">
            <a:xfrm>
              <a:off x="770" y="2166"/>
              <a:ext cx="1897"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2" name="Rectangle 54"/>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3" name="Rectangle 55"/>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4" name="Rectangle 56"/>
            <p:cNvSpPr>
              <a:spLocks noChangeArrowheads="1"/>
            </p:cNvSpPr>
            <p:nvPr/>
          </p:nvSpPr>
          <p:spPr bwMode="auto">
            <a:xfrm>
              <a:off x="782" y="2179"/>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7513"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 y="2241"/>
              <a:ext cx="1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55" name="Rectangle 58"/>
            <p:cNvSpPr>
              <a:spLocks noChangeArrowheads="1"/>
            </p:cNvSpPr>
            <p:nvPr/>
          </p:nvSpPr>
          <p:spPr bwMode="auto">
            <a:xfrm>
              <a:off x="782" y="2465"/>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6" name="Rectangle 59"/>
            <p:cNvSpPr>
              <a:spLocks noChangeArrowheads="1"/>
            </p:cNvSpPr>
            <p:nvPr/>
          </p:nvSpPr>
          <p:spPr bwMode="auto">
            <a:xfrm>
              <a:off x="782" y="2765"/>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7" name="Rectangle 60"/>
            <p:cNvSpPr>
              <a:spLocks noChangeArrowheads="1"/>
            </p:cNvSpPr>
            <p:nvPr/>
          </p:nvSpPr>
          <p:spPr bwMode="auto">
            <a:xfrm>
              <a:off x="1094" y="2166"/>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8" name="Rectangle 61"/>
            <p:cNvSpPr>
              <a:spLocks noChangeArrowheads="1"/>
            </p:cNvSpPr>
            <p:nvPr/>
          </p:nvSpPr>
          <p:spPr bwMode="auto">
            <a:xfrm>
              <a:off x="1182" y="2203"/>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59" name="Rectangle 62"/>
            <p:cNvSpPr>
              <a:spLocks noChangeArrowheads="1"/>
            </p:cNvSpPr>
            <p:nvPr/>
          </p:nvSpPr>
          <p:spPr bwMode="auto">
            <a:xfrm>
              <a:off x="1094" y="2453"/>
              <a:ext cx="1573"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88" name="Rectangle 63"/>
            <p:cNvSpPr>
              <a:spLocks noChangeArrowheads="1"/>
            </p:cNvSpPr>
            <p:nvPr/>
          </p:nvSpPr>
          <p:spPr bwMode="auto">
            <a:xfrm>
              <a:off x="1182" y="2490"/>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89" name="Rectangle 64"/>
            <p:cNvSpPr>
              <a:spLocks noChangeArrowheads="1"/>
            </p:cNvSpPr>
            <p:nvPr/>
          </p:nvSpPr>
          <p:spPr bwMode="auto">
            <a:xfrm>
              <a:off x="1094" y="2752"/>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0" name="Rectangle 65"/>
            <p:cNvSpPr>
              <a:spLocks noChangeArrowheads="1"/>
            </p:cNvSpPr>
            <p:nvPr/>
          </p:nvSpPr>
          <p:spPr bwMode="auto">
            <a:xfrm>
              <a:off x="1182" y="2790"/>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91" name="Line 66"/>
            <p:cNvSpPr>
              <a:spLocks noChangeShapeType="1"/>
            </p:cNvSpPr>
            <p:nvPr/>
          </p:nvSpPr>
          <p:spPr bwMode="auto">
            <a:xfrm>
              <a:off x="770" y="2166"/>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2" name="Line 67"/>
            <p:cNvSpPr>
              <a:spLocks noChangeShapeType="1"/>
            </p:cNvSpPr>
            <p:nvPr/>
          </p:nvSpPr>
          <p:spPr bwMode="auto">
            <a:xfrm>
              <a:off x="770" y="2453"/>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3" name="Line 68"/>
            <p:cNvSpPr>
              <a:spLocks noChangeShapeType="1"/>
            </p:cNvSpPr>
            <p:nvPr/>
          </p:nvSpPr>
          <p:spPr bwMode="auto">
            <a:xfrm>
              <a:off x="770" y="2752"/>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4" name="Line 69"/>
            <p:cNvSpPr>
              <a:spLocks noChangeShapeType="1"/>
            </p:cNvSpPr>
            <p:nvPr/>
          </p:nvSpPr>
          <p:spPr bwMode="auto">
            <a:xfrm>
              <a:off x="770" y="3039"/>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5" name="Line 70"/>
            <p:cNvSpPr>
              <a:spLocks noChangeShapeType="1"/>
            </p:cNvSpPr>
            <p:nvPr/>
          </p:nvSpPr>
          <p:spPr bwMode="auto">
            <a:xfrm>
              <a:off x="770"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6" name="Line 71"/>
            <p:cNvSpPr>
              <a:spLocks noChangeShapeType="1"/>
            </p:cNvSpPr>
            <p:nvPr/>
          </p:nvSpPr>
          <p:spPr bwMode="auto">
            <a:xfrm>
              <a:off x="1082"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7" name="Line 72"/>
            <p:cNvSpPr>
              <a:spLocks noChangeShapeType="1"/>
            </p:cNvSpPr>
            <p:nvPr/>
          </p:nvSpPr>
          <p:spPr bwMode="auto">
            <a:xfrm>
              <a:off x="2655"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8" name="Rectangle 73"/>
            <p:cNvSpPr>
              <a:spLocks noChangeArrowheads="1"/>
            </p:cNvSpPr>
            <p:nvPr/>
          </p:nvSpPr>
          <p:spPr bwMode="auto">
            <a:xfrm>
              <a:off x="2967" y="2528"/>
              <a:ext cx="15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9" name="Rectangle 74"/>
            <p:cNvSpPr>
              <a:spLocks noChangeArrowheads="1"/>
            </p:cNvSpPr>
            <p:nvPr/>
          </p:nvSpPr>
          <p:spPr bwMode="auto">
            <a:xfrm>
              <a:off x="2967" y="2540"/>
              <a:ext cx="150"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0" name="Rectangle 75"/>
            <p:cNvSpPr>
              <a:spLocks noChangeArrowheads="1"/>
            </p:cNvSpPr>
            <p:nvPr/>
          </p:nvSpPr>
          <p:spPr bwMode="auto">
            <a:xfrm>
              <a:off x="2967" y="2553"/>
              <a:ext cx="150" cy="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1" name="Rectangle 76"/>
            <p:cNvSpPr>
              <a:spLocks noChangeArrowheads="1"/>
            </p:cNvSpPr>
            <p:nvPr/>
          </p:nvSpPr>
          <p:spPr bwMode="auto">
            <a:xfrm>
              <a:off x="2967" y="2565"/>
              <a:ext cx="15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2" name="Rectangle 77"/>
            <p:cNvSpPr>
              <a:spLocks noChangeArrowheads="1"/>
            </p:cNvSpPr>
            <p:nvPr/>
          </p:nvSpPr>
          <p:spPr bwMode="auto">
            <a:xfrm>
              <a:off x="2967" y="2578"/>
              <a:ext cx="1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3" name="Rectangle 78"/>
            <p:cNvSpPr>
              <a:spLocks noChangeArrowheads="1"/>
            </p:cNvSpPr>
            <p:nvPr/>
          </p:nvSpPr>
          <p:spPr bwMode="auto">
            <a:xfrm>
              <a:off x="2967" y="2540"/>
              <a:ext cx="12"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4" name="Rectangle 79"/>
            <p:cNvSpPr>
              <a:spLocks noChangeArrowheads="1"/>
            </p:cNvSpPr>
            <p:nvPr/>
          </p:nvSpPr>
          <p:spPr bwMode="auto">
            <a:xfrm>
              <a:off x="2954" y="2540"/>
              <a:ext cx="13"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5" name="Rectangle 80"/>
            <p:cNvSpPr>
              <a:spLocks noChangeArrowheads="1"/>
            </p:cNvSpPr>
            <p:nvPr/>
          </p:nvSpPr>
          <p:spPr bwMode="auto">
            <a:xfrm>
              <a:off x="3104" y="2540"/>
              <a:ext cx="13"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6" name="Rectangle 81"/>
            <p:cNvSpPr>
              <a:spLocks noChangeArrowheads="1"/>
            </p:cNvSpPr>
            <p:nvPr/>
          </p:nvSpPr>
          <p:spPr bwMode="auto">
            <a:xfrm>
              <a:off x="3117" y="2540"/>
              <a:ext cx="12"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7" name="Freeform 82"/>
            <p:cNvSpPr>
              <a:spLocks/>
            </p:cNvSpPr>
            <p:nvPr/>
          </p:nvSpPr>
          <p:spPr bwMode="auto">
            <a:xfrm>
              <a:off x="3266" y="2528"/>
              <a:ext cx="113" cy="50"/>
            </a:xfrm>
            <a:custGeom>
              <a:avLst/>
              <a:gdLst>
                <a:gd name="T0" fmla="*/ 63 w 113"/>
                <a:gd name="T1" fmla="*/ 0 h 50"/>
                <a:gd name="T2" fmla="*/ 13 w 113"/>
                <a:gd name="T3" fmla="*/ 12 h 50"/>
                <a:gd name="T4" fmla="*/ 0 w 113"/>
                <a:gd name="T5" fmla="*/ 25 h 50"/>
                <a:gd name="T6" fmla="*/ 13 w 113"/>
                <a:gd name="T7" fmla="*/ 37 h 50"/>
                <a:gd name="T8" fmla="*/ 63 w 113"/>
                <a:gd name="T9" fmla="*/ 50 h 50"/>
                <a:gd name="T10" fmla="*/ 100 w 113"/>
                <a:gd name="T11" fmla="*/ 37 h 50"/>
                <a:gd name="T12" fmla="*/ 113 w 113"/>
                <a:gd name="T13" fmla="*/ 25 h 50"/>
                <a:gd name="T14" fmla="*/ 100 w 113"/>
                <a:gd name="T15" fmla="*/ 12 h 50"/>
                <a:gd name="T16" fmla="*/ 63 w 113"/>
                <a:gd name="T17" fmla="*/ 0 h 50"/>
                <a:gd name="T18" fmla="*/ 63 w 11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50">
                  <a:moveTo>
                    <a:pt x="63" y="0"/>
                  </a:moveTo>
                  <a:lnTo>
                    <a:pt x="13" y="12"/>
                  </a:lnTo>
                  <a:lnTo>
                    <a:pt x="0" y="25"/>
                  </a:lnTo>
                  <a:lnTo>
                    <a:pt x="13" y="37"/>
                  </a:lnTo>
                  <a:lnTo>
                    <a:pt x="63" y="50"/>
                  </a:lnTo>
                  <a:lnTo>
                    <a:pt x="100" y="37"/>
                  </a:lnTo>
                  <a:lnTo>
                    <a:pt x="113" y="25"/>
                  </a:lnTo>
                  <a:lnTo>
                    <a:pt x="100" y="12"/>
                  </a:lnTo>
                  <a:lnTo>
                    <a:pt x="63" y="0"/>
                  </a:lnTo>
                  <a:lnTo>
                    <a:pt x="63"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8" name="Freeform 83"/>
            <p:cNvSpPr>
              <a:spLocks/>
            </p:cNvSpPr>
            <p:nvPr/>
          </p:nvSpPr>
          <p:spPr bwMode="auto">
            <a:xfrm>
              <a:off x="3266" y="2503"/>
              <a:ext cx="113" cy="100"/>
            </a:xfrm>
            <a:custGeom>
              <a:avLst/>
              <a:gdLst>
                <a:gd name="T0" fmla="*/ 63 w 113"/>
                <a:gd name="T1" fmla="*/ 0 h 100"/>
                <a:gd name="T2" fmla="*/ 13 w 113"/>
                <a:gd name="T3" fmla="*/ 12 h 100"/>
                <a:gd name="T4" fmla="*/ 0 w 113"/>
                <a:gd name="T5" fmla="*/ 50 h 100"/>
                <a:gd name="T6" fmla="*/ 13 w 113"/>
                <a:gd name="T7" fmla="*/ 87 h 100"/>
                <a:gd name="T8" fmla="*/ 63 w 113"/>
                <a:gd name="T9" fmla="*/ 100 h 100"/>
                <a:gd name="T10" fmla="*/ 100 w 113"/>
                <a:gd name="T11" fmla="*/ 87 h 100"/>
                <a:gd name="T12" fmla="*/ 113 w 113"/>
                <a:gd name="T13" fmla="*/ 50 h 100"/>
                <a:gd name="T14" fmla="*/ 100 w 113"/>
                <a:gd name="T15" fmla="*/ 12 h 100"/>
                <a:gd name="T16" fmla="*/ 63 w 113"/>
                <a:gd name="T17" fmla="*/ 0 h 100"/>
                <a:gd name="T18" fmla="*/ 63 w 11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0">
                  <a:moveTo>
                    <a:pt x="63" y="0"/>
                  </a:moveTo>
                  <a:lnTo>
                    <a:pt x="13" y="12"/>
                  </a:lnTo>
                  <a:lnTo>
                    <a:pt x="0" y="50"/>
                  </a:lnTo>
                  <a:lnTo>
                    <a:pt x="13" y="87"/>
                  </a:lnTo>
                  <a:lnTo>
                    <a:pt x="63" y="100"/>
                  </a:lnTo>
                  <a:lnTo>
                    <a:pt x="100" y="87"/>
                  </a:lnTo>
                  <a:lnTo>
                    <a:pt x="113" y="50"/>
                  </a:lnTo>
                  <a:lnTo>
                    <a:pt x="100" y="12"/>
                  </a:lnTo>
                  <a:lnTo>
                    <a:pt x="63" y="0"/>
                  </a:lnTo>
                  <a:lnTo>
                    <a:pt x="63"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9" name="Freeform 84"/>
            <p:cNvSpPr>
              <a:spLocks/>
            </p:cNvSpPr>
            <p:nvPr/>
          </p:nvSpPr>
          <p:spPr bwMode="auto">
            <a:xfrm>
              <a:off x="3142" y="2528"/>
              <a:ext cx="124" cy="50"/>
            </a:xfrm>
            <a:custGeom>
              <a:avLst/>
              <a:gdLst>
                <a:gd name="T0" fmla="*/ 62 w 124"/>
                <a:gd name="T1" fmla="*/ 0 h 50"/>
                <a:gd name="T2" fmla="*/ 25 w 124"/>
                <a:gd name="T3" fmla="*/ 12 h 50"/>
                <a:gd name="T4" fmla="*/ 0 w 124"/>
                <a:gd name="T5" fmla="*/ 25 h 50"/>
                <a:gd name="T6" fmla="*/ 25 w 124"/>
                <a:gd name="T7" fmla="*/ 37 h 50"/>
                <a:gd name="T8" fmla="*/ 62 w 124"/>
                <a:gd name="T9" fmla="*/ 50 h 50"/>
                <a:gd name="T10" fmla="*/ 112 w 124"/>
                <a:gd name="T11" fmla="*/ 37 h 50"/>
                <a:gd name="T12" fmla="*/ 124 w 124"/>
                <a:gd name="T13" fmla="*/ 25 h 50"/>
                <a:gd name="T14" fmla="*/ 112 w 124"/>
                <a:gd name="T15" fmla="*/ 12 h 50"/>
                <a:gd name="T16" fmla="*/ 62 w 124"/>
                <a:gd name="T17" fmla="*/ 0 h 50"/>
                <a:gd name="T18" fmla="*/ 62 w 124"/>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0">
                  <a:moveTo>
                    <a:pt x="62" y="0"/>
                  </a:moveTo>
                  <a:lnTo>
                    <a:pt x="25" y="12"/>
                  </a:lnTo>
                  <a:lnTo>
                    <a:pt x="0" y="25"/>
                  </a:lnTo>
                  <a:lnTo>
                    <a:pt x="25" y="37"/>
                  </a:lnTo>
                  <a:lnTo>
                    <a:pt x="62" y="50"/>
                  </a:lnTo>
                  <a:lnTo>
                    <a:pt x="112" y="37"/>
                  </a:lnTo>
                  <a:lnTo>
                    <a:pt x="124" y="25"/>
                  </a:lnTo>
                  <a:lnTo>
                    <a:pt x="112" y="12"/>
                  </a:lnTo>
                  <a:lnTo>
                    <a:pt x="62" y="0"/>
                  </a:lnTo>
                  <a:lnTo>
                    <a:pt x="62"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0" name="Freeform 85"/>
            <p:cNvSpPr>
              <a:spLocks/>
            </p:cNvSpPr>
            <p:nvPr/>
          </p:nvSpPr>
          <p:spPr bwMode="auto">
            <a:xfrm>
              <a:off x="3142" y="2503"/>
              <a:ext cx="124" cy="100"/>
            </a:xfrm>
            <a:custGeom>
              <a:avLst/>
              <a:gdLst>
                <a:gd name="T0" fmla="*/ 62 w 124"/>
                <a:gd name="T1" fmla="*/ 0 h 100"/>
                <a:gd name="T2" fmla="*/ 25 w 124"/>
                <a:gd name="T3" fmla="*/ 12 h 100"/>
                <a:gd name="T4" fmla="*/ 0 w 124"/>
                <a:gd name="T5" fmla="*/ 50 h 100"/>
                <a:gd name="T6" fmla="*/ 25 w 124"/>
                <a:gd name="T7" fmla="*/ 87 h 100"/>
                <a:gd name="T8" fmla="*/ 62 w 124"/>
                <a:gd name="T9" fmla="*/ 100 h 100"/>
                <a:gd name="T10" fmla="*/ 112 w 124"/>
                <a:gd name="T11" fmla="*/ 87 h 100"/>
                <a:gd name="T12" fmla="*/ 124 w 124"/>
                <a:gd name="T13" fmla="*/ 50 h 100"/>
                <a:gd name="T14" fmla="*/ 112 w 124"/>
                <a:gd name="T15" fmla="*/ 12 h 100"/>
                <a:gd name="T16" fmla="*/ 62 w 124"/>
                <a:gd name="T17" fmla="*/ 0 h 100"/>
                <a:gd name="T18" fmla="*/ 62 w 12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0">
                  <a:moveTo>
                    <a:pt x="62" y="0"/>
                  </a:moveTo>
                  <a:lnTo>
                    <a:pt x="25" y="12"/>
                  </a:lnTo>
                  <a:lnTo>
                    <a:pt x="0" y="50"/>
                  </a:lnTo>
                  <a:lnTo>
                    <a:pt x="25" y="87"/>
                  </a:lnTo>
                  <a:lnTo>
                    <a:pt x="62" y="100"/>
                  </a:lnTo>
                  <a:lnTo>
                    <a:pt x="112" y="87"/>
                  </a:lnTo>
                  <a:lnTo>
                    <a:pt x="124" y="50"/>
                  </a:lnTo>
                  <a:lnTo>
                    <a:pt x="112" y="12"/>
                  </a:lnTo>
                  <a:lnTo>
                    <a:pt x="62" y="0"/>
                  </a:lnTo>
                  <a:lnTo>
                    <a:pt x="62"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1" name="Freeform 86"/>
            <p:cNvSpPr>
              <a:spLocks/>
            </p:cNvSpPr>
            <p:nvPr/>
          </p:nvSpPr>
          <p:spPr bwMode="auto">
            <a:xfrm>
              <a:off x="2717" y="2490"/>
              <a:ext cx="237" cy="125"/>
            </a:xfrm>
            <a:custGeom>
              <a:avLst/>
              <a:gdLst>
                <a:gd name="T0" fmla="*/ 0 w 237"/>
                <a:gd name="T1" fmla="*/ 63 h 125"/>
                <a:gd name="T2" fmla="*/ 25 w 237"/>
                <a:gd name="T3" fmla="*/ 38 h 125"/>
                <a:gd name="T4" fmla="*/ 113 w 237"/>
                <a:gd name="T5" fmla="*/ 38 h 125"/>
                <a:gd name="T6" fmla="*/ 150 w 237"/>
                <a:gd name="T7" fmla="*/ 0 h 125"/>
                <a:gd name="T8" fmla="*/ 200 w 237"/>
                <a:gd name="T9" fmla="*/ 0 h 125"/>
                <a:gd name="T10" fmla="*/ 237 w 237"/>
                <a:gd name="T11" fmla="*/ 38 h 125"/>
                <a:gd name="T12" fmla="*/ 237 w 237"/>
                <a:gd name="T13" fmla="*/ 88 h 125"/>
                <a:gd name="T14" fmla="*/ 200 w 237"/>
                <a:gd name="T15" fmla="*/ 125 h 125"/>
                <a:gd name="T16" fmla="*/ 150 w 237"/>
                <a:gd name="T17" fmla="*/ 125 h 125"/>
                <a:gd name="T18" fmla="*/ 113 w 237"/>
                <a:gd name="T19" fmla="*/ 88 h 125"/>
                <a:gd name="T20" fmla="*/ 88 w 237"/>
                <a:gd name="T21" fmla="*/ 100 h 125"/>
                <a:gd name="T22" fmla="*/ 63 w 237"/>
                <a:gd name="T23" fmla="*/ 88 h 125"/>
                <a:gd name="T24" fmla="*/ 38 w 237"/>
                <a:gd name="T25" fmla="*/ 100 h 125"/>
                <a:gd name="T26" fmla="*/ 0 w 237"/>
                <a:gd name="T27" fmla="*/ 6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125">
                  <a:moveTo>
                    <a:pt x="0" y="63"/>
                  </a:moveTo>
                  <a:lnTo>
                    <a:pt x="25" y="38"/>
                  </a:lnTo>
                  <a:lnTo>
                    <a:pt x="113" y="38"/>
                  </a:lnTo>
                  <a:lnTo>
                    <a:pt x="150" y="0"/>
                  </a:lnTo>
                  <a:lnTo>
                    <a:pt x="200" y="0"/>
                  </a:lnTo>
                  <a:lnTo>
                    <a:pt x="237" y="38"/>
                  </a:lnTo>
                  <a:lnTo>
                    <a:pt x="237" y="88"/>
                  </a:lnTo>
                  <a:lnTo>
                    <a:pt x="200" y="125"/>
                  </a:lnTo>
                  <a:lnTo>
                    <a:pt x="150" y="125"/>
                  </a:lnTo>
                  <a:lnTo>
                    <a:pt x="113" y="88"/>
                  </a:lnTo>
                  <a:lnTo>
                    <a:pt x="88" y="100"/>
                  </a:lnTo>
                  <a:lnTo>
                    <a:pt x="63" y="88"/>
                  </a:lnTo>
                  <a:lnTo>
                    <a:pt x="38" y="100"/>
                  </a:lnTo>
                  <a:lnTo>
                    <a:pt x="0" y="63"/>
                  </a:lnTo>
                  <a:close/>
                </a:path>
              </a:pathLst>
            </a:custGeom>
            <a:solidFill>
              <a:srgbClr val="FFFF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7512" name="Freeform 87"/>
            <p:cNvSpPr>
              <a:spLocks/>
            </p:cNvSpPr>
            <p:nvPr/>
          </p:nvSpPr>
          <p:spPr bwMode="auto">
            <a:xfrm>
              <a:off x="2879" y="2528"/>
              <a:ext cx="38" cy="50"/>
            </a:xfrm>
            <a:custGeom>
              <a:avLst/>
              <a:gdLst>
                <a:gd name="T0" fmla="*/ 25 w 38"/>
                <a:gd name="T1" fmla="*/ 50 h 50"/>
                <a:gd name="T2" fmla="*/ 38 w 38"/>
                <a:gd name="T3" fmla="*/ 50 h 50"/>
                <a:gd name="T4" fmla="*/ 38 w 38"/>
                <a:gd name="T5" fmla="*/ 25 h 50"/>
                <a:gd name="T6" fmla="*/ 25 w 38"/>
                <a:gd name="T7" fmla="*/ 12 h 50"/>
                <a:gd name="T8" fmla="*/ 13 w 38"/>
                <a:gd name="T9" fmla="*/ 0 h 50"/>
                <a:gd name="T10" fmla="*/ 0 w 38"/>
                <a:gd name="T11" fmla="*/ 0 h 50"/>
                <a:gd name="T12" fmla="*/ 0 w 38"/>
                <a:gd name="T13" fmla="*/ 25 h 50"/>
                <a:gd name="T14" fmla="*/ 13 w 38"/>
                <a:gd name="T15" fmla="*/ 37 h 50"/>
                <a:gd name="T16" fmla="*/ 25 w 38"/>
                <a:gd name="T17" fmla="*/ 50 h 50"/>
                <a:gd name="T18" fmla="*/ 25 w 3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25" y="50"/>
                  </a:moveTo>
                  <a:lnTo>
                    <a:pt x="38" y="50"/>
                  </a:lnTo>
                  <a:lnTo>
                    <a:pt x="38" y="25"/>
                  </a:lnTo>
                  <a:lnTo>
                    <a:pt x="25" y="12"/>
                  </a:lnTo>
                  <a:lnTo>
                    <a:pt x="13" y="0"/>
                  </a:lnTo>
                  <a:lnTo>
                    <a:pt x="0" y="0"/>
                  </a:lnTo>
                  <a:lnTo>
                    <a:pt x="0" y="25"/>
                  </a:lnTo>
                  <a:lnTo>
                    <a:pt x="13" y="37"/>
                  </a:lnTo>
                  <a:lnTo>
                    <a:pt x="25" y="50"/>
                  </a:lnTo>
                  <a:lnTo>
                    <a:pt x="2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2579" name="Rectangle 3"/>
          <p:cNvSpPr>
            <a:spLocks noGrp="1"/>
          </p:cNvSpPr>
          <p:nvPr>
            <p:ph type="body" idx="1"/>
          </p:nvPr>
        </p:nvSpPr>
        <p:spPr>
          <a:xfrm>
            <a:off x="381000" y="1479550"/>
            <a:ext cx="8686800" cy="1949450"/>
          </a:xfrm>
        </p:spPr>
        <p:txBody>
          <a:bodyPr/>
          <a:lstStyle/>
          <a:p>
            <a:pPr>
              <a:lnSpc>
                <a:spcPct val="80000"/>
              </a:lnSpc>
              <a:buFont typeface="Wingdings" pitchFamily="2" charset="2"/>
              <a:buNone/>
            </a:pPr>
            <a:r>
              <a:rPr lang="en-NZ" sz="2400" noProof="1" smtClean="0">
                <a:latin typeface="Courier New" pitchFamily="49" charset="0"/>
                <a:cs typeface="Courier New" pitchFamily="49" charset="0"/>
              </a:rPr>
              <a:t>UPDATE  Enrollment</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SET fee = 50</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WHERE studentID = 1 and instrument = 'Violin'</a:t>
            </a:r>
            <a:endParaRPr lang="en-US" sz="2400" dirty="0" smtClean="0">
              <a:latin typeface="Courier New" pitchFamily="49" charset="0"/>
              <a:cs typeface="Courier New" pitchFamily="49" charset="0"/>
            </a:endParaRPr>
          </a:p>
        </p:txBody>
      </p:sp>
      <p:pic>
        <p:nvPicPr>
          <p:cNvPr id="152580" name="Picture 4"/>
          <p:cNvPicPr>
            <a:picLocks noChangeAspect="1" noChangeArrowheads="1"/>
          </p:cNvPicPr>
          <p:nvPr/>
        </p:nvPicPr>
        <p:blipFill>
          <a:blip r:embed="rId3"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2581" name="Picture 5"/>
          <p:cNvPicPr>
            <a:picLocks noChangeAspect="1" noChangeArrowheads="1"/>
          </p:cNvPicPr>
          <p:nvPr/>
        </p:nvPicPr>
        <p:blipFill>
          <a:blip r:embed="rId4"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4627" name="Rectangle 3"/>
          <p:cNvSpPr>
            <a:spLocks noGrp="1"/>
          </p:cNvSpPr>
          <p:nvPr>
            <p:ph type="body" idx="1"/>
          </p:nvPr>
        </p:nvSpPr>
        <p:spPr>
          <a:xfrm>
            <a:off x="381000" y="1479550"/>
            <a:ext cx="8686800" cy="1949450"/>
          </a:xfrm>
        </p:spPr>
        <p:txBody>
          <a:bodyPr/>
          <a:lstStyle/>
          <a:p>
            <a:pPr>
              <a:lnSpc>
                <a:spcPct val="80000"/>
              </a:lnSpc>
              <a:buFont typeface="Wingdings" pitchFamily="2" charset="2"/>
              <a:buNone/>
            </a:pPr>
            <a:r>
              <a:rPr lang="en-NZ" sz="3200" noProof="1" smtClean="0">
                <a:latin typeface="Courier New" pitchFamily="49" charset="0"/>
                <a:cs typeface="Courier New" pitchFamily="49" charset="0"/>
              </a:rPr>
              <a:t>DELETE Enrollment </a:t>
            </a:r>
          </a:p>
          <a:p>
            <a:pPr>
              <a:lnSpc>
                <a:spcPct val="80000"/>
              </a:lnSpc>
              <a:buFont typeface="Wingdings" pitchFamily="2" charset="2"/>
              <a:buNone/>
            </a:pPr>
            <a:endParaRPr lang="en-NZ" sz="3200" noProof="1" smtClean="0">
              <a:latin typeface="Courier New" pitchFamily="49" charset="0"/>
              <a:cs typeface="Courier New" pitchFamily="49" charset="0"/>
            </a:endParaRPr>
          </a:p>
          <a:p>
            <a:pPr>
              <a:lnSpc>
                <a:spcPct val="80000"/>
              </a:lnSpc>
              <a:buFont typeface="Wingdings" pitchFamily="2" charset="2"/>
              <a:buNone/>
            </a:pPr>
            <a:r>
              <a:rPr lang="en-NZ" sz="3200" noProof="1" smtClean="0">
                <a:latin typeface="Courier New" pitchFamily="49" charset="0"/>
                <a:cs typeface="Courier New" pitchFamily="49" charset="0"/>
              </a:rPr>
              <a:t>WHERE</a:t>
            </a:r>
            <a:r>
              <a:rPr lang="en-AU" sz="3200" dirty="0" smtClean="0">
                <a:latin typeface="Courier New" pitchFamily="49" charset="0"/>
                <a:cs typeface="Courier New" pitchFamily="49" charset="0"/>
              </a:rPr>
              <a:t>	</a:t>
            </a:r>
            <a:r>
              <a:rPr lang="en-AU" sz="3200" noProof="1" smtClean="0">
                <a:latin typeface="Courier New" pitchFamily="49" charset="0"/>
                <a:cs typeface="Courier New" pitchFamily="49" charset="0"/>
              </a:rPr>
              <a:t>instrument = </a:t>
            </a:r>
            <a:r>
              <a:rPr lang="en-AU" sz="3200" dirty="0" smtClean="0">
                <a:latin typeface="Courier New" pitchFamily="49" charset="0"/>
                <a:cs typeface="Courier New" pitchFamily="49" charset="0"/>
              </a:rPr>
              <a:t>‘Trombone’</a:t>
            </a:r>
          </a:p>
          <a:p>
            <a:pPr>
              <a:lnSpc>
                <a:spcPct val="80000"/>
              </a:lnSpc>
              <a:buFont typeface="Wingdings" pitchFamily="2" charset="2"/>
              <a:buNone/>
            </a:pPr>
            <a:r>
              <a:rPr lang="en-AU" sz="3200" dirty="0" smtClean="0">
                <a:latin typeface="Courier New" pitchFamily="49" charset="0"/>
                <a:cs typeface="Courier New" pitchFamily="49" charset="0"/>
              </a:rPr>
              <a:t>AND 	</a:t>
            </a:r>
            <a:r>
              <a:rPr lang="en-AU" sz="3200" dirty="0" err="1" smtClean="0">
                <a:latin typeface="Courier New" pitchFamily="49" charset="0"/>
                <a:cs typeface="Courier New" pitchFamily="49" charset="0"/>
              </a:rPr>
              <a:t>studentID</a:t>
            </a:r>
            <a:r>
              <a:rPr lang="en-AU" sz="3200" dirty="0" smtClean="0">
                <a:latin typeface="Courier New" pitchFamily="49" charset="0"/>
                <a:cs typeface="Courier New" pitchFamily="49" charset="0"/>
              </a:rPr>
              <a:t> = 1</a:t>
            </a:r>
            <a:endParaRPr lang="en-US" sz="3200" dirty="0" smtClean="0">
              <a:latin typeface="Courier New" pitchFamily="49" charset="0"/>
              <a:cs typeface="Courier New" pitchFamily="49" charset="0"/>
            </a:endParaRPr>
          </a:p>
        </p:txBody>
      </p:sp>
      <p:pic>
        <p:nvPicPr>
          <p:cNvPr id="154628" name="Picture 4"/>
          <p:cNvPicPr>
            <a:picLocks noChangeAspect="1" noChangeArrowheads="1"/>
          </p:cNvPicPr>
          <p:nvPr/>
        </p:nvPicPr>
        <p:blipFill>
          <a:blip r:embed="rId3"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4629" name="Picture 5"/>
          <p:cNvPicPr>
            <a:picLocks noChangeAspect="1" noChangeArrowheads="1"/>
          </p:cNvPicPr>
          <p:nvPr/>
        </p:nvPicPr>
        <p:blipFill>
          <a:blip r:embed="rId4"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type="body"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type="body"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a:p>
            <a:r>
              <a:rPr lang="en-AU" dirty="0" smtClean="0"/>
              <a:t>For all the non-primary fields, what fields </a:t>
            </a:r>
            <a:r>
              <a:rPr lang="en-AU" b="1" i="1" dirty="0" smtClean="0"/>
              <a:t>determine</a:t>
            </a:r>
            <a:r>
              <a:rPr lang="en-AU" dirty="0" smtClean="0"/>
              <a:t> them?</a:t>
            </a:r>
          </a:p>
          <a:p>
            <a:r>
              <a:rPr lang="en-AU" dirty="0" smtClean="0"/>
              <a:t>Grade is determined by </a:t>
            </a:r>
            <a:r>
              <a:rPr lang="en-AU" dirty="0" err="1" smtClean="0"/>
              <a:t>studentID</a:t>
            </a:r>
            <a:r>
              <a:rPr lang="en-AU" dirty="0" smtClean="0"/>
              <a:t> and instrument</a:t>
            </a:r>
          </a:p>
          <a:p>
            <a:r>
              <a:rPr lang="en-AU" dirty="0" smtClean="0"/>
              <a:t>Fee is determined by </a:t>
            </a:r>
            <a:r>
              <a:rPr lang="en-AU" b="1" i="1" dirty="0" smtClean="0"/>
              <a:t>only instrument</a:t>
            </a:r>
            <a:endParaRPr lang="en-US" b="1" i="1" dirty="0" smtClean="0"/>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Mechanics of Conversion</a:t>
            </a:r>
            <a:endParaRPr lang="en-US" smtClean="0"/>
          </a:p>
        </p:txBody>
      </p:sp>
      <p:graphicFrame>
        <p:nvGraphicFramePr>
          <p:cNvPr id="99368" name="Group 40"/>
          <p:cNvGraphicFramePr>
            <a:graphicFrameLocks noGrp="1"/>
          </p:cNvGraphicFramePr>
          <p:nvPr>
            <p:extLst>
              <p:ext uri="{D42A27DB-BD31-4B8C-83A1-F6EECF244321}">
                <p14:modId xmlns:p14="http://schemas.microsoft.com/office/powerpoint/2010/main" val="4222610663"/>
              </p:ext>
            </p:extLst>
          </p:nvPr>
        </p:nvGraphicFramePr>
        <p:xfrm>
          <a:off x="152400" y="1489075"/>
          <a:ext cx="8915400" cy="4831081"/>
        </p:xfrm>
        <a:graphic>
          <a:graphicData uri="http://schemas.openxmlformats.org/drawingml/2006/table">
            <a:tbl>
              <a:tblPr>
                <a:tableStyleId>{35758FB7-9AC5-4552-8A53-C91805E547FA}</a:tableStyleId>
              </a:tblPr>
              <a:tblGrid>
                <a:gridCol w="3505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Entity</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Becomes a table</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0"/>
                  </a:ext>
                </a:extLst>
              </a:tr>
              <a:tr h="1100138">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Attribute</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Becomes a column</a:t>
                      </a:r>
                    </a:p>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Choose data type carefully</a:t>
                      </a:r>
                    </a:p>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Identify primary key for each table</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1"/>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1-Many relationship</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Give the table at the many end a foreign key to the table at the one end</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2"/>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Many-to-Many relationship</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Insert a table between, with two 1-Many relationships</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3"/>
                  </a:ext>
                </a:extLst>
              </a:tr>
              <a:tr h="676275">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Optionality = 1</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Make the foreign key NOT NULL</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4"/>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Parent/Child </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Tricky</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Definition </a:t>
            </a:r>
            <a:endParaRPr lang="en-US" smtClean="0"/>
          </a:p>
        </p:txBody>
      </p:sp>
      <p:sp>
        <p:nvSpPr>
          <p:cNvPr id="158723" name="Rectangle 3"/>
          <p:cNvSpPr>
            <a:spLocks noGrp="1"/>
          </p:cNvSpPr>
          <p:nvPr>
            <p:ph type="body" idx="1"/>
          </p:nvPr>
        </p:nvSpPr>
        <p:spPr/>
        <p:txBody>
          <a:bodyPr/>
          <a:lstStyle/>
          <a:p>
            <a:r>
              <a:rPr lang="en-AU" smtClean="0"/>
              <a:t>Functional Dependence</a:t>
            </a:r>
          </a:p>
          <a:p>
            <a:pPr lvl="1"/>
            <a:r>
              <a:rPr lang="en-AU" smtClean="0"/>
              <a:t>If A and B are two fields in a relation and A </a:t>
            </a:r>
            <a:r>
              <a:rPr lang="en-AU" i="1" smtClean="0"/>
              <a:t>uniquely determines</a:t>
            </a:r>
            <a:r>
              <a:rPr lang="en-AU" smtClean="0"/>
              <a:t> B</a:t>
            </a:r>
          </a:p>
          <a:p>
            <a:pPr lvl="1"/>
            <a:r>
              <a:rPr lang="en-AU" smtClean="0"/>
              <a:t>B is functionally dependent on A</a:t>
            </a:r>
          </a:p>
          <a:p>
            <a:pPr lvl="1"/>
            <a:r>
              <a:rPr lang="en-AU" smtClean="0"/>
              <a:t>A </a:t>
            </a:r>
            <a:r>
              <a:rPr lang="en-AU" smtClean="0">
                <a:sym typeface="Wingdings" pitchFamily="2" charset="2"/>
              </a:rPr>
              <a:t> B</a:t>
            </a:r>
          </a:p>
          <a:p>
            <a:pPr lvl="1"/>
            <a:endParaRPr lang="en-AU" smtClean="0">
              <a:sym typeface="Wingdings" pitchFamily="2" charset="2"/>
            </a:endParaRPr>
          </a:p>
          <a:p>
            <a:r>
              <a:rPr lang="en-AU" smtClean="0"/>
              <a:t>In our example</a:t>
            </a:r>
          </a:p>
          <a:p>
            <a:pPr lvl="1"/>
            <a:r>
              <a:rPr lang="en-AU" smtClean="0"/>
              <a:t>(studentID,instrument) -&gt; grade</a:t>
            </a:r>
          </a:p>
          <a:p>
            <a:pPr lvl="1"/>
            <a:r>
              <a:rPr lang="en-AU" smtClean="0"/>
              <a:t>Instrument -&gt; fee</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59747" name="Rectangle 3"/>
          <p:cNvSpPr>
            <a:spLocks noGrp="1"/>
          </p:cNvSpPr>
          <p:nvPr>
            <p:ph type="body" idx="1"/>
          </p:nvPr>
        </p:nvSpPr>
        <p:spPr/>
        <p:txBody>
          <a:bodyPr/>
          <a:lstStyle/>
          <a:p>
            <a:pPr>
              <a:lnSpc>
                <a:spcPct val="90000"/>
              </a:lnSpc>
            </a:pPr>
            <a:r>
              <a:rPr lang="en-AU" smtClean="0"/>
              <a:t>You should never have a table where</a:t>
            </a:r>
          </a:p>
          <a:p>
            <a:pPr lvl="1">
              <a:lnSpc>
                <a:spcPct val="90000"/>
              </a:lnSpc>
            </a:pPr>
            <a:r>
              <a:rPr lang="en-AU" smtClean="0"/>
              <a:t>The primary key is composite, AND</a:t>
            </a:r>
          </a:p>
          <a:p>
            <a:pPr lvl="1">
              <a:lnSpc>
                <a:spcPct val="90000"/>
              </a:lnSpc>
            </a:pPr>
            <a:r>
              <a:rPr lang="en-AU" smtClean="0"/>
              <a:t>Any field is functionally dependent on only some of the fields making up the primary key</a:t>
            </a:r>
          </a:p>
          <a:p>
            <a:pPr lvl="1">
              <a:lnSpc>
                <a:spcPct val="90000"/>
              </a:lnSpc>
            </a:pPr>
            <a:endParaRPr lang="en-AU" smtClean="0"/>
          </a:p>
          <a:p>
            <a:pPr>
              <a:lnSpc>
                <a:spcPct val="90000"/>
              </a:lnSpc>
            </a:pPr>
            <a:r>
              <a:rPr lang="en-AU" smtClean="0"/>
              <a:t>Such a table will be at risk of update anomalies.</a:t>
            </a:r>
          </a:p>
          <a:p>
            <a:pPr>
              <a:lnSpc>
                <a:spcPct val="90000"/>
              </a:lnSpc>
            </a:pPr>
            <a:r>
              <a:rPr lang="en-AU" smtClean="0"/>
              <a:t>Uniqueness of the primary key is not enough to guarantee correct values for all the other fields.</a:t>
            </a:r>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1795" name="Rectangle 3"/>
          <p:cNvSpPr>
            <a:spLocks noGrp="1"/>
          </p:cNvSpPr>
          <p:nvPr>
            <p:ph type="body" idx="1"/>
          </p:nvPr>
        </p:nvSpPr>
        <p:spPr/>
        <p:txBody>
          <a:bodyPr/>
          <a:lstStyle/>
          <a:p>
            <a:r>
              <a:rPr lang="en-AU" smtClean="0"/>
              <a:t>Pull the partially dependent columns out into their own table.</a:t>
            </a:r>
          </a:p>
          <a:p>
            <a:r>
              <a:rPr lang="en-AU" smtClean="0"/>
              <a:t>Make the part of the primary key they depend on their new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2819"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914400" y="1924050"/>
            <a:ext cx="7693025" cy="4108450"/>
            <a:chOff x="576" y="1212"/>
            <a:chExt cx="4846" cy="2588"/>
          </a:xfrm>
        </p:grpSpPr>
        <p:sp>
          <p:nvSpPr>
            <p:cNvPr id="3" name="AutoShape 3"/>
            <p:cNvSpPr>
              <a:spLocks noChangeAspect="1" noChangeArrowheads="1" noTextEdit="1"/>
            </p:cNvSpPr>
            <p:nvPr/>
          </p:nvSpPr>
          <p:spPr bwMode="auto">
            <a:xfrm>
              <a:off x="576" y="1212"/>
              <a:ext cx="4838" cy="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76" y="1212"/>
              <a:ext cx="4846" cy="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4025" y="2771"/>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794" y="3792"/>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794" y="2771"/>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1802" y="2771"/>
              <a:ext cx="222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4000" y="2780"/>
              <a:ext cx="25" cy="10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802" y="3768"/>
              <a:ext cx="2198"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802" y="2780"/>
              <a:ext cx="24"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826" y="2780"/>
              <a:ext cx="2174"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1843" y="2804"/>
              <a:ext cx="9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Enrollment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000" y="298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818" y="376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818" y="298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826" y="298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1835" y="2992"/>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 y="3033"/>
              <a:ext cx="12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3"/>
            <p:cNvSpPr>
              <a:spLocks noChangeArrowheads="1"/>
            </p:cNvSpPr>
            <p:nvPr/>
          </p:nvSpPr>
          <p:spPr bwMode="auto">
            <a:xfrm>
              <a:off x="1835" y="3180"/>
              <a:ext cx="196"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 y="3220"/>
              <a:ext cx="1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5"/>
            <p:cNvSpPr>
              <a:spLocks noChangeArrowheads="1"/>
            </p:cNvSpPr>
            <p:nvPr/>
          </p:nvSpPr>
          <p:spPr bwMode="auto">
            <a:xfrm>
              <a:off x="1835" y="3376"/>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6"/>
            <p:cNvSpPr>
              <a:spLocks noChangeArrowheads="1"/>
            </p:cNvSpPr>
            <p:nvPr/>
          </p:nvSpPr>
          <p:spPr bwMode="auto">
            <a:xfrm>
              <a:off x="2039" y="2984"/>
              <a:ext cx="1961"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7"/>
            <p:cNvSpPr>
              <a:spLocks noChangeArrowheads="1"/>
            </p:cNvSpPr>
            <p:nvPr/>
          </p:nvSpPr>
          <p:spPr bwMode="auto">
            <a:xfrm>
              <a:off x="2096" y="3008"/>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8"/>
            <p:cNvSpPr>
              <a:spLocks noChangeArrowheads="1"/>
            </p:cNvSpPr>
            <p:nvPr/>
          </p:nvSpPr>
          <p:spPr bwMode="auto">
            <a:xfrm>
              <a:off x="2039" y="3171"/>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9"/>
            <p:cNvSpPr>
              <a:spLocks noChangeArrowheads="1"/>
            </p:cNvSpPr>
            <p:nvPr/>
          </p:nvSpPr>
          <p:spPr bwMode="auto">
            <a:xfrm>
              <a:off x="2096" y="319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0"/>
            <p:cNvSpPr>
              <a:spLocks noChangeArrowheads="1"/>
            </p:cNvSpPr>
            <p:nvPr/>
          </p:nvSpPr>
          <p:spPr bwMode="auto">
            <a:xfrm>
              <a:off x="2039" y="3367"/>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1"/>
            <p:cNvSpPr>
              <a:spLocks noChangeArrowheads="1"/>
            </p:cNvSpPr>
            <p:nvPr/>
          </p:nvSpPr>
          <p:spPr bwMode="auto">
            <a:xfrm>
              <a:off x="2096" y="3392"/>
              <a:ext cx="36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Line 32"/>
            <p:cNvSpPr>
              <a:spLocks noChangeShapeType="1"/>
            </p:cNvSpPr>
            <p:nvPr/>
          </p:nvSpPr>
          <p:spPr bwMode="auto">
            <a:xfrm>
              <a:off x="1826" y="2984"/>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0" name="Line 33"/>
            <p:cNvSpPr>
              <a:spLocks noChangeShapeType="1"/>
            </p:cNvSpPr>
            <p:nvPr/>
          </p:nvSpPr>
          <p:spPr bwMode="auto">
            <a:xfrm>
              <a:off x="1826" y="3171"/>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1" name="Line 34"/>
            <p:cNvSpPr>
              <a:spLocks noChangeShapeType="1"/>
            </p:cNvSpPr>
            <p:nvPr/>
          </p:nvSpPr>
          <p:spPr bwMode="auto">
            <a:xfrm>
              <a:off x="1826" y="3367"/>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6" name="Line 35"/>
            <p:cNvSpPr>
              <a:spLocks noChangeShapeType="1"/>
            </p:cNvSpPr>
            <p:nvPr/>
          </p:nvSpPr>
          <p:spPr bwMode="auto">
            <a:xfrm>
              <a:off x="1826" y="3555"/>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7" name="Line 36"/>
            <p:cNvSpPr>
              <a:spLocks noChangeShapeType="1"/>
            </p:cNvSpPr>
            <p:nvPr/>
          </p:nvSpPr>
          <p:spPr bwMode="auto">
            <a:xfrm>
              <a:off x="1826"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0" name="Line 37"/>
            <p:cNvSpPr>
              <a:spLocks noChangeShapeType="1"/>
            </p:cNvSpPr>
            <p:nvPr/>
          </p:nvSpPr>
          <p:spPr bwMode="auto">
            <a:xfrm>
              <a:off x="2031"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1" name="Line 38"/>
            <p:cNvSpPr>
              <a:spLocks noChangeShapeType="1"/>
            </p:cNvSpPr>
            <p:nvPr/>
          </p:nvSpPr>
          <p:spPr bwMode="auto">
            <a:xfrm>
              <a:off x="3992"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2" name="Rectangle 39"/>
            <p:cNvSpPr>
              <a:spLocks noChangeArrowheads="1"/>
            </p:cNvSpPr>
            <p:nvPr/>
          </p:nvSpPr>
          <p:spPr bwMode="auto">
            <a:xfrm>
              <a:off x="5414" y="1269"/>
              <a:ext cx="8" cy="8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4" name="Rectangle 40"/>
            <p:cNvSpPr>
              <a:spLocks noChangeArrowheads="1"/>
            </p:cNvSpPr>
            <p:nvPr/>
          </p:nvSpPr>
          <p:spPr bwMode="auto">
            <a:xfrm>
              <a:off x="3183" y="2094"/>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5" name="Rectangle 41"/>
            <p:cNvSpPr>
              <a:spLocks noChangeArrowheads="1"/>
            </p:cNvSpPr>
            <p:nvPr/>
          </p:nvSpPr>
          <p:spPr bwMode="auto">
            <a:xfrm>
              <a:off x="3183" y="1269"/>
              <a:ext cx="8" cy="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6" name="Rectangle 42"/>
            <p:cNvSpPr>
              <a:spLocks noChangeArrowheads="1"/>
            </p:cNvSpPr>
            <p:nvPr/>
          </p:nvSpPr>
          <p:spPr bwMode="auto">
            <a:xfrm>
              <a:off x="3191" y="1269"/>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7" name="Rectangle 43"/>
            <p:cNvSpPr>
              <a:spLocks noChangeArrowheads="1"/>
            </p:cNvSpPr>
            <p:nvPr/>
          </p:nvSpPr>
          <p:spPr bwMode="auto">
            <a:xfrm>
              <a:off x="5389" y="1277"/>
              <a:ext cx="25" cy="81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8" name="Rectangle 44"/>
            <p:cNvSpPr>
              <a:spLocks noChangeArrowheads="1"/>
            </p:cNvSpPr>
            <p:nvPr/>
          </p:nvSpPr>
          <p:spPr bwMode="auto">
            <a:xfrm>
              <a:off x="3191" y="2069"/>
              <a:ext cx="2198"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9" name="Rectangle 45"/>
            <p:cNvSpPr>
              <a:spLocks noChangeArrowheads="1"/>
            </p:cNvSpPr>
            <p:nvPr/>
          </p:nvSpPr>
          <p:spPr bwMode="auto">
            <a:xfrm>
              <a:off x="3191" y="1277"/>
              <a:ext cx="25" cy="79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0" name="Rectangle 46"/>
            <p:cNvSpPr>
              <a:spLocks noChangeArrowheads="1"/>
            </p:cNvSpPr>
            <p:nvPr/>
          </p:nvSpPr>
          <p:spPr bwMode="auto">
            <a:xfrm>
              <a:off x="3216" y="1277"/>
              <a:ext cx="2173"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1" name="Rectangle 47"/>
            <p:cNvSpPr>
              <a:spLocks noChangeArrowheads="1"/>
            </p:cNvSpPr>
            <p:nvPr/>
          </p:nvSpPr>
          <p:spPr bwMode="auto">
            <a:xfrm>
              <a:off x="3232" y="1302"/>
              <a:ext cx="8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832" name="Rectangle 48"/>
            <p:cNvSpPr>
              <a:spLocks noChangeArrowheads="1"/>
            </p:cNvSpPr>
            <p:nvPr/>
          </p:nvSpPr>
          <p:spPr bwMode="auto">
            <a:xfrm>
              <a:off x="5389" y="1481"/>
              <a:ext cx="9" cy="5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3" name="Rectangle 49"/>
            <p:cNvSpPr>
              <a:spLocks noChangeArrowheads="1"/>
            </p:cNvSpPr>
            <p:nvPr/>
          </p:nvSpPr>
          <p:spPr bwMode="auto">
            <a:xfrm>
              <a:off x="3207" y="2069"/>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4" name="Rectangle 50"/>
            <p:cNvSpPr>
              <a:spLocks noChangeArrowheads="1"/>
            </p:cNvSpPr>
            <p:nvPr/>
          </p:nvSpPr>
          <p:spPr bwMode="auto">
            <a:xfrm>
              <a:off x="3207" y="1481"/>
              <a:ext cx="9" cy="58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5" name="Rectangle 51"/>
            <p:cNvSpPr>
              <a:spLocks noChangeArrowheads="1"/>
            </p:cNvSpPr>
            <p:nvPr/>
          </p:nvSpPr>
          <p:spPr bwMode="auto">
            <a:xfrm>
              <a:off x="3216" y="1481"/>
              <a:ext cx="2173" cy="9"/>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6" name="Rectangle 52"/>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7" name="Rectangle 53"/>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8" name="Rectangle 54"/>
            <p:cNvSpPr>
              <a:spLocks noChangeArrowheads="1"/>
            </p:cNvSpPr>
            <p:nvPr/>
          </p:nvSpPr>
          <p:spPr bwMode="auto">
            <a:xfrm>
              <a:off x="3224" y="1490"/>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35"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 y="1530"/>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39" name="Rectangle 56"/>
            <p:cNvSpPr>
              <a:spLocks noChangeArrowheads="1"/>
            </p:cNvSpPr>
            <p:nvPr/>
          </p:nvSpPr>
          <p:spPr bwMode="auto">
            <a:xfrm>
              <a:off x="3224" y="1677"/>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0" name="Rectangle 57"/>
            <p:cNvSpPr>
              <a:spLocks noChangeArrowheads="1"/>
            </p:cNvSpPr>
            <p:nvPr/>
          </p:nvSpPr>
          <p:spPr bwMode="auto">
            <a:xfrm>
              <a:off x="3428" y="1481"/>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1" name="Rectangle 58"/>
            <p:cNvSpPr>
              <a:spLocks noChangeArrowheads="1"/>
            </p:cNvSpPr>
            <p:nvPr/>
          </p:nvSpPr>
          <p:spPr bwMode="auto">
            <a:xfrm>
              <a:off x="3485" y="150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2" name="Rectangle 59"/>
            <p:cNvSpPr>
              <a:spLocks noChangeArrowheads="1"/>
            </p:cNvSpPr>
            <p:nvPr/>
          </p:nvSpPr>
          <p:spPr bwMode="auto">
            <a:xfrm>
              <a:off x="3428" y="1669"/>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3" name="Rectangle 60"/>
            <p:cNvSpPr>
              <a:spLocks noChangeArrowheads="1"/>
            </p:cNvSpPr>
            <p:nvPr/>
          </p:nvSpPr>
          <p:spPr bwMode="auto">
            <a:xfrm>
              <a:off x="3485" y="1694"/>
              <a:ext cx="22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4" name="Line 61"/>
            <p:cNvSpPr>
              <a:spLocks noChangeShapeType="1"/>
            </p:cNvSpPr>
            <p:nvPr/>
          </p:nvSpPr>
          <p:spPr bwMode="auto">
            <a:xfrm>
              <a:off x="3216" y="1481"/>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5" name="Line 62"/>
            <p:cNvSpPr>
              <a:spLocks noChangeShapeType="1"/>
            </p:cNvSpPr>
            <p:nvPr/>
          </p:nvSpPr>
          <p:spPr bwMode="auto">
            <a:xfrm>
              <a:off x="3216" y="1669"/>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6" name="Line 63"/>
            <p:cNvSpPr>
              <a:spLocks noChangeShapeType="1"/>
            </p:cNvSpPr>
            <p:nvPr/>
          </p:nvSpPr>
          <p:spPr bwMode="auto">
            <a:xfrm>
              <a:off x="3216" y="1865"/>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7" name="Line 64"/>
            <p:cNvSpPr>
              <a:spLocks noChangeShapeType="1"/>
            </p:cNvSpPr>
            <p:nvPr/>
          </p:nvSpPr>
          <p:spPr bwMode="auto">
            <a:xfrm>
              <a:off x="3216"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2" name="Line 65"/>
            <p:cNvSpPr>
              <a:spLocks noChangeShapeType="1"/>
            </p:cNvSpPr>
            <p:nvPr/>
          </p:nvSpPr>
          <p:spPr bwMode="auto">
            <a:xfrm>
              <a:off x="3420"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3" name="Line 66"/>
            <p:cNvSpPr>
              <a:spLocks noChangeShapeType="1"/>
            </p:cNvSpPr>
            <p:nvPr/>
          </p:nvSpPr>
          <p:spPr bwMode="auto">
            <a:xfrm>
              <a:off x="5381"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4" name="Rectangle 67"/>
            <p:cNvSpPr>
              <a:spLocks noChangeArrowheads="1"/>
            </p:cNvSpPr>
            <p:nvPr/>
          </p:nvSpPr>
          <p:spPr bwMode="auto">
            <a:xfrm>
              <a:off x="3632" y="2273"/>
              <a:ext cx="9"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5" name="Rectangle 68"/>
            <p:cNvSpPr>
              <a:spLocks noChangeArrowheads="1"/>
            </p:cNvSpPr>
            <p:nvPr/>
          </p:nvSpPr>
          <p:spPr bwMode="auto">
            <a:xfrm>
              <a:off x="3641" y="2273"/>
              <a:ext cx="8" cy="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6" name="Rectangle 69"/>
            <p:cNvSpPr>
              <a:spLocks noChangeArrowheads="1"/>
            </p:cNvSpPr>
            <p:nvPr/>
          </p:nvSpPr>
          <p:spPr bwMode="auto">
            <a:xfrm>
              <a:off x="3649" y="2273"/>
              <a:ext cx="8" cy="33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7" name="Rectangle 70"/>
            <p:cNvSpPr>
              <a:spLocks noChangeArrowheads="1"/>
            </p:cNvSpPr>
            <p:nvPr/>
          </p:nvSpPr>
          <p:spPr bwMode="auto">
            <a:xfrm>
              <a:off x="3657" y="2273"/>
              <a:ext cx="8"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8" name="Rectangle 71"/>
            <p:cNvSpPr>
              <a:spLocks noChangeArrowheads="1"/>
            </p:cNvSpPr>
            <p:nvPr/>
          </p:nvSpPr>
          <p:spPr bwMode="auto">
            <a:xfrm>
              <a:off x="3665" y="2273"/>
              <a:ext cx="8" cy="3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9" name="Rectangle 72"/>
            <p:cNvSpPr>
              <a:spLocks noChangeArrowheads="1"/>
            </p:cNvSpPr>
            <p:nvPr/>
          </p:nvSpPr>
          <p:spPr bwMode="auto">
            <a:xfrm>
              <a:off x="3641" y="2273"/>
              <a:ext cx="24"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0" name="Rectangle 73"/>
            <p:cNvSpPr>
              <a:spLocks noChangeArrowheads="1"/>
            </p:cNvSpPr>
            <p:nvPr/>
          </p:nvSpPr>
          <p:spPr bwMode="auto">
            <a:xfrm>
              <a:off x="3641" y="2265"/>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1" name="Rectangle 74"/>
            <p:cNvSpPr>
              <a:spLocks noChangeArrowheads="1"/>
            </p:cNvSpPr>
            <p:nvPr/>
          </p:nvSpPr>
          <p:spPr bwMode="auto">
            <a:xfrm>
              <a:off x="3641" y="2600"/>
              <a:ext cx="24"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2" name="Rectangle 75"/>
            <p:cNvSpPr>
              <a:spLocks noChangeArrowheads="1"/>
            </p:cNvSpPr>
            <p:nvPr/>
          </p:nvSpPr>
          <p:spPr bwMode="auto">
            <a:xfrm>
              <a:off x="3641" y="2608"/>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3" name="Oval 76"/>
            <p:cNvSpPr>
              <a:spLocks noChangeArrowheads="1"/>
            </p:cNvSpPr>
            <p:nvPr/>
          </p:nvSpPr>
          <p:spPr bwMode="auto">
            <a:xfrm>
              <a:off x="3632"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4" name="Oval 77"/>
            <p:cNvSpPr>
              <a:spLocks noChangeArrowheads="1"/>
            </p:cNvSpPr>
            <p:nvPr/>
          </p:nvSpPr>
          <p:spPr bwMode="auto">
            <a:xfrm>
              <a:off x="3616" y="2698"/>
              <a:ext cx="74"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5" name="Oval 78"/>
            <p:cNvSpPr>
              <a:spLocks noChangeArrowheads="1"/>
            </p:cNvSpPr>
            <p:nvPr/>
          </p:nvSpPr>
          <p:spPr bwMode="auto">
            <a:xfrm>
              <a:off x="3632"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6" name="Oval 79"/>
            <p:cNvSpPr>
              <a:spLocks noChangeArrowheads="1"/>
            </p:cNvSpPr>
            <p:nvPr/>
          </p:nvSpPr>
          <p:spPr bwMode="auto">
            <a:xfrm>
              <a:off x="3616" y="2616"/>
              <a:ext cx="74"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7" name="Freeform 80"/>
            <p:cNvSpPr>
              <a:spLocks/>
            </p:cNvSpPr>
            <p:nvPr/>
          </p:nvSpPr>
          <p:spPr bwMode="auto">
            <a:xfrm>
              <a:off x="3608" y="2102"/>
              <a:ext cx="82" cy="155"/>
            </a:xfrm>
            <a:custGeom>
              <a:avLst/>
              <a:gdLst>
                <a:gd name="T0" fmla="*/ 41 w 82"/>
                <a:gd name="T1" fmla="*/ 0 h 155"/>
                <a:gd name="T2" fmla="*/ 24 w 82"/>
                <a:gd name="T3" fmla="*/ 16 h 155"/>
                <a:gd name="T4" fmla="*/ 24 w 82"/>
                <a:gd name="T5" fmla="*/ 73 h 155"/>
                <a:gd name="T6" fmla="*/ 0 w 82"/>
                <a:gd name="T7" fmla="*/ 98 h 155"/>
                <a:gd name="T8" fmla="*/ 0 w 82"/>
                <a:gd name="T9" fmla="*/ 131 h 155"/>
                <a:gd name="T10" fmla="*/ 24 w 82"/>
                <a:gd name="T11" fmla="*/ 155 h 155"/>
                <a:gd name="T12" fmla="*/ 57 w 82"/>
                <a:gd name="T13" fmla="*/ 155 h 155"/>
                <a:gd name="T14" fmla="*/ 82 w 82"/>
                <a:gd name="T15" fmla="*/ 131 h 155"/>
                <a:gd name="T16" fmla="*/ 82 w 82"/>
                <a:gd name="T17" fmla="*/ 98 h 155"/>
                <a:gd name="T18" fmla="*/ 57 w 82"/>
                <a:gd name="T19" fmla="*/ 73 h 155"/>
                <a:gd name="T20" fmla="*/ 65 w 82"/>
                <a:gd name="T21" fmla="*/ 57 h 155"/>
                <a:gd name="T22" fmla="*/ 57 w 82"/>
                <a:gd name="T23" fmla="*/ 41 h 155"/>
                <a:gd name="T24" fmla="*/ 65 w 82"/>
                <a:gd name="T25" fmla="*/ 24 h 155"/>
                <a:gd name="T26" fmla="*/ 41 w 82"/>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55">
                  <a:moveTo>
                    <a:pt x="41" y="0"/>
                  </a:moveTo>
                  <a:lnTo>
                    <a:pt x="24" y="16"/>
                  </a:lnTo>
                  <a:lnTo>
                    <a:pt x="24" y="73"/>
                  </a:lnTo>
                  <a:lnTo>
                    <a:pt x="0" y="98"/>
                  </a:lnTo>
                  <a:lnTo>
                    <a:pt x="0" y="131"/>
                  </a:lnTo>
                  <a:lnTo>
                    <a:pt x="24" y="155"/>
                  </a:lnTo>
                  <a:lnTo>
                    <a:pt x="57" y="155"/>
                  </a:lnTo>
                  <a:lnTo>
                    <a:pt x="82" y="131"/>
                  </a:lnTo>
                  <a:lnTo>
                    <a:pt x="82" y="98"/>
                  </a:lnTo>
                  <a:lnTo>
                    <a:pt x="57" y="73"/>
                  </a:lnTo>
                  <a:lnTo>
                    <a:pt x="65" y="57"/>
                  </a:lnTo>
                  <a:lnTo>
                    <a:pt x="57" y="41"/>
                  </a:lnTo>
                  <a:lnTo>
                    <a:pt x="65" y="24"/>
                  </a:lnTo>
                  <a:lnTo>
                    <a:pt x="41"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28" name="Oval 81"/>
            <p:cNvSpPr>
              <a:spLocks noChangeArrowheads="1"/>
            </p:cNvSpPr>
            <p:nvPr/>
          </p:nvSpPr>
          <p:spPr bwMode="auto">
            <a:xfrm>
              <a:off x="3632" y="2208"/>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9" name="Rectangle 82"/>
            <p:cNvSpPr>
              <a:spLocks noChangeArrowheads="1"/>
            </p:cNvSpPr>
            <p:nvPr/>
          </p:nvSpPr>
          <p:spPr bwMode="auto">
            <a:xfrm>
              <a:off x="2807" y="1212"/>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0" name="Rectangle 83"/>
            <p:cNvSpPr>
              <a:spLocks noChangeArrowheads="1"/>
            </p:cNvSpPr>
            <p:nvPr/>
          </p:nvSpPr>
          <p:spPr bwMode="auto">
            <a:xfrm>
              <a:off x="576" y="2233"/>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1" name="Rectangle 84"/>
            <p:cNvSpPr>
              <a:spLocks noChangeArrowheads="1"/>
            </p:cNvSpPr>
            <p:nvPr/>
          </p:nvSpPr>
          <p:spPr bwMode="auto">
            <a:xfrm>
              <a:off x="576" y="1212"/>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2" name="Rectangle 85"/>
            <p:cNvSpPr>
              <a:spLocks noChangeArrowheads="1"/>
            </p:cNvSpPr>
            <p:nvPr/>
          </p:nvSpPr>
          <p:spPr bwMode="auto">
            <a:xfrm>
              <a:off x="584" y="1212"/>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3" name="Rectangle 86"/>
            <p:cNvSpPr>
              <a:spLocks noChangeArrowheads="1"/>
            </p:cNvSpPr>
            <p:nvPr/>
          </p:nvSpPr>
          <p:spPr bwMode="auto">
            <a:xfrm>
              <a:off x="2783" y="1220"/>
              <a:ext cx="24" cy="101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4" name="Rectangle 87"/>
            <p:cNvSpPr>
              <a:spLocks noChangeArrowheads="1"/>
            </p:cNvSpPr>
            <p:nvPr/>
          </p:nvSpPr>
          <p:spPr bwMode="auto">
            <a:xfrm>
              <a:off x="584" y="2208"/>
              <a:ext cx="2199"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6" name="Rectangle 88"/>
            <p:cNvSpPr>
              <a:spLocks noChangeArrowheads="1"/>
            </p:cNvSpPr>
            <p:nvPr/>
          </p:nvSpPr>
          <p:spPr bwMode="auto">
            <a:xfrm>
              <a:off x="584" y="1220"/>
              <a:ext cx="25"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7" name="Rectangle 89"/>
            <p:cNvSpPr>
              <a:spLocks noChangeArrowheads="1"/>
            </p:cNvSpPr>
            <p:nvPr/>
          </p:nvSpPr>
          <p:spPr bwMode="auto">
            <a:xfrm>
              <a:off x="609" y="1220"/>
              <a:ext cx="2174"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8" name="Rectangle 90"/>
            <p:cNvSpPr>
              <a:spLocks noChangeArrowheads="1"/>
            </p:cNvSpPr>
            <p:nvPr/>
          </p:nvSpPr>
          <p:spPr bwMode="auto">
            <a:xfrm>
              <a:off x="625" y="1245"/>
              <a:ext cx="5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539" name="Rectangle 91"/>
            <p:cNvSpPr>
              <a:spLocks noChangeArrowheads="1"/>
            </p:cNvSpPr>
            <p:nvPr/>
          </p:nvSpPr>
          <p:spPr bwMode="auto">
            <a:xfrm>
              <a:off x="2783" y="142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0" name="Rectangle 92"/>
            <p:cNvSpPr>
              <a:spLocks noChangeArrowheads="1"/>
            </p:cNvSpPr>
            <p:nvPr/>
          </p:nvSpPr>
          <p:spPr bwMode="auto">
            <a:xfrm>
              <a:off x="601" y="220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1" name="Rectangle 93"/>
            <p:cNvSpPr>
              <a:spLocks noChangeArrowheads="1"/>
            </p:cNvSpPr>
            <p:nvPr/>
          </p:nvSpPr>
          <p:spPr bwMode="auto">
            <a:xfrm>
              <a:off x="601" y="142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2" name="Rectangle 94"/>
            <p:cNvSpPr>
              <a:spLocks noChangeArrowheads="1"/>
            </p:cNvSpPr>
            <p:nvPr/>
          </p:nvSpPr>
          <p:spPr bwMode="auto">
            <a:xfrm>
              <a:off x="609" y="142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3" name="Rectangle 95"/>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0" name="Rectangle 96"/>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1" name="Rectangle 97"/>
            <p:cNvSpPr>
              <a:spLocks noChangeArrowheads="1"/>
            </p:cNvSpPr>
            <p:nvPr/>
          </p:nvSpPr>
          <p:spPr bwMode="auto">
            <a:xfrm>
              <a:off x="617" y="1432"/>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78"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 y="1473"/>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2" name="Rectangle 99"/>
            <p:cNvSpPr>
              <a:spLocks noChangeArrowheads="1"/>
            </p:cNvSpPr>
            <p:nvPr/>
          </p:nvSpPr>
          <p:spPr bwMode="auto">
            <a:xfrm>
              <a:off x="617" y="1620"/>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3" name="Rectangle 100"/>
            <p:cNvSpPr>
              <a:spLocks noChangeArrowheads="1"/>
            </p:cNvSpPr>
            <p:nvPr/>
          </p:nvSpPr>
          <p:spPr bwMode="auto">
            <a:xfrm>
              <a:off x="617" y="1816"/>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4" name="Rectangle 101"/>
            <p:cNvSpPr>
              <a:spLocks noChangeArrowheads="1"/>
            </p:cNvSpPr>
            <p:nvPr/>
          </p:nvSpPr>
          <p:spPr bwMode="auto">
            <a:xfrm>
              <a:off x="821" y="1424"/>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5" name="Rectangle 102"/>
            <p:cNvSpPr>
              <a:spLocks noChangeArrowheads="1"/>
            </p:cNvSpPr>
            <p:nvPr/>
          </p:nvSpPr>
          <p:spPr bwMode="auto">
            <a:xfrm>
              <a:off x="878" y="1449"/>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6" name="Rectangle 103"/>
            <p:cNvSpPr>
              <a:spLocks noChangeArrowheads="1"/>
            </p:cNvSpPr>
            <p:nvPr/>
          </p:nvSpPr>
          <p:spPr bwMode="auto">
            <a:xfrm>
              <a:off x="821" y="1612"/>
              <a:ext cx="1962"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7" name="Rectangle 104"/>
            <p:cNvSpPr>
              <a:spLocks noChangeArrowheads="1"/>
            </p:cNvSpPr>
            <p:nvPr/>
          </p:nvSpPr>
          <p:spPr bwMode="auto">
            <a:xfrm>
              <a:off x="878" y="1637"/>
              <a:ext cx="55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8" name="Rectangle 105"/>
            <p:cNvSpPr>
              <a:spLocks noChangeArrowheads="1"/>
            </p:cNvSpPr>
            <p:nvPr/>
          </p:nvSpPr>
          <p:spPr bwMode="auto">
            <a:xfrm>
              <a:off x="821" y="1808"/>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9" name="Rectangle 106"/>
            <p:cNvSpPr>
              <a:spLocks noChangeArrowheads="1"/>
            </p:cNvSpPr>
            <p:nvPr/>
          </p:nvSpPr>
          <p:spPr bwMode="auto">
            <a:xfrm>
              <a:off x="878" y="1833"/>
              <a:ext cx="5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90" name="Line 107"/>
            <p:cNvSpPr>
              <a:spLocks noChangeShapeType="1"/>
            </p:cNvSpPr>
            <p:nvPr/>
          </p:nvSpPr>
          <p:spPr bwMode="auto">
            <a:xfrm>
              <a:off x="609" y="1424"/>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1" name="Line 108"/>
            <p:cNvSpPr>
              <a:spLocks noChangeShapeType="1"/>
            </p:cNvSpPr>
            <p:nvPr/>
          </p:nvSpPr>
          <p:spPr bwMode="auto">
            <a:xfrm>
              <a:off x="609" y="1612"/>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2" name="Line 109"/>
            <p:cNvSpPr>
              <a:spLocks noChangeShapeType="1"/>
            </p:cNvSpPr>
            <p:nvPr/>
          </p:nvSpPr>
          <p:spPr bwMode="auto">
            <a:xfrm>
              <a:off x="609" y="1808"/>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3" name="Line 110"/>
            <p:cNvSpPr>
              <a:spLocks noChangeShapeType="1"/>
            </p:cNvSpPr>
            <p:nvPr/>
          </p:nvSpPr>
          <p:spPr bwMode="auto">
            <a:xfrm>
              <a:off x="609" y="1996"/>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4" name="Line 111"/>
            <p:cNvSpPr>
              <a:spLocks noChangeShapeType="1"/>
            </p:cNvSpPr>
            <p:nvPr/>
          </p:nvSpPr>
          <p:spPr bwMode="auto">
            <a:xfrm>
              <a:off x="609"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5" name="Line 112"/>
            <p:cNvSpPr>
              <a:spLocks noChangeShapeType="1"/>
            </p:cNvSpPr>
            <p:nvPr/>
          </p:nvSpPr>
          <p:spPr bwMode="auto">
            <a:xfrm>
              <a:off x="813"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6" name="Line 113"/>
            <p:cNvSpPr>
              <a:spLocks noChangeShapeType="1"/>
            </p:cNvSpPr>
            <p:nvPr/>
          </p:nvSpPr>
          <p:spPr bwMode="auto">
            <a:xfrm>
              <a:off x="2774"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7" name="Rectangle 114"/>
            <p:cNvSpPr>
              <a:spLocks noChangeArrowheads="1"/>
            </p:cNvSpPr>
            <p:nvPr/>
          </p:nvSpPr>
          <p:spPr bwMode="auto">
            <a:xfrm>
              <a:off x="2243"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8" name="Rectangle 115"/>
            <p:cNvSpPr>
              <a:spLocks noChangeArrowheads="1"/>
            </p:cNvSpPr>
            <p:nvPr/>
          </p:nvSpPr>
          <p:spPr bwMode="auto">
            <a:xfrm>
              <a:off x="2251" y="2412"/>
              <a:ext cx="8"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9" name="Rectangle 116"/>
            <p:cNvSpPr>
              <a:spLocks noChangeArrowheads="1"/>
            </p:cNvSpPr>
            <p:nvPr/>
          </p:nvSpPr>
          <p:spPr bwMode="auto">
            <a:xfrm>
              <a:off x="2259" y="2412"/>
              <a:ext cx="9" cy="19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0" name="Rectangle 117"/>
            <p:cNvSpPr>
              <a:spLocks noChangeArrowheads="1"/>
            </p:cNvSpPr>
            <p:nvPr/>
          </p:nvSpPr>
          <p:spPr bwMode="auto">
            <a:xfrm>
              <a:off x="2268"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1" name="Rectangle 118"/>
            <p:cNvSpPr>
              <a:spLocks noChangeArrowheads="1"/>
            </p:cNvSpPr>
            <p:nvPr/>
          </p:nvSpPr>
          <p:spPr bwMode="auto">
            <a:xfrm>
              <a:off x="2276" y="2412"/>
              <a:ext cx="8" cy="1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3" name="Rectangle 119"/>
            <p:cNvSpPr>
              <a:spLocks noChangeArrowheads="1"/>
            </p:cNvSpPr>
            <p:nvPr/>
          </p:nvSpPr>
          <p:spPr bwMode="auto">
            <a:xfrm>
              <a:off x="2251" y="2412"/>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5" name="Rectangle 120"/>
            <p:cNvSpPr>
              <a:spLocks noChangeArrowheads="1"/>
            </p:cNvSpPr>
            <p:nvPr/>
          </p:nvSpPr>
          <p:spPr bwMode="auto">
            <a:xfrm>
              <a:off x="2251" y="2404"/>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6" name="Rectangle 121"/>
            <p:cNvSpPr>
              <a:spLocks noChangeArrowheads="1"/>
            </p:cNvSpPr>
            <p:nvPr/>
          </p:nvSpPr>
          <p:spPr bwMode="auto">
            <a:xfrm>
              <a:off x="2251" y="2600"/>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7" name="Rectangle 122"/>
            <p:cNvSpPr>
              <a:spLocks noChangeArrowheads="1"/>
            </p:cNvSpPr>
            <p:nvPr/>
          </p:nvSpPr>
          <p:spPr bwMode="auto">
            <a:xfrm>
              <a:off x="2251" y="2608"/>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8" name="Oval 123"/>
            <p:cNvSpPr>
              <a:spLocks noChangeArrowheads="1"/>
            </p:cNvSpPr>
            <p:nvPr/>
          </p:nvSpPr>
          <p:spPr bwMode="auto">
            <a:xfrm>
              <a:off x="2243"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09" name="Oval 124"/>
            <p:cNvSpPr>
              <a:spLocks noChangeArrowheads="1"/>
            </p:cNvSpPr>
            <p:nvPr/>
          </p:nvSpPr>
          <p:spPr bwMode="auto">
            <a:xfrm>
              <a:off x="2227" y="2698"/>
              <a:ext cx="73"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0" name="Oval 125"/>
            <p:cNvSpPr>
              <a:spLocks noChangeArrowheads="1"/>
            </p:cNvSpPr>
            <p:nvPr/>
          </p:nvSpPr>
          <p:spPr bwMode="auto">
            <a:xfrm>
              <a:off x="2243"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1" name="Oval 126"/>
            <p:cNvSpPr>
              <a:spLocks noChangeArrowheads="1"/>
            </p:cNvSpPr>
            <p:nvPr/>
          </p:nvSpPr>
          <p:spPr bwMode="auto">
            <a:xfrm>
              <a:off x="2227" y="2616"/>
              <a:ext cx="73"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76" name="Freeform 127"/>
            <p:cNvSpPr>
              <a:spLocks/>
            </p:cNvSpPr>
            <p:nvPr/>
          </p:nvSpPr>
          <p:spPr bwMode="auto">
            <a:xfrm>
              <a:off x="2219" y="2241"/>
              <a:ext cx="81" cy="155"/>
            </a:xfrm>
            <a:custGeom>
              <a:avLst/>
              <a:gdLst>
                <a:gd name="T0" fmla="*/ 40 w 81"/>
                <a:gd name="T1" fmla="*/ 0 h 155"/>
                <a:gd name="T2" fmla="*/ 24 w 81"/>
                <a:gd name="T3" fmla="*/ 16 h 155"/>
                <a:gd name="T4" fmla="*/ 24 w 81"/>
                <a:gd name="T5" fmla="*/ 73 h 155"/>
                <a:gd name="T6" fmla="*/ 0 w 81"/>
                <a:gd name="T7" fmla="*/ 98 h 155"/>
                <a:gd name="T8" fmla="*/ 0 w 81"/>
                <a:gd name="T9" fmla="*/ 130 h 155"/>
                <a:gd name="T10" fmla="*/ 24 w 81"/>
                <a:gd name="T11" fmla="*/ 155 h 155"/>
                <a:gd name="T12" fmla="*/ 57 w 81"/>
                <a:gd name="T13" fmla="*/ 155 h 155"/>
                <a:gd name="T14" fmla="*/ 81 w 81"/>
                <a:gd name="T15" fmla="*/ 130 h 155"/>
                <a:gd name="T16" fmla="*/ 81 w 81"/>
                <a:gd name="T17" fmla="*/ 98 h 155"/>
                <a:gd name="T18" fmla="*/ 57 w 81"/>
                <a:gd name="T19" fmla="*/ 73 h 155"/>
                <a:gd name="T20" fmla="*/ 65 w 81"/>
                <a:gd name="T21" fmla="*/ 57 h 155"/>
                <a:gd name="T22" fmla="*/ 57 w 81"/>
                <a:gd name="T23" fmla="*/ 41 h 155"/>
                <a:gd name="T24" fmla="*/ 65 w 81"/>
                <a:gd name="T25" fmla="*/ 24 h 155"/>
                <a:gd name="T26" fmla="*/ 40 w 81"/>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55">
                  <a:moveTo>
                    <a:pt x="40" y="0"/>
                  </a:moveTo>
                  <a:lnTo>
                    <a:pt x="24" y="16"/>
                  </a:lnTo>
                  <a:lnTo>
                    <a:pt x="24" y="73"/>
                  </a:lnTo>
                  <a:lnTo>
                    <a:pt x="0" y="98"/>
                  </a:lnTo>
                  <a:lnTo>
                    <a:pt x="0" y="130"/>
                  </a:lnTo>
                  <a:lnTo>
                    <a:pt x="24" y="155"/>
                  </a:lnTo>
                  <a:lnTo>
                    <a:pt x="57" y="155"/>
                  </a:lnTo>
                  <a:lnTo>
                    <a:pt x="81" y="130"/>
                  </a:lnTo>
                  <a:lnTo>
                    <a:pt x="81" y="98"/>
                  </a:lnTo>
                  <a:lnTo>
                    <a:pt x="57" y="73"/>
                  </a:lnTo>
                  <a:lnTo>
                    <a:pt x="65" y="57"/>
                  </a:lnTo>
                  <a:lnTo>
                    <a:pt x="57" y="41"/>
                  </a:lnTo>
                  <a:lnTo>
                    <a:pt x="65" y="24"/>
                  </a:lnTo>
                  <a:lnTo>
                    <a:pt x="40"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77" name="Oval 128"/>
            <p:cNvSpPr>
              <a:spLocks noChangeArrowheads="1"/>
            </p:cNvSpPr>
            <p:nvPr/>
          </p:nvSpPr>
          <p:spPr bwMode="auto">
            <a:xfrm>
              <a:off x="2243" y="2347"/>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4867" name="Rectangle 3"/>
          <p:cNvSpPr>
            <a:spLocks noGrp="1"/>
          </p:cNvSpPr>
          <p:nvPr>
            <p:ph type="body" idx="1"/>
          </p:nvPr>
        </p:nvSpPr>
        <p:spPr/>
        <p:txBody>
          <a:bodyPr/>
          <a:lstStyle/>
          <a:p>
            <a:r>
              <a:rPr lang="en-AU" smtClean="0"/>
              <a:t>A table is in 2NF iff:</a:t>
            </a:r>
          </a:p>
          <a:p>
            <a:pPr lvl="1"/>
            <a:r>
              <a:rPr lang="en-AU" smtClean="0"/>
              <a:t>It is in 1NF</a:t>
            </a:r>
          </a:p>
          <a:p>
            <a:pPr lvl="1"/>
            <a:r>
              <a:rPr lang="en-AU" smtClean="0"/>
              <a:t>All non-key fields are functionally dependent on all parts of their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5891" name="Rectangle 3"/>
          <p:cNvSpPr>
            <a:spLocks noGrp="1"/>
          </p:cNvSpPr>
          <p:nvPr>
            <p:ph type="body" idx="1"/>
          </p:nvPr>
        </p:nvSpPr>
        <p:spPr/>
        <p:txBody>
          <a:bodyPr/>
          <a:lstStyle/>
          <a:p>
            <a:pPr>
              <a:lnSpc>
                <a:spcPct val="90000"/>
              </a:lnSpc>
            </a:pPr>
            <a:r>
              <a:rPr lang="en-AU" smtClean="0"/>
              <a:t>Flaw: </a:t>
            </a:r>
          </a:p>
          <a:p>
            <a:pPr lvl="1">
              <a:lnSpc>
                <a:spcPct val="90000"/>
              </a:lnSpc>
            </a:pPr>
            <a:r>
              <a:rPr lang="en-AU" smtClean="0"/>
              <a:t>Some non-key column is functionally dependent on only a subset of the fields which comprise the primary key</a:t>
            </a:r>
          </a:p>
          <a:p>
            <a:pPr lvl="1">
              <a:lnSpc>
                <a:spcPct val="90000"/>
              </a:lnSpc>
            </a:pPr>
            <a:endParaRPr lang="en-AU" smtClean="0"/>
          </a:p>
          <a:p>
            <a:pPr>
              <a:lnSpc>
                <a:spcPct val="90000"/>
              </a:lnSpc>
            </a:pPr>
            <a:r>
              <a:rPr lang="en-AU" smtClean="0"/>
              <a:t>Fix:</a:t>
            </a:r>
          </a:p>
          <a:p>
            <a:pPr lvl="1">
              <a:lnSpc>
                <a:spcPct val="90000"/>
              </a:lnSpc>
            </a:pPr>
            <a:r>
              <a:rPr lang="en-AU" smtClean="0"/>
              <a:t>Remove the non-key fields that are not dependent on the whole primary key</a:t>
            </a:r>
          </a:p>
          <a:p>
            <a:pPr lvl="1">
              <a:lnSpc>
                <a:spcPct val="90000"/>
              </a:lnSpc>
            </a:pPr>
            <a:r>
              <a:rPr lang="en-AU" smtClean="0"/>
              <a:t>Make a new table with all these fields and the part of the primary key they depend on as the new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5"/>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Question</a:t>
            </a:r>
            <a:endParaRPr lang="en-US" smtClean="0"/>
          </a:p>
        </p:txBody>
      </p:sp>
      <p:sp>
        <p:nvSpPr>
          <p:cNvPr id="166915" name="Rectangle 3"/>
          <p:cNvSpPr>
            <a:spLocks noGrp="1"/>
          </p:cNvSpPr>
          <p:nvPr>
            <p:ph type="body" idx="1"/>
          </p:nvPr>
        </p:nvSpPr>
        <p:spPr/>
        <p:txBody>
          <a:bodyPr/>
          <a:lstStyle/>
          <a:p>
            <a:r>
              <a:rPr lang="en-AU" smtClean="0"/>
              <a:t>If a table is in 1NF and uses an auto-incrementing  IDENTITY variable as a primary key, must it also be in 2NF?</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2NF</a:t>
            </a:r>
            <a:endParaRPr lang="en-US" smtClean="0"/>
          </a:p>
        </p:txBody>
      </p:sp>
      <p:pic>
        <p:nvPicPr>
          <p:cNvPr id="168964" name="Picture 4"/>
          <p:cNvPicPr>
            <a:picLocks noChangeAspect="1" noChangeArrowheads="1"/>
          </p:cNvPicPr>
          <p:nvPr/>
        </p:nvPicPr>
        <p:blipFill>
          <a:blip r:embed="rId3" cstate="print"/>
          <a:srcRect/>
          <a:stretch>
            <a:fillRect/>
          </a:stretch>
        </p:blipFill>
        <p:spPr bwMode="auto">
          <a:xfrm>
            <a:off x="381000" y="1828800"/>
            <a:ext cx="4038600" cy="1976438"/>
          </a:xfrm>
          <a:prstGeom prst="rect">
            <a:avLst/>
          </a:prstGeom>
          <a:noFill/>
          <a:ln w="9525">
            <a:noFill/>
            <a:miter lim="800000"/>
            <a:headEnd/>
            <a:tailEnd/>
          </a:ln>
          <a:effectLst/>
        </p:spPr>
      </p:pic>
      <p:pic>
        <p:nvPicPr>
          <p:cNvPr id="168965" name="Picture 5"/>
          <p:cNvPicPr>
            <a:picLocks noGrp="1" noChangeAspect="1" noChangeArrowheads="1"/>
          </p:cNvPicPr>
          <p:nvPr>
            <p:ph type="body" idx="1"/>
          </p:nvPr>
        </p:nvPicPr>
        <p:blipFill>
          <a:blip r:embed="rId4" cstate="print"/>
          <a:srcRect/>
          <a:stretch>
            <a:fillRect/>
          </a:stretch>
        </p:blipFill>
        <p:spPr>
          <a:xfrm>
            <a:off x="838200" y="4095750"/>
            <a:ext cx="3505200" cy="2433638"/>
          </a:xfrm>
          <a:noFill/>
          <a:ln/>
        </p:spPr>
      </p:pic>
      <p:pic>
        <p:nvPicPr>
          <p:cNvPr id="168966" name="Picture 6"/>
          <p:cNvPicPr>
            <a:picLocks noChangeAspect="1" noChangeArrowheads="1"/>
          </p:cNvPicPr>
          <p:nvPr/>
        </p:nvPicPr>
        <p:blipFill>
          <a:blip r:embed="rId5" cstate="print"/>
          <a:srcRect/>
          <a:stretch>
            <a:fillRect/>
          </a:stretch>
        </p:blipFill>
        <p:spPr bwMode="auto">
          <a:xfrm>
            <a:off x="4953000" y="1828800"/>
            <a:ext cx="3962400" cy="2789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4083" name="Rectangle 3"/>
          <p:cNvSpPr>
            <a:spLocks noGrp="1"/>
          </p:cNvSpPr>
          <p:nvPr>
            <p:ph type="body" idx="1"/>
          </p:nvPr>
        </p:nvSpPr>
        <p:spPr/>
        <p:txBody>
          <a:bodyPr/>
          <a:lstStyle/>
          <a:p>
            <a:endParaRPr lang="en-US" smtClean="0"/>
          </a:p>
        </p:txBody>
      </p:sp>
      <p:pic>
        <p:nvPicPr>
          <p:cNvPr id="174085" name="Picture 5"/>
          <p:cNvPicPr>
            <a:picLocks noChangeAspect="1" noChangeArrowheads="1"/>
          </p:cNvPicPr>
          <p:nvPr/>
        </p:nvPicPr>
        <p:blipFill>
          <a:blip r:embed="rId2" cstate="print"/>
          <a:srcRect/>
          <a:stretch>
            <a:fillRect/>
          </a:stretch>
        </p:blipFill>
        <p:spPr bwMode="auto">
          <a:xfrm>
            <a:off x="1408113" y="1676400"/>
            <a:ext cx="6516687" cy="47323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2035" name="Rectangle 3"/>
          <p:cNvSpPr>
            <a:spLocks noGrp="1"/>
          </p:cNvSpPr>
          <p:nvPr>
            <p:ph type="body" idx="1"/>
          </p:nvPr>
        </p:nvSpPr>
        <p:spPr/>
        <p:txBody>
          <a:bodyPr/>
          <a:lstStyle/>
          <a:p>
            <a:endParaRPr lang="en-US" smtClean="0"/>
          </a:p>
        </p:txBody>
      </p:sp>
      <p:grpSp>
        <p:nvGrpSpPr>
          <p:cNvPr id="2" name="Group 4"/>
          <p:cNvGrpSpPr>
            <a:grpSpLocks noChangeAspect="1"/>
          </p:cNvGrpSpPr>
          <p:nvPr/>
        </p:nvGrpSpPr>
        <p:grpSpPr bwMode="auto">
          <a:xfrm>
            <a:off x="1981200" y="1819275"/>
            <a:ext cx="6270625" cy="4527550"/>
            <a:chOff x="1248" y="1146"/>
            <a:chExt cx="3950" cy="2852"/>
          </a:xfrm>
        </p:grpSpPr>
        <p:sp>
          <p:nvSpPr>
            <p:cNvPr id="3" name="AutoShape 3"/>
            <p:cNvSpPr>
              <a:spLocks noChangeAspect="1" noChangeArrowheads="1" noTextEdit="1"/>
            </p:cNvSpPr>
            <p:nvPr/>
          </p:nvSpPr>
          <p:spPr bwMode="auto">
            <a:xfrm>
              <a:off x="1248" y="1146"/>
              <a:ext cx="3936" cy="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184" y="1146"/>
              <a:ext cx="14" cy="28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1248" y="3984"/>
              <a:ext cx="393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248" y="1146"/>
              <a:ext cx="14" cy="2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262" y="1146"/>
              <a:ext cx="392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5141" y="1160"/>
              <a:ext cx="43" cy="28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1262" y="3941"/>
              <a:ext cx="3879" cy="4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262" y="1160"/>
              <a:ext cx="44" cy="2781"/>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306" y="1160"/>
              <a:ext cx="3835" cy="4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335" y="1204"/>
              <a:ext cx="12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effectLst/>
                  <a:latin typeface="Tahoma" panose="020B0604030504040204" pitchFamily="34" charset="0"/>
                </a:rPr>
                <a:t>CavEvent</a:t>
              </a:r>
              <a:endParaRPr kumimoji="0" lang="en-US" altLang="en-US" sz="1800" b="0" i="0" u="none" strike="noStrike" cap="none" normalizeH="0" baseline="0" dirty="0" smtClean="0">
                <a:ln>
                  <a:noFill/>
                </a:ln>
                <a:effectLst/>
              </a:endParaRPr>
            </a:p>
          </p:txBody>
        </p:sp>
        <p:sp>
          <p:nvSpPr>
            <p:cNvPr id="13" name="Rectangle 14"/>
            <p:cNvSpPr>
              <a:spLocks noChangeArrowheads="1"/>
            </p:cNvSpPr>
            <p:nvPr/>
          </p:nvSpPr>
          <p:spPr bwMode="auto">
            <a:xfrm>
              <a:off x="5141" y="1521"/>
              <a:ext cx="14" cy="243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 name="Rectangle 15"/>
            <p:cNvSpPr>
              <a:spLocks noChangeArrowheads="1"/>
            </p:cNvSpPr>
            <p:nvPr/>
          </p:nvSpPr>
          <p:spPr bwMode="auto">
            <a:xfrm>
              <a:off x="1291" y="3941"/>
              <a:ext cx="3850"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291" y="1521"/>
              <a:ext cx="15" cy="242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306" y="1521"/>
              <a:ext cx="3835"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320" y="153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952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 y="1593"/>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2"/>
            <p:cNvSpPr>
              <a:spLocks noChangeArrowheads="1"/>
            </p:cNvSpPr>
            <p:nvPr/>
          </p:nvSpPr>
          <p:spPr bwMode="auto">
            <a:xfrm>
              <a:off x="1320" y="186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3"/>
            <p:cNvSpPr>
              <a:spLocks noChangeArrowheads="1"/>
            </p:cNvSpPr>
            <p:nvPr/>
          </p:nvSpPr>
          <p:spPr bwMode="auto">
            <a:xfrm>
              <a:off x="1320" y="2198"/>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4"/>
            <p:cNvSpPr>
              <a:spLocks noChangeArrowheads="1"/>
            </p:cNvSpPr>
            <p:nvPr/>
          </p:nvSpPr>
          <p:spPr bwMode="auto">
            <a:xfrm>
              <a:off x="1320" y="2529"/>
              <a:ext cx="346"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5"/>
            <p:cNvSpPr>
              <a:spLocks noChangeArrowheads="1"/>
            </p:cNvSpPr>
            <p:nvPr/>
          </p:nvSpPr>
          <p:spPr bwMode="auto">
            <a:xfrm>
              <a:off x="1320" y="287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6"/>
            <p:cNvSpPr>
              <a:spLocks noChangeArrowheads="1"/>
            </p:cNvSpPr>
            <p:nvPr/>
          </p:nvSpPr>
          <p:spPr bwMode="auto">
            <a:xfrm>
              <a:off x="1320" y="320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7"/>
            <p:cNvSpPr>
              <a:spLocks noChangeArrowheads="1"/>
            </p:cNvSpPr>
            <p:nvPr/>
          </p:nvSpPr>
          <p:spPr bwMode="auto">
            <a:xfrm>
              <a:off x="1681" y="1521"/>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8"/>
            <p:cNvSpPr>
              <a:spLocks noChangeArrowheads="1"/>
            </p:cNvSpPr>
            <p:nvPr/>
          </p:nvSpPr>
          <p:spPr bwMode="auto">
            <a:xfrm>
              <a:off x="1781" y="1564"/>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9"/>
            <p:cNvSpPr>
              <a:spLocks noChangeArrowheads="1"/>
            </p:cNvSpPr>
            <p:nvPr/>
          </p:nvSpPr>
          <p:spPr bwMode="auto">
            <a:xfrm>
              <a:off x="1681" y="185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0"/>
            <p:cNvSpPr>
              <a:spLocks noChangeArrowheads="1"/>
            </p:cNvSpPr>
            <p:nvPr/>
          </p:nvSpPr>
          <p:spPr bwMode="auto">
            <a:xfrm>
              <a:off x="1781" y="189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31"/>
            <p:cNvSpPr>
              <a:spLocks noChangeArrowheads="1"/>
            </p:cNvSpPr>
            <p:nvPr/>
          </p:nvSpPr>
          <p:spPr bwMode="auto">
            <a:xfrm>
              <a:off x="1681" y="2183"/>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 name="Rectangle 32"/>
            <p:cNvSpPr>
              <a:spLocks noChangeArrowheads="1"/>
            </p:cNvSpPr>
            <p:nvPr/>
          </p:nvSpPr>
          <p:spPr bwMode="auto">
            <a:xfrm>
              <a:off x="1781" y="2226"/>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eventLocation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33"/>
            <p:cNvSpPr>
              <a:spLocks noChangeArrowheads="1"/>
            </p:cNvSpPr>
            <p:nvPr/>
          </p:nvSpPr>
          <p:spPr bwMode="auto">
            <a:xfrm>
              <a:off x="1681" y="2515"/>
              <a:ext cx="3460"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2" name="Rectangle 34"/>
            <p:cNvSpPr>
              <a:spLocks noChangeArrowheads="1"/>
            </p:cNvSpPr>
            <p:nvPr/>
          </p:nvSpPr>
          <p:spPr bwMode="auto">
            <a:xfrm>
              <a:off x="1781" y="2558"/>
              <a:ext cx="1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eventJudge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3" name="Rectangle 35"/>
            <p:cNvSpPr>
              <a:spLocks noChangeArrowheads="1"/>
            </p:cNvSpPr>
            <p:nvPr/>
          </p:nvSpPr>
          <p:spPr bwMode="auto">
            <a:xfrm>
              <a:off x="1681" y="2860"/>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7" name="Rectangle 36"/>
            <p:cNvSpPr>
              <a:spLocks noChangeArrowheads="1"/>
            </p:cNvSpPr>
            <p:nvPr/>
          </p:nvSpPr>
          <p:spPr bwMode="auto">
            <a:xfrm>
              <a:off x="1781" y="2904"/>
              <a:ext cx="9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8" name="Rectangle 37"/>
            <p:cNvSpPr>
              <a:spLocks noChangeArrowheads="1"/>
            </p:cNvSpPr>
            <p:nvPr/>
          </p:nvSpPr>
          <p:spPr bwMode="auto">
            <a:xfrm>
              <a:off x="1681" y="319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9" name="Rectangle 38"/>
            <p:cNvSpPr>
              <a:spLocks noChangeArrowheads="1"/>
            </p:cNvSpPr>
            <p:nvPr/>
          </p:nvSpPr>
          <p:spPr bwMode="auto">
            <a:xfrm>
              <a:off x="1781" y="323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dogOwner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40" name="Line 39"/>
            <p:cNvSpPr>
              <a:spLocks noChangeShapeType="1"/>
            </p:cNvSpPr>
            <p:nvPr/>
          </p:nvSpPr>
          <p:spPr bwMode="auto">
            <a:xfrm>
              <a:off x="1306" y="1521"/>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1" name="Line 40"/>
            <p:cNvSpPr>
              <a:spLocks noChangeShapeType="1"/>
            </p:cNvSpPr>
            <p:nvPr/>
          </p:nvSpPr>
          <p:spPr bwMode="auto">
            <a:xfrm>
              <a:off x="1306" y="185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2" name="Line 41"/>
            <p:cNvSpPr>
              <a:spLocks noChangeShapeType="1"/>
            </p:cNvSpPr>
            <p:nvPr/>
          </p:nvSpPr>
          <p:spPr bwMode="auto">
            <a:xfrm>
              <a:off x="1306" y="218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3" name="Line 42"/>
            <p:cNvSpPr>
              <a:spLocks noChangeShapeType="1"/>
            </p:cNvSpPr>
            <p:nvPr/>
          </p:nvSpPr>
          <p:spPr bwMode="auto">
            <a:xfrm>
              <a:off x="1306" y="2515"/>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4" name="Line 43"/>
            <p:cNvSpPr>
              <a:spLocks noChangeShapeType="1"/>
            </p:cNvSpPr>
            <p:nvPr/>
          </p:nvSpPr>
          <p:spPr bwMode="auto">
            <a:xfrm>
              <a:off x="1306" y="2860"/>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5" name="Line 44"/>
            <p:cNvSpPr>
              <a:spLocks noChangeShapeType="1"/>
            </p:cNvSpPr>
            <p:nvPr/>
          </p:nvSpPr>
          <p:spPr bwMode="auto">
            <a:xfrm>
              <a:off x="1306" y="319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6" name="Line 45"/>
            <p:cNvSpPr>
              <a:spLocks noChangeShapeType="1"/>
            </p:cNvSpPr>
            <p:nvPr/>
          </p:nvSpPr>
          <p:spPr bwMode="auto">
            <a:xfrm>
              <a:off x="1306" y="352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7" name="Line 46"/>
            <p:cNvSpPr>
              <a:spLocks noChangeShapeType="1"/>
            </p:cNvSpPr>
            <p:nvPr/>
          </p:nvSpPr>
          <p:spPr bwMode="auto">
            <a:xfrm>
              <a:off x="130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8" name="Line 47"/>
            <p:cNvSpPr>
              <a:spLocks noChangeShapeType="1"/>
            </p:cNvSpPr>
            <p:nvPr/>
          </p:nvSpPr>
          <p:spPr bwMode="auto">
            <a:xfrm>
              <a:off x="166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9" name="Line 48"/>
            <p:cNvSpPr>
              <a:spLocks noChangeShapeType="1"/>
            </p:cNvSpPr>
            <p:nvPr/>
          </p:nvSpPr>
          <p:spPr bwMode="auto">
            <a:xfrm>
              <a:off x="512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r>
              <a:rPr lang="en-NZ" smtClean="0"/>
              <a:t>Example</a:t>
            </a:r>
          </a:p>
        </p:txBody>
      </p:sp>
      <p:sp>
        <p:nvSpPr>
          <p:cNvPr id="19458" name="Content Placeholder 2"/>
          <p:cNvSpPr>
            <a:spLocks noGrp="1"/>
          </p:cNvSpPr>
          <p:nvPr>
            <p:ph idx="1"/>
          </p:nvPr>
        </p:nvSpPr>
        <p:spPr>
          <a:xfrm>
            <a:off x="1066800" y="5029200"/>
            <a:ext cx="7772400" cy="654050"/>
          </a:xfrm>
        </p:spPr>
        <p:txBody>
          <a:bodyPr/>
          <a:lstStyle/>
          <a:p>
            <a:pPr algn="r"/>
            <a:r>
              <a:rPr lang="en-NZ" sz="2600" smtClean="0"/>
              <a:t>Based on an example from Churcher</a:t>
            </a:r>
          </a:p>
        </p:txBody>
      </p:sp>
      <p:pic>
        <p:nvPicPr>
          <p:cNvPr id="19460" name="Picture 4"/>
          <p:cNvPicPr>
            <a:picLocks noChangeAspect="1" noChangeArrowheads="1"/>
          </p:cNvPicPr>
          <p:nvPr/>
        </p:nvPicPr>
        <p:blipFill>
          <a:blip r:embed="rId3" cstate="print"/>
          <a:srcRect/>
          <a:stretch>
            <a:fillRect/>
          </a:stretch>
        </p:blipFill>
        <p:spPr bwMode="auto">
          <a:xfrm>
            <a:off x="38100" y="2214563"/>
            <a:ext cx="9105900" cy="2589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5107" name="Rectangle 3"/>
          <p:cNvSpPr>
            <a:spLocks noGrp="1"/>
          </p:cNvSpPr>
          <p:nvPr>
            <p:ph type="body" idx="1"/>
          </p:nvPr>
        </p:nvSpPr>
        <p:spPr>
          <a:xfrm>
            <a:off x="304800" y="1784350"/>
            <a:ext cx="8839200" cy="4768850"/>
          </a:xfrm>
        </p:spPr>
        <p:txBody>
          <a:bodyPr/>
          <a:lstStyle/>
          <a:p>
            <a:endParaRPr lang="en-US" smtClean="0"/>
          </a:p>
        </p:txBody>
      </p:sp>
      <p:graphicFrame>
        <p:nvGraphicFramePr>
          <p:cNvPr id="175225" name="Group 121"/>
          <p:cNvGraphicFramePr>
            <a:graphicFrameLocks noGrp="1"/>
          </p:cNvGraphicFramePr>
          <p:nvPr/>
        </p:nvGraphicFramePr>
        <p:xfrm>
          <a:off x="152400" y="2328863"/>
          <a:ext cx="8839200" cy="2928942"/>
        </p:xfrm>
        <a:graphic>
          <a:graphicData uri="http://schemas.openxmlformats.org/drawingml/2006/table">
            <a:tbl>
              <a:tblPr/>
              <a:tblGrid>
                <a:gridCol w="10604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1403350">
                  <a:extLst>
                    <a:ext uri="{9D8B030D-6E8A-4147-A177-3AD203B41FA5}">
                      <a16:colId xmlns:a16="http://schemas.microsoft.com/office/drawing/2014/main" val="20005"/>
                    </a:ext>
                  </a:extLst>
                </a:gridCol>
              </a:tblGrid>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EventID</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Day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Location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Judge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Dog</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Owner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cap="flat">
                      <a:noFill/>
                    </a:lnT>
                    <a:lnB>
                      <a:noFill/>
                    </a:lnB>
                    <a:lnTlToBr>
                      <a:noFill/>
                    </a:lnTlToBr>
                    <a:lnBlToTr>
                      <a:noFill/>
                    </a:lnBlToTr>
                    <a:solidFill>
                      <a:schemeClr val="tx1"/>
                    </a:solidFill>
                  </a:tcPr>
                </a:tc>
                <a:extLst>
                  <a:ext uri="{0D108BD9-81ED-4DB2-BD59-A6C34878D82A}">
                    <a16:rowId xmlns:a16="http://schemas.microsoft.com/office/drawing/2014/main" val="10000"/>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2/10/2009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Westminster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1"/>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30/09/2009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Inglison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Robert Waddington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Nottus Hooray Henry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James Jackson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2"/>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8/11/2009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Higham</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Michale Forte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Cinderlace Cromwell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Albert Vella</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3"/>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4</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12/12/2009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Los Angeles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4"/>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5</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14/06/2009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Bristol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5"/>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6</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20/02/2009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San Diego</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Paula Mitchell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6"/>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7</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11/01/2009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Boston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Kevin Sherman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Anberran Ginger Truffle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Evan Mondrian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7"/>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cap="flat">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9/03/2009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Edinbirgh</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Arial" charset="0"/>
                          <a:cs typeface="Arial" charset="0"/>
                        </a:rPr>
                        <a:t>Cindy Huggins</a:t>
                      </a:r>
                      <a:endParaRPr kumimoji="0" lang="en-US" sz="1050" b="0" i="0" u="none" strike="noStrike" cap="none" normalizeH="0" baseline="0" dirty="0" smtClean="0">
                        <a:ln>
                          <a:noFill/>
                        </a:ln>
                        <a:solidFill>
                          <a:schemeClr val="bg1"/>
                        </a:solidFill>
                        <a:effectLst/>
                        <a:latin typeface="Corbel" pitchFamily="34" charset="0"/>
                      </a:endParaRPr>
                    </a:p>
                  </a:txBody>
                  <a:tcPr anchor="b" horzOverflow="overflow">
                    <a:lnL>
                      <a:noFill/>
                    </a:lnL>
                    <a:lnR cap="flat">
                      <a:noFill/>
                    </a:lnR>
                    <a:lnT>
                      <a:noFill/>
                    </a:lnT>
                    <a:lnB cap="flat">
                      <a:noFill/>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7155" name="Rectangle 3"/>
          <p:cNvSpPr>
            <a:spLocks noGrp="1"/>
          </p:cNvSpPr>
          <p:nvPr>
            <p:ph type="body" idx="1"/>
          </p:nvPr>
        </p:nvSpPr>
        <p:spPr/>
        <p:txBody>
          <a:bodyPr/>
          <a:lstStyle/>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 y="2514600"/>
            <a:ext cx="8219048" cy="2752381"/>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9203" name="Rectangle 3"/>
          <p:cNvSpPr>
            <a:spLocks noGrp="1"/>
          </p:cNvSpPr>
          <p:nvPr>
            <p:ph type="body" idx="1"/>
          </p:nvPr>
        </p:nvSpPr>
        <p:spPr/>
        <p:txBody>
          <a:bodyPr/>
          <a:lstStyle/>
          <a:p>
            <a:r>
              <a:rPr lang="en-AU" dirty="0" err="1" smtClean="0"/>
              <a:t>EventID</a:t>
            </a:r>
            <a:r>
              <a:rPr lang="en-AU" dirty="0" smtClean="0"/>
              <a:t>		Primary Key</a:t>
            </a:r>
          </a:p>
          <a:p>
            <a:r>
              <a:rPr lang="en-AU" dirty="0" smtClean="0"/>
              <a:t>Day		Event ID</a:t>
            </a:r>
          </a:p>
          <a:p>
            <a:r>
              <a:rPr lang="en-AU" dirty="0" smtClean="0"/>
              <a:t>Location		Event ID</a:t>
            </a:r>
          </a:p>
          <a:p>
            <a:r>
              <a:rPr lang="en-AU" dirty="0" smtClean="0"/>
              <a:t>Judge		Event ID</a:t>
            </a:r>
          </a:p>
          <a:p>
            <a:r>
              <a:rPr lang="en-AU" dirty="0" smtClean="0"/>
              <a:t>Dog		Event ID</a:t>
            </a:r>
          </a:p>
          <a:p>
            <a:r>
              <a:rPr lang="en-AU" dirty="0" smtClean="0"/>
              <a:t>Owner		Dog</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81251" name="Rectangle 3"/>
          <p:cNvSpPr>
            <a:spLocks noGrp="1"/>
          </p:cNvSpPr>
          <p:nvPr>
            <p:ph type="body" idx="1"/>
          </p:nvPr>
        </p:nvSpPr>
        <p:spPr/>
        <p:txBody>
          <a:bodyPr/>
          <a:lstStyle/>
          <a:p>
            <a:r>
              <a:rPr lang="en-AU" smtClean="0"/>
              <a:t>Dog -&gt; Owner</a:t>
            </a:r>
          </a:p>
          <a:p>
            <a:r>
              <a:rPr lang="en-AU" smtClean="0"/>
              <a:t>Dog is not a primary key</a:t>
            </a:r>
          </a:p>
          <a:p>
            <a:r>
              <a:rPr lang="en-AU" smtClean="0"/>
              <a:t>Therefore, you can have repeated instances of Dog in the table</a:t>
            </a:r>
          </a:p>
          <a:p>
            <a:r>
              <a:rPr lang="en-AU" smtClean="0"/>
              <a:t>In which case you will have repeated instances of (Dog, Owner) in the table</a:t>
            </a:r>
          </a:p>
          <a:p>
            <a:r>
              <a:rPr lang="en-AU" smtClean="0"/>
              <a:t>If (Dog, Owner) changes, you  must update all repetitions</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82275" name="Rectangle 3"/>
          <p:cNvSpPr>
            <a:spLocks noGrp="1"/>
          </p:cNvSpPr>
          <p:nvPr>
            <p:ph type="body" idx="1"/>
          </p:nvPr>
        </p:nvSpPr>
        <p:spPr/>
        <p:txBody>
          <a:bodyPr/>
          <a:lstStyle/>
          <a:p>
            <a:r>
              <a:rPr lang="en-AU" smtClean="0"/>
              <a:t>If any column is functionally dependent on a </a:t>
            </a:r>
            <a:r>
              <a:rPr lang="en-AU" i="1" smtClean="0"/>
              <a:t>non-primary key</a:t>
            </a:r>
            <a:r>
              <a:rPr lang="en-AU" smtClean="0"/>
              <a:t> your table is at risk of update anomalies.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Third Normal Form</a:t>
            </a:r>
            <a:endParaRPr lang="en-US" smtClean="0"/>
          </a:p>
        </p:txBody>
      </p:sp>
      <p:sp>
        <p:nvSpPr>
          <p:cNvPr id="184323" name="Rectangle 3"/>
          <p:cNvSpPr>
            <a:spLocks noGrp="1"/>
          </p:cNvSpPr>
          <p:nvPr>
            <p:ph type="body" idx="1"/>
          </p:nvPr>
        </p:nvSpPr>
        <p:spPr>
          <a:xfrm>
            <a:off x="914400" y="1752600"/>
            <a:ext cx="7772400" cy="4572000"/>
          </a:xfrm>
        </p:spPr>
        <p:txBody>
          <a:bodyPr/>
          <a:lstStyle/>
          <a:p>
            <a:r>
              <a:rPr lang="en-AU" smtClean="0"/>
              <a:t>Flaw:</a:t>
            </a:r>
          </a:p>
          <a:p>
            <a:pPr lvl="1"/>
            <a:r>
              <a:rPr lang="en-AU" smtClean="0"/>
              <a:t>Some column is functionally dependent on a non-key column.</a:t>
            </a:r>
          </a:p>
          <a:p>
            <a:pPr lvl="1"/>
            <a:endParaRPr lang="en-AU" smtClean="0"/>
          </a:p>
          <a:p>
            <a:r>
              <a:rPr lang="en-AU" smtClean="0"/>
              <a:t>Fix:</a:t>
            </a:r>
          </a:p>
          <a:p>
            <a:pPr lvl="1"/>
            <a:r>
              <a:rPr lang="en-AU" smtClean="0"/>
              <a:t>Pull the dependent column out into its own table. The column on which it depends becomes it primary key.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0467" name="Rectangle 3"/>
          <p:cNvSpPr>
            <a:spLocks noGrp="1"/>
          </p:cNvSpPr>
          <p:nvPr>
            <p:ph type="body" idx="1"/>
          </p:nvPr>
        </p:nvSpPr>
        <p:spPr/>
        <p:txBody>
          <a:bodyPr/>
          <a:lstStyle/>
          <a:p>
            <a:r>
              <a:rPr lang="en-AU" smtClean="0"/>
              <a:t>1NF:</a:t>
            </a:r>
          </a:p>
          <a:p>
            <a:pPr lvl="1"/>
            <a:r>
              <a:rPr lang="en-AU" smtClean="0"/>
              <a:t>Remove repeating values</a:t>
            </a:r>
          </a:p>
          <a:p>
            <a:r>
              <a:rPr lang="en-AU" smtClean="0"/>
              <a:t>2NF:</a:t>
            </a:r>
          </a:p>
          <a:p>
            <a:pPr lvl="1"/>
            <a:r>
              <a:rPr lang="en-AU" smtClean="0"/>
              <a:t>Remove any functional dependencies on partial primary keys</a:t>
            </a:r>
          </a:p>
          <a:p>
            <a:r>
              <a:rPr lang="en-AU" smtClean="0"/>
              <a:t>3NF:</a:t>
            </a:r>
          </a:p>
          <a:p>
            <a:pPr lvl="1"/>
            <a:r>
              <a:rPr lang="en-AU" smtClean="0"/>
              <a:t>Remove any functional dependencies on non-primary keys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5587" name="Rectangle 3"/>
          <p:cNvSpPr>
            <a:spLocks noGrp="1"/>
          </p:cNvSpPr>
          <p:nvPr>
            <p:ph type="body" idx="1"/>
          </p:nvPr>
        </p:nvSpPr>
        <p:spPr/>
        <p:txBody>
          <a:bodyPr/>
          <a:lstStyle/>
          <a:p>
            <a:r>
              <a:rPr lang="en-AU" smtClean="0"/>
              <a:t>“Your data should depend on the key (1NF), the whole key (2NF) and nothing but the key (3NF)”</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bwMode="auto">
          <a:xfrm>
            <a:off x="533400" y="512763"/>
            <a:ext cx="8382000" cy="914400"/>
          </a:xfrm>
          <a:noFill/>
        </p:spPr>
        <p:txBody>
          <a:bodyPr wrap="square" lIns="91440" tIns="45720" rIns="91440" bIns="45720" numCol="1" anchorCtr="0" compatLnSpc="1">
            <a:prstTxWarp prst="textNoShape">
              <a:avLst/>
            </a:prstTxWarp>
          </a:bodyPr>
          <a:lstStyle/>
          <a:p>
            <a:r>
              <a:rPr lang="en-AU" sz="3600" smtClean="0"/>
              <a:t>Avoiding Normal Form Violations</a:t>
            </a:r>
            <a:endParaRPr lang="en-US" sz="3600" smtClean="0"/>
          </a:p>
        </p:txBody>
      </p:sp>
      <p:sp>
        <p:nvSpPr>
          <p:cNvPr id="192515" name="Rectangle 3"/>
          <p:cNvSpPr>
            <a:spLocks noGrp="1"/>
          </p:cNvSpPr>
          <p:nvPr>
            <p:ph type="body" idx="1"/>
          </p:nvPr>
        </p:nvSpPr>
        <p:spPr/>
        <p:txBody>
          <a:bodyPr/>
          <a:lstStyle/>
          <a:p>
            <a:r>
              <a:rPr lang="en-AU" smtClean="0"/>
              <a:t>It’s good to be able to spot NF violations and fix them.</a:t>
            </a:r>
          </a:p>
          <a:p>
            <a:r>
              <a:rPr lang="en-AU" smtClean="0"/>
              <a:t>It’s better for them never to occur in your logical model at all</a:t>
            </a:r>
          </a:p>
          <a:p>
            <a:r>
              <a:rPr lang="en-AU" smtClean="0"/>
              <a:t>Many can be avoided through careful conceptual modelling</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bwMode="auto">
          <a:xfrm>
            <a:off x="533400" y="512763"/>
            <a:ext cx="8153400" cy="914400"/>
          </a:xfrm>
          <a:noFill/>
        </p:spPr>
        <p:txBody>
          <a:bodyPr wrap="square" lIns="91440" tIns="45720" rIns="91440" bIns="45720" numCol="1" anchorCtr="0" compatLnSpc="1">
            <a:prstTxWarp prst="textNoShape">
              <a:avLst/>
            </a:prstTxWarp>
          </a:bodyPr>
          <a:lstStyle/>
          <a:p>
            <a:r>
              <a:rPr lang="en-AU" sz="3600" smtClean="0"/>
              <a:t>Avoiding Normal Form Violations</a:t>
            </a:r>
            <a:endParaRPr lang="en-US" sz="3600" smtClean="0"/>
          </a:p>
        </p:txBody>
      </p:sp>
      <p:sp>
        <p:nvSpPr>
          <p:cNvPr id="193539" name="Rectangle 3"/>
          <p:cNvSpPr>
            <a:spLocks noGrp="1"/>
          </p:cNvSpPr>
          <p:nvPr>
            <p:ph type="body" idx="1"/>
          </p:nvPr>
        </p:nvSpPr>
        <p:spPr/>
        <p:txBody>
          <a:bodyPr/>
          <a:lstStyle/>
          <a:p>
            <a:pPr>
              <a:lnSpc>
                <a:spcPct val="90000"/>
              </a:lnSpc>
            </a:pPr>
            <a:r>
              <a:rPr lang="en-AU" smtClean="0"/>
              <a:t>Describe, in one word, the common feature of all the flaws….</a:t>
            </a:r>
          </a:p>
          <a:p>
            <a:pPr>
              <a:lnSpc>
                <a:spcPct val="90000"/>
              </a:lnSpc>
            </a:pPr>
            <a:endParaRPr lang="en-AU" smtClean="0"/>
          </a:p>
          <a:p>
            <a:pPr>
              <a:lnSpc>
                <a:spcPct val="90000"/>
              </a:lnSpc>
            </a:pPr>
            <a:r>
              <a:rPr lang="en-AU" smtClean="0"/>
              <a:t>….redundancy</a:t>
            </a:r>
          </a:p>
          <a:p>
            <a:pPr>
              <a:lnSpc>
                <a:spcPct val="90000"/>
              </a:lnSpc>
            </a:pPr>
            <a:endParaRPr lang="en-AU" smtClean="0"/>
          </a:p>
          <a:p>
            <a:pPr>
              <a:lnSpc>
                <a:spcPct val="90000"/>
              </a:lnSpc>
            </a:pPr>
            <a:r>
              <a:rPr lang="en-AU" smtClean="0"/>
              <a:t>Each entity in your conceptual model should describe </a:t>
            </a:r>
            <a:r>
              <a:rPr lang="en-AU" i="1" smtClean="0"/>
              <a:t>one thing</a:t>
            </a:r>
          </a:p>
          <a:p>
            <a:pPr>
              <a:lnSpc>
                <a:spcPct val="90000"/>
              </a:lnSpc>
            </a:pPr>
            <a:r>
              <a:rPr lang="en-AU" smtClean="0"/>
              <a:t>Each piece of information in  your conceptual model should be in </a:t>
            </a:r>
            <a:r>
              <a:rPr lang="en-AU" i="1" smtClean="0"/>
              <a:t>one place</a:t>
            </a:r>
            <a:endParaRPr lang="en-AU" smtClean="0"/>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NZ" smtClean="0"/>
              <a:t>Example</a:t>
            </a:r>
            <a:endParaRPr lang="en-US" smtClean="0"/>
          </a:p>
        </p:txBody>
      </p:sp>
      <p:sp>
        <p:nvSpPr>
          <p:cNvPr id="103427" name="Rectangle 3"/>
          <p:cNvSpPr>
            <a:spLocks noGrp="1"/>
          </p:cNvSpPr>
          <p:nvPr>
            <p:ph type="body" idx="1"/>
          </p:nvPr>
        </p:nvSpPr>
        <p:spPr/>
        <p:txBody>
          <a:bodyPr/>
          <a:lstStyle/>
          <a:p>
            <a:endParaRPr lang="en-US" smtClean="0"/>
          </a:p>
        </p:txBody>
      </p:sp>
      <p:pic>
        <p:nvPicPr>
          <p:cNvPr id="103428" name="Picture 4"/>
          <p:cNvPicPr>
            <a:picLocks noChangeAspect="1" noChangeArrowheads="1"/>
          </p:cNvPicPr>
          <p:nvPr/>
        </p:nvPicPr>
        <p:blipFill>
          <a:blip r:embed="rId3" cstate="print"/>
          <a:srcRect/>
          <a:stretch>
            <a:fillRect/>
          </a:stretch>
        </p:blipFill>
        <p:spPr bwMode="auto">
          <a:xfrm>
            <a:off x="990600" y="2219325"/>
            <a:ext cx="7620000" cy="3719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200000"/>
                  </a:schemeClr>
                </a:solidFill>
              </a:rPr>
              <a:t>Exercise</a:t>
            </a:r>
            <a:endParaRPr lang="en-NZ" dirty="0">
              <a:solidFill>
                <a:schemeClr val="tx2">
                  <a:satMod val="200000"/>
                </a:schemeClr>
              </a:solidFill>
            </a:endParaRPr>
          </a:p>
        </p:txBody>
      </p:sp>
      <p:sp>
        <p:nvSpPr>
          <p:cNvPr id="36866" name="Content Placeholder 2"/>
          <p:cNvSpPr>
            <a:spLocks noGrp="1"/>
          </p:cNvSpPr>
          <p:nvPr>
            <p:ph idx="1"/>
          </p:nvPr>
        </p:nvSpPr>
        <p:spPr/>
        <p:txBody>
          <a:bodyPr/>
          <a:lstStyle/>
          <a:p>
            <a:endParaRPr lang="en-NZ" i="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4999"/>
            <a:ext cx="9144000" cy="342026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54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05477" name="Text Box 5"/>
          <p:cNvSpPr txBox="1">
            <a:spLocks noChangeArrowheads="1"/>
          </p:cNvSpPr>
          <p:nvPr/>
        </p:nvSpPr>
        <p:spPr bwMode="auto">
          <a:xfrm>
            <a:off x="152400" y="2971800"/>
            <a:ext cx="1676400" cy="376238"/>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Genus</a:t>
            </a:r>
            <a:endParaRPr lang="en-US">
              <a:solidFill>
                <a:schemeClr val="bg1"/>
              </a:solidFill>
            </a:endParaRPr>
          </a:p>
        </p:txBody>
      </p:sp>
      <p:sp>
        <p:nvSpPr>
          <p:cNvPr id="105478" name="Text Box 6"/>
          <p:cNvSpPr txBox="1">
            <a:spLocks noChangeArrowheads="1"/>
          </p:cNvSpPr>
          <p:nvPr/>
        </p:nvSpPr>
        <p:spPr bwMode="auto">
          <a:xfrm>
            <a:off x="152400" y="3357563"/>
            <a:ext cx="1676400" cy="376237"/>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Genus name</a:t>
            </a:r>
            <a:endParaRPr lang="en-US">
              <a:solidFill>
                <a:schemeClr val="bg1"/>
              </a:solidFill>
            </a:endParaRPr>
          </a:p>
        </p:txBody>
      </p:sp>
      <p:sp>
        <p:nvSpPr>
          <p:cNvPr id="105479" name="Text Box 7"/>
          <p:cNvSpPr txBox="1">
            <a:spLocks noChangeArrowheads="1"/>
          </p:cNvSpPr>
          <p:nvPr/>
        </p:nvSpPr>
        <p:spPr bwMode="auto">
          <a:xfrm>
            <a:off x="3276600" y="2971800"/>
            <a:ext cx="2133600" cy="376238"/>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Plant</a:t>
            </a:r>
            <a:endParaRPr lang="en-US">
              <a:solidFill>
                <a:schemeClr val="bg1"/>
              </a:solidFill>
            </a:endParaRPr>
          </a:p>
        </p:txBody>
      </p:sp>
      <p:sp>
        <p:nvSpPr>
          <p:cNvPr id="105480" name="Text Box 8"/>
          <p:cNvSpPr txBox="1">
            <a:spLocks noChangeArrowheads="1"/>
          </p:cNvSpPr>
          <p:nvPr/>
        </p:nvSpPr>
        <p:spPr bwMode="auto">
          <a:xfrm>
            <a:off x="3276600" y="3357563"/>
            <a:ext cx="2133600" cy="1201737"/>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Plant ID</a:t>
            </a:r>
          </a:p>
          <a:p>
            <a:pPr>
              <a:spcBef>
                <a:spcPct val="50000"/>
              </a:spcBef>
            </a:pPr>
            <a:r>
              <a:rPr lang="en-AU">
                <a:solidFill>
                  <a:schemeClr val="bg1"/>
                </a:solidFill>
              </a:rPr>
              <a:t>Species Name</a:t>
            </a:r>
          </a:p>
          <a:p>
            <a:pPr>
              <a:spcBef>
                <a:spcPct val="50000"/>
              </a:spcBef>
            </a:pPr>
            <a:r>
              <a:rPr lang="en-AU">
                <a:solidFill>
                  <a:schemeClr val="bg1"/>
                </a:solidFill>
              </a:rPr>
              <a:t>Common Name</a:t>
            </a:r>
            <a:endParaRPr lang="en-US">
              <a:solidFill>
                <a:schemeClr val="bg1"/>
              </a:solidFill>
            </a:endParaRPr>
          </a:p>
        </p:txBody>
      </p:sp>
      <p:sp>
        <p:nvSpPr>
          <p:cNvPr id="105481" name="Text Box 9"/>
          <p:cNvSpPr txBox="1">
            <a:spLocks noChangeArrowheads="1"/>
          </p:cNvSpPr>
          <p:nvPr/>
        </p:nvSpPr>
        <p:spPr bwMode="auto">
          <a:xfrm>
            <a:off x="7162800" y="2971800"/>
            <a:ext cx="1676400" cy="376238"/>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Usage</a:t>
            </a:r>
            <a:endParaRPr lang="en-US">
              <a:solidFill>
                <a:schemeClr val="bg1"/>
              </a:solidFill>
            </a:endParaRPr>
          </a:p>
        </p:txBody>
      </p:sp>
      <p:sp>
        <p:nvSpPr>
          <p:cNvPr id="105482" name="Text Box 10"/>
          <p:cNvSpPr txBox="1">
            <a:spLocks noChangeArrowheads="1"/>
          </p:cNvSpPr>
          <p:nvPr/>
        </p:nvSpPr>
        <p:spPr bwMode="auto">
          <a:xfrm>
            <a:off x="7162800" y="3357563"/>
            <a:ext cx="1676400" cy="376237"/>
          </a:xfrm>
          <a:prstGeom prst="rect">
            <a:avLst/>
          </a:prstGeom>
          <a:noFill/>
          <a:ln w="9525">
            <a:solidFill>
              <a:schemeClr val="bg1"/>
            </a:solidFill>
            <a:miter lim="800000"/>
            <a:headEnd/>
            <a:tailEnd/>
          </a:ln>
          <a:effectLst/>
        </p:spPr>
        <p:txBody>
          <a:bodyPr>
            <a:spAutoFit/>
          </a:bodyPr>
          <a:lstStyle/>
          <a:p>
            <a:pPr>
              <a:spcBef>
                <a:spcPct val="50000"/>
              </a:spcBef>
            </a:pPr>
            <a:r>
              <a:rPr lang="en-AU">
                <a:solidFill>
                  <a:schemeClr val="bg1"/>
                </a:solidFill>
              </a:rPr>
              <a:t>Usage Name</a:t>
            </a:r>
            <a:endParaRPr lang="en-US">
              <a:solidFill>
                <a:schemeClr val="bg1"/>
              </a:solidFill>
            </a:endParaRPr>
          </a:p>
        </p:txBody>
      </p:sp>
      <p:sp>
        <p:nvSpPr>
          <p:cNvPr id="105483" name="Line 11"/>
          <p:cNvSpPr>
            <a:spLocks noChangeShapeType="1"/>
          </p:cNvSpPr>
          <p:nvPr/>
        </p:nvSpPr>
        <p:spPr bwMode="auto">
          <a:xfrm>
            <a:off x="1828800" y="3581400"/>
            <a:ext cx="1371600" cy="0"/>
          </a:xfrm>
          <a:prstGeom prst="line">
            <a:avLst/>
          </a:prstGeom>
          <a:noFill/>
          <a:ln w="9525">
            <a:solidFill>
              <a:schemeClr val="bg1"/>
            </a:solidFill>
            <a:round/>
            <a:headEnd/>
            <a:tailEnd/>
          </a:ln>
          <a:effectLst/>
        </p:spPr>
        <p:txBody>
          <a:bodyPr/>
          <a:lstStyle/>
          <a:p>
            <a:endParaRPr lang="en-NZ">
              <a:solidFill>
                <a:schemeClr val="bg1"/>
              </a:solidFill>
            </a:endParaRPr>
          </a:p>
        </p:txBody>
      </p:sp>
      <p:sp>
        <p:nvSpPr>
          <p:cNvPr id="105484" name="Line 12"/>
          <p:cNvSpPr>
            <a:spLocks noChangeShapeType="1"/>
          </p:cNvSpPr>
          <p:nvPr/>
        </p:nvSpPr>
        <p:spPr bwMode="auto">
          <a:xfrm>
            <a:off x="5410200" y="3581400"/>
            <a:ext cx="1752600" cy="0"/>
          </a:xfrm>
          <a:prstGeom prst="line">
            <a:avLst/>
          </a:prstGeom>
          <a:noFill/>
          <a:ln w="9525">
            <a:solidFill>
              <a:schemeClr val="bg1"/>
            </a:solidFill>
            <a:round/>
            <a:headEnd/>
            <a:tailEnd/>
          </a:ln>
          <a:effectLst/>
        </p:spPr>
        <p:txBody>
          <a:bodyPr/>
          <a:lstStyle/>
          <a:p>
            <a:endParaRPr lang="en-NZ">
              <a:solidFill>
                <a:schemeClr val="bg1"/>
              </a:solidFill>
            </a:endParaRPr>
          </a:p>
        </p:txBody>
      </p:sp>
      <p:sp>
        <p:nvSpPr>
          <p:cNvPr id="105485" name="Text Box 13"/>
          <p:cNvSpPr txBox="1">
            <a:spLocks noChangeArrowheads="1"/>
          </p:cNvSpPr>
          <p:nvPr/>
        </p:nvSpPr>
        <p:spPr bwMode="auto">
          <a:xfrm>
            <a:off x="1812925" y="3084513"/>
            <a:ext cx="565150" cy="366712"/>
          </a:xfrm>
          <a:prstGeom prst="rect">
            <a:avLst/>
          </a:prstGeom>
          <a:noFill/>
          <a:ln w="9525">
            <a:noFill/>
            <a:miter lim="800000"/>
            <a:headEnd/>
            <a:tailEnd/>
          </a:ln>
          <a:effectLst/>
        </p:spPr>
        <p:txBody>
          <a:bodyPr wrap="none">
            <a:spAutoFit/>
          </a:bodyPr>
          <a:lstStyle/>
          <a:p>
            <a:r>
              <a:rPr lang="en-AU">
                <a:solidFill>
                  <a:schemeClr val="bg1"/>
                </a:solidFill>
              </a:rPr>
              <a:t>1..1</a:t>
            </a:r>
            <a:endParaRPr lang="en-US">
              <a:solidFill>
                <a:schemeClr val="bg1"/>
              </a:solidFill>
            </a:endParaRPr>
          </a:p>
        </p:txBody>
      </p:sp>
      <p:sp>
        <p:nvSpPr>
          <p:cNvPr id="105486" name="Text Box 14"/>
          <p:cNvSpPr txBox="1">
            <a:spLocks noChangeArrowheads="1"/>
          </p:cNvSpPr>
          <p:nvPr/>
        </p:nvSpPr>
        <p:spPr bwMode="auto">
          <a:xfrm>
            <a:off x="2667000" y="3084513"/>
            <a:ext cx="565150" cy="366712"/>
          </a:xfrm>
          <a:prstGeom prst="rect">
            <a:avLst/>
          </a:prstGeom>
          <a:noFill/>
          <a:ln w="9525">
            <a:noFill/>
            <a:miter lim="800000"/>
            <a:headEnd/>
            <a:tailEnd/>
          </a:ln>
          <a:effectLst/>
        </p:spPr>
        <p:txBody>
          <a:bodyPr wrap="none">
            <a:spAutoFit/>
          </a:bodyPr>
          <a:lstStyle/>
          <a:p>
            <a:r>
              <a:rPr lang="en-AU">
                <a:solidFill>
                  <a:schemeClr val="bg1"/>
                </a:solidFill>
              </a:rPr>
              <a:t>1..n</a:t>
            </a:r>
            <a:endParaRPr lang="en-US">
              <a:solidFill>
                <a:schemeClr val="bg1"/>
              </a:solidFill>
            </a:endParaRPr>
          </a:p>
        </p:txBody>
      </p:sp>
      <p:sp>
        <p:nvSpPr>
          <p:cNvPr id="105487" name="Text Box 15"/>
          <p:cNvSpPr txBox="1">
            <a:spLocks noChangeArrowheads="1"/>
          </p:cNvSpPr>
          <p:nvPr/>
        </p:nvSpPr>
        <p:spPr bwMode="auto">
          <a:xfrm>
            <a:off x="5486400" y="3160713"/>
            <a:ext cx="565150" cy="366712"/>
          </a:xfrm>
          <a:prstGeom prst="rect">
            <a:avLst/>
          </a:prstGeom>
          <a:noFill/>
          <a:ln w="9525">
            <a:noFill/>
            <a:miter lim="800000"/>
            <a:headEnd/>
            <a:tailEnd/>
          </a:ln>
          <a:effectLst/>
        </p:spPr>
        <p:txBody>
          <a:bodyPr wrap="none">
            <a:spAutoFit/>
          </a:bodyPr>
          <a:lstStyle/>
          <a:p>
            <a:r>
              <a:rPr lang="en-AU">
                <a:solidFill>
                  <a:schemeClr val="bg1"/>
                </a:solidFill>
              </a:rPr>
              <a:t>0..n</a:t>
            </a:r>
            <a:endParaRPr lang="en-US">
              <a:solidFill>
                <a:schemeClr val="bg1"/>
              </a:solidFill>
            </a:endParaRPr>
          </a:p>
        </p:txBody>
      </p:sp>
      <p:sp>
        <p:nvSpPr>
          <p:cNvPr id="105488" name="Text Box 16"/>
          <p:cNvSpPr txBox="1">
            <a:spLocks noChangeArrowheads="1"/>
          </p:cNvSpPr>
          <p:nvPr/>
        </p:nvSpPr>
        <p:spPr bwMode="auto">
          <a:xfrm>
            <a:off x="6521450" y="3160713"/>
            <a:ext cx="565150" cy="366712"/>
          </a:xfrm>
          <a:prstGeom prst="rect">
            <a:avLst/>
          </a:prstGeom>
          <a:noFill/>
          <a:ln w="9525">
            <a:noFill/>
            <a:miter lim="800000"/>
            <a:headEnd/>
            <a:tailEnd/>
          </a:ln>
          <a:effectLst/>
        </p:spPr>
        <p:txBody>
          <a:bodyPr wrap="none">
            <a:spAutoFit/>
          </a:bodyPr>
          <a:lstStyle/>
          <a:p>
            <a:r>
              <a:rPr lang="en-AU">
                <a:solidFill>
                  <a:schemeClr val="bg1"/>
                </a:solidFill>
              </a:rPr>
              <a:t>0,,n</a:t>
            </a:r>
            <a:endParaRPr lang="en-US">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07523" name="Text Box 3"/>
          <p:cNvSpPr txBox="1">
            <a:spLocks noChangeArrowheads="1"/>
          </p:cNvSpPr>
          <p:nvPr/>
        </p:nvSpPr>
        <p:spPr bwMode="auto">
          <a:xfrm>
            <a:off x="152400" y="1773238"/>
            <a:ext cx="11430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Genus</a:t>
            </a:r>
            <a:endParaRPr lang="en-US" sz="1200"/>
          </a:p>
        </p:txBody>
      </p:sp>
      <p:sp>
        <p:nvSpPr>
          <p:cNvPr id="107524" name="Text Box 4"/>
          <p:cNvSpPr txBox="1">
            <a:spLocks noChangeArrowheads="1"/>
          </p:cNvSpPr>
          <p:nvPr/>
        </p:nvSpPr>
        <p:spPr bwMode="auto">
          <a:xfrm>
            <a:off x="152400" y="2062163"/>
            <a:ext cx="11430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Genus name</a:t>
            </a:r>
            <a:endParaRPr lang="en-US" sz="1200"/>
          </a:p>
        </p:txBody>
      </p:sp>
      <p:sp>
        <p:nvSpPr>
          <p:cNvPr id="107525" name="Text Box 5"/>
          <p:cNvSpPr txBox="1">
            <a:spLocks noChangeArrowheads="1"/>
          </p:cNvSpPr>
          <p:nvPr/>
        </p:nvSpPr>
        <p:spPr bwMode="auto">
          <a:xfrm>
            <a:off x="2667000" y="1666875"/>
            <a:ext cx="1219200" cy="284163"/>
          </a:xfrm>
          <a:prstGeom prst="rect">
            <a:avLst/>
          </a:prstGeom>
          <a:noFill/>
          <a:ln w="9525">
            <a:solidFill>
              <a:schemeClr val="tx1"/>
            </a:solidFill>
            <a:miter lim="800000"/>
            <a:headEnd/>
            <a:tailEnd/>
          </a:ln>
          <a:effectLst/>
        </p:spPr>
        <p:txBody>
          <a:bodyPr>
            <a:spAutoFit/>
          </a:bodyPr>
          <a:lstStyle/>
          <a:p>
            <a:pPr>
              <a:spcBef>
                <a:spcPct val="50000"/>
              </a:spcBef>
            </a:pPr>
            <a:r>
              <a:rPr lang="en-AU" sz="1200"/>
              <a:t>Plant</a:t>
            </a:r>
            <a:endParaRPr lang="en-US" sz="1200"/>
          </a:p>
        </p:txBody>
      </p:sp>
      <p:sp>
        <p:nvSpPr>
          <p:cNvPr id="107526" name="Text Box 6"/>
          <p:cNvSpPr txBox="1">
            <a:spLocks noChangeArrowheads="1"/>
          </p:cNvSpPr>
          <p:nvPr/>
        </p:nvSpPr>
        <p:spPr bwMode="auto">
          <a:xfrm>
            <a:off x="2667000" y="1955800"/>
            <a:ext cx="1219200" cy="741363"/>
          </a:xfrm>
          <a:prstGeom prst="rect">
            <a:avLst/>
          </a:prstGeom>
          <a:noFill/>
          <a:ln w="9525">
            <a:solidFill>
              <a:schemeClr val="tx1"/>
            </a:solidFill>
            <a:miter lim="800000"/>
            <a:headEnd/>
            <a:tailEnd/>
          </a:ln>
          <a:effectLst/>
        </p:spPr>
        <p:txBody>
          <a:bodyPr>
            <a:spAutoFit/>
          </a:bodyPr>
          <a:lstStyle/>
          <a:p>
            <a:pPr>
              <a:spcBef>
                <a:spcPct val="50000"/>
              </a:spcBef>
            </a:pPr>
            <a:r>
              <a:rPr lang="en-AU" sz="1200"/>
              <a:t>Species Name</a:t>
            </a:r>
          </a:p>
          <a:p>
            <a:pPr>
              <a:spcBef>
                <a:spcPct val="50000"/>
              </a:spcBef>
            </a:pPr>
            <a:r>
              <a:rPr lang="en-AU" sz="1200"/>
              <a:t>Common Name</a:t>
            </a:r>
            <a:endParaRPr lang="en-US" sz="1200"/>
          </a:p>
        </p:txBody>
      </p:sp>
      <p:sp>
        <p:nvSpPr>
          <p:cNvPr id="107527" name="Text Box 7"/>
          <p:cNvSpPr txBox="1">
            <a:spLocks noChangeArrowheads="1"/>
          </p:cNvSpPr>
          <p:nvPr/>
        </p:nvSpPr>
        <p:spPr bwMode="auto">
          <a:xfrm>
            <a:off x="5334000" y="1773238"/>
            <a:ext cx="16764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Usage</a:t>
            </a:r>
            <a:endParaRPr lang="en-US" sz="1200"/>
          </a:p>
        </p:txBody>
      </p:sp>
      <p:sp>
        <p:nvSpPr>
          <p:cNvPr id="107528" name="Text Box 8"/>
          <p:cNvSpPr txBox="1">
            <a:spLocks noChangeArrowheads="1"/>
          </p:cNvSpPr>
          <p:nvPr/>
        </p:nvSpPr>
        <p:spPr bwMode="auto">
          <a:xfrm>
            <a:off x="5334000" y="2078038"/>
            <a:ext cx="1676400" cy="284162"/>
          </a:xfrm>
          <a:prstGeom prst="rect">
            <a:avLst/>
          </a:prstGeom>
          <a:noFill/>
          <a:ln w="9525">
            <a:solidFill>
              <a:schemeClr val="tx1"/>
            </a:solidFill>
            <a:miter lim="800000"/>
            <a:headEnd/>
            <a:tailEnd/>
          </a:ln>
          <a:effectLst/>
        </p:spPr>
        <p:txBody>
          <a:bodyPr>
            <a:spAutoFit/>
          </a:bodyPr>
          <a:lstStyle/>
          <a:p>
            <a:pPr>
              <a:spcBef>
                <a:spcPct val="50000"/>
              </a:spcBef>
            </a:pPr>
            <a:r>
              <a:rPr lang="en-AU" sz="1200"/>
              <a:t>Usage Name</a:t>
            </a:r>
            <a:endParaRPr lang="en-US" sz="1200"/>
          </a:p>
        </p:txBody>
      </p:sp>
      <p:sp>
        <p:nvSpPr>
          <p:cNvPr id="107529" name="Line 9"/>
          <p:cNvSpPr>
            <a:spLocks noChangeShapeType="1"/>
          </p:cNvSpPr>
          <p:nvPr/>
        </p:nvSpPr>
        <p:spPr bwMode="auto">
          <a:xfrm>
            <a:off x="1295400" y="2286000"/>
            <a:ext cx="1371600" cy="1588"/>
          </a:xfrm>
          <a:prstGeom prst="line">
            <a:avLst/>
          </a:prstGeom>
          <a:noFill/>
          <a:ln w="9525">
            <a:solidFill>
              <a:schemeClr val="tx1"/>
            </a:solidFill>
            <a:round/>
            <a:headEnd/>
            <a:tailEnd/>
          </a:ln>
          <a:effectLst/>
        </p:spPr>
        <p:txBody>
          <a:bodyPr/>
          <a:lstStyle/>
          <a:p>
            <a:endParaRPr lang="en-NZ"/>
          </a:p>
        </p:txBody>
      </p:sp>
      <p:sp>
        <p:nvSpPr>
          <p:cNvPr id="107530" name="Line 10"/>
          <p:cNvSpPr>
            <a:spLocks noChangeShapeType="1"/>
          </p:cNvSpPr>
          <p:nvPr/>
        </p:nvSpPr>
        <p:spPr bwMode="auto">
          <a:xfrm>
            <a:off x="3886200" y="2286000"/>
            <a:ext cx="1447800" cy="1588"/>
          </a:xfrm>
          <a:prstGeom prst="line">
            <a:avLst/>
          </a:prstGeom>
          <a:noFill/>
          <a:ln w="9525">
            <a:solidFill>
              <a:schemeClr val="tx1"/>
            </a:solidFill>
            <a:round/>
            <a:headEnd/>
            <a:tailEnd/>
          </a:ln>
          <a:effectLst/>
        </p:spPr>
        <p:txBody>
          <a:bodyPr/>
          <a:lstStyle/>
          <a:p>
            <a:endParaRPr lang="en-NZ"/>
          </a:p>
        </p:txBody>
      </p:sp>
      <p:sp>
        <p:nvSpPr>
          <p:cNvPr id="107531" name="Text Box 11"/>
          <p:cNvSpPr txBox="1">
            <a:spLocks noChangeArrowheads="1"/>
          </p:cNvSpPr>
          <p:nvPr/>
        </p:nvSpPr>
        <p:spPr bwMode="auto">
          <a:xfrm>
            <a:off x="1371600" y="1862138"/>
            <a:ext cx="438150" cy="274637"/>
          </a:xfrm>
          <a:prstGeom prst="rect">
            <a:avLst/>
          </a:prstGeom>
          <a:noFill/>
          <a:ln w="9525">
            <a:noFill/>
            <a:miter lim="800000"/>
            <a:headEnd/>
            <a:tailEnd/>
          </a:ln>
          <a:effectLst/>
        </p:spPr>
        <p:txBody>
          <a:bodyPr wrap="none">
            <a:spAutoFit/>
          </a:bodyPr>
          <a:lstStyle/>
          <a:p>
            <a:r>
              <a:rPr lang="en-AU" sz="1200"/>
              <a:t>1..1</a:t>
            </a:r>
            <a:endParaRPr lang="en-US" sz="1200"/>
          </a:p>
        </p:txBody>
      </p:sp>
      <p:sp>
        <p:nvSpPr>
          <p:cNvPr id="107532" name="Text Box 12"/>
          <p:cNvSpPr txBox="1">
            <a:spLocks noChangeArrowheads="1"/>
          </p:cNvSpPr>
          <p:nvPr/>
        </p:nvSpPr>
        <p:spPr bwMode="auto">
          <a:xfrm>
            <a:off x="2225675" y="1862138"/>
            <a:ext cx="438150" cy="274637"/>
          </a:xfrm>
          <a:prstGeom prst="rect">
            <a:avLst/>
          </a:prstGeom>
          <a:noFill/>
          <a:ln w="9525">
            <a:noFill/>
            <a:miter lim="800000"/>
            <a:headEnd/>
            <a:tailEnd/>
          </a:ln>
          <a:effectLst/>
        </p:spPr>
        <p:txBody>
          <a:bodyPr wrap="none">
            <a:spAutoFit/>
          </a:bodyPr>
          <a:lstStyle/>
          <a:p>
            <a:r>
              <a:rPr lang="en-AU" sz="1200"/>
              <a:t>1..n</a:t>
            </a:r>
            <a:endParaRPr lang="en-US" sz="1200"/>
          </a:p>
        </p:txBody>
      </p:sp>
      <p:sp>
        <p:nvSpPr>
          <p:cNvPr id="107533" name="Text Box 13"/>
          <p:cNvSpPr txBox="1">
            <a:spLocks noChangeArrowheads="1"/>
          </p:cNvSpPr>
          <p:nvPr/>
        </p:nvSpPr>
        <p:spPr bwMode="auto">
          <a:xfrm>
            <a:off x="3962400" y="1938338"/>
            <a:ext cx="438150" cy="274637"/>
          </a:xfrm>
          <a:prstGeom prst="rect">
            <a:avLst/>
          </a:prstGeom>
          <a:noFill/>
          <a:ln w="9525">
            <a:noFill/>
            <a:miter lim="800000"/>
            <a:headEnd/>
            <a:tailEnd/>
          </a:ln>
          <a:effectLst/>
        </p:spPr>
        <p:txBody>
          <a:bodyPr wrap="none">
            <a:spAutoFit/>
          </a:bodyPr>
          <a:lstStyle/>
          <a:p>
            <a:r>
              <a:rPr lang="en-AU" sz="1200"/>
              <a:t>0..n</a:t>
            </a:r>
            <a:endParaRPr lang="en-US" sz="1200"/>
          </a:p>
        </p:txBody>
      </p:sp>
      <p:sp>
        <p:nvSpPr>
          <p:cNvPr id="107534" name="Text Box 14"/>
          <p:cNvSpPr txBox="1">
            <a:spLocks noChangeArrowheads="1"/>
          </p:cNvSpPr>
          <p:nvPr/>
        </p:nvSpPr>
        <p:spPr bwMode="auto">
          <a:xfrm>
            <a:off x="4997450" y="1938338"/>
            <a:ext cx="438150" cy="274637"/>
          </a:xfrm>
          <a:prstGeom prst="rect">
            <a:avLst/>
          </a:prstGeom>
          <a:noFill/>
          <a:ln w="9525">
            <a:noFill/>
            <a:miter lim="800000"/>
            <a:headEnd/>
            <a:tailEnd/>
          </a:ln>
          <a:effectLst/>
        </p:spPr>
        <p:txBody>
          <a:bodyPr wrap="none">
            <a:spAutoFit/>
          </a:bodyPr>
          <a:lstStyle/>
          <a:p>
            <a:r>
              <a:rPr lang="en-AU" sz="1200"/>
              <a:t>0,,n</a:t>
            </a:r>
            <a:endParaRPr lang="en-US" sz="1200"/>
          </a:p>
        </p:txBody>
      </p:sp>
      <p:sp>
        <p:nvSpPr>
          <p:cNvPr id="107535" name="Content Placeholder 2"/>
          <p:cNvSpPr>
            <a:spLocks/>
          </p:cNvSpPr>
          <p:nvPr/>
        </p:nvSpPr>
        <p:spPr bwMode="auto">
          <a:xfrm>
            <a:off x="914400" y="3155950"/>
            <a:ext cx="7772400" cy="3244850"/>
          </a:xfrm>
          <a:prstGeom prst="rect">
            <a:avLst/>
          </a:prstGeom>
          <a:noFill/>
          <a:ln w="9525">
            <a:noFill/>
            <a:miter lim="800000"/>
            <a:headEnd/>
            <a:tailEnd/>
          </a:ln>
        </p:spPr>
        <p:txBody>
          <a:bodyPr/>
          <a:lstStyle/>
          <a:p>
            <a:pPr marL="411163" indent="-342900">
              <a:spcBef>
                <a:spcPts val="700"/>
              </a:spcBef>
              <a:buClr>
                <a:schemeClr val="tx2"/>
              </a:buClr>
              <a:buSzPct val="95000"/>
              <a:buFont typeface="Wingdings" pitchFamily="2" charset="2"/>
              <a:buChar char=""/>
            </a:pPr>
            <a:r>
              <a:rPr lang="en-NZ" sz="3000">
                <a:latin typeface="Corbel" pitchFamily="34" charset="0"/>
              </a:rPr>
              <a:t>Entity 		-&gt; Table</a:t>
            </a:r>
          </a:p>
          <a:p>
            <a:pPr marL="411163" indent="-342900">
              <a:spcBef>
                <a:spcPts val="700"/>
              </a:spcBef>
              <a:buClr>
                <a:schemeClr val="tx2"/>
              </a:buClr>
              <a:buSzPct val="95000"/>
              <a:buFont typeface="Wingdings" pitchFamily="2" charset="2"/>
              <a:buChar char=""/>
            </a:pPr>
            <a:r>
              <a:rPr lang="en-NZ" sz="3000">
                <a:latin typeface="Corbel" pitchFamily="34" charset="0"/>
              </a:rPr>
              <a:t>Attribute 	-&gt; Column</a:t>
            </a:r>
          </a:p>
          <a:p>
            <a:pPr marL="411163" indent="-342900">
              <a:spcBef>
                <a:spcPts val="700"/>
              </a:spcBef>
              <a:buClr>
                <a:schemeClr val="tx2"/>
              </a:buClr>
              <a:buSzPct val="95000"/>
              <a:buFont typeface="Wingdings" pitchFamily="2" charset="2"/>
              <a:buChar char=""/>
            </a:pPr>
            <a:r>
              <a:rPr lang="en-NZ" sz="3000">
                <a:latin typeface="Corbel" pitchFamily="34" charset="0"/>
              </a:rPr>
              <a:t>1-Many		-&gt; Foreign Key</a:t>
            </a:r>
          </a:p>
          <a:p>
            <a:pPr marL="411163" indent="-342900">
              <a:spcBef>
                <a:spcPts val="700"/>
              </a:spcBef>
              <a:buClr>
                <a:schemeClr val="tx2"/>
              </a:buClr>
              <a:buSzPct val="95000"/>
              <a:buFont typeface="Wingdings" pitchFamily="2" charset="2"/>
              <a:buChar char=""/>
            </a:pPr>
            <a:r>
              <a:rPr lang="en-NZ" sz="3000">
                <a:latin typeface="Corbel" pitchFamily="34" charset="0"/>
              </a:rPr>
              <a:t>Many-Many	-&gt; Linking Table</a:t>
            </a:r>
          </a:p>
          <a:p>
            <a:pPr marL="411163" indent="-342900">
              <a:spcBef>
                <a:spcPts val="700"/>
              </a:spcBef>
              <a:buClr>
                <a:schemeClr val="tx2"/>
              </a:buClr>
              <a:buSzPct val="95000"/>
              <a:buFont typeface="Wingdings" pitchFamily="2" charset="2"/>
              <a:buChar char=""/>
            </a:pPr>
            <a:r>
              <a:rPr lang="en-NZ" sz="3000">
                <a:latin typeface="Corbel" pitchFamily="34" charset="0"/>
              </a:rPr>
              <a:t>Optionality 1	-&gt; FK NOT NULL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09571" name="Rectangle 3"/>
          <p:cNvSpPr>
            <a:spLocks noGrp="1"/>
          </p:cNvSpPr>
          <p:nvPr>
            <p:ph type="body" idx="1"/>
          </p:nvPr>
        </p:nvSpPr>
        <p:spPr/>
        <p:txBody>
          <a:bodyPr/>
          <a:lstStyle/>
          <a:p>
            <a:r>
              <a:rPr lang="en-AU" dirty="0" smtClean="0"/>
              <a:t>Entity -&gt; Table</a:t>
            </a:r>
          </a:p>
          <a:p>
            <a:endParaRPr lang="en-AU" dirty="0" smtClean="0"/>
          </a:p>
          <a:p>
            <a:r>
              <a:rPr lang="en-AU" dirty="0" smtClean="0"/>
              <a:t>Genus(…</a:t>
            </a:r>
          </a:p>
          <a:p>
            <a:r>
              <a:rPr lang="en-AU" dirty="0" smtClean="0"/>
              <a:t>Plant(…</a:t>
            </a:r>
          </a:p>
          <a:p>
            <a:r>
              <a:rPr lang="en-AU" dirty="0" smtClean="0"/>
              <a:t>Usage(…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1151</TotalTime>
  <Words>5784</Words>
  <Application>Microsoft Office PowerPoint</Application>
  <PresentationFormat>On-screen Show (4:3)</PresentationFormat>
  <Paragraphs>689</Paragraphs>
  <Slides>60</Slides>
  <Notes>47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vt:lpstr>
      <vt:lpstr>Calibri</vt:lpstr>
      <vt:lpstr>Consolas</vt:lpstr>
      <vt:lpstr>Corbel</vt:lpstr>
      <vt:lpstr>Courier New</vt:lpstr>
      <vt:lpstr>Tahoma</vt:lpstr>
      <vt:lpstr>Wingdings</vt:lpstr>
      <vt:lpstr>Wingdings 2</vt:lpstr>
      <vt:lpstr>Wingdings 3</vt:lpstr>
      <vt:lpstr>Metro</vt:lpstr>
      <vt:lpstr>Bitmap Image</vt:lpstr>
      <vt:lpstr>Session 2.2  Logical Modelling</vt:lpstr>
      <vt:lpstr>Purpose</vt:lpstr>
      <vt:lpstr>Process</vt:lpstr>
      <vt:lpstr>Mechanics of Conversion</vt:lpstr>
      <vt:lpstr>Example</vt:lpstr>
      <vt:lpstr>Example</vt:lpstr>
      <vt:lpstr>Example</vt:lpstr>
      <vt:lpstr>Example</vt:lpstr>
      <vt:lpstr>Example</vt:lpstr>
      <vt:lpstr>Example</vt:lpstr>
      <vt:lpstr>Example</vt:lpstr>
      <vt:lpstr>Data Type Decision</vt:lpstr>
      <vt:lpstr>Example</vt:lpstr>
      <vt:lpstr>Example</vt:lpstr>
      <vt:lpstr>Example</vt:lpstr>
      <vt:lpstr>Example</vt:lpstr>
      <vt:lpstr>Example</vt:lpstr>
      <vt:lpstr>Example</vt:lpstr>
      <vt:lpstr>Example</vt:lpstr>
      <vt:lpstr>Dealing with Inheritance</vt:lpstr>
      <vt:lpstr>Dealing with Inheritance</vt:lpstr>
      <vt:lpstr>Data Quality</vt:lpstr>
      <vt:lpstr>Data Quality</vt:lpstr>
      <vt:lpstr>Update Anomalies</vt:lpstr>
      <vt:lpstr>Normal Forms</vt:lpstr>
      <vt:lpstr>Normal Forms</vt:lpstr>
      <vt:lpstr>Normalisation</vt:lpstr>
      <vt:lpstr>Example</vt:lpstr>
      <vt:lpstr>Example</vt:lpstr>
      <vt:lpstr>Example</vt:lpstr>
      <vt:lpstr>Example</vt:lpstr>
      <vt:lpstr>Example</vt:lpstr>
      <vt:lpstr>First Normal Form</vt:lpstr>
      <vt:lpstr>First Normal Form</vt:lpstr>
      <vt:lpstr>Example</vt:lpstr>
      <vt:lpstr>Example</vt:lpstr>
      <vt:lpstr>Example</vt:lpstr>
      <vt:lpstr>Example</vt:lpstr>
      <vt:lpstr>Example</vt:lpstr>
      <vt:lpstr>Definition </vt:lpstr>
      <vt:lpstr>Caution!</vt:lpstr>
      <vt:lpstr>To Fix This Problem</vt:lpstr>
      <vt:lpstr>To Fix This Problem</vt:lpstr>
      <vt:lpstr>Second Normal Form</vt:lpstr>
      <vt:lpstr>Second Normal Form</vt:lpstr>
      <vt:lpstr>Question</vt:lpstr>
      <vt:lpstr>2NF</vt:lpstr>
      <vt:lpstr>Example</vt:lpstr>
      <vt:lpstr>Example</vt:lpstr>
      <vt:lpstr>Example</vt:lpstr>
      <vt:lpstr>Example</vt:lpstr>
      <vt:lpstr>Example</vt:lpstr>
      <vt:lpstr>Example</vt:lpstr>
      <vt:lpstr>Caution!</vt:lpstr>
      <vt:lpstr>Third Normal Form</vt:lpstr>
      <vt:lpstr>Make Robust Tables</vt:lpstr>
      <vt:lpstr>Make Robust Tables</vt:lpstr>
      <vt:lpstr>Avoiding Normal Form Violations</vt:lpstr>
      <vt:lpstr>Avoiding Normal Form Violations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307</cp:revision>
  <dcterms:created xsi:type="dcterms:W3CDTF">2006-08-16T00:00:00Z</dcterms:created>
  <dcterms:modified xsi:type="dcterms:W3CDTF">2018-08-07T02:57:07Z</dcterms:modified>
</cp:coreProperties>
</file>