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7" r:id="rId3"/>
    <p:sldId id="338" r:id="rId4"/>
    <p:sldId id="340" r:id="rId5"/>
    <p:sldId id="339" r:id="rId6"/>
    <p:sldId id="341" r:id="rId7"/>
    <p:sldId id="342" r:id="rId8"/>
    <p:sldId id="345" r:id="rId9"/>
    <p:sldId id="343" r:id="rId10"/>
    <p:sldId id="344" r:id="rId11"/>
    <p:sldId id="346" r:id="rId12"/>
    <p:sldId id="347" r:id="rId13"/>
    <p:sldId id="348" r:id="rId14"/>
    <p:sldId id="349" r:id="rId15"/>
    <p:sldId id="350" r:id="rId16"/>
    <p:sldId id="351" r:id="rId17"/>
    <p:sldId id="374" r:id="rId18"/>
    <p:sldId id="352" r:id="rId19"/>
    <p:sldId id="353" r:id="rId20"/>
    <p:sldId id="354" r:id="rId21"/>
    <p:sldId id="355" r:id="rId22"/>
    <p:sldId id="356" r:id="rId23"/>
    <p:sldId id="357" r:id="rId24"/>
    <p:sldId id="358" r:id="rId25"/>
    <p:sldId id="359" r:id="rId26"/>
    <p:sldId id="361" r:id="rId27"/>
    <p:sldId id="360" r:id="rId28"/>
    <p:sldId id="362" r:id="rId29"/>
    <p:sldId id="363" r:id="rId30"/>
    <p:sldId id="364" r:id="rId31"/>
    <p:sldId id="365" r:id="rId32"/>
    <p:sldId id="366" r:id="rId33"/>
    <p:sldId id="367" r:id="rId34"/>
    <p:sldId id="368" r:id="rId35"/>
    <p:sldId id="371" r:id="rId36"/>
    <p:sldId id="369" r:id="rId37"/>
    <p:sldId id="370" r:id="rId38"/>
    <p:sldId id="275" r:id="rId3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3199" autoAdjust="0"/>
  </p:normalViewPr>
  <p:slideViewPr>
    <p:cSldViewPr>
      <p:cViewPr varScale="1">
        <p:scale>
          <a:sx n="73" d="100"/>
          <a:sy n="73" d="100"/>
        </p:scale>
        <p:origin x="269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7AD61B3-CBCB-4F50-957C-90778EC13D55}" type="datetimeFigureOut">
              <a:rPr lang="en-US"/>
              <a:pPr>
                <a:defRPr/>
              </a:pPr>
              <a:t>8/10/2018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BF93CB2-F3F6-45DE-8DB1-EF1A5E75A0A8}" type="slidenum">
              <a:rPr lang="en-NZ"/>
              <a:pPr>
                <a:defRPr/>
              </a:pPr>
              <a:t>‹#›</a:t>
            </a:fld>
            <a:endParaRPr lang="en-NZ"/>
          </a:p>
        </p:txBody>
      </p:sp>
    </p:spTree>
    <p:extLst>
      <p:ext uri="{BB962C8B-B14F-4D97-AF65-F5344CB8AC3E}">
        <p14:creationId xmlns:p14="http://schemas.microsoft.com/office/powerpoint/2010/main" val="16606922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Based on </a:t>
            </a:r>
            <a:r>
              <a:rPr lang="en-NZ" dirty="0" err="1" smtClean="0"/>
              <a:t>Churcher</a:t>
            </a:r>
            <a:r>
              <a:rPr lang="en-NZ" dirty="0" smtClean="0"/>
              <a:t>, chapters 7-9</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1EB707-FAE0-419F-B69B-47A4B8355C1A}"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 Saturday Morning Music Classes in Dunedin have hundreds of students, both child and adult.</a:t>
            </a:r>
          </a:p>
          <a:p>
            <a:pPr>
              <a:buFontTx/>
              <a:buChar char="•"/>
            </a:pPr>
            <a:r>
              <a:rPr lang="en-AU" dirty="0" smtClean="0"/>
              <a:t>They teach all different instruments at all different grades</a:t>
            </a:r>
          </a:p>
          <a:p>
            <a:pPr>
              <a:buFontTx/>
              <a:buChar char="•"/>
            </a:pPr>
            <a:r>
              <a:rPr lang="en-AU" dirty="0" smtClean="0"/>
              <a:t>The fee structure is based on instruments (recorder is cheaper than trombone because of the teacher/student ratio required)</a:t>
            </a:r>
          </a:p>
          <a:p>
            <a:pPr>
              <a:buFontTx/>
              <a:buChar char="•"/>
            </a:pPr>
            <a:r>
              <a:rPr lang="en-AU" dirty="0" smtClean="0"/>
              <a:t>Here’s the database they use to record their enrolment information.</a:t>
            </a:r>
          </a:p>
          <a:p>
            <a:pPr>
              <a:buFontTx/>
              <a:buChar char="•"/>
            </a:pPr>
            <a:r>
              <a:rPr lang="en-AU" dirty="0" smtClean="0"/>
              <a:t>You can see they have separate fields for </a:t>
            </a:r>
            <a:r>
              <a:rPr lang="en-AU" dirty="0" err="1" smtClean="0"/>
              <a:t>lastName</a:t>
            </a:r>
            <a:r>
              <a:rPr lang="en-AU" dirty="0" smtClean="0"/>
              <a:t> and </a:t>
            </a:r>
            <a:r>
              <a:rPr lang="en-AU" dirty="0" err="1" smtClean="0"/>
              <a:t>firstName</a:t>
            </a:r>
            <a:r>
              <a:rPr lang="en-AU" dirty="0" smtClean="0"/>
              <a:t>. The </a:t>
            </a:r>
            <a:r>
              <a:rPr lang="en-AU" dirty="0" err="1" smtClean="0"/>
              <a:t>studentID</a:t>
            </a:r>
            <a:r>
              <a:rPr lang="en-AU" dirty="0" smtClean="0"/>
              <a:t> is an IDENTITY field so must be unique.</a:t>
            </a:r>
          </a:p>
          <a:p>
            <a:pPr>
              <a:buFontTx/>
              <a:buChar char="•"/>
            </a:pPr>
            <a:r>
              <a:rPr lang="en-AU" dirty="0" smtClean="0"/>
              <a:t>It therefore correctly serves as a foreign key in </a:t>
            </a:r>
            <a:r>
              <a:rPr lang="en-AU" dirty="0" err="1" smtClean="0"/>
              <a:t>Enrollment</a:t>
            </a:r>
            <a:endParaRPr lang="en-AU" dirty="0" smtClean="0"/>
          </a:p>
          <a:p>
            <a:pPr>
              <a:buFontTx/>
              <a:buChar char="•"/>
            </a:pPr>
            <a:r>
              <a:rPr lang="en-AU" dirty="0" smtClean="0"/>
              <a:t>Here are some data values in</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structure looks pretty good.</a:t>
            </a:r>
          </a:p>
          <a:p>
            <a:pPr>
              <a:buFontTx/>
              <a:buChar char="•"/>
            </a:pPr>
            <a:r>
              <a:rPr lang="en-AU" dirty="0" smtClean="0"/>
              <a:t>Think about the questions we might want to ask, and make sure we can ask them</a:t>
            </a:r>
          </a:p>
          <a:p>
            <a:pPr>
              <a:buFontTx/>
              <a:buChar char="•"/>
            </a:pPr>
            <a:r>
              <a:rPr lang="en-AU" dirty="0" smtClean="0"/>
              <a:t>Can you list all the violin players together?</a:t>
            </a:r>
          </a:p>
          <a:p>
            <a:pPr>
              <a:buFontTx/>
              <a:buChar char="•"/>
            </a:pPr>
            <a:r>
              <a:rPr lang="en-AU" dirty="0" smtClean="0"/>
              <a:t>Can you tell how much money Joshua Bell owes? If you knew his ID number? If you didn’t?</a:t>
            </a:r>
          </a:p>
          <a:p>
            <a:pPr>
              <a:buFontTx/>
              <a:buChar char="•"/>
            </a:pPr>
            <a:r>
              <a:rPr lang="en-AU" dirty="0" smtClean="0"/>
              <a:t>So, where is there a problem with this database?</a:t>
            </a:r>
          </a:p>
          <a:p>
            <a:pPr>
              <a:buFontTx/>
              <a:buChar char="•"/>
            </a:pPr>
            <a:r>
              <a:rPr lang="en-AU" dirty="0" smtClean="0"/>
              <a:t>Look at this query</a:t>
            </a:r>
          </a:p>
          <a:p>
            <a:pPr lvl="1">
              <a:buFontTx/>
              <a:buChar char="•"/>
            </a:pPr>
            <a:r>
              <a:rPr lang="en-AU" dirty="0" smtClean="0"/>
              <a:t>Is it legal? (i.e. does it violate any constraints, here specifically the foreign key or record uniqueness?)</a:t>
            </a:r>
          </a:p>
          <a:p>
            <a:pPr lvl="1">
              <a:buFontTx/>
              <a:buChar char="•"/>
            </a:pPr>
            <a:r>
              <a:rPr lang="en-AU" dirty="0" smtClean="0"/>
              <a:t>So the system will allow it. It is a perfectly ok query.</a:t>
            </a:r>
          </a:p>
          <a:p>
            <a:pPr lvl="1">
              <a:buFontTx/>
              <a:buChar char="•"/>
            </a:pPr>
            <a:r>
              <a:rPr lang="en-AU" dirty="0" smtClean="0"/>
              <a:t>But what is the result?</a:t>
            </a:r>
          </a:p>
          <a:p>
            <a:pPr lvl="1">
              <a:buFontTx/>
              <a:buChar char="•"/>
            </a:pPr>
            <a:r>
              <a:rPr lang="en-AU" dirty="0" smtClean="0"/>
              <a:t>Joshua will pay 50.00 for his violin lesson and Natasha will pay 40 for hers. Looking at the database, can anyone tell which was the error and which is correct?</a:t>
            </a:r>
          </a:p>
          <a:p>
            <a:pPr lvl="1">
              <a:buFontTx/>
              <a:buChar char="•"/>
            </a:pPr>
            <a:r>
              <a:rPr lang="en-AU" dirty="0" smtClean="0"/>
              <a:t>This is an update anomaly (modification) causing a data uniqueness error</a:t>
            </a:r>
          </a:p>
          <a:p>
            <a:pPr lvl="1">
              <a:buFontTx/>
              <a:buChar cha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pPr lvl="1">
              <a:buFontTx/>
              <a:buChar char="•"/>
            </a:pPr>
            <a:r>
              <a:rPr lang="en-AU" smtClean="0"/>
              <a:t>How about this one?</a:t>
            </a:r>
          </a:p>
          <a:p>
            <a:pPr lvl="1">
              <a:buFontTx/>
              <a:buChar char="•"/>
            </a:pPr>
            <a:r>
              <a:rPr lang="en-AU" smtClean="0"/>
              <a:t>Legal?</a:t>
            </a:r>
          </a:p>
          <a:p>
            <a:pPr lvl="1">
              <a:buFontTx/>
              <a:buChar char="•"/>
            </a:pPr>
            <a:r>
              <a:rPr lang="en-AU" smtClean="0"/>
              <a:t>Consequence? You no longer have any record of  the fee for Trombone. Joshua was the only student taking it, and because he dropped it, you lost that piece of information.</a:t>
            </a:r>
          </a:p>
          <a:p>
            <a:pPr lvl="1">
              <a:buFontTx/>
              <a:buChar char="•"/>
            </a:pPr>
            <a:r>
              <a:rPr lang="en-AU" smtClean="0"/>
              <a:t>This is an update anomaly (deletion)</a:t>
            </a:r>
          </a:p>
          <a:p>
            <a:pPr lvl="1">
              <a:buFontTx/>
              <a:buChar char="•"/>
            </a:pPr>
            <a:r>
              <a:rPr lang="en-AU" smtClean="0"/>
              <a:t>So this particular table is at risk of both modification and deletion anomalies (insertion too, if there’s a data entry error on fee….)</a:t>
            </a:r>
          </a:p>
          <a:p>
            <a:pPr lvl="1">
              <a:buFontTx/>
              <a:buChar char="•"/>
            </a:pPr>
            <a:r>
              <a:rPr lang="en-AU" smtClean="0"/>
              <a:t>Can you see, intuitively, what the problem is?</a:t>
            </a:r>
          </a:p>
          <a:p>
            <a:pPr lvl="1">
              <a:buFontTx/>
              <a:buChar char="•"/>
            </a:pPr>
            <a:r>
              <a:rPr lang="en-AU" smtClean="0"/>
              <a:t>To understand formally what this error is (which will allow us to establish an orderly process for fixing it) we need to look carefully at what’s happening with the primary ketys….</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Recall that the primary key must be unique for every record, guaranteed</a:t>
            </a:r>
          </a:p>
          <a:p>
            <a:pPr>
              <a:buFontTx/>
              <a:buChar char="•"/>
            </a:pPr>
            <a:r>
              <a:rPr lang="en-AU" dirty="0" err="1" smtClean="0"/>
              <a:t>studentID</a:t>
            </a:r>
            <a:r>
              <a:rPr lang="en-AU" dirty="0" smtClean="0"/>
              <a:t>? No, the same student can take multiple instruments</a:t>
            </a:r>
          </a:p>
          <a:p>
            <a:pPr>
              <a:buFontTx/>
              <a:buChar char="•"/>
            </a:pPr>
            <a:r>
              <a:rPr lang="en-AU" dirty="0" err="1" smtClean="0"/>
              <a:t>Insturment</a:t>
            </a:r>
            <a:r>
              <a:rPr lang="en-AU" dirty="0" smtClean="0"/>
              <a:t>? No, there are lots of duplicates?</a:t>
            </a:r>
          </a:p>
          <a:p>
            <a:pPr>
              <a:buFontTx/>
              <a:buChar char="•"/>
            </a:pPr>
            <a:r>
              <a:rPr lang="en-AU" dirty="0" smtClean="0"/>
              <a:t>And obviously not grade and fee, no uniqueness there.</a:t>
            </a:r>
          </a:p>
          <a:p>
            <a:pPr>
              <a:buFontTx/>
              <a:buChar char="•"/>
            </a:pPr>
            <a:r>
              <a:rPr lang="en-AU" dirty="0" smtClean="0"/>
              <a:t>If no single key can be primary, look to combinations of keys. </a:t>
            </a:r>
          </a:p>
          <a:p>
            <a:pPr>
              <a:buFontTx/>
              <a:buChar char="•"/>
            </a:pPr>
            <a:r>
              <a:rPr lang="en-AU" dirty="0" smtClean="0"/>
              <a:t>(Assuming that we aren’t keeping any historical record of grade) What combination will be unique?</a:t>
            </a:r>
          </a:p>
          <a:p>
            <a:pPr>
              <a:buFontTx/>
              <a:buChar char="•"/>
            </a:pPr>
            <a:r>
              <a:rPr lang="en-AU" dirty="0" err="1" smtClean="0"/>
              <a:t>studentID</a:t>
            </a:r>
            <a:r>
              <a:rPr lang="en-AU" dirty="0" smtClean="0"/>
              <a:t> and instrument. There would be no meaning to listing the same student/instrument combination twice. This makes a good primary key</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think now about what a primary key is supposed to tell us.</a:t>
            </a:r>
          </a:p>
          <a:p>
            <a:pPr>
              <a:buFontTx/>
              <a:buChar char="•"/>
            </a:pPr>
            <a:r>
              <a:rPr lang="en-AU" dirty="0" smtClean="0"/>
              <a:t>The primary key is the unique identifier of a record. So technically, the primary key of a record should </a:t>
            </a:r>
            <a:r>
              <a:rPr lang="en-AU" i="1" dirty="0" smtClean="0"/>
              <a:t>determine</a:t>
            </a:r>
            <a:r>
              <a:rPr lang="en-AU" dirty="0" smtClean="0"/>
              <a:t> all the other values. Meaning, if you know the value of the primary key, you know the value of all the other fields.</a:t>
            </a:r>
          </a:p>
          <a:p>
            <a:pPr>
              <a:buFontTx/>
              <a:buChar char="•"/>
            </a:pPr>
            <a:r>
              <a:rPr lang="en-AU" dirty="0" smtClean="0"/>
              <a:t>E.G. your student ID number determines your name and address, and so on. My name determines my office. The paper and stream determines the classroom. Your address determines your postcode, etc.</a:t>
            </a:r>
          </a:p>
          <a:p>
            <a:pPr>
              <a:buFontTx/>
              <a:buChar char="•"/>
            </a:pPr>
            <a:r>
              <a:rPr lang="en-AU" dirty="0" smtClean="0"/>
              <a:t>Looking back at our table, for each of the non-primary keys, what fields determine them. That is, what fields would you have to know to be able to tell their value</a:t>
            </a:r>
          </a:p>
          <a:p>
            <a:pPr>
              <a:buFontTx/>
              <a:buChar char="•"/>
            </a:pPr>
            <a:r>
              <a:rPr lang="en-AU" dirty="0" smtClean="0"/>
              <a:t>Grade &lt;- </a:t>
            </a:r>
            <a:r>
              <a:rPr lang="en-AU" dirty="0" err="1" smtClean="0"/>
              <a:t>studentID</a:t>
            </a:r>
            <a:r>
              <a:rPr lang="en-AU" dirty="0" smtClean="0"/>
              <a:t> and instrument. You can’t tell the grade unless you know both the student and the instrument</a:t>
            </a:r>
          </a:p>
          <a:p>
            <a:pPr>
              <a:buFontTx/>
              <a:buChar char="•"/>
            </a:pPr>
            <a:r>
              <a:rPr lang="en-AU" dirty="0" smtClean="0"/>
              <a:t>Fee is determined by only instrument. You don’t have to know the student to know the fee. It is only based on the instrument, and that is the problem</a:t>
            </a:r>
          </a:p>
          <a:p>
            <a:pPr>
              <a:buFontTx/>
              <a:buChar cha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This is exactly the problem in our table.</a:t>
            </a:r>
          </a:p>
          <a:p>
            <a:pPr>
              <a:buFontTx/>
              <a:buChar char="•"/>
            </a:pPr>
            <a:r>
              <a:rPr lang="en-AU" smtClean="0"/>
              <a:t>Our primary key is (studentID, instrument) but the fee field is only functionally dependent on instrument.</a:t>
            </a:r>
          </a:p>
          <a:p>
            <a:pPr>
              <a:buFontTx/>
              <a:buChar cha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Now. </a:t>
            </a:r>
          </a:p>
          <a:p>
            <a:pPr lvl="1">
              <a:buFontTx/>
              <a:buChar char="•"/>
            </a:pPr>
            <a:r>
              <a:rPr lang="en-AU" dirty="0" smtClean="0"/>
              <a:t>Are all field in Student FD on all elements of their PK?</a:t>
            </a:r>
          </a:p>
          <a:p>
            <a:pPr lvl="1">
              <a:buFontTx/>
              <a:buChar char="•"/>
            </a:pPr>
            <a:r>
              <a:rPr lang="en-AU" dirty="0" smtClean="0"/>
              <a:t>Instrument?</a:t>
            </a:r>
          </a:p>
          <a:p>
            <a:pPr lvl="1">
              <a:buFontTx/>
              <a:buChar char="•"/>
            </a:pPr>
            <a:r>
              <a:rPr lang="en-AU" dirty="0" err="1" smtClean="0"/>
              <a:t>Enrollment</a:t>
            </a:r>
            <a:r>
              <a:rPr lang="en-AU" dirty="0" smtClean="0"/>
              <a:t>?</a:t>
            </a:r>
          </a:p>
          <a:p>
            <a:pPr>
              <a:buFontTx/>
              <a:buChar char="•"/>
            </a:pPr>
            <a:r>
              <a:rPr lang="en-AU" dirty="0" smtClean="0"/>
              <a:t>Congratulations, you’ve got second normal form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Yes. If the primary key is only one field, nobody can be FD on part of it.</a:t>
            </a:r>
          </a:p>
          <a:p>
            <a:pPr>
              <a:buFontTx/>
              <a:buChar char="•"/>
            </a:pPr>
            <a:r>
              <a:rPr lang="en-AU" smtClean="0"/>
              <a:t>Let’s look now at those update anomalies we had before</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Can you still answer all the questions you want to know?</a:t>
            </a:r>
          </a:p>
          <a:p>
            <a:pPr>
              <a:buFontTx/>
              <a:buChar char="•"/>
            </a:pPr>
            <a:r>
              <a:rPr lang="en-AU" dirty="0" smtClean="0"/>
              <a:t>All the violins? Yes.</a:t>
            </a:r>
          </a:p>
          <a:p>
            <a:pPr>
              <a:buFontTx/>
              <a:buChar char="•"/>
            </a:pPr>
            <a:r>
              <a:rPr lang="en-AU" dirty="0" smtClean="0"/>
              <a:t>How must Max owes? (A 3-table join now)</a:t>
            </a:r>
          </a:p>
          <a:p>
            <a:pPr>
              <a:buFontTx/>
              <a:buChar char="•"/>
            </a:pPr>
            <a:r>
              <a:rPr lang="en-AU" dirty="0" smtClean="0"/>
              <a:t>Is it now possible for Joshua and Natasha to be charged a different amount for Violin lessons? No.</a:t>
            </a:r>
          </a:p>
          <a:p>
            <a:pPr>
              <a:buFontTx/>
              <a:buChar char="•"/>
            </a:pPr>
            <a:r>
              <a:rPr lang="en-AU" dirty="0" smtClean="0"/>
              <a:t>If Joshua decides to drop the Trombone, do we still know what the fee </a:t>
            </a:r>
            <a:r>
              <a:rPr lang="en-AU" smtClean="0"/>
              <a:t>for Trombone </a:t>
            </a:r>
            <a:r>
              <a:rPr lang="en-AU" dirty="0" smtClean="0"/>
              <a:t>is?  Yes.</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r>
              <a:rPr lang="en-AU" dirty="0" smtClean="0"/>
              <a:t>You’re keeping track of winning Cavalier King Charles Spaniels in dog shows</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Tx/>
              <a:buChar char="•"/>
            </a:pPr>
            <a:r>
              <a:rPr lang="en-AU" dirty="0" smtClean="0"/>
              <a:t>Look at this table.</a:t>
            </a:r>
          </a:p>
          <a:p>
            <a:pPr>
              <a:buFontTx/>
              <a:buChar char="•"/>
            </a:pPr>
            <a:r>
              <a:rPr lang="en-AU" dirty="0" smtClean="0"/>
              <a:t>It records the pilot of Air New Zealand </a:t>
            </a:r>
            <a:r>
              <a:rPr lang="en-AU" dirty="0" err="1" smtClean="0"/>
              <a:t>filghts</a:t>
            </a:r>
            <a:r>
              <a:rPr lang="en-AU" dirty="0" smtClean="0"/>
              <a:t>. Each flight always leaves from the same gate, but can have a different pilot in each instance</a:t>
            </a:r>
          </a:p>
          <a:p>
            <a:pPr>
              <a:buFontTx/>
              <a:buChar char="•"/>
            </a:pPr>
            <a:r>
              <a:rPr lang="en-AU" dirty="0" smtClean="0"/>
              <a:t>What is the primary key?</a:t>
            </a:r>
          </a:p>
          <a:p>
            <a:pPr>
              <a:buFontTx/>
              <a:buChar char="•"/>
            </a:pPr>
            <a:r>
              <a:rPr lang="en-AU" dirty="0" smtClean="0"/>
              <a:t>Not Flight code, that repeats</a:t>
            </a:r>
          </a:p>
          <a:p>
            <a:pPr>
              <a:buFontTx/>
              <a:buChar char="•"/>
            </a:pPr>
            <a:r>
              <a:rPr lang="en-AU" dirty="0" smtClean="0"/>
              <a:t>Not date, there could be two flights on the same day</a:t>
            </a:r>
          </a:p>
          <a:p>
            <a:pPr>
              <a:buFontTx/>
              <a:buChar char="•"/>
            </a:pPr>
            <a:r>
              <a:rPr lang="en-AU" dirty="0" smtClean="0"/>
              <a:t>Assuming that each flight goes only once a day (which is how it works), a good primary key is (</a:t>
            </a:r>
            <a:r>
              <a:rPr lang="en-AU" dirty="0" err="1" smtClean="0"/>
              <a:t>flightCode</a:t>
            </a:r>
            <a:r>
              <a:rPr lang="en-AU" dirty="0" smtClean="0"/>
              <a:t>, Date)</a:t>
            </a:r>
          </a:p>
          <a:p>
            <a:pPr>
              <a:buFontTx/>
              <a:buChar char="•"/>
            </a:pPr>
            <a:r>
              <a:rPr lang="en-AU" dirty="0" smtClean="0"/>
              <a:t>A</a:t>
            </a:r>
            <a:r>
              <a:rPr lang="en-AU" baseline="0" dirty="0" smtClean="0"/>
              <a:t> given flight leaves each day from the same gate, as shown. Our data have  integrity.</a:t>
            </a:r>
            <a:endParaRPr lang="en-AU" dirty="0" smtClean="0"/>
          </a:p>
          <a:p>
            <a:pPr>
              <a:buFontTx/>
              <a:buChar char="•"/>
            </a:pPr>
            <a:r>
              <a:rPr lang="en-AU" dirty="0" smtClean="0"/>
              <a:t>So now this update happens. This is perfectly legal. Gate is not part of the primary key, so the system will execute the update.</a:t>
            </a:r>
          </a:p>
          <a:p>
            <a:pPr>
              <a:buFontTx/>
              <a:buChar char="•"/>
            </a:pPr>
            <a:r>
              <a:rPr lang="en-AU" dirty="0" smtClean="0"/>
              <a:t>The gate is wrong, and we can’t tell which is correct 17 or 71</a:t>
            </a:r>
          </a:p>
          <a:p>
            <a:pPr>
              <a:buFontTx/>
              <a:buChar char="•"/>
            </a:pPr>
            <a:r>
              <a:rPr lang="en-AU" dirty="0" smtClean="0"/>
              <a:t>Anything about the constraints of the database that would prevent this? No.</a:t>
            </a:r>
          </a:p>
          <a:p>
            <a:pPr>
              <a:buFontTx/>
              <a:buChar char="•"/>
            </a:pPr>
            <a:r>
              <a:rPr lang="en-AU" dirty="0" smtClean="0"/>
              <a:t>This is an update anomaly. One of several types that can occur. </a:t>
            </a:r>
          </a:p>
          <a:p>
            <a:pPr>
              <a:buFontTx/>
              <a:buChar char="•"/>
            </a:pPr>
            <a:r>
              <a:rPr lang="en-AU" b="1" dirty="0" smtClean="0"/>
              <a:t>Such things can only happen when there are flaws in the design of your tables</a:t>
            </a:r>
            <a:r>
              <a:rPr lang="en-AU" dirty="0" smtClean="0"/>
              <a:t>. Can you see the flaw here?</a:t>
            </a:r>
          </a:p>
          <a:p>
            <a:pPr>
              <a:buFontTx/>
              <a:buChar char="•"/>
            </a:pPr>
            <a:r>
              <a:rPr lang="en-AU" dirty="0" smtClean="0"/>
              <a:t>Perhaps you can, perhaps you can’t. But you don’t want to be in situations where you’re having to try to intuitively guess your table into shape. We’re going to look now at a process which, when followed, will guarantee (almost) that your tables can’t get into a bad state.</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 repeating values, so this is in 1NF</a:t>
            </a:r>
          </a:p>
          <a:p>
            <a:pPr>
              <a:buFontTx/>
              <a:buChar char="•"/>
            </a:pPr>
            <a:r>
              <a:rPr lang="en-AU" dirty="0" smtClean="0"/>
              <a:t>A non-composite primary key, so it’s in 2NF</a:t>
            </a:r>
          </a:p>
          <a:p>
            <a:pPr>
              <a:buFontTx/>
              <a:buChar char="•"/>
            </a:pPr>
            <a:r>
              <a:rPr lang="en-AU" dirty="0" smtClean="0"/>
              <a:t>So, no problems?</a:t>
            </a:r>
          </a:p>
          <a:p>
            <a:pPr>
              <a:buFontTx/>
              <a:buChar char="•"/>
            </a:pPr>
            <a:r>
              <a:rPr lang="en-AU" dirty="0" smtClean="0"/>
              <a:t>See the trouble? What happens when Cindy Higgins sells </a:t>
            </a:r>
            <a:r>
              <a:rPr lang="en-AU" dirty="0" err="1" smtClean="0"/>
              <a:t>Timsar</a:t>
            </a:r>
            <a:r>
              <a:rPr lang="en-AU" dirty="0" smtClean="0"/>
              <a:t> Mister Moonlighter?</a:t>
            </a:r>
          </a:p>
          <a:p>
            <a:pPr>
              <a:buFontTx/>
              <a:buChar char="•"/>
            </a:pPr>
            <a:r>
              <a:rPr lang="en-AU" dirty="0" smtClean="0"/>
              <a:t>You would have to change all the occurrences, which, like code duplication in programming, is just asking for data inconsistencies  to be introduced</a:t>
            </a:r>
          </a:p>
          <a:p>
            <a:pPr>
              <a:buFontTx/>
              <a:buChar char="•"/>
            </a:pPr>
            <a:r>
              <a:rPr lang="en-AU" dirty="0" smtClean="0"/>
              <a:t>And, if you have a big database with all the dozens of shows each dog has won? The mess is just worst.</a:t>
            </a:r>
          </a:p>
          <a:p>
            <a:pPr>
              <a:buFontTx/>
              <a:buChar char="•"/>
            </a:pPr>
            <a:r>
              <a:rPr lang="en-AU" dirty="0" smtClean="0"/>
              <a:t>So based on your understanding of the whole database thing now, what would you suggest?</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Pull out the dogOwner column into its own table, and make dogName the FK</a:t>
            </a:r>
          </a:p>
          <a:p>
            <a:pPr>
              <a:buFontTx/>
              <a:buChar char="•"/>
            </a:pPr>
            <a:r>
              <a:rPr lang="en-AU" smtClean="0"/>
              <a:t>What looked wrong? The repetition of the owner value?</a:t>
            </a:r>
          </a:p>
          <a:p>
            <a:pPr>
              <a:buFontTx/>
              <a:buChar char="•"/>
            </a:pPr>
            <a:r>
              <a:rPr lang="en-AU" smtClean="0"/>
              <a:t>It’s good if you can tell by looking what the problem is, but in a 100 table database, you don’t want to be counting on that.</a:t>
            </a:r>
          </a:p>
          <a:p>
            <a:pPr>
              <a:buFontTx/>
              <a:buChar char="•"/>
            </a:pPr>
            <a:r>
              <a:rPr lang="en-AU" smtClean="0"/>
              <a:t>Let’s look at what’s going on here….</a:t>
            </a:r>
          </a:p>
          <a:p>
            <a:pPr>
              <a:buFontTx/>
              <a:buChar char="•"/>
            </a:pPr>
            <a:r>
              <a:rPr lang="en-AU" smtClean="0"/>
              <a:t>The problem can be seen by looking at the functional dependencies.</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Who depends on what? That is, what value would you have to know to be able to figure out each column</a:t>
            </a:r>
          </a:p>
          <a:p>
            <a:pPr>
              <a:buFontTx/>
              <a:buChar char="•"/>
            </a:pPr>
            <a:r>
              <a:rPr lang="en-AU" dirty="0" smtClean="0"/>
              <a:t>And there is your problem.</a:t>
            </a:r>
          </a:p>
          <a:p>
            <a:pPr>
              <a:buFontTx/>
              <a:buChar char="•"/>
            </a:pPr>
            <a:r>
              <a:rPr lang="en-AU" dirty="0" smtClean="0"/>
              <a:t>Note that you could tell who the Owner is from the Event ID, </a:t>
            </a:r>
            <a:r>
              <a:rPr lang="en-AU" b="1" dirty="0" smtClean="0"/>
              <a:t>but you could also tell who the Owner is without it. </a:t>
            </a:r>
          </a:p>
          <a:p>
            <a:pPr>
              <a:buFontTx/>
              <a:buChar char="•"/>
            </a:pPr>
            <a:r>
              <a:rPr lang="en-AU" dirty="0" smtClean="0"/>
              <a:t>If you know the Dog, you know the Owner, regardless of what day or show or anything else</a:t>
            </a:r>
          </a:p>
          <a:p>
            <a:pPr>
              <a:buFontTx/>
              <a:buChar char="•"/>
            </a:pPr>
            <a:r>
              <a:rPr lang="en-AU" dirty="0" smtClean="0"/>
              <a:t>Therefore Dog-&gt;Owner, and if Dog changes you’re in trouble</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Get rid of them, and you’ve got 3</a:t>
            </a:r>
            <a:r>
              <a:rPr lang="en-AU" baseline="30000" smtClean="0"/>
              <a:t>rd</a:t>
            </a:r>
            <a:r>
              <a:rPr lang="en-AU" smtClean="0"/>
              <a:t> normal form</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Usually your tables will start out in 1NF. So it just becomes a process of looking at the FD of every column in every table.</a:t>
            </a:r>
          </a:p>
          <a:p>
            <a:pPr>
              <a:buFontTx/>
              <a:buChar char="•"/>
            </a:pPr>
            <a:r>
              <a:rPr lang="en-AU" smtClean="0"/>
              <a:t>With practice, you’ll be able to see these problems well.</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In fact, many of the problems in the examples we saw today would never have come up in any model you would have made.</a:t>
            </a:r>
          </a:p>
          <a:p>
            <a:pPr>
              <a:buFontTx/>
              <a:buChar char="•"/>
            </a:pPr>
            <a:r>
              <a:rPr lang="en-AU" smtClean="0"/>
              <a:t>You would probably just automatically have made a tblDog with all the dog dependent information in it</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All the bad things happened because data was repeated in the table (or some flavour of that)</a:t>
            </a:r>
          </a:p>
          <a:p>
            <a:pPr>
              <a:buFontTx/>
              <a:buChar char="•"/>
            </a:pPr>
            <a:r>
              <a:rPr lang="en-AU" dirty="0" smtClean="0"/>
              <a:t>What is this like in OO? (High cohesion, low coupling)</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r>
              <a:rPr lang="en-NZ" i="1" smtClean="0"/>
              <a:t>Handout </a:t>
            </a:r>
          </a:p>
          <a:p>
            <a:pPr lvl="1"/>
            <a:r>
              <a:rPr lang="en-NZ" i="1" smtClean="0"/>
              <a:t>ERD conversion task</a:t>
            </a:r>
          </a:p>
          <a:p>
            <a:pPr lvl="1"/>
            <a:r>
              <a:rPr lang="en-NZ" i="1" smtClean="0"/>
              <a:t>Normalisation task (theatres)</a:t>
            </a:r>
          </a:p>
          <a:p>
            <a:r>
              <a:rPr lang="en-NZ" i="1" smtClean="0"/>
              <a:t>This is a checkpoint</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Really 6, but two of them are just variations</a:t>
            </a:r>
          </a:p>
          <a:p>
            <a:pPr>
              <a:buFontTx/>
              <a:buChar char="•"/>
            </a:pPr>
            <a:r>
              <a:rPr lang="en-AU" smtClean="0"/>
              <a:t>If your database is mission critical, so that errors would be life and death, and you can’t stand putting any checking into the GUI, you can consider 4</a:t>
            </a:r>
            <a:r>
              <a:rPr lang="en-AU" baseline="30000" smtClean="0"/>
              <a:t>th</a:t>
            </a:r>
            <a:r>
              <a:rPr lang="en-AU" smtClean="0"/>
              <a:t> and 5</a:t>
            </a:r>
            <a:r>
              <a:rPr lang="en-AU" baseline="30000" smtClean="0"/>
              <a:t>th</a:t>
            </a:r>
            <a:r>
              <a:rPr lang="en-AU" smtClean="0"/>
              <a:t> Normal Form. Look it up if interested.</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Each form has its own particular problem that you look for</a:t>
            </a:r>
          </a:p>
          <a:p>
            <a:pPr>
              <a:buFontTx/>
              <a:buChar char="•"/>
            </a:pPr>
            <a:r>
              <a:rPr lang="en-AU" smtClean="0"/>
              <a:t>There is also a detailed rule for fixing the flaw if you find it</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r>
              <a:rPr lang="en-AU" smtClean="0"/>
              <a:t>Lesley has this big spreadsheet for keeping track of staff, but it’s getting out of hand, so we make this nice little one-table database that holds all the information in her spreadsheet.</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So here’s our little table.</a:t>
            </a:r>
          </a:p>
          <a:p>
            <a:pPr>
              <a:buFontTx/>
              <a:buChar char="•"/>
            </a:pPr>
            <a:r>
              <a:rPr lang="en-AU" dirty="0" smtClean="0"/>
              <a:t>There are a couple of issues here, like the Primary Key </a:t>
            </a:r>
            <a:r>
              <a:rPr lang="en-AU" dirty="0" err="1" smtClean="0"/>
              <a:t>staffName</a:t>
            </a:r>
            <a:r>
              <a:rPr lang="en-AU" dirty="0" smtClean="0"/>
              <a:t> might not be unique, and we’d have to enforce consistency on the names of the papers and so on, but let’s just concentrate on the table structure right now.</a:t>
            </a:r>
          </a:p>
          <a:p>
            <a:pPr>
              <a:buFontTx/>
              <a:buChar char="•"/>
            </a:pPr>
            <a:r>
              <a:rPr lang="en-AU" dirty="0" smtClean="0"/>
              <a:t>See any problems?</a:t>
            </a:r>
          </a:p>
          <a:p>
            <a:pPr lvl="1">
              <a:buFontTx/>
              <a:buChar char="•"/>
            </a:pPr>
            <a:r>
              <a:rPr lang="en-AU" dirty="0" smtClean="0"/>
              <a:t>What query would you write if you wanted all the Software Engineering staff? You can see that for Sam it’s attribute course2 and for Lesley it’s course 1. To be sure, you’d have to make a big OR, which is messy.</a:t>
            </a:r>
          </a:p>
          <a:p>
            <a:pPr lvl="1">
              <a:buFontTx/>
              <a:buChar char="•"/>
            </a:pPr>
            <a:r>
              <a:rPr lang="en-AU" dirty="0" smtClean="0"/>
              <a:t>But there’s worse than that. We need to add Dave to the database, but Dave teaches 5 papers this year. Oops.</a:t>
            </a:r>
          </a:p>
          <a:p>
            <a:pPr>
              <a:buFontTx/>
              <a:buChar char="•"/>
            </a:pPr>
            <a:r>
              <a:rPr lang="en-AU" dirty="0" smtClean="0"/>
              <a:t>These are both symptoms of the fact that staffCourse1 to 4 aren’t really four different attributes, they are one attribute (courses you teach) that has multiple values.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We’re seeing just a portion of the papers table here….</a:t>
            </a:r>
          </a:p>
          <a:p>
            <a:pPr>
              <a:buFontTx/>
              <a:buChar char="•"/>
            </a:pPr>
            <a:r>
              <a:rPr lang="en-AU" dirty="0" smtClean="0"/>
              <a:t>So now, how do we find all the SE staff? (Query Papers)</a:t>
            </a:r>
          </a:p>
          <a:p>
            <a:pPr>
              <a:buFontTx/>
              <a:buChar char="•"/>
            </a:pPr>
            <a:r>
              <a:rPr lang="en-AU" dirty="0" smtClean="0"/>
              <a:t>And can we add Dave? (Sure, just add 5 records to Papers)</a:t>
            </a:r>
          </a:p>
          <a:p>
            <a:pPr>
              <a:buFontTx/>
              <a:buChar char="•"/>
            </a:pPr>
            <a:r>
              <a:rPr lang="en-AU" dirty="0" smtClean="0"/>
              <a:t>Congratulations. You’ve put your table into First Normal Form</a:t>
            </a:r>
          </a:p>
          <a:p>
            <a:endParaRPr lang="en-AU"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You will often see “multiple-valued attributes” called “repeating groups”. Same things</a:t>
            </a:r>
          </a:p>
          <a:p>
            <a:pPr>
              <a:buFontTx/>
              <a:buChar char="•"/>
            </a:pPr>
            <a:r>
              <a:rPr lang="en-AU" smtClean="0"/>
              <a:t>Technically, there are actually a few more rules about First Normal Form because it is really simply the base definition of what a relational table looks like</a:t>
            </a:r>
          </a:p>
          <a:p>
            <a:pPr>
              <a:buFontTx/>
              <a:buChar char="•"/>
            </a:pPr>
            <a:r>
              <a:rPr lang="en-AU" smtClean="0"/>
              <a:t>These other rules are rules, but nobody ever gets them wrong, so we don’t worry about “how to fix”</a:t>
            </a:r>
          </a:p>
          <a:p>
            <a:pPr>
              <a:buFontTx/>
              <a:buChar char="•"/>
            </a:pPr>
            <a:r>
              <a:rPr lang="en-AU" smtClean="0"/>
              <a:t>Note that the “no ordering to the rows” thing doesn’t mean you can’t sort it. It just means that it’s the same table, regardless of sort order. You don’t lose any data if the sort order changes.</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Most likely, with a little experience in data modelling, you won’t ever try to create a table that isn’t in 1</a:t>
            </a:r>
            <a:r>
              <a:rPr lang="en-AU" baseline="30000" dirty="0" smtClean="0"/>
              <a:t>st</a:t>
            </a:r>
            <a:r>
              <a:rPr lang="en-AU" dirty="0" smtClean="0"/>
              <a:t> Normal Form.</a:t>
            </a:r>
          </a:p>
          <a:p>
            <a:pPr>
              <a:buFontTx/>
              <a:buChar char="•"/>
            </a:pPr>
            <a:r>
              <a:rPr lang="en-AU" dirty="0" smtClean="0"/>
              <a:t>But you know what to look for, and what to do.</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61C31A0F-405F-4F7A-AD45-7C4C6D733B67}" type="datetimeFigureOut">
              <a:rPr lang="en-US"/>
              <a:pPr>
                <a:defRPr/>
              </a:pPr>
              <a:t>8/10/2018</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9B4DB0C1-71AB-4210-9E0C-D142E49EB0C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3DAA3F2-0272-42D8-804D-F376AD105A6C}" type="datetimeFigureOut">
              <a:rPr lang="en-US"/>
              <a:pPr>
                <a:defRPr/>
              </a:pPr>
              <a:t>8/10/2018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E5349F0-49A8-466E-B049-26ED1CC231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C8CCEE6-2AAA-423B-A2C9-2B26031562A1}" type="datetimeFigureOut">
              <a:rPr lang="en-US"/>
              <a:pPr>
                <a:defRPr/>
              </a:pPr>
              <a:t>8/10/2018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A97395D-F1FC-428E-82FC-1880309E76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3098C3DD-2FDF-4B99-9C89-0C3FE0CAC6E9}" type="datetimeFigureOut">
              <a:rPr lang="en-US"/>
              <a:pPr>
                <a:defRPr/>
              </a:pPr>
              <a:t>8/10/2018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6EDD7792-06BF-421E-BC0F-A0B7D71494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5125605-8E7C-49A4-993E-7AED03BA61E6}" type="datetimeFigureOut">
              <a:rPr lang="en-US"/>
              <a:pPr>
                <a:defRPr/>
              </a:pPr>
              <a:t>8/10/2018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D80F586-BF50-44CA-9666-D282B7D533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F4EE6179-8D7E-469D-B3F1-29E3469F327B}" type="datetimeFigureOut">
              <a:rPr lang="en-US"/>
              <a:pPr>
                <a:defRPr/>
              </a:pPr>
              <a:t>8/10/2018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57AC8613-5115-431D-86ED-5F5280432B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DC5A4CA-E1A5-4594-9F85-60C0D4506546}" type="datetimeFigureOut">
              <a:rPr lang="en-US"/>
              <a:pPr>
                <a:defRPr/>
              </a:pPr>
              <a:t>8/10/2018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65EFF01-5EAA-4B0F-A865-F6D913A50E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6F5E213-74B5-4843-9BBD-436FC23DFBFB}" type="datetimeFigureOut">
              <a:rPr lang="en-US"/>
              <a:pPr>
                <a:defRPr/>
              </a:pPr>
              <a:t>8/10/2018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1ACFDD9-98DC-490C-9092-17BBA56080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124F0689-E5D5-495E-9616-76520702C2FA}" type="datetimeFigureOut">
              <a:rPr lang="en-US"/>
              <a:pPr>
                <a:defRPr/>
              </a:pPr>
              <a:t>8/10/2018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BE62133E-F3F5-4E00-9F10-10AA4D82B5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DFD9600-03BC-4939-A5D0-83859472658A}" type="datetimeFigureOut">
              <a:rPr lang="en-US"/>
              <a:pPr>
                <a:defRPr/>
              </a:pPr>
              <a:t>8/10/2018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2E6CA6D-A87C-404A-801F-21F92B71DB0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45068"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defRPr>
            </a:lvl1pPr>
            <a:extLst/>
          </a:lstStyle>
          <a:p>
            <a:pPr>
              <a:defRPr/>
            </a:pPr>
            <a:fld id="{DBF3484D-EA9A-4AE4-9371-CAA5F6D1D719}" type="datetimeFigureOut">
              <a:rPr lang="en-US"/>
              <a:pPr>
                <a:defRPr/>
              </a:pPr>
              <a:t>8/10/2018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defRPr>
            </a:lvl1pPr>
            <a:extLst/>
          </a:lstStyle>
          <a:p>
            <a:pPr>
              <a:defRPr/>
            </a:pPr>
            <a:fld id="{4290DBE0-10C6-4810-922C-898AB4FC803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67" r:id="rId2"/>
    <p:sldLayoutId id="2147483673" r:id="rId3"/>
    <p:sldLayoutId id="2147483674" r:id="rId4"/>
    <p:sldLayoutId id="2147483675" r:id="rId5"/>
    <p:sldLayoutId id="2147483668" r:id="rId6"/>
    <p:sldLayoutId id="2147483669" r:id="rId7"/>
    <p:sldLayoutId id="2147483676" r:id="rId8"/>
    <p:sldLayoutId id="2147483670" r:id="rId9"/>
    <p:sldLayoutId id="2147483671" r:id="rId10"/>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lstStyle/>
          <a:p>
            <a:pPr algn="r" fontAlgn="auto">
              <a:spcAft>
                <a:spcPts val="0"/>
              </a:spcAft>
              <a:defRPr/>
            </a:pPr>
            <a:r>
              <a:rPr lang="en-NZ" dirty="0" smtClean="0">
                <a:solidFill>
                  <a:schemeClr val="tx2">
                    <a:satMod val="200000"/>
                  </a:schemeClr>
                </a:solidFill>
              </a:rPr>
              <a:t>Session </a:t>
            </a:r>
            <a:r>
              <a:rPr lang="en-NZ" dirty="0" smtClean="0">
                <a:solidFill>
                  <a:schemeClr val="tx2">
                    <a:satMod val="200000"/>
                  </a:schemeClr>
                </a:solidFill>
              </a:rPr>
              <a:t>3.1</a:t>
            </a: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Logical </a:t>
            </a:r>
            <a:r>
              <a:rPr lang="en-NZ" dirty="0" smtClean="0">
                <a:solidFill>
                  <a:schemeClr val="tx2">
                    <a:satMod val="200000"/>
                  </a:schemeClr>
                </a:solidFill>
              </a:rPr>
              <a:t>Modelling - Normalisation</a:t>
            </a: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a:t>
            </a:r>
            <a:r>
              <a:rPr lang="en-NZ" smtClean="0"/>
              <a:t>- 2018</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3363" name="Rectangle 3"/>
          <p:cNvSpPr>
            <a:spLocks noGrp="1"/>
          </p:cNvSpPr>
          <p:nvPr>
            <p:ph type="body" idx="1"/>
          </p:nvPr>
        </p:nvSpPr>
        <p:spPr/>
        <p:txBody>
          <a:bodyPr/>
          <a:lstStyle/>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240663846"/>
              </p:ext>
            </p:extLst>
          </p:nvPr>
        </p:nvGraphicFramePr>
        <p:xfrm>
          <a:off x="1143000" y="2352675"/>
          <a:ext cx="4648200" cy="14630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42071057"/>
                    </a:ext>
                  </a:extLst>
                </a:gridCol>
                <a:gridCol w="3200400">
                  <a:extLst>
                    <a:ext uri="{9D8B030D-6E8A-4147-A177-3AD203B41FA5}">
                      <a16:colId xmlns:a16="http://schemas.microsoft.com/office/drawing/2014/main" val="2987436025"/>
                    </a:ext>
                  </a:extLst>
                </a:gridCol>
              </a:tblGrid>
              <a:tr h="260350">
                <a:tc>
                  <a:txBody>
                    <a:bodyPr/>
                    <a:lstStyle/>
                    <a:p>
                      <a:r>
                        <a:rPr lang="en-NZ" dirty="0" err="1" smtClean="0"/>
                        <a:t>BITStaff</a:t>
                      </a:r>
                      <a:endParaRPr lang="en-NZ" dirty="0"/>
                    </a:p>
                  </a:txBody>
                  <a:tcPr/>
                </a:tc>
                <a:tc>
                  <a:txBody>
                    <a:bodyPr/>
                    <a:lstStyle/>
                    <a:p>
                      <a:endParaRPr lang="en-NZ"/>
                    </a:p>
                  </a:txBody>
                  <a:tcPr/>
                </a:tc>
                <a:extLst>
                  <a:ext uri="{0D108BD9-81ED-4DB2-BD59-A6C34878D82A}">
                    <a16:rowId xmlns:a16="http://schemas.microsoft.com/office/drawing/2014/main" val="4192809503"/>
                  </a:ext>
                </a:extLst>
              </a:tr>
              <a:tr h="260350">
                <a:tc>
                  <a:txBody>
                    <a:bodyPr/>
                    <a:lstStyle/>
                    <a:p>
                      <a:endParaRPr lang="en-NZ"/>
                    </a:p>
                  </a:txBody>
                  <a:tcPr/>
                </a:tc>
                <a:tc>
                  <a:txBody>
                    <a:bodyPr/>
                    <a:lstStyle/>
                    <a:p>
                      <a:r>
                        <a:rPr lang="en-NZ" dirty="0" err="1" smtClean="0"/>
                        <a:t>staffName</a:t>
                      </a:r>
                      <a:endParaRPr lang="en-NZ" dirty="0"/>
                    </a:p>
                  </a:txBody>
                  <a:tcPr/>
                </a:tc>
                <a:extLst>
                  <a:ext uri="{0D108BD9-81ED-4DB2-BD59-A6C34878D82A}">
                    <a16:rowId xmlns:a16="http://schemas.microsoft.com/office/drawing/2014/main" val="4175308971"/>
                  </a:ext>
                </a:extLst>
              </a:tr>
              <a:tr h="260350">
                <a:tc>
                  <a:txBody>
                    <a:bodyPr/>
                    <a:lstStyle/>
                    <a:p>
                      <a:endParaRPr lang="en-NZ"/>
                    </a:p>
                  </a:txBody>
                  <a:tcPr/>
                </a:tc>
                <a:tc>
                  <a:txBody>
                    <a:bodyPr/>
                    <a:lstStyle/>
                    <a:p>
                      <a:r>
                        <a:rPr lang="en-NZ" dirty="0" err="1" smtClean="0"/>
                        <a:t>staffOffice</a:t>
                      </a:r>
                      <a:endParaRPr lang="en-NZ" dirty="0"/>
                    </a:p>
                  </a:txBody>
                  <a:tcPr/>
                </a:tc>
                <a:extLst>
                  <a:ext uri="{0D108BD9-81ED-4DB2-BD59-A6C34878D82A}">
                    <a16:rowId xmlns:a16="http://schemas.microsoft.com/office/drawing/2014/main" val="3111649324"/>
                  </a:ext>
                </a:extLst>
              </a:tr>
              <a:tr h="260350">
                <a:tc>
                  <a:txBody>
                    <a:bodyPr/>
                    <a:lstStyle/>
                    <a:p>
                      <a:endParaRPr lang="en-NZ"/>
                    </a:p>
                  </a:txBody>
                  <a:tcPr/>
                </a:tc>
                <a:tc>
                  <a:txBody>
                    <a:bodyPr/>
                    <a:lstStyle/>
                    <a:p>
                      <a:r>
                        <a:rPr lang="en-NZ" dirty="0" err="1" smtClean="0"/>
                        <a:t>staffEmail</a:t>
                      </a:r>
                      <a:endParaRPr lang="en-NZ" dirty="0"/>
                    </a:p>
                  </a:txBody>
                  <a:tcPr/>
                </a:tc>
                <a:extLst>
                  <a:ext uri="{0D108BD9-81ED-4DB2-BD59-A6C34878D82A}">
                    <a16:rowId xmlns:a16="http://schemas.microsoft.com/office/drawing/2014/main" val="212226748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60273461"/>
              </p:ext>
            </p:extLst>
          </p:nvPr>
        </p:nvGraphicFramePr>
        <p:xfrm>
          <a:off x="3619500" y="4489133"/>
          <a:ext cx="4343400" cy="1193799"/>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817786271"/>
                    </a:ext>
                  </a:extLst>
                </a:gridCol>
                <a:gridCol w="3390900">
                  <a:extLst>
                    <a:ext uri="{9D8B030D-6E8A-4147-A177-3AD203B41FA5}">
                      <a16:colId xmlns:a16="http://schemas.microsoft.com/office/drawing/2014/main" val="3151672189"/>
                    </a:ext>
                  </a:extLst>
                </a:gridCol>
              </a:tblGrid>
              <a:tr h="397933">
                <a:tc>
                  <a:txBody>
                    <a:bodyPr/>
                    <a:lstStyle/>
                    <a:p>
                      <a:r>
                        <a:rPr lang="en-NZ" dirty="0" smtClean="0"/>
                        <a:t>Papers</a:t>
                      </a:r>
                      <a:endParaRPr lang="en-NZ" dirty="0"/>
                    </a:p>
                  </a:txBody>
                  <a:tcPr/>
                </a:tc>
                <a:tc>
                  <a:txBody>
                    <a:bodyPr/>
                    <a:lstStyle/>
                    <a:p>
                      <a:endParaRPr lang="en-NZ"/>
                    </a:p>
                  </a:txBody>
                  <a:tcPr/>
                </a:tc>
                <a:extLst>
                  <a:ext uri="{0D108BD9-81ED-4DB2-BD59-A6C34878D82A}">
                    <a16:rowId xmlns:a16="http://schemas.microsoft.com/office/drawing/2014/main" val="1837118981"/>
                  </a:ext>
                </a:extLst>
              </a:tr>
              <a:tr h="397933">
                <a:tc>
                  <a:txBody>
                    <a:bodyPr/>
                    <a:lstStyle/>
                    <a:p>
                      <a:endParaRPr lang="en-NZ"/>
                    </a:p>
                  </a:txBody>
                  <a:tcPr/>
                </a:tc>
                <a:tc>
                  <a:txBody>
                    <a:bodyPr/>
                    <a:lstStyle/>
                    <a:p>
                      <a:r>
                        <a:rPr lang="en-NZ" dirty="0" err="1" smtClean="0"/>
                        <a:t>staffName</a:t>
                      </a:r>
                      <a:endParaRPr lang="en-NZ" dirty="0"/>
                    </a:p>
                  </a:txBody>
                  <a:tcPr/>
                </a:tc>
                <a:extLst>
                  <a:ext uri="{0D108BD9-81ED-4DB2-BD59-A6C34878D82A}">
                    <a16:rowId xmlns:a16="http://schemas.microsoft.com/office/drawing/2014/main" val="398215396"/>
                  </a:ext>
                </a:extLst>
              </a:tr>
              <a:tr h="397933">
                <a:tc>
                  <a:txBody>
                    <a:bodyPr/>
                    <a:lstStyle/>
                    <a:p>
                      <a:endParaRPr lang="en-NZ"/>
                    </a:p>
                  </a:txBody>
                  <a:tcPr/>
                </a:tc>
                <a:tc>
                  <a:txBody>
                    <a:bodyPr/>
                    <a:lstStyle/>
                    <a:p>
                      <a:r>
                        <a:rPr lang="en-NZ" dirty="0" err="1" smtClean="0"/>
                        <a:t>paperName</a:t>
                      </a:r>
                      <a:endParaRPr lang="en-NZ" dirty="0"/>
                    </a:p>
                  </a:txBody>
                  <a:tcPr/>
                </a:tc>
                <a:extLst>
                  <a:ext uri="{0D108BD9-81ED-4DB2-BD59-A6C34878D82A}">
                    <a16:rowId xmlns:a16="http://schemas.microsoft.com/office/drawing/2014/main" val="2699031417"/>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6435" name="Rectangle 3"/>
          <p:cNvSpPr>
            <a:spLocks noGrp="1"/>
          </p:cNvSpPr>
          <p:nvPr>
            <p:ph type="body" idx="1"/>
          </p:nvPr>
        </p:nvSpPr>
        <p:spPr/>
        <p:txBody>
          <a:bodyPr/>
          <a:lstStyle/>
          <a:p>
            <a:r>
              <a:rPr lang="en-AU" smtClean="0"/>
              <a:t>A table is in First Normal Form if</a:t>
            </a:r>
          </a:p>
          <a:p>
            <a:pPr lvl="1"/>
            <a:r>
              <a:rPr lang="en-AU" smtClean="0"/>
              <a:t>It has no multiple-valued attributes</a:t>
            </a:r>
          </a:p>
          <a:p>
            <a:pPr lvl="1"/>
            <a:r>
              <a:rPr lang="en-AU" smtClean="0">
                <a:solidFill>
                  <a:srgbClr val="FF99FF"/>
                </a:solidFill>
              </a:rPr>
              <a:t>There is no ordering to the columns</a:t>
            </a:r>
          </a:p>
          <a:p>
            <a:pPr lvl="1"/>
            <a:r>
              <a:rPr lang="en-AU" smtClean="0">
                <a:solidFill>
                  <a:srgbClr val="FF99FF"/>
                </a:solidFill>
              </a:rPr>
              <a:t>There is no ordering to the rows</a:t>
            </a:r>
          </a:p>
          <a:p>
            <a:pPr lvl="1"/>
            <a:r>
              <a:rPr lang="en-AU" smtClean="0">
                <a:solidFill>
                  <a:srgbClr val="FF99FF"/>
                </a:solidFill>
              </a:rPr>
              <a:t>There are no duplicate rows</a:t>
            </a:r>
            <a:endParaRPr lang="en-US" smtClean="0">
              <a:solidFill>
                <a:srgbClr val="FF99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8483" name="Rectangle 3"/>
          <p:cNvSpPr>
            <a:spLocks noGrp="1"/>
          </p:cNvSpPr>
          <p:nvPr>
            <p:ph type="body" idx="1"/>
          </p:nvPr>
        </p:nvSpPr>
        <p:spPr/>
        <p:txBody>
          <a:bodyPr/>
          <a:lstStyle/>
          <a:p>
            <a:r>
              <a:rPr lang="en-AU" smtClean="0"/>
              <a:t>Flaw:</a:t>
            </a:r>
          </a:p>
          <a:p>
            <a:pPr lvl="1"/>
            <a:r>
              <a:rPr lang="en-AU" smtClean="0"/>
              <a:t>A table is not in 1</a:t>
            </a:r>
            <a:r>
              <a:rPr lang="en-AU" baseline="30000" smtClean="0"/>
              <a:t>st</a:t>
            </a:r>
            <a:r>
              <a:rPr lang="en-AU" smtClean="0"/>
              <a:t> Normal Form if it is keeping multiple values for an attribute.</a:t>
            </a:r>
          </a:p>
          <a:p>
            <a:pPr lvl="1"/>
            <a:endParaRPr lang="en-AU" smtClean="0"/>
          </a:p>
          <a:p>
            <a:r>
              <a:rPr lang="en-AU" smtClean="0"/>
              <a:t>Fix:</a:t>
            </a:r>
          </a:p>
          <a:p>
            <a:pPr lvl="1"/>
            <a:r>
              <a:rPr lang="en-AU" smtClean="0"/>
              <a:t>Remove the multivalued information from the table.</a:t>
            </a:r>
          </a:p>
          <a:p>
            <a:pPr lvl="1"/>
            <a:r>
              <a:rPr lang="en-AU" smtClean="0"/>
              <a:t>Create a new table with that information, and the primary key of the original table.</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0531"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1143000" y="2646363"/>
            <a:ext cx="7410450" cy="2970212"/>
            <a:chOff x="720" y="1667"/>
            <a:chExt cx="4668" cy="1871"/>
          </a:xfrm>
        </p:grpSpPr>
        <p:sp>
          <p:nvSpPr>
            <p:cNvPr id="3" name="AutoShape 3"/>
            <p:cNvSpPr>
              <a:spLocks noChangeAspect="1" noChangeArrowheads="1" noTextEdit="1"/>
            </p:cNvSpPr>
            <p:nvPr/>
          </p:nvSpPr>
          <p:spPr bwMode="auto">
            <a:xfrm>
              <a:off x="720" y="1667"/>
              <a:ext cx="4656"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720" y="1667"/>
              <a:ext cx="4668" cy="18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5376" y="1667"/>
              <a:ext cx="12" cy="18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3379" y="3526"/>
              <a:ext cx="19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3379" y="1667"/>
              <a:ext cx="12" cy="18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3391" y="1667"/>
              <a:ext cx="19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5339" y="1679"/>
              <a:ext cx="37" cy="18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3391" y="3489"/>
              <a:ext cx="1948"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3391" y="1679"/>
              <a:ext cx="38" cy="18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3429" y="1679"/>
              <a:ext cx="1910"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3454" y="1717"/>
              <a:ext cx="124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Enrollment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5339" y="1991"/>
              <a:ext cx="12" cy="15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3416" y="3489"/>
              <a:ext cx="1923"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3416" y="1991"/>
              <a:ext cx="13" cy="14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3429" y="1991"/>
              <a:ext cx="191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3441" y="2004"/>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2"/>
            <p:cNvSpPr>
              <a:spLocks noChangeArrowheads="1"/>
            </p:cNvSpPr>
            <p:nvPr/>
          </p:nvSpPr>
          <p:spPr bwMode="auto">
            <a:xfrm>
              <a:off x="3441" y="2291"/>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3"/>
            <p:cNvSpPr>
              <a:spLocks noChangeArrowheads="1"/>
            </p:cNvSpPr>
            <p:nvPr/>
          </p:nvSpPr>
          <p:spPr bwMode="auto">
            <a:xfrm>
              <a:off x="3441" y="2578"/>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4"/>
            <p:cNvSpPr>
              <a:spLocks noChangeArrowheads="1"/>
            </p:cNvSpPr>
            <p:nvPr/>
          </p:nvSpPr>
          <p:spPr bwMode="auto">
            <a:xfrm>
              <a:off x="3441" y="2877"/>
              <a:ext cx="300"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5"/>
            <p:cNvSpPr>
              <a:spLocks noChangeArrowheads="1"/>
            </p:cNvSpPr>
            <p:nvPr/>
          </p:nvSpPr>
          <p:spPr bwMode="auto">
            <a:xfrm>
              <a:off x="3753" y="1991"/>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6"/>
            <p:cNvSpPr>
              <a:spLocks noChangeArrowheads="1"/>
            </p:cNvSpPr>
            <p:nvPr/>
          </p:nvSpPr>
          <p:spPr bwMode="auto">
            <a:xfrm>
              <a:off x="3841" y="202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7"/>
            <p:cNvSpPr>
              <a:spLocks noChangeArrowheads="1"/>
            </p:cNvSpPr>
            <p:nvPr/>
          </p:nvSpPr>
          <p:spPr bwMode="auto">
            <a:xfrm>
              <a:off x="3753" y="2278"/>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 name="Rectangle 28"/>
            <p:cNvSpPr>
              <a:spLocks noChangeArrowheads="1"/>
            </p:cNvSpPr>
            <p:nvPr/>
          </p:nvSpPr>
          <p:spPr bwMode="auto">
            <a:xfrm>
              <a:off x="3841" y="2316"/>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3753" y="2565"/>
              <a:ext cx="1586"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0"/>
            <p:cNvSpPr>
              <a:spLocks noChangeArrowheads="1"/>
            </p:cNvSpPr>
            <p:nvPr/>
          </p:nvSpPr>
          <p:spPr bwMode="auto">
            <a:xfrm>
              <a:off x="3841" y="2603"/>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3753" y="2865"/>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2"/>
            <p:cNvSpPr>
              <a:spLocks noChangeArrowheads="1"/>
            </p:cNvSpPr>
            <p:nvPr/>
          </p:nvSpPr>
          <p:spPr bwMode="auto">
            <a:xfrm>
              <a:off x="3841" y="2902"/>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28" name="Line 33"/>
            <p:cNvSpPr>
              <a:spLocks noChangeShapeType="1"/>
            </p:cNvSpPr>
            <p:nvPr/>
          </p:nvSpPr>
          <p:spPr bwMode="auto">
            <a:xfrm>
              <a:off x="3429" y="1991"/>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29" name="Line 34"/>
            <p:cNvSpPr>
              <a:spLocks noChangeShapeType="1"/>
            </p:cNvSpPr>
            <p:nvPr/>
          </p:nvSpPr>
          <p:spPr bwMode="auto">
            <a:xfrm>
              <a:off x="3429" y="2278"/>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2" name="Line 35"/>
            <p:cNvSpPr>
              <a:spLocks noChangeShapeType="1"/>
            </p:cNvSpPr>
            <p:nvPr/>
          </p:nvSpPr>
          <p:spPr bwMode="auto">
            <a:xfrm>
              <a:off x="3429" y="25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3" name="Line 36"/>
            <p:cNvSpPr>
              <a:spLocks noChangeShapeType="1"/>
            </p:cNvSpPr>
            <p:nvPr/>
          </p:nvSpPr>
          <p:spPr bwMode="auto">
            <a:xfrm>
              <a:off x="3429" y="28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5" name="Line 37"/>
            <p:cNvSpPr>
              <a:spLocks noChangeShapeType="1"/>
            </p:cNvSpPr>
            <p:nvPr/>
          </p:nvSpPr>
          <p:spPr bwMode="auto">
            <a:xfrm>
              <a:off x="3429" y="3152"/>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6" name="Line 38"/>
            <p:cNvSpPr>
              <a:spLocks noChangeShapeType="1"/>
            </p:cNvSpPr>
            <p:nvPr/>
          </p:nvSpPr>
          <p:spPr bwMode="auto">
            <a:xfrm>
              <a:off x="3429"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7" name="Line 39"/>
            <p:cNvSpPr>
              <a:spLocks noChangeShapeType="1"/>
            </p:cNvSpPr>
            <p:nvPr/>
          </p:nvSpPr>
          <p:spPr bwMode="auto">
            <a:xfrm>
              <a:off x="3741"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8" name="Line 40"/>
            <p:cNvSpPr>
              <a:spLocks noChangeShapeType="1"/>
            </p:cNvSpPr>
            <p:nvPr/>
          </p:nvSpPr>
          <p:spPr bwMode="auto">
            <a:xfrm>
              <a:off x="5326"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9" name="Rectangle 41"/>
            <p:cNvSpPr>
              <a:spLocks noChangeArrowheads="1"/>
            </p:cNvSpPr>
            <p:nvPr/>
          </p:nvSpPr>
          <p:spPr bwMode="auto">
            <a:xfrm>
              <a:off x="2705" y="1842"/>
              <a:ext cx="12" cy="15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0" name="Rectangle 42"/>
            <p:cNvSpPr>
              <a:spLocks noChangeArrowheads="1"/>
            </p:cNvSpPr>
            <p:nvPr/>
          </p:nvSpPr>
          <p:spPr bwMode="auto">
            <a:xfrm>
              <a:off x="720" y="3401"/>
              <a:ext cx="1985"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1" name="Rectangle 43"/>
            <p:cNvSpPr>
              <a:spLocks noChangeArrowheads="1"/>
            </p:cNvSpPr>
            <p:nvPr/>
          </p:nvSpPr>
          <p:spPr bwMode="auto">
            <a:xfrm>
              <a:off x="720" y="1842"/>
              <a:ext cx="12" cy="15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2" name="Rectangle 44"/>
            <p:cNvSpPr>
              <a:spLocks noChangeArrowheads="1"/>
            </p:cNvSpPr>
            <p:nvPr/>
          </p:nvSpPr>
          <p:spPr bwMode="auto">
            <a:xfrm>
              <a:off x="732" y="1842"/>
              <a:ext cx="197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3" name="Rectangle 45"/>
            <p:cNvSpPr>
              <a:spLocks noChangeArrowheads="1"/>
            </p:cNvSpPr>
            <p:nvPr/>
          </p:nvSpPr>
          <p:spPr bwMode="auto">
            <a:xfrm>
              <a:off x="2667" y="1854"/>
              <a:ext cx="38" cy="15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4" name="Rectangle 46"/>
            <p:cNvSpPr>
              <a:spLocks noChangeArrowheads="1"/>
            </p:cNvSpPr>
            <p:nvPr/>
          </p:nvSpPr>
          <p:spPr bwMode="auto">
            <a:xfrm>
              <a:off x="732" y="3364"/>
              <a:ext cx="1935"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5" name="Rectangle 47"/>
            <p:cNvSpPr>
              <a:spLocks noChangeArrowheads="1"/>
            </p:cNvSpPr>
            <p:nvPr/>
          </p:nvSpPr>
          <p:spPr bwMode="auto">
            <a:xfrm>
              <a:off x="732" y="1854"/>
              <a:ext cx="38" cy="15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6" name="Rectangle 48"/>
            <p:cNvSpPr>
              <a:spLocks noChangeArrowheads="1"/>
            </p:cNvSpPr>
            <p:nvPr/>
          </p:nvSpPr>
          <p:spPr bwMode="auto">
            <a:xfrm>
              <a:off x="770" y="1854"/>
              <a:ext cx="1897"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7" name="Rectangle 49"/>
            <p:cNvSpPr>
              <a:spLocks noChangeArrowheads="1"/>
            </p:cNvSpPr>
            <p:nvPr/>
          </p:nvSpPr>
          <p:spPr bwMode="auto">
            <a:xfrm>
              <a:off x="795" y="1892"/>
              <a:ext cx="8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548" name="Rectangle 50"/>
            <p:cNvSpPr>
              <a:spLocks noChangeArrowheads="1"/>
            </p:cNvSpPr>
            <p:nvPr/>
          </p:nvSpPr>
          <p:spPr bwMode="auto">
            <a:xfrm>
              <a:off x="2667" y="2166"/>
              <a:ext cx="13" cy="12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9" name="Rectangle 51"/>
            <p:cNvSpPr>
              <a:spLocks noChangeArrowheads="1"/>
            </p:cNvSpPr>
            <p:nvPr/>
          </p:nvSpPr>
          <p:spPr bwMode="auto">
            <a:xfrm>
              <a:off x="757" y="3364"/>
              <a:ext cx="191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0" name="Rectangle 52"/>
            <p:cNvSpPr>
              <a:spLocks noChangeArrowheads="1"/>
            </p:cNvSpPr>
            <p:nvPr/>
          </p:nvSpPr>
          <p:spPr bwMode="auto">
            <a:xfrm>
              <a:off x="757" y="2166"/>
              <a:ext cx="13" cy="11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1" name="Rectangle 53"/>
            <p:cNvSpPr>
              <a:spLocks noChangeArrowheads="1"/>
            </p:cNvSpPr>
            <p:nvPr/>
          </p:nvSpPr>
          <p:spPr bwMode="auto">
            <a:xfrm>
              <a:off x="770" y="2166"/>
              <a:ext cx="1897"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2" name="Rectangle 54"/>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3" name="Rectangle 55"/>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4" name="Rectangle 56"/>
            <p:cNvSpPr>
              <a:spLocks noChangeArrowheads="1"/>
            </p:cNvSpPr>
            <p:nvPr/>
          </p:nvSpPr>
          <p:spPr bwMode="auto">
            <a:xfrm>
              <a:off x="782" y="2179"/>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7513"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 y="2241"/>
              <a:ext cx="1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55" name="Rectangle 58"/>
            <p:cNvSpPr>
              <a:spLocks noChangeArrowheads="1"/>
            </p:cNvSpPr>
            <p:nvPr/>
          </p:nvSpPr>
          <p:spPr bwMode="auto">
            <a:xfrm>
              <a:off x="782" y="2465"/>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6" name="Rectangle 59"/>
            <p:cNvSpPr>
              <a:spLocks noChangeArrowheads="1"/>
            </p:cNvSpPr>
            <p:nvPr/>
          </p:nvSpPr>
          <p:spPr bwMode="auto">
            <a:xfrm>
              <a:off x="782" y="2765"/>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7" name="Rectangle 60"/>
            <p:cNvSpPr>
              <a:spLocks noChangeArrowheads="1"/>
            </p:cNvSpPr>
            <p:nvPr/>
          </p:nvSpPr>
          <p:spPr bwMode="auto">
            <a:xfrm>
              <a:off x="1094" y="2166"/>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8" name="Rectangle 61"/>
            <p:cNvSpPr>
              <a:spLocks noChangeArrowheads="1"/>
            </p:cNvSpPr>
            <p:nvPr/>
          </p:nvSpPr>
          <p:spPr bwMode="auto">
            <a:xfrm>
              <a:off x="1182" y="2203"/>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59" name="Rectangle 62"/>
            <p:cNvSpPr>
              <a:spLocks noChangeArrowheads="1"/>
            </p:cNvSpPr>
            <p:nvPr/>
          </p:nvSpPr>
          <p:spPr bwMode="auto">
            <a:xfrm>
              <a:off x="1094" y="2453"/>
              <a:ext cx="1573"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88" name="Rectangle 63"/>
            <p:cNvSpPr>
              <a:spLocks noChangeArrowheads="1"/>
            </p:cNvSpPr>
            <p:nvPr/>
          </p:nvSpPr>
          <p:spPr bwMode="auto">
            <a:xfrm>
              <a:off x="1182" y="2490"/>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89" name="Rectangle 64"/>
            <p:cNvSpPr>
              <a:spLocks noChangeArrowheads="1"/>
            </p:cNvSpPr>
            <p:nvPr/>
          </p:nvSpPr>
          <p:spPr bwMode="auto">
            <a:xfrm>
              <a:off x="1094" y="2752"/>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0" name="Rectangle 65"/>
            <p:cNvSpPr>
              <a:spLocks noChangeArrowheads="1"/>
            </p:cNvSpPr>
            <p:nvPr/>
          </p:nvSpPr>
          <p:spPr bwMode="auto">
            <a:xfrm>
              <a:off x="1182" y="2790"/>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91" name="Line 66"/>
            <p:cNvSpPr>
              <a:spLocks noChangeShapeType="1"/>
            </p:cNvSpPr>
            <p:nvPr/>
          </p:nvSpPr>
          <p:spPr bwMode="auto">
            <a:xfrm>
              <a:off x="770" y="2166"/>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2" name="Line 67"/>
            <p:cNvSpPr>
              <a:spLocks noChangeShapeType="1"/>
            </p:cNvSpPr>
            <p:nvPr/>
          </p:nvSpPr>
          <p:spPr bwMode="auto">
            <a:xfrm>
              <a:off x="770" y="2453"/>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3" name="Line 68"/>
            <p:cNvSpPr>
              <a:spLocks noChangeShapeType="1"/>
            </p:cNvSpPr>
            <p:nvPr/>
          </p:nvSpPr>
          <p:spPr bwMode="auto">
            <a:xfrm>
              <a:off x="770" y="2752"/>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4" name="Line 69"/>
            <p:cNvSpPr>
              <a:spLocks noChangeShapeType="1"/>
            </p:cNvSpPr>
            <p:nvPr/>
          </p:nvSpPr>
          <p:spPr bwMode="auto">
            <a:xfrm>
              <a:off x="770" y="3039"/>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5" name="Line 70"/>
            <p:cNvSpPr>
              <a:spLocks noChangeShapeType="1"/>
            </p:cNvSpPr>
            <p:nvPr/>
          </p:nvSpPr>
          <p:spPr bwMode="auto">
            <a:xfrm>
              <a:off x="770"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6" name="Line 71"/>
            <p:cNvSpPr>
              <a:spLocks noChangeShapeType="1"/>
            </p:cNvSpPr>
            <p:nvPr/>
          </p:nvSpPr>
          <p:spPr bwMode="auto">
            <a:xfrm>
              <a:off x="1082"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7" name="Line 72"/>
            <p:cNvSpPr>
              <a:spLocks noChangeShapeType="1"/>
            </p:cNvSpPr>
            <p:nvPr/>
          </p:nvSpPr>
          <p:spPr bwMode="auto">
            <a:xfrm>
              <a:off x="2655"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8" name="Rectangle 73"/>
            <p:cNvSpPr>
              <a:spLocks noChangeArrowheads="1"/>
            </p:cNvSpPr>
            <p:nvPr/>
          </p:nvSpPr>
          <p:spPr bwMode="auto">
            <a:xfrm>
              <a:off x="2967" y="2528"/>
              <a:ext cx="15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9" name="Rectangle 74"/>
            <p:cNvSpPr>
              <a:spLocks noChangeArrowheads="1"/>
            </p:cNvSpPr>
            <p:nvPr/>
          </p:nvSpPr>
          <p:spPr bwMode="auto">
            <a:xfrm>
              <a:off x="2967" y="2540"/>
              <a:ext cx="150"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0" name="Rectangle 75"/>
            <p:cNvSpPr>
              <a:spLocks noChangeArrowheads="1"/>
            </p:cNvSpPr>
            <p:nvPr/>
          </p:nvSpPr>
          <p:spPr bwMode="auto">
            <a:xfrm>
              <a:off x="2967" y="2553"/>
              <a:ext cx="150" cy="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1" name="Rectangle 76"/>
            <p:cNvSpPr>
              <a:spLocks noChangeArrowheads="1"/>
            </p:cNvSpPr>
            <p:nvPr/>
          </p:nvSpPr>
          <p:spPr bwMode="auto">
            <a:xfrm>
              <a:off x="2967" y="2565"/>
              <a:ext cx="15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2" name="Rectangle 77"/>
            <p:cNvSpPr>
              <a:spLocks noChangeArrowheads="1"/>
            </p:cNvSpPr>
            <p:nvPr/>
          </p:nvSpPr>
          <p:spPr bwMode="auto">
            <a:xfrm>
              <a:off x="2967" y="2578"/>
              <a:ext cx="1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3" name="Rectangle 78"/>
            <p:cNvSpPr>
              <a:spLocks noChangeArrowheads="1"/>
            </p:cNvSpPr>
            <p:nvPr/>
          </p:nvSpPr>
          <p:spPr bwMode="auto">
            <a:xfrm>
              <a:off x="2967" y="2540"/>
              <a:ext cx="12"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4" name="Rectangle 79"/>
            <p:cNvSpPr>
              <a:spLocks noChangeArrowheads="1"/>
            </p:cNvSpPr>
            <p:nvPr/>
          </p:nvSpPr>
          <p:spPr bwMode="auto">
            <a:xfrm>
              <a:off x="2954" y="2540"/>
              <a:ext cx="13"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5" name="Rectangle 80"/>
            <p:cNvSpPr>
              <a:spLocks noChangeArrowheads="1"/>
            </p:cNvSpPr>
            <p:nvPr/>
          </p:nvSpPr>
          <p:spPr bwMode="auto">
            <a:xfrm>
              <a:off x="3104" y="2540"/>
              <a:ext cx="13"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6" name="Rectangle 81"/>
            <p:cNvSpPr>
              <a:spLocks noChangeArrowheads="1"/>
            </p:cNvSpPr>
            <p:nvPr/>
          </p:nvSpPr>
          <p:spPr bwMode="auto">
            <a:xfrm>
              <a:off x="3117" y="2540"/>
              <a:ext cx="12"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7" name="Freeform 82"/>
            <p:cNvSpPr>
              <a:spLocks/>
            </p:cNvSpPr>
            <p:nvPr/>
          </p:nvSpPr>
          <p:spPr bwMode="auto">
            <a:xfrm>
              <a:off x="3266" y="2528"/>
              <a:ext cx="113" cy="50"/>
            </a:xfrm>
            <a:custGeom>
              <a:avLst/>
              <a:gdLst>
                <a:gd name="T0" fmla="*/ 63 w 113"/>
                <a:gd name="T1" fmla="*/ 0 h 50"/>
                <a:gd name="T2" fmla="*/ 13 w 113"/>
                <a:gd name="T3" fmla="*/ 12 h 50"/>
                <a:gd name="T4" fmla="*/ 0 w 113"/>
                <a:gd name="T5" fmla="*/ 25 h 50"/>
                <a:gd name="T6" fmla="*/ 13 w 113"/>
                <a:gd name="T7" fmla="*/ 37 h 50"/>
                <a:gd name="T8" fmla="*/ 63 w 113"/>
                <a:gd name="T9" fmla="*/ 50 h 50"/>
                <a:gd name="T10" fmla="*/ 100 w 113"/>
                <a:gd name="T11" fmla="*/ 37 h 50"/>
                <a:gd name="T12" fmla="*/ 113 w 113"/>
                <a:gd name="T13" fmla="*/ 25 h 50"/>
                <a:gd name="T14" fmla="*/ 100 w 113"/>
                <a:gd name="T15" fmla="*/ 12 h 50"/>
                <a:gd name="T16" fmla="*/ 63 w 113"/>
                <a:gd name="T17" fmla="*/ 0 h 50"/>
                <a:gd name="T18" fmla="*/ 63 w 11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50">
                  <a:moveTo>
                    <a:pt x="63" y="0"/>
                  </a:moveTo>
                  <a:lnTo>
                    <a:pt x="13" y="12"/>
                  </a:lnTo>
                  <a:lnTo>
                    <a:pt x="0" y="25"/>
                  </a:lnTo>
                  <a:lnTo>
                    <a:pt x="13" y="37"/>
                  </a:lnTo>
                  <a:lnTo>
                    <a:pt x="63" y="50"/>
                  </a:lnTo>
                  <a:lnTo>
                    <a:pt x="100" y="37"/>
                  </a:lnTo>
                  <a:lnTo>
                    <a:pt x="113" y="25"/>
                  </a:lnTo>
                  <a:lnTo>
                    <a:pt x="100" y="12"/>
                  </a:lnTo>
                  <a:lnTo>
                    <a:pt x="63" y="0"/>
                  </a:lnTo>
                  <a:lnTo>
                    <a:pt x="63"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8" name="Freeform 83"/>
            <p:cNvSpPr>
              <a:spLocks/>
            </p:cNvSpPr>
            <p:nvPr/>
          </p:nvSpPr>
          <p:spPr bwMode="auto">
            <a:xfrm>
              <a:off x="3266" y="2503"/>
              <a:ext cx="113" cy="100"/>
            </a:xfrm>
            <a:custGeom>
              <a:avLst/>
              <a:gdLst>
                <a:gd name="T0" fmla="*/ 63 w 113"/>
                <a:gd name="T1" fmla="*/ 0 h 100"/>
                <a:gd name="T2" fmla="*/ 13 w 113"/>
                <a:gd name="T3" fmla="*/ 12 h 100"/>
                <a:gd name="T4" fmla="*/ 0 w 113"/>
                <a:gd name="T5" fmla="*/ 50 h 100"/>
                <a:gd name="T6" fmla="*/ 13 w 113"/>
                <a:gd name="T7" fmla="*/ 87 h 100"/>
                <a:gd name="T8" fmla="*/ 63 w 113"/>
                <a:gd name="T9" fmla="*/ 100 h 100"/>
                <a:gd name="T10" fmla="*/ 100 w 113"/>
                <a:gd name="T11" fmla="*/ 87 h 100"/>
                <a:gd name="T12" fmla="*/ 113 w 113"/>
                <a:gd name="T13" fmla="*/ 50 h 100"/>
                <a:gd name="T14" fmla="*/ 100 w 113"/>
                <a:gd name="T15" fmla="*/ 12 h 100"/>
                <a:gd name="T16" fmla="*/ 63 w 113"/>
                <a:gd name="T17" fmla="*/ 0 h 100"/>
                <a:gd name="T18" fmla="*/ 63 w 11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0">
                  <a:moveTo>
                    <a:pt x="63" y="0"/>
                  </a:moveTo>
                  <a:lnTo>
                    <a:pt x="13" y="12"/>
                  </a:lnTo>
                  <a:lnTo>
                    <a:pt x="0" y="50"/>
                  </a:lnTo>
                  <a:lnTo>
                    <a:pt x="13" y="87"/>
                  </a:lnTo>
                  <a:lnTo>
                    <a:pt x="63" y="100"/>
                  </a:lnTo>
                  <a:lnTo>
                    <a:pt x="100" y="87"/>
                  </a:lnTo>
                  <a:lnTo>
                    <a:pt x="113" y="50"/>
                  </a:lnTo>
                  <a:lnTo>
                    <a:pt x="100" y="12"/>
                  </a:lnTo>
                  <a:lnTo>
                    <a:pt x="63" y="0"/>
                  </a:lnTo>
                  <a:lnTo>
                    <a:pt x="63"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9" name="Freeform 84"/>
            <p:cNvSpPr>
              <a:spLocks/>
            </p:cNvSpPr>
            <p:nvPr/>
          </p:nvSpPr>
          <p:spPr bwMode="auto">
            <a:xfrm>
              <a:off x="3142" y="2528"/>
              <a:ext cx="124" cy="50"/>
            </a:xfrm>
            <a:custGeom>
              <a:avLst/>
              <a:gdLst>
                <a:gd name="T0" fmla="*/ 62 w 124"/>
                <a:gd name="T1" fmla="*/ 0 h 50"/>
                <a:gd name="T2" fmla="*/ 25 w 124"/>
                <a:gd name="T3" fmla="*/ 12 h 50"/>
                <a:gd name="T4" fmla="*/ 0 w 124"/>
                <a:gd name="T5" fmla="*/ 25 h 50"/>
                <a:gd name="T6" fmla="*/ 25 w 124"/>
                <a:gd name="T7" fmla="*/ 37 h 50"/>
                <a:gd name="T8" fmla="*/ 62 w 124"/>
                <a:gd name="T9" fmla="*/ 50 h 50"/>
                <a:gd name="T10" fmla="*/ 112 w 124"/>
                <a:gd name="T11" fmla="*/ 37 h 50"/>
                <a:gd name="T12" fmla="*/ 124 w 124"/>
                <a:gd name="T13" fmla="*/ 25 h 50"/>
                <a:gd name="T14" fmla="*/ 112 w 124"/>
                <a:gd name="T15" fmla="*/ 12 h 50"/>
                <a:gd name="T16" fmla="*/ 62 w 124"/>
                <a:gd name="T17" fmla="*/ 0 h 50"/>
                <a:gd name="T18" fmla="*/ 62 w 124"/>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0">
                  <a:moveTo>
                    <a:pt x="62" y="0"/>
                  </a:moveTo>
                  <a:lnTo>
                    <a:pt x="25" y="12"/>
                  </a:lnTo>
                  <a:lnTo>
                    <a:pt x="0" y="25"/>
                  </a:lnTo>
                  <a:lnTo>
                    <a:pt x="25" y="37"/>
                  </a:lnTo>
                  <a:lnTo>
                    <a:pt x="62" y="50"/>
                  </a:lnTo>
                  <a:lnTo>
                    <a:pt x="112" y="37"/>
                  </a:lnTo>
                  <a:lnTo>
                    <a:pt x="124" y="25"/>
                  </a:lnTo>
                  <a:lnTo>
                    <a:pt x="112" y="12"/>
                  </a:lnTo>
                  <a:lnTo>
                    <a:pt x="62" y="0"/>
                  </a:lnTo>
                  <a:lnTo>
                    <a:pt x="62"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0" name="Freeform 85"/>
            <p:cNvSpPr>
              <a:spLocks/>
            </p:cNvSpPr>
            <p:nvPr/>
          </p:nvSpPr>
          <p:spPr bwMode="auto">
            <a:xfrm>
              <a:off x="3142" y="2503"/>
              <a:ext cx="124" cy="100"/>
            </a:xfrm>
            <a:custGeom>
              <a:avLst/>
              <a:gdLst>
                <a:gd name="T0" fmla="*/ 62 w 124"/>
                <a:gd name="T1" fmla="*/ 0 h 100"/>
                <a:gd name="T2" fmla="*/ 25 w 124"/>
                <a:gd name="T3" fmla="*/ 12 h 100"/>
                <a:gd name="T4" fmla="*/ 0 w 124"/>
                <a:gd name="T5" fmla="*/ 50 h 100"/>
                <a:gd name="T6" fmla="*/ 25 w 124"/>
                <a:gd name="T7" fmla="*/ 87 h 100"/>
                <a:gd name="T8" fmla="*/ 62 w 124"/>
                <a:gd name="T9" fmla="*/ 100 h 100"/>
                <a:gd name="T10" fmla="*/ 112 w 124"/>
                <a:gd name="T11" fmla="*/ 87 h 100"/>
                <a:gd name="T12" fmla="*/ 124 w 124"/>
                <a:gd name="T13" fmla="*/ 50 h 100"/>
                <a:gd name="T14" fmla="*/ 112 w 124"/>
                <a:gd name="T15" fmla="*/ 12 h 100"/>
                <a:gd name="T16" fmla="*/ 62 w 124"/>
                <a:gd name="T17" fmla="*/ 0 h 100"/>
                <a:gd name="T18" fmla="*/ 62 w 12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0">
                  <a:moveTo>
                    <a:pt x="62" y="0"/>
                  </a:moveTo>
                  <a:lnTo>
                    <a:pt x="25" y="12"/>
                  </a:lnTo>
                  <a:lnTo>
                    <a:pt x="0" y="50"/>
                  </a:lnTo>
                  <a:lnTo>
                    <a:pt x="25" y="87"/>
                  </a:lnTo>
                  <a:lnTo>
                    <a:pt x="62" y="100"/>
                  </a:lnTo>
                  <a:lnTo>
                    <a:pt x="112" y="87"/>
                  </a:lnTo>
                  <a:lnTo>
                    <a:pt x="124" y="50"/>
                  </a:lnTo>
                  <a:lnTo>
                    <a:pt x="112" y="12"/>
                  </a:lnTo>
                  <a:lnTo>
                    <a:pt x="62" y="0"/>
                  </a:lnTo>
                  <a:lnTo>
                    <a:pt x="62"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1" name="Freeform 86"/>
            <p:cNvSpPr>
              <a:spLocks/>
            </p:cNvSpPr>
            <p:nvPr/>
          </p:nvSpPr>
          <p:spPr bwMode="auto">
            <a:xfrm>
              <a:off x="2717" y="2490"/>
              <a:ext cx="237" cy="125"/>
            </a:xfrm>
            <a:custGeom>
              <a:avLst/>
              <a:gdLst>
                <a:gd name="T0" fmla="*/ 0 w 237"/>
                <a:gd name="T1" fmla="*/ 63 h 125"/>
                <a:gd name="T2" fmla="*/ 25 w 237"/>
                <a:gd name="T3" fmla="*/ 38 h 125"/>
                <a:gd name="T4" fmla="*/ 113 w 237"/>
                <a:gd name="T5" fmla="*/ 38 h 125"/>
                <a:gd name="T6" fmla="*/ 150 w 237"/>
                <a:gd name="T7" fmla="*/ 0 h 125"/>
                <a:gd name="T8" fmla="*/ 200 w 237"/>
                <a:gd name="T9" fmla="*/ 0 h 125"/>
                <a:gd name="T10" fmla="*/ 237 w 237"/>
                <a:gd name="T11" fmla="*/ 38 h 125"/>
                <a:gd name="T12" fmla="*/ 237 w 237"/>
                <a:gd name="T13" fmla="*/ 88 h 125"/>
                <a:gd name="T14" fmla="*/ 200 w 237"/>
                <a:gd name="T15" fmla="*/ 125 h 125"/>
                <a:gd name="T16" fmla="*/ 150 w 237"/>
                <a:gd name="T17" fmla="*/ 125 h 125"/>
                <a:gd name="T18" fmla="*/ 113 w 237"/>
                <a:gd name="T19" fmla="*/ 88 h 125"/>
                <a:gd name="T20" fmla="*/ 88 w 237"/>
                <a:gd name="T21" fmla="*/ 100 h 125"/>
                <a:gd name="T22" fmla="*/ 63 w 237"/>
                <a:gd name="T23" fmla="*/ 88 h 125"/>
                <a:gd name="T24" fmla="*/ 38 w 237"/>
                <a:gd name="T25" fmla="*/ 100 h 125"/>
                <a:gd name="T26" fmla="*/ 0 w 237"/>
                <a:gd name="T27" fmla="*/ 6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125">
                  <a:moveTo>
                    <a:pt x="0" y="63"/>
                  </a:moveTo>
                  <a:lnTo>
                    <a:pt x="25" y="38"/>
                  </a:lnTo>
                  <a:lnTo>
                    <a:pt x="113" y="38"/>
                  </a:lnTo>
                  <a:lnTo>
                    <a:pt x="150" y="0"/>
                  </a:lnTo>
                  <a:lnTo>
                    <a:pt x="200" y="0"/>
                  </a:lnTo>
                  <a:lnTo>
                    <a:pt x="237" y="38"/>
                  </a:lnTo>
                  <a:lnTo>
                    <a:pt x="237" y="88"/>
                  </a:lnTo>
                  <a:lnTo>
                    <a:pt x="200" y="125"/>
                  </a:lnTo>
                  <a:lnTo>
                    <a:pt x="150" y="125"/>
                  </a:lnTo>
                  <a:lnTo>
                    <a:pt x="113" y="88"/>
                  </a:lnTo>
                  <a:lnTo>
                    <a:pt x="88" y="100"/>
                  </a:lnTo>
                  <a:lnTo>
                    <a:pt x="63" y="88"/>
                  </a:lnTo>
                  <a:lnTo>
                    <a:pt x="38" y="100"/>
                  </a:lnTo>
                  <a:lnTo>
                    <a:pt x="0" y="63"/>
                  </a:lnTo>
                  <a:close/>
                </a:path>
              </a:pathLst>
            </a:custGeom>
            <a:solidFill>
              <a:srgbClr val="FFFF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7512" name="Freeform 87"/>
            <p:cNvSpPr>
              <a:spLocks/>
            </p:cNvSpPr>
            <p:nvPr/>
          </p:nvSpPr>
          <p:spPr bwMode="auto">
            <a:xfrm>
              <a:off x="2879" y="2528"/>
              <a:ext cx="38" cy="50"/>
            </a:xfrm>
            <a:custGeom>
              <a:avLst/>
              <a:gdLst>
                <a:gd name="T0" fmla="*/ 25 w 38"/>
                <a:gd name="T1" fmla="*/ 50 h 50"/>
                <a:gd name="T2" fmla="*/ 38 w 38"/>
                <a:gd name="T3" fmla="*/ 50 h 50"/>
                <a:gd name="T4" fmla="*/ 38 w 38"/>
                <a:gd name="T5" fmla="*/ 25 h 50"/>
                <a:gd name="T6" fmla="*/ 25 w 38"/>
                <a:gd name="T7" fmla="*/ 12 h 50"/>
                <a:gd name="T8" fmla="*/ 13 w 38"/>
                <a:gd name="T9" fmla="*/ 0 h 50"/>
                <a:gd name="T10" fmla="*/ 0 w 38"/>
                <a:gd name="T11" fmla="*/ 0 h 50"/>
                <a:gd name="T12" fmla="*/ 0 w 38"/>
                <a:gd name="T13" fmla="*/ 25 h 50"/>
                <a:gd name="T14" fmla="*/ 13 w 38"/>
                <a:gd name="T15" fmla="*/ 37 h 50"/>
                <a:gd name="T16" fmla="*/ 25 w 38"/>
                <a:gd name="T17" fmla="*/ 50 h 50"/>
                <a:gd name="T18" fmla="*/ 25 w 3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25" y="50"/>
                  </a:moveTo>
                  <a:lnTo>
                    <a:pt x="38" y="50"/>
                  </a:lnTo>
                  <a:lnTo>
                    <a:pt x="38" y="25"/>
                  </a:lnTo>
                  <a:lnTo>
                    <a:pt x="25" y="12"/>
                  </a:lnTo>
                  <a:lnTo>
                    <a:pt x="13" y="0"/>
                  </a:lnTo>
                  <a:lnTo>
                    <a:pt x="0" y="0"/>
                  </a:lnTo>
                  <a:lnTo>
                    <a:pt x="0" y="25"/>
                  </a:lnTo>
                  <a:lnTo>
                    <a:pt x="13" y="37"/>
                  </a:lnTo>
                  <a:lnTo>
                    <a:pt x="25" y="50"/>
                  </a:lnTo>
                  <a:lnTo>
                    <a:pt x="2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2579" name="Rectangle 3"/>
          <p:cNvSpPr>
            <a:spLocks noGrp="1"/>
          </p:cNvSpPr>
          <p:nvPr>
            <p:ph type="body" idx="1"/>
          </p:nvPr>
        </p:nvSpPr>
        <p:spPr>
          <a:xfrm>
            <a:off x="381000" y="1479550"/>
            <a:ext cx="8686800" cy="1949450"/>
          </a:xfrm>
        </p:spPr>
        <p:txBody>
          <a:bodyPr/>
          <a:lstStyle/>
          <a:p>
            <a:pPr>
              <a:lnSpc>
                <a:spcPct val="80000"/>
              </a:lnSpc>
              <a:buFont typeface="Wingdings" pitchFamily="2" charset="2"/>
              <a:buNone/>
            </a:pPr>
            <a:r>
              <a:rPr lang="en-NZ" sz="2400" noProof="1" smtClean="0">
                <a:latin typeface="Courier New" pitchFamily="49" charset="0"/>
                <a:cs typeface="Courier New" pitchFamily="49" charset="0"/>
              </a:rPr>
              <a:t>UPDATE  Enrollment</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SET fee = 50</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WHERE studentID = 1 and instrument = 'Violin'</a:t>
            </a:r>
            <a:endParaRPr lang="en-US" sz="2400" dirty="0" smtClean="0">
              <a:latin typeface="Courier New" pitchFamily="49" charset="0"/>
              <a:cs typeface="Courier New" pitchFamily="49" charset="0"/>
            </a:endParaRPr>
          </a:p>
        </p:txBody>
      </p:sp>
      <p:pic>
        <p:nvPicPr>
          <p:cNvPr id="152580" name="Picture 4"/>
          <p:cNvPicPr>
            <a:picLocks noChangeAspect="1" noChangeArrowheads="1"/>
          </p:cNvPicPr>
          <p:nvPr/>
        </p:nvPicPr>
        <p:blipFill>
          <a:blip r:embed="rId3"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2581" name="Picture 5"/>
          <p:cNvPicPr>
            <a:picLocks noChangeAspect="1" noChangeArrowheads="1"/>
          </p:cNvPicPr>
          <p:nvPr/>
        </p:nvPicPr>
        <p:blipFill>
          <a:blip r:embed="rId4"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4627" name="Rectangle 3"/>
          <p:cNvSpPr>
            <a:spLocks noGrp="1"/>
          </p:cNvSpPr>
          <p:nvPr>
            <p:ph type="body" idx="1"/>
          </p:nvPr>
        </p:nvSpPr>
        <p:spPr>
          <a:xfrm>
            <a:off x="381000" y="1479550"/>
            <a:ext cx="8686800" cy="1949450"/>
          </a:xfrm>
        </p:spPr>
        <p:txBody>
          <a:bodyPr/>
          <a:lstStyle/>
          <a:p>
            <a:pPr>
              <a:lnSpc>
                <a:spcPct val="80000"/>
              </a:lnSpc>
              <a:buFont typeface="Wingdings" pitchFamily="2" charset="2"/>
              <a:buNone/>
            </a:pPr>
            <a:r>
              <a:rPr lang="en-NZ" sz="3200" noProof="1" smtClean="0">
                <a:latin typeface="Courier New" pitchFamily="49" charset="0"/>
                <a:cs typeface="Courier New" pitchFamily="49" charset="0"/>
              </a:rPr>
              <a:t>DELETE Enrollment </a:t>
            </a:r>
          </a:p>
          <a:p>
            <a:pPr>
              <a:lnSpc>
                <a:spcPct val="80000"/>
              </a:lnSpc>
              <a:buFont typeface="Wingdings" pitchFamily="2" charset="2"/>
              <a:buNone/>
            </a:pPr>
            <a:endParaRPr lang="en-NZ" sz="3200" noProof="1" smtClean="0">
              <a:latin typeface="Courier New" pitchFamily="49" charset="0"/>
              <a:cs typeface="Courier New" pitchFamily="49" charset="0"/>
            </a:endParaRPr>
          </a:p>
          <a:p>
            <a:pPr>
              <a:lnSpc>
                <a:spcPct val="80000"/>
              </a:lnSpc>
              <a:buFont typeface="Wingdings" pitchFamily="2" charset="2"/>
              <a:buNone/>
            </a:pPr>
            <a:r>
              <a:rPr lang="en-NZ" sz="3200" noProof="1" smtClean="0">
                <a:latin typeface="Courier New" pitchFamily="49" charset="0"/>
                <a:cs typeface="Courier New" pitchFamily="49" charset="0"/>
              </a:rPr>
              <a:t>WHERE</a:t>
            </a:r>
            <a:r>
              <a:rPr lang="en-AU" sz="3200" dirty="0" smtClean="0">
                <a:latin typeface="Courier New" pitchFamily="49" charset="0"/>
                <a:cs typeface="Courier New" pitchFamily="49" charset="0"/>
              </a:rPr>
              <a:t>	</a:t>
            </a:r>
            <a:r>
              <a:rPr lang="en-AU" sz="3200" noProof="1" smtClean="0">
                <a:latin typeface="Courier New" pitchFamily="49" charset="0"/>
                <a:cs typeface="Courier New" pitchFamily="49" charset="0"/>
              </a:rPr>
              <a:t>instrument = </a:t>
            </a:r>
            <a:r>
              <a:rPr lang="en-AU" sz="3200" dirty="0" smtClean="0">
                <a:latin typeface="Courier New" pitchFamily="49" charset="0"/>
                <a:cs typeface="Courier New" pitchFamily="49" charset="0"/>
              </a:rPr>
              <a:t>‘Trombone’</a:t>
            </a:r>
          </a:p>
          <a:p>
            <a:pPr>
              <a:lnSpc>
                <a:spcPct val="80000"/>
              </a:lnSpc>
              <a:buFont typeface="Wingdings" pitchFamily="2" charset="2"/>
              <a:buNone/>
            </a:pPr>
            <a:r>
              <a:rPr lang="en-AU" sz="3200" dirty="0" smtClean="0">
                <a:latin typeface="Courier New" pitchFamily="49" charset="0"/>
                <a:cs typeface="Courier New" pitchFamily="49" charset="0"/>
              </a:rPr>
              <a:t>AND 	</a:t>
            </a:r>
            <a:r>
              <a:rPr lang="en-AU" sz="3200" dirty="0" err="1" smtClean="0">
                <a:latin typeface="Courier New" pitchFamily="49" charset="0"/>
                <a:cs typeface="Courier New" pitchFamily="49" charset="0"/>
              </a:rPr>
              <a:t>studentID</a:t>
            </a:r>
            <a:r>
              <a:rPr lang="en-AU" sz="3200" dirty="0" smtClean="0">
                <a:latin typeface="Courier New" pitchFamily="49" charset="0"/>
                <a:cs typeface="Courier New" pitchFamily="49" charset="0"/>
              </a:rPr>
              <a:t> = 1</a:t>
            </a:r>
            <a:endParaRPr lang="en-US" sz="3200" dirty="0" smtClean="0">
              <a:latin typeface="Courier New" pitchFamily="49" charset="0"/>
              <a:cs typeface="Courier New" pitchFamily="49" charset="0"/>
            </a:endParaRPr>
          </a:p>
        </p:txBody>
      </p:sp>
      <p:pic>
        <p:nvPicPr>
          <p:cNvPr id="154628" name="Picture 4"/>
          <p:cNvPicPr>
            <a:picLocks noChangeAspect="1" noChangeArrowheads="1"/>
          </p:cNvPicPr>
          <p:nvPr/>
        </p:nvPicPr>
        <p:blipFill>
          <a:blip r:embed="rId3"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4629" name="Picture 5"/>
          <p:cNvPicPr>
            <a:picLocks noChangeAspect="1" noChangeArrowheads="1"/>
          </p:cNvPicPr>
          <p:nvPr/>
        </p:nvPicPr>
        <p:blipFill>
          <a:blip r:embed="rId4"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type="body"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type="body"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a:p>
            <a:r>
              <a:rPr lang="en-AU" dirty="0" smtClean="0"/>
              <a:t>For all the non-primary fields, what fields </a:t>
            </a:r>
            <a:r>
              <a:rPr lang="en-AU" b="1" i="1" dirty="0" smtClean="0"/>
              <a:t>determine</a:t>
            </a:r>
            <a:r>
              <a:rPr lang="en-AU" dirty="0" smtClean="0"/>
              <a:t> them?</a:t>
            </a:r>
          </a:p>
          <a:p>
            <a:r>
              <a:rPr lang="en-AU" dirty="0" smtClean="0"/>
              <a:t>Grade is determined by </a:t>
            </a:r>
            <a:r>
              <a:rPr lang="en-AU" dirty="0" err="1" smtClean="0"/>
              <a:t>studentID</a:t>
            </a:r>
            <a:r>
              <a:rPr lang="en-AU" dirty="0" smtClean="0"/>
              <a:t> and instrument</a:t>
            </a:r>
          </a:p>
          <a:p>
            <a:r>
              <a:rPr lang="en-AU" dirty="0" smtClean="0"/>
              <a:t>Fee is determined by </a:t>
            </a:r>
            <a:r>
              <a:rPr lang="en-AU" b="1" i="1" dirty="0" smtClean="0"/>
              <a:t>only instrument</a:t>
            </a:r>
            <a:endParaRPr lang="en-US" b="1" i="1" dirty="0" smtClean="0"/>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Definition </a:t>
            </a:r>
            <a:endParaRPr lang="en-US" smtClean="0"/>
          </a:p>
        </p:txBody>
      </p:sp>
      <p:sp>
        <p:nvSpPr>
          <p:cNvPr id="158723" name="Rectangle 3"/>
          <p:cNvSpPr>
            <a:spLocks noGrp="1"/>
          </p:cNvSpPr>
          <p:nvPr>
            <p:ph type="body" idx="1"/>
          </p:nvPr>
        </p:nvSpPr>
        <p:spPr/>
        <p:txBody>
          <a:bodyPr/>
          <a:lstStyle/>
          <a:p>
            <a:r>
              <a:rPr lang="en-AU" smtClean="0"/>
              <a:t>Functional Dependence</a:t>
            </a:r>
          </a:p>
          <a:p>
            <a:pPr lvl="1"/>
            <a:r>
              <a:rPr lang="en-AU" smtClean="0"/>
              <a:t>If A and B are two fields in a relation and A </a:t>
            </a:r>
            <a:r>
              <a:rPr lang="en-AU" i="1" smtClean="0"/>
              <a:t>uniquely determines</a:t>
            </a:r>
            <a:r>
              <a:rPr lang="en-AU" smtClean="0"/>
              <a:t> B</a:t>
            </a:r>
          </a:p>
          <a:p>
            <a:pPr lvl="1"/>
            <a:r>
              <a:rPr lang="en-AU" smtClean="0"/>
              <a:t>B is functionally dependent on A</a:t>
            </a:r>
          </a:p>
          <a:p>
            <a:pPr lvl="1"/>
            <a:r>
              <a:rPr lang="en-AU" smtClean="0"/>
              <a:t>A </a:t>
            </a:r>
            <a:r>
              <a:rPr lang="en-AU" smtClean="0">
                <a:sym typeface="Wingdings" pitchFamily="2" charset="2"/>
              </a:rPr>
              <a:t> B</a:t>
            </a:r>
          </a:p>
          <a:p>
            <a:pPr lvl="1"/>
            <a:endParaRPr lang="en-AU" smtClean="0">
              <a:sym typeface="Wingdings" pitchFamily="2" charset="2"/>
            </a:endParaRPr>
          </a:p>
          <a:p>
            <a:r>
              <a:rPr lang="en-AU" smtClean="0"/>
              <a:t>In our example</a:t>
            </a:r>
          </a:p>
          <a:p>
            <a:pPr lvl="1"/>
            <a:r>
              <a:rPr lang="en-AU" smtClean="0"/>
              <a:t>(studentID,instrument) -&gt; grade</a:t>
            </a:r>
          </a:p>
          <a:p>
            <a:pPr lvl="1"/>
            <a:r>
              <a:rPr lang="en-AU" smtClean="0"/>
              <a:t>Instrument -&gt; fee</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59747" name="Rectangle 3"/>
          <p:cNvSpPr>
            <a:spLocks noGrp="1"/>
          </p:cNvSpPr>
          <p:nvPr>
            <p:ph type="body" idx="1"/>
          </p:nvPr>
        </p:nvSpPr>
        <p:spPr/>
        <p:txBody>
          <a:bodyPr/>
          <a:lstStyle/>
          <a:p>
            <a:pPr>
              <a:lnSpc>
                <a:spcPct val="90000"/>
              </a:lnSpc>
            </a:pPr>
            <a:r>
              <a:rPr lang="en-AU" smtClean="0"/>
              <a:t>You should never have a table where</a:t>
            </a:r>
          </a:p>
          <a:p>
            <a:pPr lvl="1">
              <a:lnSpc>
                <a:spcPct val="90000"/>
              </a:lnSpc>
            </a:pPr>
            <a:r>
              <a:rPr lang="en-AU" smtClean="0"/>
              <a:t>The primary key is composite, AND</a:t>
            </a:r>
          </a:p>
          <a:p>
            <a:pPr lvl="1">
              <a:lnSpc>
                <a:spcPct val="90000"/>
              </a:lnSpc>
            </a:pPr>
            <a:r>
              <a:rPr lang="en-AU" smtClean="0"/>
              <a:t>Any field is functionally dependent on only some of the fields making up the primary key</a:t>
            </a:r>
          </a:p>
          <a:p>
            <a:pPr lvl="1">
              <a:lnSpc>
                <a:spcPct val="90000"/>
              </a:lnSpc>
            </a:pPr>
            <a:endParaRPr lang="en-AU" smtClean="0"/>
          </a:p>
          <a:p>
            <a:pPr>
              <a:lnSpc>
                <a:spcPct val="90000"/>
              </a:lnSpc>
            </a:pPr>
            <a:r>
              <a:rPr lang="en-AU" smtClean="0"/>
              <a:t>Such a table will be at risk of update anomalies.</a:t>
            </a:r>
          </a:p>
          <a:p>
            <a:pPr>
              <a:lnSpc>
                <a:spcPct val="90000"/>
              </a:lnSpc>
            </a:pPr>
            <a:r>
              <a:rPr lang="en-AU" smtClean="0"/>
              <a:t>Uniqueness of the primary key is not enough to guarantee correct values for all the other fields.</a:t>
            </a:r>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Update Anomalies</a:t>
            </a:r>
            <a:endParaRPr lang="en-US" smtClean="0"/>
          </a:p>
        </p:txBody>
      </p:sp>
      <p:sp>
        <p:nvSpPr>
          <p:cNvPr id="132099" name="Rectangle 3"/>
          <p:cNvSpPr>
            <a:spLocks noGrp="1"/>
          </p:cNvSpPr>
          <p:nvPr>
            <p:ph type="body" idx="1"/>
          </p:nvPr>
        </p:nvSpPr>
        <p:spPr>
          <a:xfrm>
            <a:off x="914400" y="1447800"/>
            <a:ext cx="7772400" cy="1447800"/>
          </a:xfrm>
        </p:spPr>
        <p:txBody>
          <a:bodyPr/>
          <a:lstStyle/>
          <a:p>
            <a:pPr>
              <a:lnSpc>
                <a:spcPct val="90000"/>
              </a:lnSpc>
            </a:pPr>
            <a:r>
              <a:rPr lang="en-AU" smtClean="0"/>
              <a:t>A situation where changing a record in the database (via insert, update or delete)  causes an inconsistency with other records.</a:t>
            </a:r>
            <a:endParaRPr lang="en-US" i="1" smtClean="0"/>
          </a:p>
        </p:txBody>
      </p:sp>
      <p:pic>
        <p:nvPicPr>
          <p:cNvPr id="132101" name="Picture 5"/>
          <p:cNvPicPr>
            <a:picLocks noChangeAspect="1" noChangeArrowheads="1"/>
          </p:cNvPicPr>
          <p:nvPr/>
        </p:nvPicPr>
        <p:blipFill>
          <a:blip r:embed="rId3" cstate="print"/>
          <a:srcRect/>
          <a:stretch>
            <a:fillRect/>
          </a:stretch>
        </p:blipFill>
        <p:spPr bwMode="auto">
          <a:xfrm>
            <a:off x="1066800" y="3048000"/>
            <a:ext cx="7391400" cy="2260600"/>
          </a:xfrm>
          <a:prstGeom prst="rect">
            <a:avLst/>
          </a:prstGeom>
          <a:noFill/>
          <a:ln w="9525">
            <a:noFill/>
            <a:miter lim="800000"/>
            <a:headEnd/>
            <a:tailEnd/>
          </a:ln>
          <a:effectLst/>
        </p:spPr>
      </p:pic>
      <p:sp>
        <p:nvSpPr>
          <p:cNvPr id="132102" name="Rectangle 6"/>
          <p:cNvSpPr>
            <a:spLocks/>
          </p:cNvSpPr>
          <p:nvPr/>
        </p:nvSpPr>
        <p:spPr bwMode="auto">
          <a:xfrm>
            <a:off x="914400" y="5562600"/>
            <a:ext cx="7772400" cy="1066800"/>
          </a:xfrm>
          <a:prstGeom prst="rect">
            <a:avLst/>
          </a:prstGeom>
          <a:noFill/>
          <a:ln w="9525">
            <a:noFill/>
            <a:miter lim="800000"/>
            <a:headEnd/>
            <a:tailEnd/>
          </a:ln>
        </p:spPr>
        <p:txBody>
          <a:bodyPr/>
          <a:lstStyle/>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UPDATE </a:t>
            </a:r>
            <a:r>
              <a:rPr lang="en-AU" sz="3000" dirty="0" smtClean="0">
                <a:latin typeface="Corbel" pitchFamily="34" charset="0"/>
              </a:rPr>
              <a:t>Flights</a:t>
            </a:r>
            <a:endParaRPr lang="en-AU" sz="3000" dirty="0">
              <a:latin typeface="Corbel" pitchFamily="34" charset="0"/>
            </a:endParaRPr>
          </a:p>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SET gate = 71 WHERE pilot = ‘Clarkson’</a:t>
            </a:r>
            <a:endParaRPr lang="en-US" sz="3000" i="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1795" name="Rectangle 3"/>
          <p:cNvSpPr>
            <a:spLocks noGrp="1"/>
          </p:cNvSpPr>
          <p:nvPr>
            <p:ph type="body" idx="1"/>
          </p:nvPr>
        </p:nvSpPr>
        <p:spPr/>
        <p:txBody>
          <a:bodyPr/>
          <a:lstStyle/>
          <a:p>
            <a:r>
              <a:rPr lang="en-AU" smtClean="0"/>
              <a:t>Pull the partially dependent columns out into their own table.</a:t>
            </a:r>
          </a:p>
          <a:p>
            <a:r>
              <a:rPr lang="en-AU" smtClean="0"/>
              <a:t>Make the part of the primary key they depend on their new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2819"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914400" y="1924050"/>
            <a:ext cx="7693025" cy="4108450"/>
            <a:chOff x="576" y="1212"/>
            <a:chExt cx="4846" cy="2588"/>
          </a:xfrm>
        </p:grpSpPr>
        <p:sp>
          <p:nvSpPr>
            <p:cNvPr id="3" name="AutoShape 3"/>
            <p:cNvSpPr>
              <a:spLocks noChangeAspect="1" noChangeArrowheads="1" noTextEdit="1"/>
            </p:cNvSpPr>
            <p:nvPr/>
          </p:nvSpPr>
          <p:spPr bwMode="auto">
            <a:xfrm>
              <a:off x="576" y="1212"/>
              <a:ext cx="4838" cy="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76" y="1212"/>
              <a:ext cx="4846" cy="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4025" y="2771"/>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794" y="3792"/>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794" y="2771"/>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1802" y="2771"/>
              <a:ext cx="222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4000" y="2780"/>
              <a:ext cx="25" cy="10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802" y="3768"/>
              <a:ext cx="2198"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802" y="2780"/>
              <a:ext cx="24"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826" y="2780"/>
              <a:ext cx="2174"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1843" y="2804"/>
              <a:ext cx="9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Enrollment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000" y="298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818" y="376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818" y="298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826" y="298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1835" y="2992"/>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 y="3033"/>
              <a:ext cx="12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3"/>
            <p:cNvSpPr>
              <a:spLocks noChangeArrowheads="1"/>
            </p:cNvSpPr>
            <p:nvPr/>
          </p:nvSpPr>
          <p:spPr bwMode="auto">
            <a:xfrm>
              <a:off x="1835" y="3180"/>
              <a:ext cx="196"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 y="3220"/>
              <a:ext cx="1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5"/>
            <p:cNvSpPr>
              <a:spLocks noChangeArrowheads="1"/>
            </p:cNvSpPr>
            <p:nvPr/>
          </p:nvSpPr>
          <p:spPr bwMode="auto">
            <a:xfrm>
              <a:off x="1835" y="3376"/>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6"/>
            <p:cNvSpPr>
              <a:spLocks noChangeArrowheads="1"/>
            </p:cNvSpPr>
            <p:nvPr/>
          </p:nvSpPr>
          <p:spPr bwMode="auto">
            <a:xfrm>
              <a:off x="2039" y="2984"/>
              <a:ext cx="1961"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7"/>
            <p:cNvSpPr>
              <a:spLocks noChangeArrowheads="1"/>
            </p:cNvSpPr>
            <p:nvPr/>
          </p:nvSpPr>
          <p:spPr bwMode="auto">
            <a:xfrm>
              <a:off x="2096" y="3008"/>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8"/>
            <p:cNvSpPr>
              <a:spLocks noChangeArrowheads="1"/>
            </p:cNvSpPr>
            <p:nvPr/>
          </p:nvSpPr>
          <p:spPr bwMode="auto">
            <a:xfrm>
              <a:off x="2039" y="3171"/>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9"/>
            <p:cNvSpPr>
              <a:spLocks noChangeArrowheads="1"/>
            </p:cNvSpPr>
            <p:nvPr/>
          </p:nvSpPr>
          <p:spPr bwMode="auto">
            <a:xfrm>
              <a:off x="2096" y="319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0"/>
            <p:cNvSpPr>
              <a:spLocks noChangeArrowheads="1"/>
            </p:cNvSpPr>
            <p:nvPr/>
          </p:nvSpPr>
          <p:spPr bwMode="auto">
            <a:xfrm>
              <a:off x="2039" y="3367"/>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1"/>
            <p:cNvSpPr>
              <a:spLocks noChangeArrowheads="1"/>
            </p:cNvSpPr>
            <p:nvPr/>
          </p:nvSpPr>
          <p:spPr bwMode="auto">
            <a:xfrm>
              <a:off x="2096" y="3392"/>
              <a:ext cx="36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Line 32"/>
            <p:cNvSpPr>
              <a:spLocks noChangeShapeType="1"/>
            </p:cNvSpPr>
            <p:nvPr/>
          </p:nvSpPr>
          <p:spPr bwMode="auto">
            <a:xfrm>
              <a:off x="1826" y="2984"/>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0" name="Line 33"/>
            <p:cNvSpPr>
              <a:spLocks noChangeShapeType="1"/>
            </p:cNvSpPr>
            <p:nvPr/>
          </p:nvSpPr>
          <p:spPr bwMode="auto">
            <a:xfrm>
              <a:off x="1826" y="3171"/>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1" name="Line 34"/>
            <p:cNvSpPr>
              <a:spLocks noChangeShapeType="1"/>
            </p:cNvSpPr>
            <p:nvPr/>
          </p:nvSpPr>
          <p:spPr bwMode="auto">
            <a:xfrm>
              <a:off x="1826" y="3367"/>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6" name="Line 35"/>
            <p:cNvSpPr>
              <a:spLocks noChangeShapeType="1"/>
            </p:cNvSpPr>
            <p:nvPr/>
          </p:nvSpPr>
          <p:spPr bwMode="auto">
            <a:xfrm>
              <a:off x="1826" y="3555"/>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7" name="Line 36"/>
            <p:cNvSpPr>
              <a:spLocks noChangeShapeType="1"/>
            </p:cNvSpPr>
            <p:nvPr/>
          </p:nvSpPr>
          <p:spPr bwMode="auto">
            <a:xfrm>
              <a:off x="1826"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0" name="Line 37"/>
            <p:cNvSpPr>
              <a:spLocks noChangeShapeType="1"/>
            </p:cNvSpPr>
            <p:nvPr/>
          </p:nvSpPr>
          <p:spPr bwMode="auto">
            <a:xfrm>
              <a:off x="2031"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1" name="Line 38"/>
            <p:cNvSpPr>
              <a:spLocks noChangeShapeType="1"/>
            </p:cNvSpPr>
            <p:nvPr/>
          </p:nvSpPr>
          <p:spPr bwMode="auto">
            <a:xfrm>
              <a:off x="3992"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2" name="Rectangle 39"/>
            <p:cNvSpPr>
              <a:spLocks noChangeArrowheads="1"/>
            </p:cNvSpPr>
            <p:nvPr/>
          </p:nvSpPr>
          <p:spPr bwMode="auto">
            <a:xfrm>
              <a:off x="5414" y="1269"/>
              <a:ext cx="8" cy="8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4" name="Rectangle 40"/>
            <p:cNvSpPr>
              <a:spLocks noChangeArrowheads="1"/>
            </p:cNvSpPr>
            <p:nvPr/>
          </p:nvSpPr>
          <p:spPr bwMode="auto">
            <a:xfrm>
              <a:off x="3183" y="2094"/>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5" name="Rectangle 41"/>
            <p:cNvSpPr>
              <a:spLocks noChangeArrowheads="1"/>
            </p:cNvSpPr>
            <p:nvPr/>
          </p:nvSpPr>
          <p:spPr bwMode="auto">
            <a:xfrm>
              <a:off x="3183" y="1269"/>
              <a:ext cx="8" cy="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6" name="Rectangle 42"/>
            <p:cNvSpPr>
              <a:spLocks noChangeArrowheads="1"/>
            </p:cNvSpPr>
            <p:nvPr/>
          </p:nvSpPr>
          <p:spPr bwMode="auto">
            <a:xfrm>
              <a:off x="3191" y="1269"/>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7" name="Rectangle 43"/>
            <p:cNvSpPr>
              <a:spLocks noChangeArrowheads="1"/>
            </p:cNvSpPr>
            <p:nvPr/>
          </p:nvSpPr>
          <p:spPr bwMode="auto">
            <a:xfrm>
              <a:off x="5389" y="1277"/>
              <a:ext cx="25" cy="81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8" name="Rectangle 44"/>
            <p:cNvSpPr>
              <a:spLocks noChangeArrowheads="1"/>
            </p:cNvSpPr>
            <p:nvPr/>
          </p:nvSpPr>
          <p:spPr bwMode="auto">
            <a:xfrm>
              <a:off x="3191" y="2069"/>
              <a:ext cx="2198"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9" name="Rectangle 45"/>
            <p:cNvSpPr>
              <a:spLocks noChangeArrowheads="1"/>
            </p:cNvSpPr>
            <p:nvPr/>
          </p:nvSpPr>
          <p:spPr bwMode="auto">
            <a:xfrm>
              <a:off x="3191" y="1277"/>
              <a:ext cx="25" cy="79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0" name="Rectangle 46"/>
            <p:cNvSpPr>
              <a:spLocks noChangeArrowheads="1"/>
            </p:cNvSpPr>
            <p:nvPr/>
          </p:nvSpPr>
          <p:spPr bwMode="auto">
            <a:xfrm>
              <a:off x="3216" y="1277"/>
              <a:ext cx="2173"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1" name="Rectangle 47"/>
            <p:cNvSpPr>
              <a:spLocks noChangeArrowheads="1"/>
            </p:cNvSpPr>
            <p:nvPr/>
          </p:nvSpPr>
          <p:spPr bwMode="auto">
            <a:xfrm>
              <a:off x="3232" y="1302"/>
              <a:ext cx="8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832" name="Rectangle 48"/>
            <p:cNvSpPr>
              <a:spLocks noChangeArrowheads="1"/>
            </p:cNvSpPr>
            <p:nvPr/>
          </p:nvSpPr>
          <p:spPr bwMode="auto">
            <a:xfrm>
              <a:off x="5389" y="1481"/>
              <a:ext cx="9" cy="5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3" name="Rectangle 49"/>
            <p:cNvSpPr>
              <a:spLocks noChangeArrowheads="1"/>
            </p:cNvSpPr>
            <p:nvPr/>
          </p:nvSpPr>
          <p:spPr bwMode="auto">
            <a:xfrm>
              <a:off x="3207" y="2069"/>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4" name="Rectangle 50"/>
            <p:cNvSpPr>
              <a:spLocks noChangeArrowheads="1"/>
            </p:cNvSpPr>
            <p:nvPr/>
          </p:nvSpPr>
          <p:spPr bwMode="auto">
            <a:xfrm>
              <a:off x="3207" y="1481"/>
              <a:ext cx="9" cy="58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5" name="Rectangle 51"/>
            <p:cNvSpPr>
              <a:spLocks noChangeArrowheads="1"/>
            </p:cNvSpPr>
            <p:nvPr/>
          </p:nvSpPr>
          <p:spPr bwMode="auto">
            <a:xfrm>
              <a:off x="3216" y="1481"/>
              <a:ext cx="2173" cy="9"/>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6" name="Rectangle 52"/>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7" name="Rectangle 53"/>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8" name="Rectangle 54"/>
            <p:cNvSpPr>
              <a:spLocks noChangeArrowheads="1"/>
            </p:cNvSpPr>
            <p:nvPr/>
          </p:nvSpPr>
          <p:spPr bwMode="auto">
            <a:xfrm>
              <a:off x="3224" y="1490"/>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35"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 y="1530"/>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39" name="Rectangle 56"/>
            <p:cNvSpPr>
              <a:spLocks noChangeArrowheads="1"/>
            </p:cNvSpPr>
            <p:nvPr/>
          </p:nvSpPr>
          <p:spPr bwMode="auto">
            <a:xfrm>
              <a:off x="3224" y="1677"/>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0" name="Rectangle 57"/>
            <p:cNvSpPr>
              <a:spLocks noChangeArrowheads="1"/>
            </p:cNvSpPr>
            <p:nvPr/>
          </p:nvSpPr>
          <p:spPr bwMode="auto">
            <a:xfrm>
              <a:off x="3428" y="1481"/>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1" name="Rectangle 58"/>
            <p:cNvSpPr>
              <a:spLocks noChangeArrowheads="1"/>
            </p:cNvSpPr>
            <p:nvPr/>
          </p:nvSpPr>
          <p:spPr bwMode="auto">
            <a:xfrm>
              <a:off x="3485" y="150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2" name="Rectangle 59"/>
            <p:cNvSpPr>
              <a:spLocks noChangeArrowheads="1"/>
            </p:cNvSpPr>
            <p:nvPr/>
          </p:nvSpPr>
          <p:spPr bwMode="auto">
            <a:xfrm>
              <a:off x="3428" y="1669"/>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3" name="Rectangle 60"/>
            <p:cNvSpPr>
              <a:spLocks noChangeArrowheads="1"/>
            </p:cNvSpPr>
            <p:nvPr/>
          </p:nvSpPr>
          <p:spPr bwMode="auto">
            <a:xfrm>
              <a:off x="3485" y="1694"/>
              <a:ext cx="22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4" name="Line 61"/>
            <p:cNvSpPr>
              <a:spLocks noChangeShapeType="1"/>
            </p:cNvSpPr>
            <p:nvPr/>
          </p:nvSpPr>
          <p:spPr bwMode="auto">
            <a:xfrm>
              <a:off x="3216" y="1481"/>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5" name="Line 62"/>
            <p:cNvSpPr>
              <a:spLocks noChangeShapeType="1"/>
            </p:cNvSpPr>
            <p:nvPr/>
          </p:nvSpPr>
          <p:spPr bwMode="auto">
            <a:xfrm>
              <a:off x="3216" y="1669"/>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6" name="Line 63"/>
            <p:cNvSpPr>
              <a:spLocks noChangeShapeType="1"/>
            </p:cNvSpPr>
            <p:nvPr/>
          </p:nvSpPr>
          <p:spPr bwMode="auto">
            <a:xfrm>
              <a:off x="3216" y="1865"/>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7" name="Line 64"/>
            <p:cNvSpPr>
              <a:spLocks noChangeShapeType="1"/>
            </p:cNvSpPr>
            <p:nvPr/>
          </p:nvSpPr>
          <p:spPr bwMode="auto">
            <a:xfrm>
              <a:off x="3216"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2" name="Line 65"/>
            <p:cNvSpPr>
              <a:spLocks noChangeShapeType="1"/>
            </p:cNvSpPr>
            <p:nvPr/>
          </p:nvSpPr>
          <p:spPr bwMode="auto">
            <a:xfrm>
              <a:off x="3420"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3" name="Line 66"/>
            <p:cNvSpPr>
              <a:spLocks noChangeShapeType="1"/>
            </p:cNvSpPr>
            <p:nvPr/>
          </p:nvSpPr>
          <p:spPr bwMode="auto">
            <a:xfrm>
              <a:off x="5381"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4" name="Rectangle 67"/>
            <p:cNvSpPr>
              <a:spLocks noChangeArrowheads="1"/>
            </p:cNvSpPr>
            <p:nvPr/>
          </p:nvSpPr>
          <p:spPr bwMode="auto">
            <a:xfrm>
              <a:off x="3632" y="2273"/>
              <a:ext cx="9"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5" name="Rectangle 68"/>
            <p:cNvSpPr>
              <a:spLocks noChangeArrowheads="1"/>
            </p:cNvSpPr>
            <p:nvPr/>
          </p:nvSpPr>
          <p:spPr bwMode="auto">
            <a:xfrm>
              <a:off x="3641" y="2273"/>
              <a:ext cx="8" cy="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6" name="Rectangle 69"/>
            <p:cNvSpPr>
              <a:spLocks noChangeArrowheads="1"/>
            </p:cNvSpPr>
            <p:nvPr/>
          </p:nvSpPr>
          <p:spPr bwMode="auto">
            <a:xfrm>
              <a:off x="3649" y="2273"/>
              <a:ext cx="8" cy="33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7" name="Rectangle 70"/>
            <p:cNvSpPr>
              <a:spLocks noChangeArrowheads="1"/>
            </p:cNvSpPr>
            <p:nvPr/>
          </p:nvSpPr>
          <p:spPr bwMode="auto">
            <a:xfrm>
              <a:off x="3657" y="2273"/>
              <a:ext cx="8"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8" name="Rectangle 71"/>
            <p:cNvSpPr>
              <a:spLocks noChangeArrowheads="1"/>
            </p:cNvSpPr>
            <p:nvPr/>
          </p:nvSpPr>
          <p:spPr bwMode="auto">
            <a:xfrm>
              <a:off x="3665" y="2273"/>
              <a:ext cx="8" cy="3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9" name="Rectangle 72"/>
            <p:cNvSpPr>
              <a:spLocks noChangeArrowheads="1"/>
            </p:cNvSpPr>
            <p:nvPr/>
          </p:nvSpPr>
          <p:spPr bwMode="auto">
            <a:xfrm>
              <a:off x="3641" y="2273"/>
              <a:ext cx="24"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0" name="Rectangle 73"/>
            <p:cNvSpPr>
              <a:spLocks noChangeArrowheads="1"/>
            </p:cNvSpPr>
            <p:nvPr/>
          </p:nvSpPr>
          <p:spPr bwMode="auto">
            <a:xfrm>
              <a:off x="3641" y="2265"/>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1" name="Rectangle 74"/>
            <p:cNvSpPr>
              <a:spLocks noChangeArrowheads="1"/>
            </p:cNvSpPr>
            <p:nvPr/>
          </p:nvSpPr>
          <p:spPr bwMode="auto">
            <a:xfrm>
              <a:off x="3641" y="2600"/>
              <a:ext cx="24"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2" name="Rectangle 75"/>
            <p:cNvSpPr>
              <a:spLocks noChangeArrowheads="1"/>
            </p:cNvSpPr>
            <p:nvPr/>
          </p:nvSpPr>
          <p:spPr bwMode="auto">
            <a:xfrm>
              <a:off x="3641" y="2608"/>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3" name="Oval 76"/>
            <p:cNvSpPr>
              <a:spLocks noChangeArrowheads="1"/>
            </p:cNvSpPr>
            <p:nvPr/>
          </p:nvSpPr>
          <p:spPr bwMode="auto">
            <a:xfrm>
              <a:off x="3632"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4" name="Oval 77"/>
            <p:cNvSpPr>
              <a:spLocks noChangeArrowheads="1"/>
            </p:cNvSpPr>
            <p:nvPr/>
          </p:nvSpPr>
          <p:spPr bwMode="auto">
            <a:xfrm>
              <a:off x="3616" y="2698"/>
              <a:ext cx="74"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5" name="Oval 78"/>
            <p:cNvSpPr>
              <a:spLocks noChangeArrowheads="1"/>
            </p:cNvSpPr>
            <p:nvPr/>
          </p:nvSpPr>
          <p:spPr bwMode="auto">
            <a:xfrm>
              <a:off x="3632"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6" name="Oval 79"/>
            <p:cNvSpPr>
              <a:spLocks noChangeArrowheads="1"/>
            </p:cNvSpPr>
            <p:nvPr/>
          </p:nvSpPr>
          <p:spPr bwMode="auto">
            <a:xfrm>
              <a:off x="3616" y="2616"/>
              <a:ext cx="74"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7" name="Freeform 80"/>
            <p:cNvSpPr>
              <a:spLocks/>
            </p:cNvSpPr>
            <p:nvPr/>
          </p:nvSpPr>
          <p:spPr bwMode="auto">
            <a:xfrm>
              <a:off x="3608" y="2102"/>
              <a:ext cx="82" cy="155"/>
            </a:xfrm>
            <a:custGeom>
              <a:avLst/>
              <a:gdLst>
                <a:gd name="T0" fmla="*/ 41 w 82"/>
                <a:gd name="T1" fmla="*/ 0 h 155"/>
                <a:gd name="T2" fmla="*/ 24 w 82"/>
                <a:gd name="T3" fmla="*/ 16 h 155"/>
                <a:gd name="T4" fmla="*/ 24 w 82"/>
                <a:gd name="T5" fmla="*/ 73 h 155"/>
                <a:gd name="T6" fmla="*/ 0 w 82"/>
                <a:gd name="T7" fmla="*/ 98 h 155"/>
                <a:gd name="T8" fmla="*/ 0 w 82"/>
                <a:gd name="T9" fmla="*/ 131 h 155"/>
                <a:gd name="T10" fmla="*/ 24 w 82"/>
                <a:gd name="T11" fmla="*/ 155 h 155"/>
                <a:gd name="T12" fmla="*/ 57 w 82"/>
                <a:gd name="T13" fmla="*/ 155 h 155"/>
                <a:gd name="T14" fmla="*/ 82 w 82"/>
                <a:gd name="T15" fmla="*/ 131 h 155"/>
                <a:gd name="T16" fmla="*/ 82 w 82"/>
                <a:gd name="T17" fmla="*/ 98 h 155"/>
                <a:gd name="T18" fmla="*/ 57 w 82"/>
                <a:gd name="T19" fmla="*/ 73 h 155"/>
                <a:gd name="T20" fmla="*/ 65 w 82"/>
                <a:gd name="T21" fmla="*/ 57 h 155"/>
                <a:gd name="T22" fmla="*/ 57 w 82"/>
                <a:gd name="T23" fmla="*/ 41 h 155"/>
                <a:gd name="T24" fmla="*/ 65 w 82"/>
                <a:gd name="T25" fmla="*/ 24 h 155"/>
                <a:gd name="T26" fmla="*/ 41 w 82"/>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55">
                  <a:moveTo>
                    <a:pt x="41" y="0"/>
                  </a:moveTo>
                  <a:lnTo>
                    <a:pt x="24" y="16"/>
                  </a:lnTo>
                  <a:lnTo>
                    <a:pt x="24" y="73"/>
                  </a:lnTo>
                  <a:lnTo>
                    <a:pt x="0" y="98"/>
                  </a:lnTo>
                  <a:lnTo>
                    <a:pt x="0" y="131"/>
                  </a:lnTo>
                  <a:lnTo>
                    <a:pt x="24" y="155"/>
                  </a:lnTo>
                  <a:lnTo>
                    <a:pt x="57" y="155"/>
                  </a:lnTo>
                  <a:lnTo>
                    <a:pt x="82" y="131"/>
                  </a:lnTo>
                  <a:lnTo>
                    <a:pt x="82" y="98"/>
                  </a:lnTo>
                  <a:lnTo>
                    <a:pt x="57" y="73"/>
                  </a:lnTo>
                  <a:lnTo>
                    <a:pt x="65" y="57"/>
                  </a:lnTo>
                  <a:lnTo>
                    <a:pt x="57" y="41"/>
                  </a:lnTo>
                  <a:lnTo>
                    <a:pt x="65" y="24"/>
                  </a:lnTo>
                  <a:lnTo>
                    <a:pt x="41"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28" name="Oval 81"/>
            <p:cNvSpPr>
              <a:spLocks noChangeArrowheads="1"/>
            </p:cNvSpPr>
            <p:nvPr/>
          </p:nvSpPr>
          <p:spPr bwMode="auto">
            <a:xfrm>
              <a:off x="3632" y="2208"/>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9" name="Rectangle 82"/>
            <p:cNvSpPr>
              <a:spLocks noChangeArrowheads="1"/>
            </p:cNvSpPr>
            <p:nvPr/>
          </p:nvSpPr>
          <p:spPr bwMode="auto">
            <a:xfrm>
              <a:off x="2807" y="1212"/>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0" name="Rectangle 83"/>
            <p:cNvSpPr>
              <a:spLocks noChangeArrowheads="1"/>
            </p:cNvSpPr>
            <p:nvPr/>
          </p:nvSpPr>
          <p:spPr bwMode="auto">
            <a:xfrm>
              <a:off x="576" y="2233"/>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1" name="Rectangle 84"/>
            <p:cNvSpPr>
              <a:spLocks noChangeArrowheads="1"/>
            </p:cNvSpPr>
            <p:nvPr/>
          </p:nvSpPr>
          <p:spPr bwMode="auto">
            <a:xfrm>
              <a:off x="576" y="1212"/>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2" name="Rectangle 85"/>
            <p:cNvSpPr>
              <a:spLocks noChangeArrowheads="1"/>
            </p:cNvSpPr>
            <p:nvPr/>
          </p:nvSpPr>
          <p:spPr bwMode="auto">
            <a:xfrm>
              <a:off x="584" y="1212"/>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3" name="Rectangle 86"/>
            <p:cNvSpPr>
              <a:spLocks noChangeArrowheads="1"/>
            </p:cNvSpPr>
            <p:nvPr/>
          </p:nvSpPr>
          <p:spPr bwMode="auto">
            <a:xfrm>
              <a:off x="2783" y="1220"/>
              <a:ext cx="24" cy="101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4" name="Rectangle 87"/>
            <p:cNvSpPr>
              <a:spLocks noChangeArrowheads="1"/>
            </p:cNvSpPr>
            <p:nvPr/>
          </p:nvSpPr>
          <p:spPr bwMode="auto">
            <a:xfrm>
              <a:off x="584" y="2208"/>
              <a:ext cx="2199"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6" name="Rectangle 88"/>
            <p:cNvSpPr>
              <a:spLocks noChangeArrowheads="1"/>
            </p:cNvSpPr>
            <p:nvPr/>
          </p:nvSpPr>
          <p:spPr bwMode="auto">
            <a:xfrm>
              <a:off x="584" y="1220"/>
              <a:ext cx="25"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7" name="Rectangle 89"/>
            <p:cNvSpPr>
              <a:spLocks noChangeArrowheads="1"/>
            </p:cNvSpPr>
            <p:nvPr/>
          </p:nvSpPr>
          <p:spPr bwMode="auto">
            <a:xfrm>
              <a:off x="609" y="1220"/>
              <a:ext cx="2174"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8" name="Rectangle 90"/>
            <p:cNvSpPr>
              <a:spLocks noChangeArrowheads="1"/>
            </p:cNvSpPr>
            <p:nvPr/>
          </p:nvSpPr>
          <p:spPr bwMode="auto">
            <a:xfrm>
              <a:off x="625" y="1245"/>
              <a:ext cx="5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539" name="Rectangle 91"/>
            <p:cNvSpPr>
              <a:spLocks noChangeArrowheads="1"/>
            </p:cNvSpPr>
            <p:nvPr/>
          </p:nvSpPr>
          <p:spPr bwMode="auto">
            <a:xfrm>
              <a:off x="2783" y="142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0" name="Rectangle 92"/>
            <p:cNvSpPr>
              <a:spLocks noChangeArrowheads="1"/>
            </p:cNvSpPr>
            <p:nvPr/>
          </p:nvSpPr>
          <p:spPr bwMode="auto">
            <a:xfrm>
              <a:off x="601" y="220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1" name="Rectangle 93"/>
            <p:cNvSpPr>
              <a:spLocks noChangeArrowheads="1"/>
            </p:cNvSpPr>
            <p:nvPr/>
          </p:nvSpPr>
          <p:spPr bwMode="auto">
            <a:xfrm>
              <a:off x="601" y="142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2" name="Rectangle 94"/>
            <p:cNvSpPr>
              <a:spLocks noChangeArrowheads="1"/>
            </p:cNvSpPr>
            <p:nvPr/>
          </p:nvSpPr>
          <p:spPr bwMode="auto">
            <a:xfrm>
              <a:off x="609" y="142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3" name="Rectangle 95"/>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0" name="Rectangle 96"/>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1" name="Rectangle 97"/>
            <p:cNvSpPr>
              <a:spLocks noChangeArrowheads="1"/>
            </p:cNvSpPr>
            <p:nvPr/>
          </p:nvSpPr>
          <p:spPr bwMode="auto">
            <a:xfrm>
              <a:off x="617" y="1432"/>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78"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 y="1473"/>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2" name="Rectangle 99"/>
            <p:cNvSpPr>
              <a:spLocks noChangeArrowheads="1"/>
            </p:cNvSpPr>
            <p:nvPr/>
          </p:nvSpPr>
          <p:spPr bwMode="auto">
            <a:xfrm>
              <a:off x="617" y="1620"/>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3" name="Rectangle 100"/>
            <p:cNvSpPr>
              <a:spLocks noChangeArrowheads="1"/>
            </p:cNvSpPr>
            <p:nvPr/>
          </p:nvSpPr>
          <p:spPr bwMode="auto">
            <a:xfrm>
              <a:off x="617" y="1816"/>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4" name="Rectangle 101"/>
            <p:cNvSpPr>
              <a:spLocks noChangeArrowheads="1"/>
            </p:cNvSpPr>
            <p:nvPr/>
          </p:nvSpPr>
          <p:spPr bwMode="auto">
            <a:xfrm>
              <a:off x="821" y="1424"/>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5" name="Rectangle 102"/>
            <p:cNvSpPr>
              <a:spLocks noChangeArrowheads="1"/>
            </p:cNvSpPr>
            <p:nvPr/>
          </p:nvSpPr>
          <p:spPr bwMode="auto">
            <a:xfrm>
              <a:off x="878" y="1449"/>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6" name="Rectangle 103"/>
            <p:cNvSpPr>
              <a:spLocks noChangeArrowheads="1"/>
            </p:cNvSpPr>
            <p:nvPr/>
          </p:nvSpPr>
          <p:spPr bwMode="auto">
            <a:xfrm>
              <a:off x="821" y="1612"/>
              <a:ext cx="1962"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7" name="Rectangle 104"/>
            <p:cNvSpPr>
              <a:spLocks noChangeArrowheads="1"/>
            </p:cNvSpPr>
            <p:nvPr/>
          </p:nvSpPr>
          <p:spPr bwMode="auto">
            <a:xfrm>
              <a:off x="878" y="1637"/>
              <a:ext cx="55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8" name="Rectangle 105"/>
            <p:cNvSpPr>
              <a:spLocks noChangeArrowheads="1"/>
            </p:cNvSpPr>
            <p:nvPr/>
          </p:nvSpPr>
          <p:spPr bwMode="auto">
            <a:xfrm>
              <a:off x="821" y="1808"/>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9" name="Rectangle 106"/>
            <p:cNvSpPr>
              <a:spLocks noChangeArrowheads="1"/>
            </p:cNvSpPr>
            <p:nvPr/>
          </p:nvSpPr>
          <p:spPr bwMode="auto">
            <a:xfrm>
              <a:off x="878" y="1833"/>
              <a:ext cx="5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90" name="Line 107"/>
            <p:cNvSpPr>
              <a:spLocks noChangeShapeType="1"/>
            </p:cNvSpPr>
            <p:nvPr/>
          </p:nvSpPr>
          <p:spPr bwMode="auto">
            <a:xfrm>
              <a:off x="609" y="1424"/>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1" name="Line 108"/>
            <p:cNvSpPr>
              <a:spLocks noChangeShapeType="1"/>
            </p:cNvSpPr>
            <p:nvPr/>
          </p:nvSpPr>
          <p:spPr bwMode="auto">
            <a:xfrm>
              <a:off x="609" y="1612"/>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2" name="Line 109"/>
            <p:cNvSpPr>
              <a:spLocks noChangeShapeType="1"/>
            </p:cNvSpPr>
            <p:nvPr/>
          </p:nvSpPr>
          <p:spPr bwMode="auto">
            <a:xfrm>
              <a:off x="609" y="1808"/>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3" name="Line 110"/>
            <p:cNvSpPr>
              <a:spLocks noChangeShapeType="1"/>
            </p:cNvSpPr>
            <p:nvPr/>
          </p:nvSpPr>
          <p:spPr bwMode="auto">
            <a:xfrm>
              <a:off x="609" y="1996"/>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4" name="Line 111"/>
            <p:cNvSpPr>
              <a:spLocks noChangeShapeType="1"/>
            </p:cNvSpPr>
            <p:nvPr/>
          </p:nvSpPr>
          <p:spPr bwMode="auto">
            <a:xfrm>
              <a:off x="609"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5" name="Line 112"/>
            <p:cNvSpPr>
              <a:spLocks noChangeShapeType="1"/>
            </p:cNvSpPr>
            <p:nvPr/>
          </p:nvSpPr>
          <p:spPr bwMode="auto">
            <a:xfrm>
              <a:off x="813"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6" name="Line 113"/>
            <p:cNvSpPr>
              <a:spLocks noChangeShapeType="1"/>
            </p:cNvSpPr>
            <p:nvPr/>
          </p:nvSpPr>
          <p:spPr bwMode="auto">
            <a:xfrm>
              <a:off x="2774"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7" name="Rectangle 114"/>
            <p:cNvSpPr>
              <a:spLocks noChangeArrowheads="1"/>
            </p:cNvSpPr>
            <p:nvPr/>
          </p:nvSpPr>
          <p:spPr bwMode="auto">
            <a:xfrm>
              <a:off x="2243"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8" name="Rectangle 115"/>
            <p:cNvSpPr>
              <a:spLocks noChangeArrowheads="1"/>
            </p:cNvSpPr>
            <p:nvPr/>
          </p:nvSpPr>
          <p:spPr bwMode="auto">
            <a:xfrm>
              <a:off x="2251" y="2412"/>
              <a:ext cx="8"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9" name="Rectangle 116"/>
            <p:cNvSpPr>
              <a:spLocks noChangeArrowheads="1"/>
            </p:cNvSpPr>
            <p:nvPr/>
          </p:nvSpPr>
          <p:spPr bwMode="auto">
            <a:xfrm>
              <a:off x="2259" y="2412"/>
              <a:ext cx="9" cy="19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0" name="Rectangle 117"/>
            <p:cNvSpPr>
              <a:spLocks noChangeArrowheads="1"/>
            </p:cNvSpPr>
            <p:nvPr/>
          </p:nvSpPr>
          <p:spPr bwMode="auto">
            <a:xfrm>
              <a:off x="2268"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1" name="Rectangle 118"/>
            <p:cNvSpPr>
              <a:spLocks noChangeArrowheads="1"/>
            </p:cNvSpPr>
            <p:nvPr/>
          </p:nvSpPr>
          <p:spPr bwMode="auto">
            <a:xfrm>
              <a:off x="2276" y="2412"/>
              <a:ext cx="8" cy="1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3" name="Rectangle 119"/>
            <p:cNvSpPr>
              <a:spLocks noChangeArrowheads="1"/>
            </p:cNvSpPr>
            <p:nvPr/>
          </p:nvSpPr>
          <p:spPr bwMode="auto">
            <a:xfrm>
              <a:off x="2251" y="2412"/>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5" name="Rectangle 120"/>
            <p:cNvSpPr>
              <a:spLocks noChangeArrowheads="1"/>
            </p:cNvSpPr>
            <p:nvPr/>
          </p:nvSpPr>
          <p:spPr bwMode="auto">
            <a:xfrm>
              <a:off x="2251" y="2404"/>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6" name="Rectangle 121"/>
            <p:cNvSpPr>
              <a:spLocks noChangeArrowheads="1"/>
            </p:cNvSpPr>
            <p:nvPr/>
          </p:nvSpPr>
          <p:spPr bwMode="auto">
            <a:xfrm>
              <a:off x="2251" y="2600"/>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7" name="Rectangle 122"/>
            <p:cNvSpPr>
              <a:spLocks noChangeArrowheads="1"/>
            </p:cNvSpPr>
            <p:nvPr/>
          </p:nvSpPr>
          <p:spPr bwMode="auto">
            <a:xfrm>
              <a:off x="2251" y="2608"/>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8" name="Oval 123"/>
            <p:cNvSpPr>
              <a:spLocks noChangeArrowheads="1"/>
            </p:cNvSpPr>
            <p:nvPr/>
          </p:nvSpPr>
          <p:spPr bwMode="auto">
            <a:xfrm>
              <a:off x="2243"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09" name="Oval 124"/>
            <p:cNvSpPr>
              <a:spLocks noChangeArrowheads="1"/>
            </p:cNvSpPr>
            <p:nvPr/>
          </p:nvSpPr>
          <p:spPr bwMode="auto">
            <a:xfrm>
              <a:off x="2227" y="2698"/>
              <a:ext cx="73"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0" name="Oval 125"/>
            <p:cNvSpPr>
              <a:spLocks noChangeArrowheads="1"/>
            </p:cNvSpPr>
            <p:nvPr/>
          </p:nvSpPr>
          <p:spPr bwMode="auto">
            <a:xfrm>
              <a:off x="2243"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1" name="Oval 126"/>
            <p:cNvSpPr>
              <a:spLocks noChangeArrowheads="1"/>
            </p:cNvSpPr>
            <p:nvPr/>
          </p:nvSpPr>
          <p:spPr bwMode="auto">
            <a:xfrm>
              <a:off x="2227" y="2616"/>
              <a:ext cx="73"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76" name="Freeform 127"/>
            <p:cNvSpPr>
              <a:spLocks/>
            </p:cNvSpPr>
            <p:nvPr/>
          </p:nvSpPr>
          <p:spPr bwMode="auto">
            <a:xfrm>
              <a:off x="2219" y="2241"/>
              <a:ext cx="81" cy="155"/>
            </a:xfrm>
            <a:custGeom>
              <a:avLst/>
              <a:gdLst>
                <a:gd name="T0" fmla="*/ 40 w 81"/>
                <a:gd name="T1" fmla="*/ 0 h 155"/>
                <a:gd name="T2" fmla="*/ 24 w 81"/>
                <a:gd name="T3" fmla="*/ 16 h 155"/>
                <a:gd name="T4" fmla="*/ 24 w 81"/>
                <a:gd name="T5" fmla="*/ 73 h 155"/>
                <a:gd name="T6" fmla="*/ 0 w 81"/>
                <a:gd name="T7" fmla="*/ 98 h 155"/>
                <a:gd name="T8" fmla="*/ 0 w 81"/>
                <a:gd name="T9" fmla="*/ 130 h 155"/>
                <a:gd name="T10" fmla="*/ 24 w 81"/>
                <a:gd name="T11" fmla="*/ 155 h 155"/>
                <a:gd name="T12" fmla="*/ 57 w 81"/>
                <a:gd name="T13" fmla="*/ 155 h 155"/>
                <a:gd name="T14" fmla="*/ 81 w 81"/>
                <a:gd name="T15" fmla="*/ 130 h 155"/>
                <a:gd name="T16" fmla="*/ 81 w 81"/>
                <a:gd name="T17" fmla="*/ 98 h 155"/>
                <a:gd name="T18" fmla="*/ 57 w 81"/>
                <a:gd name="T19" fmla="*/ 73 h 155"/>
                <a:gd name="T20" fmla="*/ 65 w 81"/>
                <a:gd name="T21" fmla="*/ 57 h 155"/>
                <a:gd name="T22" fmla="*/ 57 w 81"/>
                <a:gd name="T23" fmla="*/ 41 h 155"/>
                <a:gd name="T24" fmla="*/ 65 w 81"/>
                <a:gd name="T25" fmla="*/ 24 h 155"/>
                <a:gd name="T26" fmla="*/ 40 w 81"/>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55">
                  <a:moveTo>
                    <a:pt x="40" y="0"/>
                  </a:moveTo>
                  <a:lnTo>
                    <a:pt x="24" y="16"/>
                  </a:lnTo>
                  <a:lnTo>
                    <a:pt x="24" y="73"/>
                  </a:lnTo>
                  <a:lnTo>
                    <a:pt x="0" y="98"/>
                  </a:lnTo>
                  <a:lnTo>
                    <a:pt x="0" y="130"/>
                  </a:lnTo>
                  <a:lnTo>
                    <a:pt x="24" y="155"/>
                  </a:lnTo>
                  <a:lnTo>
                    <a:pt x="57" y="155"/>
                  </a:lnTo>
                  <a:lnTo>
                    <a:pt x="81" y="130"/>
                  </a:lnTo>
                  <a:lnTo>
                    <a:pt x="81" y="98"/>
                  </a:lnTo>
                  <a:lnTo>
                    <a:pt x="57" y="73"/>
                  </a:lnTo>
                  <a:lnTo>
                    <a:pt x="65" y="57"/>
                  </a:lnTo>
                  <a:lnTo>
                    <a:pt x="57" y="41"/>
                  </a:lnTo>
                  <a:lnTo>
                    <a:pt x="65" y="24"/>
                  </a:lnTo>
                  <a:lnTo>
                    <a:pt x="40"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77" name="Oval 128"/>
            <p:cNvSpPr>
              <a:spLocks noChangeArrowheads="1"/>
            </p:cNvSpPr>
            <p:nvPr/>
          </p:nvSpPr>
          <p:spPr bwMode="auto">
            <a:xfrm>
              <a:off x="2243" y="2347"/>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4867" name="Rectangle 3"/>
          <p:cNvSpPr>
            <a:spLocks noGrp="1"/>
          </p:cNvSpPr>
          <p:nvPr>
            <p:ph type="body" idx="1"/>
          </p:nvPr>
        </p:nvSpPr>
        <p:spPr/>
        <p:txBody>
          <a:bodyPr/>
          <a:lstStyle/>
          <a:p>
            <a:r>
              <a:rPr lang="en-AU" smtClean="0"/>
              <a:t>A table is in 2NF iff:</a:t>
            </a:r>
          </a:p>
          <a:p>
            <a:pPr lvl="1"/>
            <a:r>
              <a:rPr lang="en-AU" smtClean="0"/>
              <a:t>It is in 1NF</a:t>
            </a:r>
          </a:p>
          <a:p>
            <a:pPr lvl="1"/>
            <a:r>
              <a:rPr lang="en-AU" smtClean="0"/>
              <a:t>All non-key fields are functionally dependent on all parts of their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5891" name="Rectangle 3"/>
          <p:cNvSpPr>
            <a:spLocks noGrp="1"/>
          </p:cNvSpPr>
          <p:nvPr>
            <p:ph type="body" idx="1"/>
          </p:nvPr>
        </p:nvSpPr>
        <p:spPr/>
        <p:txBody>
          <a:bodyPr/>
          <a:lstStyle/>
          <a:p>
            <a:pPr>
              <a:lnSpc>
                <a:spcPct val="90000"/>
              </a:lnSpc>
            </a:pPr>
            <a:r>
              <a:rPr lang="en-AU" smtClean="0"/>
              <a:t>Flaw: </a:t>
            </a:r>
          </a:p>
          <a:p>
            <a:pPr lvl="1">
              <a:lnSpc>
                <a:spcPct val="90000"/>
              </a:lnSpc>
            </a:pPr>
            <a:r>
              <a:rPr lang="en-AU" smtClean="0"/>
              <a:t>Some non-key column is functionally dependent on only a subset of the fields which comprise the primary key</a:t>
            </a:r>
          </a:p>
          <a:p>
            <a:pPr lvl="1">
              <a:lnSpc>
                <a:spcPct val="90000"/>
              </a:lnSpc>
            </a:pPr>
            <a:endParaRPr lang="en-AU" smtClean="0"/>
          </a:p>
          <a:p>
            <a:pPr>
              <a:lnSpc>
                <a:spcPct val="90000"/>
              </a:lnSpc>
            </a:pPr>
            <a:r>
              <a:rPr lang="en-AU" smtClean="0"/>
              <a:t>Fix:</a:t>
            </a:r>
          </a:p>
          <a:p>
            <a:pPr lvl="1">
              <a:lnSpc>
                <a:spcPct val="90000"/>
              </a:lnSpc>
            </a:pPr>
            <a:r>
              <a:rPr lang="en-AU" smtClean="0"/>
              <a:t>Remove the non-key fields that are not dependent on the whole primary key</a:t>
            </a:r>
          </a:p>
          <a:p>
            <a:pPr lvl="1">
              <a:lnSpc>
                <a:spcPct val="90000"/>
              </a:lnSpc>
            </a:pPr>
            <a:r>
              <a:rPr lang="en-AU" smtClean="0"/>
              <a:t>Make a new table with all these fields and the part of the primary key they depend on as the new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Question</a:t>
            </a:r>
            <a:endParaRPr lang="en-US" smtClean="0"/>
          </a:p>
        </p:txBody>
      </p:sp>
      <p:sp>
        <p:nvSpPr>
          <p:cNvPr id="166915" name="Rectangle 3"/>
          <p:cNvSpPr>
            <a:spLocks noGrp="1"/>
          </p:cNvSpPr>
          <p:nvPr>
            <p:ph type="body" idx="1"/>
          </p:nvPr>
        </p:nvSpPr>
        <p:spPr/>
        <p:txBody>
          <a:bodyPr/>
          <a:lstStyle/>
          <a:p>
            <a:r>
              <a:rPr lang="en-AU" smtClean="0"/>
              <a:t>If a table is in 1NF and uses an auto-incrementing  IDENTITY variable as a primary key, must it also be in 2NF?</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2NF</a:t>
            </a:r>
            <a:endParaRPr lang="en-US" smtClean="0"/>
          </a:p>
        </p:txBody>
      </p:sp>
      <p:pic>
        <p:nvPicPr>
          <p:cNvPr id="168964" name="Picture 4"/>
          <p:cNvPicPr>
            <a:picLocks noChangeAspect="1" noChangeArrowheads="1"/>
          </p:cNvPicPr>
          <p:nvPr/>
        </p:nvPicPr>
        <p:blipFill>
          <a:blip r:embed="rId3" cstate="print"/>
          <a:srcRect/>
          <a:stretch>
            <a:fillRect/>
          </a:stretch>
        </p:blipFill>
        <p:spPr bwMode="auto">
          <a:xfrm>
            <a:off x="381000" y="1828800"/>
            <a:ext cx="4038600" cy="1976438"/>
          </a:xfrm>
          <a:prstGeom prst="rect">
            <a:avLst/>
          </a:prstGeom>
          <a:noFill/>
          <a:ln w="9525">
            <a:noFill/>
            <a:miter lim="800000"/>
            <a:headEnd/>
            <a:tailEnd/>
          </a:ln>
          <a:effectLst/>
        </p:spPr>
      </p:pic>
      <p:pic>
        <p:nvPicPr>
          <p:cNvPr id="168965" name="Picture 5"/>
          <p:cNvPicPr>
            <a:picLocks noGrp="1" noChangeAspect="1" noChangeArrowheads="1"/>
          </p:cNvPicPr>
          <p:nvPr>
            <p:ph type="body" idx="1"/>
          </p:nvPr>
        </p:nvPicPr>
        <p:blipFill>
          <a:blip r:embed="rId4" cstate="print"/>
          <a:srcRect/>
          <a:stretch>
            <a:fillRect/>
          </a:stretch>
        </p:blipFill>
        <p:spPr>
          <a:xfrm>
            <a:off x="838200" y="4095750"/>
            <a:ext cx="3505200" cy="2433638"/>
          </a:xfrm>
          <a:noFill/>
          <a:ln/>
        </p:spPr>
      </p:pic>
      <p:pic>
        <p:nvPicPr>
          <p:cNvPr id="168966" name="Picture 6"/>
          <p:cNvPicPr>
            <a:picLocks noChangeAspect="1" noChangeArrowheads="1"/>
          </p:cNvPicPr>
          <p:nvPr/>
        </p:nvPicPr>
        <p:blipFill>
          <a:blip r:embed="rId5" cstate="print"/>
          <a:srcRect/>
          <a:stretch>
            <a:fillRect/>
          </a:stretch>
        </p:blipFill>
        <p:spPr bwMode="auto">
          <a:xfrm>
            <a:off x="4953000" y="1828800"/>
            <a:ext cx="3962400" cy="2789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4083" name="Rectangle 3"/>
          <p:cNvSpPr>
            <a:spLocks noGrp="1"/>
          </p:cNvSpPr>
          <p:nvPr>
            <p:ph type="body" idx="1"/>
          </p:nvPr>
        </p:nvSpPr>
        <p:spPr/>
        <p:txBody>
          <a:bodyPr/>
          <a:lstStyle/>
          <a:p>
            <a:endParaRPr lang="en-US" smtClean="0"/>
          </a:p>
        </p:txBody>
      </p:sp>
      <p:pic>
        <p:nvPicPr>
          <p:cNvPr id="174085" name="Picture 5"/>
          <p:cNvPicPr>
            <a:picLocks noChangeAspect="1" noChangeArrowheads="1"/>
          </p:cNvPicPr>
          <p:nvPr/>
        </p:nvPicPr>
        <p:blipFill>
          <a:blip r:embed="rId2" cstate="print"/>
          <a:srcRect/>
          <a:stretch>
            <a:fillRect/>
          </a:stretch>
        </p:blipFill>
        <p:spPr bwMode="auto">
          <a:xfrm>
            <a:off x="1408113" y="1676400"/>
            <a:ext cx="6516687" cy="47323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2035"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1981200" y="1819275"/>
            <a:ext cx="6270625" cy="4527550"/>
            <a:chOff x="1248" y="1146"/>
            <a:chExt cx="3950" cy="2852"/>
          </a:xfrm>
        </p:grpSpPr>
        <p:sp>
          <p:nvSpPr>
            <p:cNvPr id="3" name="AutoShape 3"/>
            <p:cNvSpPr>
              <a:spLocks noChangeAspect="1" noChangeArrowheads="1" noTextEdit="1"/>
            </p:cNvSpPr>
            <p:nvPr/>
          </p:nvSpPr>
          <p:spPr bwMode="auto">
            <a:xfrm>
              <a:off x="1248" y="1146"/>
              <a:ext cx="3936" cy="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184" y="1146"/>
              <a:ext cx="14" cy="28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1248" y="3984"/>
              <a:ext cx="393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248" y="1146"/>
              <a:ext cx="14" cy="2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262" y="1146"/>
              <a:ext cx="392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5141" y="1160"/>
              <a:ext cx="43" cy="28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1262" y="3941"/>
              <a:ext cx="3879" cy="4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262" y="1160"/>
              <a:ext cx="44" cy="2781"/>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306" y="1160"/>
              <a:ext cx="3835" cy="4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335" y="1204"/>
              <a:ext cx="12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effectLst/>
                  <a:latin typeface="Tahoma" panose="020B0604030504040204" pitchFamily="34" charset="0"/>
                </a:rPr>
                <a:t>CavEvent</a:t>
              </a:r>
              <a:endParaRPr kumimoji="0" lang="en-US" altLang="en-US" sz="1800" b="0" i="0" u="none" strike="noStrike" cap="none" normalizeH="0" baseline="0" dirty="0" smtClean="0">
                <a:ln>
                  <a:noFill/>
                </a:ln>
                <a:effectLst/>
              </a:endParaRPr>
            </a:p>
          </p:txBody>
        </p:sp>
        <p:sp>
          <p:nvSpPr>
            <p:cNvPr id="13" name="Rectangle 14"/>
            <p:cNvSpPr>
              <a:spLocks noChangeArrowheads="1"/>
            </p:cNvSpPr>
            <p:nvPr/>
          </p:nvSpPr>
          <p:spPr bwMode="auto">
            <a:xfrm>
              <a:off x="5141" y="1521"/>
              <a:ext cx="14" cy="243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 name="Rectangle 15"/>
            <p:cNvSpPr>
              <a:spLocks noChangeArrowheads="1"/>
            </p:cNvSpPr>
            <p:nvPr/>
          </p:nvSpPr>
          <p:spPr bwMode="auto">
            <a:xfrm>
              <a:off x="1291" y="3941"/>
              <a:ext cx="3850"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291" y="1521"/>
              <a:ext cx="15" cy="242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306" y="1521"/>
              <a:ext cx="3835"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320" y="153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952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 y="1593"/>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2"/>
            <p:cNvSpPr>
              <a:spLocks noChangeArrowheads="1"/>
            </p:cNvSpPr>
            <p:nvPr/>
          </p:nvSpPr>
          <p:spPr bwMode="auto">
            <a:xfrm>
              <a:off x="1320" y="186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3"/>
            <p:cNvSpPr>
              <a:spLocks noChangeArrowheads="1"/>
            </p:cNvSpPr>
            <p:nvPr/>
          </p:nvSpPr>
          <p:spPr bwMode="auto">
            <a:xfrm>
              <a:off x="1320" y="2198"/>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4"/>
            <p:cNvSpPr>
              <a:spLocks noChangeArrowheads="1"/>
            </p:cNvSpPr>
            <p:nvPr/>
          </p:nvSpPr>
          <p:spPr bwMode="auto">
            <a:xfrm>
              <a:off x="1320" y="2529"/>
              <a:ext cx="346"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5"/>
            <p:cNvSpPr>
              <a:spLocks noChangeArrowheads="1"/>
            </p:cNvSpPr>
            <p:nvPr/>
          </p:nvSpPr>
          <p:spPr bwMode="auto">
            <a:xfrm>
              <a:off x="1320" y="287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6"/>
            <p:cNvSpPr>
              <a:spLocks noChangeArrowheads="1"/>
            </p:cNvSpPr>
            <p:nvPr/>
          </p:nvSpPr>
          <p:spPr bwMode="auto">
            <a:xfrm>
              <a:off x="1320" y="320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7"/>
            <p:cNvSpPr>
              <a:spLocks noChangeArrowheads="1"/>
            </p:cNvSpPr>
            <p:nvPr/>
          </p:nvSpPr>
          <p:spPr bwMode="auto">
            <a:xfrm>
              <a:off x="1681" y="1521"/>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8"/>
            <p:cNvSpPr>
              <a:spLocks noChangeArrowheads="1"/>
            </p:cNvSpPr>
            <p:nvPr/>
          </p:nvSpPr>
          <p:spPr bwMode="auto">
            <a:xfrm>
              <a:off x="1781" y="1564"/>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9"/>
            <p:cNvSpPr>
              <a:spLocks noChangeArrowheads="1"/>
            </p:cNvSpPr>
            <p:nvPr/>
          </p:nvSpPr>
          <p:spPr bwMode="auto">
            <a:xfrm>
              <a:off x="1681" y="185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0"/>
            <p:cNvSpPr>
              <a:spLocks noChangeArrowheads="1"/>
            </p:cNvSpPr>
            <p:nvPr/>
          </p:nvSpPr>
          <p:spPr bwMode="auto">
            <a:xfrm>
              <a:off x="1781" y="189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31"/>
            <p:cNvSpPr>
              <a:spLocks noChangeArrowheads="1"/>
            </p:cNvSpPr>
            <p:nvPr/>
          </p:nvSpPr>
          <p:spPr bwMode="auto">
            <a:xfrm>
              <a:off x="1681" y="2183"/>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 name="Rectangle 32"/>
            <p:cNvSpPr>
              <a:spLocks noChangeArrowheads="1"/>
            </p:cNvSpPr>
            <p:nvPr/>
          </p:nvSpPr>
          <p:spPr bwMode="auto">
            <a:xfrm>
              <a:off x="1781" y="2226"/>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eventLocation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33"/>
            <p:cNvSpPr>
              <a:spLocks noChangeArrowheads="1"/>
            </p:cNvSpPr>
            <p:nvPr/>
          </p:nvSpPr>
          <p:spPr bwMode="auto">
            <a:xfrm>
              <a:off x="1681" y="2515"/>
              <a:ext cx="3460"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2" name="Rectangle 34"/>
            <p:cNvSpPr>
              <a:spLocks noChangeArrowheads="1"/>
            </p:cNvSpPr>
            <p:nvPr/>
          </p:nvSpPr>
          <p:spPr bwMode="auto">
            <a:xfrm>
              <a:off x="1781" y="2558"/>
              <a:ext cx="1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eventJudge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3" name="Rectangle 35"/>
            <p:cNvSpPr>
              <a:spLocks noChangeArrowheads="1"/>
            </p:cNvSpPr>
            <p:nvPr/>
          </p:nvSpPr>
          <p:spPr bwMode="auto">
            <a:xfrm>
              <a:off x="1681" y="2860"/>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7" name="Rectangle 36"/>
            <p:cNvSpPr>
              <a:spLocks noChangeArrowheads="1"/>
            </p:cNvSpPr>
            <p:nvPr/>
          </p:nvSpPr>
          <p:spPr bwMode="auto">
            <a:xfrm>
              <a:off x="1781" y="2904"/>
              <a:ext cx="9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8" name="Rectangle 37"/>
            <p:cNvSpPr>
              <a:spLocks noChangeArrowheads="1"/>
            </p:cNvSpPr>
            <p:nvPr/>
          </p:nvSpPr>
          <p:spPr bwMode="auto">
            <a:xfrm>
              <a:off x="1681" y="319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9" name="Rectangle 38"/>
            <p:cNvSpPr>
              <a:spLocks noChangeArrowheads="1"/>
            </p:cNvSpPr>
            <p:nvPr/>
          </p:nvSpPr>
          <p:spPr bwMode="auto">
            <a:xfrm>
              <a:off x="1781" y="323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dogOwner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40" name="Line 39"/>
            <p:cNvSpPr>
              <a:spLocks noChangeShapeType="1"/>
            </p:cNvSpPr>
            <p:nvPr/>
          </p:nvSpPr>
          <p:spPr bwMode="auto">
            <a:xfrm>
              <a:off x="1306" y="1521"/>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1" name="Line 40"/>
            <p:cNvSpPr>
              <a:spLocks noChangeShapeType="1"/>
            </p:cNvSpPr>
            <p:nvPr/>
          </p:nvSpPr>
          <p:spPr bwMode="auto">
            <a:xfrm>
              <a:off x="1306" y="185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2" name="Line 41"/>
            <p:cNvSpPr>
              <a:spLocks noChangeShapeType="1"/>
            </p:cNvSpPr>
            <p:nvPr/>
          </p:nvSpPr>
          <p:spPr bwMode="auto">
            <a:xfrm>
              <a:off x="1306" y="218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3" name="Line 42"/>
            <p:cNvSpPr>
              <a:spLocks noChangeShapeType="1"/>
            </p:cNvSpPr>
            <p:nvPr/>
          </p:nvSpPr>
          <p:spPr bwMode="auto">
            <a:xfrm>
              <a:off x="1306" y="2515"/>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4" name="Line 43"/>
            <p:cNvSpPr>
              <a:spLocks noChangeShapeType="1"/>
            </p:cNvSpPr>
            <p:nvPr/>
          </p:nvSpPr>
          <p:spPr bwMode="auto">
            <a:xfrm>
              <a:off x="1306" y="2860"/>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5" name="Line 44"/>
            <p:cNvSpPr>
              <a:spLocks noChangeShapeType="1"/>
            </p:cNvSpPr>
            <p:nvPr/>
          </p:nvSpPr>
          <p:spPr bwMode="auto">
            <a:xfrm>
              <a:off x="1306" y="319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6" name="Line 45"/>
            <p:cNvSpPr>
              <a:spLocks noChangeShapeType="1"/>
            </p:cNvSpPr>
            <p:nvPr/>
          </p:nvSpPr>
          <p:spPr bwMode="auto">
            <a:xfrm>
              <a:off x="1306" y="352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7" name="Line 46"/>
            <p:cNvSpPr>
              <a:spLocks noChangeShapeType="1"/>
            </p:cNvSpPr>
            <p:nvPr/>
          </p:nvSpPr>
          <p:spPr bwMode="auto">
            <a:xfrm>
              <a:off x="130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8" name="Line 47"/>
            <p:cNvSpPr>
              <a:spLocks noChangeShapeType="1"/>
            </p:cNvSpPr>
            <p:nvPr/>
          </p:nvSpPr>
          <p:spPr bwMode="auto">
            <a:xfrm>
              <a:off x="166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9" name="Line 48"/>
            <p:cNvSpPr>
              <a:spLocks noChangeShapeType="1"/>
            </p:cNvSpPr>
            <p:nvPr/>
          </p:nvSpPr>
          <p:spPr bwMode="auto">
            <a:xfrm>
              <a:off x="512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5107" name="Rectangle 3"/>
          <p:cNvSpPr>
            <a:spLocks noGrp="1"/>
          </p:cNvSpPr>
          <p:nvPr>
            <p:ph type="body" idx="1"/>
          </p:nvPr>
        </p:nvSpPr>
        <p:spPr>
          <a:xfrm>
            <a:off x="304800" y="1784350"/>
            <a:ext cx="8839200" cy="4768850"/>
          </a:xfrm>
        </p:spPr>
        <p:txBody>
          <a:bodyPr/>
          <a:lstStyle/>
          <a:p>
            <a:endParaRPr lang="en-US" smtClean="0"/>
          </a:p>
        </p:txBody>
      </p:sp>
      <p:graphicFrame>
        <p:nvGraphicFramePr>
          <p:cNvPr id="175225" name="Group 121"/>
          <p:cNvGraphicFramePr>
            <a:graphicFrameLocks noGrp="1"/>
          </p:cNvGraphicFramePr>
          <p:nvPr/>
        </p:nvGraphicFramePr>
        <p:xfrm>
          <a:off x="152400" y="2328863"/>
          <a:ext cx="8839200" cy="2928942"/>
        </p:xfrm>
        <a:graphic>
          <a:graphicData uri="http://schemas.openxmlformats.org/drawingml/2006/table">
            <a:tbl>
              <a:tblPr/>
              <a:tblGrid>
                <a:gridCol w="10604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1403350">
                  <a:extLst>
                    <a:ext uri="{9D8B030D-6E8A-4147-A177-3AD203B41FA5}">
                      <a16:colId xmlns:a16="http://schemas.microsoft.com/office/drawing/2014/main" val="20005"/>
                    </a:ext>
                  </a:extLst>
                </a:gridCol>
              </a:tblGrid>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EventID</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Day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Location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Judge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Dog</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Owner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cap="flat">
                      <a:noFill/>
                    </a:lnT>
                    <a:lnB>
                      <a:noFill/>
                    </a:lnB>
                    <a:lnTlToBr>
                      <a:noFill/>
                    </a:lnTlToBr>
                    <a:lnBlToTr>
                      <a:noFill/>
                    </a:lnBlToTr>
                    <a:solidFill>
                      <a:schemeClr val="tx1"/>
                    </a:solidFill>
                  </a:tcPr>
                </a:tc>
                <a:extLst>
                  <a:ext uri="{0D108BD9-81ED-4DB2-BD59-A6C34878D82A}">
                    <a16:rowId xmlns:a16="http://schemas.microsoft.com/office/drawing/2014/main" val="10000"/>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2/10/2009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Westminster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1"/>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30/09/2009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Inglison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Robert Waddington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Nottus Hooray Henry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James Jackson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2"/>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8/11/2009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Higham</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Michale Forte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Cinderlace Cromwell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Albert Vella</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3"/>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4</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12/12/2009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Los Angeles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4"/>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5</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14/06/2009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Bristol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5"/>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6</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20/02/2009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San Diego</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Paula Mitchell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6"/>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7</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11/01/2009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Boston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Kevin Sherman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Anberran Ginger Truffle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Evan Mondrian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7"/>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cap="flat">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9/03/2009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Edinbirgh</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Arial" charset="0"/>
                          <a:cs typeface="Arial" charset="0"/>
                        </a:rPr>
                        <a:t>Cindy Huggins</a:t>
                      </a:r>
                      <a:endParaRPr kumimoji="0" lang="en-US" sz="1050" b="0" i="0" u="none" strike="noStrike" cap="none" normalizeH="0" baseline="0" dirty="0" smtClean="0">
                        <a:ln>
                          <a:noFill/>
                        </a:ln>
                        <a:solidFill>
                          <a:schemeClr val="bg1"/>
                        </a:solidFill>
                        <a:effectLst/>
                        <a:latin typeface="Corbel" pitchFamily="34" charset="0"/>
                      </a:endParaRPr>
                    </a:p>
                  </a:txBody>
                  <a:tcPr anchor="b" horzOverflow="overflow">
                    <a:lnL>
                      <a:noFill/>
                    </a:lnL>
                    <a:lnR cap="flat">
                      <a:noFill/>
                    </a:lnR>
                    <a:lnT>
                      <a:noFill/>
                    </a:lnT>
                    <a:lnB cap="flat">
                      <a:noFill/>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7155" name="Rectangle 3"/>
          <p:cNvSpPr>
            <a:spLocks noGrp="1"/>
          </p:cNvSpPr>
          <p:nvPr>
            <p:ph type="body" idx="1"/>
          </p:nvPr>
        </p:nvSpPr>
        <p:spPr/>
        <p:txBody>
          <a:bodyPr/>
          <a:lstStyle/>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 y="2514600"/>
            <a:ext cx="8219048" cy="275238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3123" name="Rectangle 3"/>
          <p:cNvSpPr>
            <a:spLocks noGrp="1"/>
          </p:cNvSpPr>
          <p:nvPr>
            <p:ph type="body" idx="1"/>
          </p:nvPr>
        </p:nvSpPr>
        <p:spPr/>
        <p:txBody>
          <a:bodyPr/>
          <a:lstStyle/>
          <a:p>
            <a:r>
              <a:rPr lang="en-AU" smtClean="0"/>
              <a:t>Data quality violations are possible because of flaws in the table design.</a:t>
            </a:r>
          </a:p>
          <a:p>
            <a:r>
              <a:rPr lang="en-AU" smtClean="0"/>
              <a:t>The specific requirements for a table design that </a:t>
            </a:r>
            <a:r>
              <a:rPr lang="en-AU" i="1" smtClean="0"/>
              <a:t>is not at risk</a:t>
            </a:r>
            <a:r>
              <a:rPr lang="en-AU" smtClean="0"/>
              <a:t> have been determined.</a:t>
            </a:r>
          </a:p>
          <a:p>
            <a:r>
              <a:rPr lang="en-AU" smtClean="0"/>
              <a:t>They are called “normal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9203" name="Rectangle 3"/>
          <p:cNvSpPr>
            <a:spLocks noGrp="1"/>
          </p:cNvSpPr>
          <p:nvPr>
            <p:ph type="body" idx="1"/>
          </p:nvPr>
        </p:nvSpPr>
        <p:spPr/>
        <p:txBody>
          <a:bodyPr/>
          <a:lstStyle/>
          <a:p>
            <a:r>
              <a:rPr lang="en-AU" dirty="0" err="1" smtClean="0"/>
              <a:t>EventID</a:t>
            </a:r>
            <a:r>
              <a:rPr lang="en-AU" dirty="0" smtClean="0"/>
              <a:t>		Primary Key</a:t>
            </a:r>
          </a:p>
          <a:p>
            <a:r>
              <a:rPr lang="en-AU" dirty="0" smtClean="0"/>
              <a:t>Day		Event ID</a:t>
            </a:r>
          </a:p>
          <a:p>
            <a:r>
              <a:rPr lang="en-AU" dirty="0" smtClean="0"/>
              <a:t>Location		Event ID</a:t>
            </a:r>
          </a:p>
          <a:p>
            <a:r>
              <a:rPr lang="en-AU" dirty="0" smtClean="0"/>
              <a:t>Judge		Event ID</a:t>
            </a:r>
          </a:p>
          <a:p>
            <a:r>
              <a:rPr lang="en-AU" dirty="0" smtClean="0"/>
              <a:t>Dog		Event ID</a:t>
            </a:r>
          </a:p>
          <a:p>
            <a:r>
              <a:rPr lang="en-AU" dirty="0" smtClean="0"/>
              <a:t>Owner		Dog</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81251" name="Rectangle 3"/>
          <p:cNvSpPr>
            <a:spLocks noGrp="1"/>
          </p:cNvSpPr>
          <p:nvPr>
            <p:ph type="body" idx="1"/>
          </p:nvPr>
        </p:nvSpPr>
        <p:spPr/>
        <p:txBody>
          <a:bodyPr/>
          <a:lstStyle/>
          <a:p>
            <a:r>
              <a:rPr lang="en-AU" smtClean="0"/>
              <a:t>Dog -&gt; Owner</a:t>
            </a:r>
          </a:p>
          <a:p>
            <a:r>
              <a:rPr lang="en-AU" smtClean="0"/>
              <a:t>Dog is not a primary key</a:t>
            </a:r>
          </a:p>
          <a:p>
            <a:r>
              <a:rPr lang="en-AU" smtClean="0"/>
              <a:t>Therefore, you can have repeated instances of Dog in the table</a:t>
            </a:r>
          </a:p>
          <a:p>
            <a:r>
              <a:rPr lang="en-AU" smtClean="0"/>
              <a:t>In which case you will have repeated instances of (Dog, Owner) in the table</a:t>
            </a:r>
          </a:p>
          <a:p>
            <a:r>
              <a:rPr lang="en-AU" smtClean="0"/>
              <a:t>If (Dog, Owner) changes, you  must update all repetitions</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82275" name="Rectangle 3"/>
          <p:cNvSpPr>
            <a:spLocks noGrp="1"/>
          </p:cNvSpPr>
          <p:nvPr>
            <p:ph type="body" idx="1"/>
          </p:nvPr>
        </p:nvSpPr>
        <p:spPr/>
        <p:txBody>
          <a:bodyPr/>
          <a:lstStyle/>
          <a:p>
            <a:r>
              <a:rPr lang="en-AU" smtClean="0"/>
              <a:t>If any column is functionally dependent on a </a:t>
            </a:r>
            <a:r>
              <a:rPr lang="en-AU" i="1" smtClean="0"/>
              <a:t>non-primary key</a:t>
            </a:r>
            <a:r>
              <a:rPr lang="en-AU" smtClean="0"/>
              <a:t> your table is at risk of update anomalies.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Third Normal Form</a:t>
            </a:r>
            <a:endParaRPr lang="en-US" smtClean="0"/>
          </a:p>
        </p:txBody>
      </p:sp>
      <p:sp>
        <p:nvSpPr>
          <p:cNvPr id="184323" name="Rectangle 3"/>
          <p:cNvSpPr>
            <a:spLocks noGrp="1"/>
          </p:cNvSpPr>
          <p:nvPr>
            <p:ph type="body" idx="1"/>
          </p:nvPr>
        </p:nvSpPr>
        <p:spPr>
          <a:xfrm>
            <a:off x="914400" y="1752600"/>
            <a:ext cx="7772400" cy="4572000"/>
          </a:xfrm>
        </p:spPr>
        <p:txBody>
          <a:bodyPr/>
          <a:lstStyle/>
          <a:p>
            <a:r>
              <a:rPr lang="en-AU" smtClean="0"/>
              <a:t>Flaw:</a:t>
            </a:r>
          </a:p>
          <a:p>
            <a:pPr lvl="1"/>
            <a:r>
              <a:rPr lang="en-AU" smtClean="0"/>
              <a:t>Some column is functionally dependent on a non-key column.</a:t>
            </a:r>
          </a:p>
          <a:p>
            <a:pPr lvl="1"/>
            <a:endParaRPr lang="en-AU" smtClean="0"/>
          </a:p>
          <a:p>
            <a:r>
              <a:rPr lang="en-AU" smtClean="0"/>
              <a:t>Fix:</a:t>
            </a:r>
          </a:p>
          <a:p>
            <a:pPr lvl="1"/>
            <a:r>
              <a:rPr lang="en-AU" smtClean="0"/>
              <a:t>Pull the dependent column out into its own table. The column on which it depends becomes it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0467" name="Rectangle 3"/>
          <p:cNvSpPr>
            <a:spLocks noGrp="1"/>
          </p:cNvSpPr>
          <p:nvPr>
            <p:ph type="body" idx="1"/>
          </p:nvPr>
        </p:nvSpPr>
        <p:spPr/>
        <p:txBody>
          <a:bodyPr/>
          <a:lstStyle/>
          <a:p>
            <a:r>
              <a:rPr lang="en-AU" smtClean="0"/>
              <a:t>1NF:</a:t>
            </a:r>
          </a:p>
          <a:p>
            <a:pPr lvl="1"/>
            <a:r>
              <a:rPr lang="en-AU" smtClean="0"/>
              <a:t>Remove repeating values</a:t>
            </a:r>
          </a:p>
          <a:p>
            <a:r>
              <a:rPr lang="en-AU" smtClean="0"/>
              <a:t>2NF:</a:t>
            </a:r>
          </a:p>
          <a:p>
            <a:pPr lvl="1"/>
            <a:r>
              <a:rPr lang="en-AU" smtClean="0"/>
              <a:t>Remove any functional dependencies on partial primary keys</a:t>
            </a:r>
          </a:p>
          <a:p>
            <a:r>
              <a:rPr lang="en-AU" smtClean="0"/>
              <a:t>3NF:</a:t>
            </a:r>
          </a:p>
          <a:p>
            <a:pPr lvl="1"/>
            <a:r>
              <a:rPr lang="en-AU" smtClean="0"/>
              <a:t>Remove any functional dependencies on non-primary keys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5587" name="Rectangle 3"/>
          <p:cNvSpPr>
            <a:spLocks noGrp="1"/>
          </p:cNvSpPr>
          <p:nvPr>
            <p:ph type="body" idx="1"/>
          </p:nvPr>
        </p:nvSpPr>
        <p:spPr/>
        <p:txBody>
          <a:bodyPr/>
          <a:lstStyle/>
          <a:p>
            <a:r>
              <a:rPr lang="en-AU" smtClean="0"/>
              <a:t>“Your data should depend on the key (1NF), the whole key (2NF) and nothing but the key (3NF)”</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bwMode="auto">
          <a:xfrm>
            <a:off x="533400" y="512763"/>
            <a:ext cx="8382000" cy="914400"/>
          </a:xfrm>
          <a:noFill/>
        </p:spPr>
        <p:txBody>
          <a:bodyPr wrap="square" lIns="91440" tIns="45720" rIns="91440" bIns="45720" numCol="1" anchorCtr="0" compatLnSpc="1">
            <a:prstTxWarp prst="textNoShape">
              <a:avLst/>
            </a:prstTxWarp>
          </a:bodyPr>
          <a:lstStyle/>
          <a:p>
            <a:r>
              <a:rPr lang="en-AU" sz="3600" smtClean="0"/>
              <a:t>Avoiding Normal Form Violations</a:t>
            </a:r>
            <a:endParaRPr lang="en-US" sz="3600" smtClean="0"/>
          </a:p>
        </p:txBody>
      </p:sp>
      <p:sp>
        <p:nvSpPr>
          <p:cNvPr id="192515" name="Rectangle 3"/>
          <p:cNvSpPr>
            <a:spLocks noGrp="1"/>
          </p:cNvSpPr>
          <p:nvPr>
            <p:ph type="body" idx="1"/>
          </p:nvPr>
        </p:nvSpPr>
        <p:spPr/>
        <p:txBody>
          <a:bodyPr/>
          <a:lstStyle/>
          <a:p>
            <a:r>
              <a:rPr lang="en-AU" smtClean="0"/>
              <a:t>It’s good to be able to spot NF violations and fix them.</a:t>
            </a:r>
          </a:p>
          <a:p>
            <a:r>
              <a:rPr lang="en-AU" smtClean="0"/>
              <a:t>It’s better for them never to occur in your logical model at all</a:t>
            </a:r>
          </a:p>
          <a:p>
            <a:r>
              <a:rPr lang="en-AU" smtClean="0"/>
              <a:t>Many can be avoided through careful conceptual modelling</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bwMode="auto">
          <a:xfrm>
            <a:off x="533400" y="512763"/>
            <a:ext cx="8153400" cy="914400"/>
          </a:xfrm>
          <a:noFill/>
        </p:spPr>
        <p:txBody>
          <a:bodyPr wrap="square" lIns="91440" tIns="45720" rIns="91440" bIns="45720" numCol="1" anchorCtr="0" compatLnSpc="1">
            <a:prstTxWarp prst="textNoShape">
              <a:avLst/>
            </a:prstTxWarp>
          </a:bodyPr>
          <a:lstStyle/>
          <a:p>
            <a:r>
              <a:rPr lang="en-AU" sz="3600" smtClean="0"/>
              <a:t>Avoiding Normal Form Violations</a:t>
            </a:r>
            <a:endParaRPr lang="en-US" sz="3600" smtClean="0"/>
          </a:p>
        </p:txBody>
      </p:sp>
      <p:sp>
        <p:nvSpPr>
          <p:cNvPr id="193539" name="Rectangle 3"/>
          <p:cNvSpPr>
            <a:spLocks noGrp="1"/>
          </p:cNvSpPr>
          <p:nvPr>
            <p:ph type="body" idx="1"/>
          </p:nvPr>
        </p:nvSpPr>
        <p:spPr/>
        <p:txBody>
          <a:bodyPr/>
          <a:lstStyle/>
          <a:p>
            <a:pPr>
              <a:lnSpc>
                <a:spcPct val="90000"/>
              </a:lnSpc>
            </a:pPr>
            <a:r>
              <a:rPr lang="en-AU" smtClean="0"/>
              <a:t>Describe, in one word, the common feature of all the flaws….</a:t>
            </a:r>
          </a:p>
          <a:p>
            <a:pPr>
              <a:lnSpc>
                <a:spcPct val="90000"/>
              </a:lnSpc>
            </a:pPr>
            <a:endParaRPr lang="en-AU" smtClean="0"/>
          </a:p>
          <a:p>
            <a:pPr>
              <a:lnSpc>
                <a:spcPct val="90000"/>
              </a:lnSpc>
            </a:pPr>
            <a:r>
              <a:rPr lang="en-AU" smtClean="0"/>
              <a:t>….redundancy</a:t>
            </a:r>
          </a:p>
          <a:p>
            <a:pPr>
              <a:lnSpc>
                <a:spcPct val="90000"/>
              </a:lnSpc>
            </a:pPr>
            <a:endParaRPr lang="en-AU" smtClean="0"/>
          </a:p>
          <a:p>
            <a:pPr>
              <a:lnSpc>
                <a:spcPct val="90000"/>
              </a:lnSpc>
            </a:pPr>
            <a:r>
              <a:rPr lang="en-AU" smtClean="0"/>
              <a:t>Each entity in your conceptual model should describe </a:t>
            </a:r>
            <a:r>
              <a:rPr lang="en-AU" i="1" smtClean="0"/>
              <a:t>one thing</a:t>
            </a:r>
          </a:p>
          <a:p>
            <a:pPr>
              <a:lnSpc>
                <a:spcPct val="90000"/>
              </a:lnSpc>
            </a:pPr>
            <a:r>
              <a:rPr lang="en-AU" smtClean="0"/>
              <a:t>Each piece of information in  your conceptual model should be in </a:t>
            </a:r>
            <a:r>
              <a:rPr lang="en-AU" i="1" smtClean="0"/>
              <a:t>one place</a:t>
            </a:r>
            <a:endParaRPr lang="en-AU" smtClean="0"/>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200000"/>
                  </a:schemeClr>
                </a:solidFill>
              </a:rPr>
              <a:t>Exercise</a:t>
            </a:r>
            <a:endParaRPr lang="en-NZ" dirty="0">
              <a:solidFill>
                <a:schemeClr val="tx2">
                  <a:satMod val="200000"/>
                </a:schemeClr>
              </a:solidFill>
            </a:endParaRPr>
          </a:p>
        </p:txBody>
      </p:sp>
      <p:sp>
        <p:nvSpPr>
          <p:cNvPr id="36866" name="Content Placeholder 2"/>
          <p:cNvSpPr>
            <a:spLocks noGrp="1"/>
          </p:cNvSpPr>
          <p:nvPr>
            <p:ph idx="1"/>
          </p:nvPr>
        </p:nvSpPr>
        <p:spPr/>
        <p:txBody>
          <a:bodyPr/>
          <a:lstStyle/>
          <a:p>
            <a:endParaRPr lang="en-NZ" i="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5171" name="Rectangle 3"/>
          <p:cNvSpPr>
            <a:spLocks noGrp="1"/>
          </p:cNvSpPr>
          <p:nvPr>
            <p:ph type="body" idx="1"/>
          </p:nvPr>
        </p:nvSpPr>
        <p:spPr/>
        <p:txBody>
          <a:bodyPr/>
          <a:lstStyle/>
          <a:p>
            <a:pPr>
              <a:lnSpc>
                <a:spcPct val="90000"/>
              </a:lnSpc>
            </a:pPr>
            <a:r>
              <a:rPr lang="en-AU" sz="2800" smtClean="0"/>
              <a:t>There are five normal forms</a:t>
            </a:r>
          </a:p>
          <a:p>
            <a:pPr lvl="1">
              <a:lnSpc>
                <a:spcPct val="90000"/>
              </a:lnSpc>
            </a:pPr>
            <a:r>
              <a:rPr lang="en-AU" sz="2400" smtClean="0"/>
              <a:t>1</a:t>
            </a:r>
            <a:r>
              <a:rPr lang="en-AU" sz="2400" baseline="30000" smtClean="0"/>
              <a:t>st</a:t>
            </a:r>
            <a:r>
              <a:rPr lang="en-AU" sz="2400" smtClean="0"/>
              <a:t>, 2</a:t>
            </a:r>
            <a:r>
              <a:rPr lang="en-AU" sz="2400" baseline="30000" smtClean="0"/>
              <a:t>nd</a:t>
            </a:r>
            <a:r>
              <a:rPr lang="en-AU" sz="2400" smtClean="0"/>
              <a:t>, 3</a:t>
            </a:r>
            <a:r>
              <a:rPr lang="en-AU" sz="2400" baseline="30000" smtClean="0"/>
              <a:t>rd</a:t>
            </a:r>
            <a:r>
              <a:rPr lang="en-AU" sz="2400" smtClean="0"/>
              <a:t> (&amp; Boyce-Codd), 4</a:t>
            </a:r>
            <a:r>
              <a:rPr lang="en-AU" sz="2400" baseline="30000" smtClean="0"/>
              <a:t>th</a:t>
            </a:r>
            <a:r>
              <a:rPr lang="en-AU" sz="2400" smtClean="0"/>
              <a:t>  &amp; 5th</a:t>
            </a:r>
          </a:p>
          <a:p>
            <a:pPr>
              <a:lnSpc>
                <a:spcPct val="90000"/>
              </a:lnSpc>
            </a:pPr>
            <a:r>
              <a:rPr lang="en-AU" sz="2800" smtClean="0"/>
              <a:t>They are</a:t>
            </a:r>
          </a:p>
          <a:p>
            <a:pPr lvl="1">
              <a:lnSpc>
                <a:spcPct val="90000"/>
              </a:lnSpc>
            </a:pPr>
            <a:r>
              <a:rPr lang="en-AU" sz="2400" smtClean="0"/>
              <a:t>Increasingly safe</a:t>
            </a:r>
          </a:p>
          <a:p>
            <a:pPr lvl="1">
              <a:lnSpc>
                <a:spcPct val="90000"/>
              </a:lnSpc>
            </a:pPr>
            <a:r>
              <a:rPr lang="en-AU" sz="2400" smtClean="0"/>
              <a:t>Increasingly complicated to implement</a:t>
            </a:r>
          </a:p>
          <a:p>
            <a:pPr>
              <a:lnSpc>
                <a:spcPct val="90000"/>
              </a:lnSpc>
            </a:pPr>
            <a:r>
              <a:rPr lang="en-AU" sz="2800" smtClean="0"/>
              <a:t>Your databases should always be in </a:t>
            </a:r>
            <a:r>
              <a:rPr lang="en-AU" sz="2800" i="1" smtClean="0"/>
              <a:t>at least</a:t>
            </a:r>
            <a:r>
              <a:rPr lang="en-AU" sz="2800" smtClean="0"/>
              <a:t>” 3</a:t>
            </a:r>
            <a:r>
              <a:rPr lang="en-AU" sz="2800" baseline="30000" smtClean="0"/>
              <a:t>rd</a:t>
            </a:r>
            <a:r>
              <a:rPr lang="en-AU" sz="2800" smtClean="0"/>
              <a:t> normal form.</a:t>
            </a:r>
          </a:p>
          <a:p>
            <a:pPr>
              <a:lnSpc>
                <a:spcPct val="90000"/>
              </a:lnSpc>
            </a:pPr>
            <a:r>
              <a:rPr lang="en-AU" sz="2800" smtClean="0"/>
              <a:t>If your tables are in the appropriate normal form, update anomalies and data entry errors </a:t>
            </a:r>
            <a:r>
              <a:rPr lang="en-AU" sz="2800" i="1" smtClean="0"/>
              <a:t>cannot</a:t>
            </a:r>
            <a:r>
              <a:rPr lang="en-AU" sz="2800" smtClean="0"/>
              <a:t> occur</a:t>
            </a:r>
            <a:r>
              <a:rPr lang="en-AU" sz="2600" smtClean="0"/>
              <a:t>.</a:t>
            </a: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Normalisation</a:t>
            </a:r>
            <a:endParaRPr lang="en-US" smtClean="0"/>
          </a:p>
        </p:txBody>
      </p:sp>
      <p:sp>
        <p:nvSpPr>
          <p:cNvPr id="134147" name="Rectangle 3"/>
          <p:cNvSpPr>
            <a:spLocks noGrp="1"/>
          </p:cNvSpPr>
          <p:nvPr>
            <p:ph type="body" idx="1"/>
          </p:nvPr>
        </p:nvSpPr>
        <p:spPr/>
        <p:txBody>
          <a:bodyPr/>
          <a:lstStyle/>
          <a:p>
            <a:r>
              <a:rPr lang="en-AU" sz="2600" smtClean="0"/>
              <a:t>The process of putting your tables into the correct normal form is called “normalisation”.</a:t>
            </a:r>
          </a:p>
          <a:p>
            <a:r>
              <a:rPr lang="en-AU" sz="2600" smtClean="0"/>
              <a:t>Each normal form addresses a particular structural flaw</a:t>
            </a:r>
          </a:p>
          <a:p>
            <a:r>
              <a:rPr lang="en-AU" sz="2600" smtClean="0"/>
              <a:t>There is a two-step process for each normal form:</a:t>
            </a:r>
          </a:p>
          <a:p>
            <a:pPr lvl="1"/>
            <a:r>
              <a:rPr lang="en-AU" sz="2200" smtClean="0"/>
              <a:t>Detect the flaw</a:t>
            </a:r>
          </a:p>
          <a:p>
            <a:pPr lvl="1"/>
            <a:r>
              <a:rPr lang="en-AU" sz="2200" smtClean="0"/>
              <a:t>Fix the flaw</a:t>
            </a:r>
          </a:p>
          <a:p>
            <a:r>
              <a:rPr lang="en-AU" sz="2600" smtClean="0"/>
              <a:t>After you have constructed your logical model, you should work carefully through normalisation</a:t>
            </a: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38243" name="Rectangle 3"/>
          <p:cNvSpPr>
            <a:spLocks noGrp="1"/>
          </p:cNvSpPr>
          <p:nvPr>
            <p:ph type="body" idx="1"/>
          </p:nvPr>
        </p:nvSpPr>
        <p:spPr>
          <a:xfrm>
            <a:off x="228600" y="1784350"/>
            <a:ext cx="8686800" cy="4572000"/>
          </a:xfrm>
        </p:spPr>
        <p:txBody>
          <a:bodyPr/>
          <a:lstStyle/>
          <a:p>
            <a:r>
              <a:rPr lang="en-AU" smtClean="0"/>
              <a:t>BIT Staff</a:t>
            </a:r>
          </a:p>
          <a:p>
            <a:endParaRPr lang="en-AU" smtClean="0"/>
          </a:p>
          <a:p>
            <a:endParaRPr lang="en-US" smtClean="0"/>
          </a:p>
        </p:txBody>
      </p:sp>
      <p:grpSp>
        <p:nvGrpSpPr>
          <p:cNvPr id="2" name="Group 4"/>
          <p:cNvGrpSpPr>
            <a:grpSpLocks noChangeAspect="1"/>
          </p:cNvGrpSpPr>
          <p:nvPr/>
        </p:nvGrpSpPr>
        <p:grpSpPr bwMode="auto">
          <a:xfrm>
            <a:off x="2209800" y="2514600"/>
            <a:ext cx="5262563" cy="4260850"/>
            <a:chOff x="1392" y="1584"/>
            <a:chExt cx="3315" cy="2684"/>
          </a:xfrm>
        </p:grpSpPr>
        <p:sp>
          <p:nvSpPr>
            <p:cNvPr id="3" name="AutoShape 3"/>
            <p:cNvSpPr>
              <a:spLocks noChangeAspect="1" noChangeArrowheads="1" noTextEdit="1"/>
            </p:cNvSpPr>
            <p:nvPr/>
          </p:nvSpPr>
          <p:spPr bwMode="auto">
            <a:xfrm>
              <a:off x="1392" y="1584"/>
              <a:ext cx="3303" cy="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4695" y="1584"/>
              <a:ext cx="12" cy="26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1392" y="4256"/>
              <a:ext cx="3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392" y="1584"/>
              <a:ext cx="12" cy="26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404" y="1584"/>
              <a:ext cx="32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4659" y="1596"/>
              <a:ext cx="36" cy="266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1404" y="4220"/>
              <a:ext cx="3255" cy="3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404" y="1596"/>
              <a:ext cx="36" cy="26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440" y="1596"/>
              <a:ext cx="3219" cy="3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465" y="1632"/>
              <a:ext cx="9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err="1" smtClean="0">
                  <a:ln>
                    <a:noFill/>
                  </a:ln>
                  <a:effectLst/>
                  <a:latin typeface="Tahoma" panose="020B0604030504040204" pitchFamily="34" charset="0"/>
                </a:rPr>
                <a:t>BITStaff</a:t>
              </a:r>
              <a:endParaRPr kumimoji="0" lang="en-US" altLang="en-US" sz="1800" b="0" i="0" u="none" strike="noStrike" cap="none" normalizeH="0" baseline="0" dirty="0" smtClean="0">
                <a:ln>
                  <a:noFill/>
                </a:ln>
                <a:effectLst/>
              </a:endParaRPr>
            </a:p>
          </p:txBody>
        </p:sp>
        <p:sp>
          <p:nvSpPr>
            <p:cNvPr id="13" name="Rectangle 14"/>
            <p:cNvSpPr>
              <a:spLocks noChangeArrowheads="1"/>
            </p:cNvSpPr>
            <p:nvPr/>
          </p:nvSpPr>
          <p:spPr bwMode="auto">
            <a:xfrm>
              <a:off x="4659" y="1898"/>
              <a:ext cx="12" cy="233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 name="Rectangle 15"/>
            <p:cNvSpPr>
              <a:spLocks noChangeArrowheads="1"/>
            </p:cNvSpPr>
            <p:nvPr/>
          </p:nvSpPr>
          <p:spPr bwMode="auto">
            <a:xfrm>
              <a:off x="1428" y="4220"/>
              <a:ext cx="3231"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428" y="1898"/>
              <a:ext cx="12" cy="232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440" y="1898"/>
              <a:ext cx="3219"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440" y="1898"/>
              <a:ext cx="3219" cy="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440" y="1898"/>
              <a:ext cx="3219" cy="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452" y="1910"/>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1452" y="2189"/>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2"/>
            <p:cNvSpPr>
              <a:spLocks noChangeArrowheads="1"/>
            </p:cNvSpPr>
            <p:nvPr/>
          </p:nvSpPr>
          <p:spPr bwMode="auto">
            <a:xfrm>
              <a:off x="1452" y="2467"/>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3"/>
            <p:cNvSpPr>
              <a:spLocks noChangeArrowheads="1"/>
            </p:cNvSpPr>
            <p:nvPr/>
          </p:nvSpPr>
          <p:spPr bwMode="auto">
            <a:xfrm>
              <a:off x="1452" y="2745"/>
              <a:ext cx="29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4"/>
            <p:cNvSpPr>
              <a:spLocks noChangeArrowheads="1"/>
            </p:cNvSpPr>
            <p:nvPr/>
          </p:nvSpPr>
          <p:spPr bwMode="auto">
            <a:xfrm>
              <a:off x="1452" y="3035"/>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5"/>
            <p:cNvSpPr>
              <a:spLocks noChangeArrowheads="1"/>
            </p:cNvSpPr>
            <p:nvPr/>
          </p:nvSpPr>
          <p:spPr bwMode="auto">
            <a:xfrm>
              <a:off x="1452" y="3313"/>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6"/>
            <p:cNvSpPr>
              <a:spLocks noChangeArrowheads="1"/>
            </p:cNvSpPr>
            <p:nvPr/>
          </p:nvSpPr>
          <p:spPr bwMode="auto">
            <a:xfrm>
              <a:off x="1452" y="3591"/>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7"/>
            <p:cNvSpPr>
              <a:spLocks noChangeArrowheads="1"/>
            </p:cNvSpPr>
            <p:nvPr/>
          </p:nvSpPr>
          <p:spPr bwMode="auto">
            <a:xfrm>
              <a:off x="1755" y="1898"/>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 name="Rectangle 28"/>
            <p:cNvSpPr>
              <a:spLocks noChangeArrowheads="1"/>
            </p:cNvSpPr>
            <p:nvPr/>
          </p:nvSpPr>
          <p:spPr bwMode="auto">
            <a:xfrm>
              <a:off x="1840" y="1935"/>
              <a:ext cx="9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1755" y="2176"/>
              <a:ext cx="290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0"/>
            <p:cNvSpPr>
              <a:spLocks noChangeArrowheads="1"/>
            </p:cNvSpPr>
            <p:nvPr/>
          </p:nvSpPr>
          <p:spPr bwMode="auto">
            <a:xfrm>
              <a:off x="1840" y="2213"/>
              <a:ext cx="90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staffOffice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1755" y="2455"/>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2"/>
            <p:cNvSpPr>
              <a:spLocks noChangeArrowheads="1"/>
            </p:cNvSpPr>
            <p:nvPr/>
          </p:nvSpPr>
          <p:spPr bwMode="auto">
            <a:xfrm>
              <a:off x="1840" y="2491"/>
              <a:ext cx="84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staffEmail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0" name="Rectangle 33"/>
            <p:cNvSpPr>
              <a:spLocks noChangeArrowheads="1"/>
            </p:cNvSpPr>
            <p:nvPr/>
          </p:nvSpPr>
          <p:spPr bwMode="auto">
            <a:xfrm>
              <a:off x="1755" y="2733"/>
              <a:ext cx="2904" cy="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1" name="Rectangle 34"/>
            <p:cNvSpPr>
              <a:spLocks noChangeArrowheads="1"/>
            </p:cNvSpPr>
            <p:nvPr/>
          </p:nvSpPr>
          <p:spPr bwMode="auto">
            <a:xfrm>
              <a:off x="1840" y="2769"/>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4" name="Rectangle 35"/>
            <p:cNvSpPr>
              <a:spLocks noChangeArrowheads="1"/>
            </p:cNvSpPr>
            <p:nvPr/>
          </p:nvSpPr>
          <p:spPr bwMode="auto">
            <a:xfrm>
              <a:off x="1755" y="3023"/>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5" name="Rectangle 36"/>
            <p:cNvSpPr>
              <a:spLocks noChangeArrowheads="1"/>
            </p:cNvSpPr>
            <p:nvPr/>
          </p:nvSpPr>
          <p:spPr bwMode="auto">
            <a:xfrm>
              <a:off x="1840" y="3047"/>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6" name="Rectangle 37"/>
            <p:cNvSpPr>
              <a:spLocks noChangeArrowheads="1"/>
            </p:cNvSpPr>
            <p:nvPr/>
          </p:nvSpPr>
          <p:spPr bwMode="auto">
            <a:xfrm>
              <a:off x="1755" y="3301"/>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7" name="Rectangle 38"/>
            <p:cNvSpPr>
              <a:spLocks noChangeArrowheads="1"/>
            </p:cNvSpPr>
            <p:nvPr/>
          </p:nvSpPr>
          <p:spPr bwMode="auto">
            <a:xfrm>
              <a:off x="1840" y="3337"/>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8" name="Rectangle 39"/>
            <p:cNvSpPr>
              <a:spLocks noChangeArrowheads="1"/>
            </p:cNvSpPr>
            <p:nvPr/>
          </p:nvSpPr>
          <p:spPr bwMode="auto">
            <a:xfrm>
              <a:off x="1755" y="3579"/>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9" name="Rectangle 40"/>
            <p:cNvSpPr>
              <a:spLocks noChangeArrowheads="1"/>
            </p:cNvSpPr>
            <p:nvPr/>
          </p:nvSpPr>
          <p:spPr bwMode="auto">
            <a:xfrm>
              <a:off x="1840" y="3615"/>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50" name="Line 41"/>
            <p:cNvSpPr>
              <a:spLocks noChangeShapeType="1"/>
            </p:cNvSpPr>
            <p:nvPr/>
          </p:nvSpPr>
          <p:spPr bwMode="auto">
            <a:xfrm>
              <a:off x="1440" y="1898"/>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1" name="Line 42"/>
            <p:cNvSpPr>
              <a:spLocks noChangeShapeType="1"/>
            </p:cNvSpPr>
            <p:nvPr/>
          </p:nvSpPr>
          <p:spPr bwMode="auto">
            <a:xfrm>
              <a:off x="1440" y="2176"/>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2" name="Line 43"/>
            <p:cNvSpPr>
              <a:spLocks noChangeShapeType="1"/>
            </p:cNvSpPr>
            <p:nvPr/>
          </p:nvSpPr>
          <p:spPr bwMode="auto">
            <a:xfrm>
              <a:off x="1464" y="2455"/>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3" name="Line 44"/>
            <p:cNvSpPr>
              <a:spLocks noChangeShapeType="1"/>
            </p:cNvSpPr>
            <p:nvPr/>
          </p:nvSpPr>
          <p:spPr bwMode="auto">
            <a:xfrm>
              <a:off x="1440" y="2733"/>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4" name="Line 45"/>
            <p:cNvSpPr>
              <a:spLocks noChangeShapeType="1"/>
            </p:cNvSpPr>
            <p:nvPr/>
          </p:nvSpPr>
          <p:spPr bwMode="auto">
            <a:xfrm>
              <a:off x="1440" y="3023"/>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5" name="Line 46"/>
            <p:cNvSpPr>
              <a:spLocks noChangeShapeType="1"/>
            </p:cNvSpPr>
            <p:nvPr/>
          </p:nvSpPr>
          <p:spPr bwMode="auto">
            <a:xfrm>
              <a:off x="1440" y="3301"/>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6" name="Line 47"/>
            <p:cNvSpPr>
              <a:spLocks noChangeShapeType="1"/>
            </p:cNvSpPr>
            <p:nvPr/>
          </p:nvSpPr>
          <p:spPr bwMode="auto">
            <a:xfrm>
              <a:off x="1440" y="3579"/>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7" name="Line 48"/>
            <p:cNvSpPr>
              <a:spLocks noChangeShapeType="1"/>
            </p:cNvSpPr>
            <p:nvPr/>
          </p:nvSpPr>
          <p:spPr bwMode="auto">
            <a:xfrm>
              <a:off x="1440" y="3857"/>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8" name="Line 49"/>
            <p:cNvSpPr>
              <a:spLocks noChangeShapeType="1"/>
            </p:cNvSpPr>
            <p:nvPr/>
          </p:nvSpPr>
          <p:spPr bwMode="auto">
            <a:xfrm>
              <a:off x="1440"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9" name="Line 50"/>
            <p:cNvSpPr>
              <a:spLocks noChangeShapeType="1"/>
            </p:cNvSpPr>
            <p:nvPr/>
          </p:nvSpPr>
          <p:spPr bwMode="auto">
            <a:xfrm>
              <a:off x="1743"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60" name="Line 51"/>
            <p:cNvSpPr>
              <a:spLocks noChangeShapeType="1"/>
            </p:cNvSpPr>
            <p:nvPr/>
          </p:nvSpPr>
          <p:spPr bwMode="auto">
            <a:xfrm>
              <a:off x="4647"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0291" name="Rectangle 3"/>
          <p:cNvSpPr>
            <a:spLocks noGrp="1"/>
          </p:cNvSpPr>
          <p:nvPr>
            <p:ph type="body" idx="1"/>
          </p:nvPr>
        </p:nvSpPr>
        <p:spPr>
          <a:xfrm>
            <a:off x="914400" y="4222750"/>
            <a:ext cx="7772400" cy="2254250"/>
          </a:xfrm>
        </p:spPr>
        <p:txBody>
          <a:bodyPr/>
          <a:lstStyle/>
          <a:p>
            <a:r>
              <a:rPr lang="en-AU" smtClean="0"/>
              <a:t>Caution! </a:t>
            </a:r>
          </a:p>
          <a:p>
            <a:pPr lvl="1"/>
            <a:r>
              <a:rPr lang="en-AU" smtClean="0"/>
              <a:t> No attributes with multiple values (even if they’re pretending to be separate attributes)</a:t>
            </a:r>
            <a:endParaRPr lang="en-US" smtClean="0"/>
          </a:p>
        </p:txBody>
      </p:sp>
      <p:graphicFrame>
        <p:nvGraphicFramePr>
          <p:cNvPr id="140292" name="Object 4"/>
          <p:cNvGraphicFramePr>
            <a:graphicFrameLocks noChangeAspect="1"/>
          </p:cNvGraphicFramePr>
          <p:nvPr/>
        </p:nvGraphicFramePr>
        <p:xfrm>
          <a:off x="304800" y="1905000"/>
          <a:ext cx="8686800" cy="2008188"/>
        </p:xfrm>
        <a:graphic>
          <a:graphicData uri="http://schemas.openxmlformats.org/presentationml/2006/ole">
            <mc:AlternateContent xmlns:mc="http://schemas.openxmlformats.org/markup-compatibility/2006">
              <mc:Choice xmlns:v="urn:schemas-microsoft-com:vml" Requires="v">
                <p:oleObj spid="_x0000_s140336" name="Bitmap Image" r:id="rId4" imgW="6157494" imgH="838095" progId="PBrush">
                  <p:embed/>
                </p:oleObj>
              </mc:Choice>
              <mc:Fallback>
                <p:oleObj name="Bitmap Image" r:id="rId4" imgW="6157494" imgH="838095"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86868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4387" name="Rectangle 3"/>
          <p:cNvSpPr>
            <a:spLocks noGrp="1"/>
          </p:cNvSpPr>
          <p:nvPr>
            <p:ph type="body" idx="1"/>
          </p:nvPr>
        </p:nvSpPr>
        <p:spPr/>
        <p:txBody>
          <a:bodyPr/>
          <a:lstStyle/>
          <a:p>
            <a:endParaRPr lang="en-US" smtClean="0"/>
          </a:p>
        </p:txBody>
      </p:sp>
      <p:graphicFrame>
        <p:nvGraphicFramePr>
          <p:cNvPr id="144388" name="Object 4"/>
          <p:cNvGraphicFramePr>
            <a:graphicFrameLocks noChangeAspect="1"/>
          </p:cNvGraphicFramePr>
          <p:nvPr/>
        </p:nvGraphicFramePr>
        <p:xfrm>
          <a:off x="2057400" y="1752600"/>
          <a:ext cx="5334000" cy="4854575"/>
        </p:xfrm>
        <a:graphic>
          <a:graphicData uri="http://schemas.openxmlformats.org/presentationml/2006/ole">
            <mc:AlternateContent xmlns:mc="http://schemas.openxmlformats.org/markup-compatibility/2006">
              <mc:Choice xmlns:v="urn:schemas-microsoft-com:vml" Requires="v">
                <p:oleObj spid="_x0000_s144432" name="Bitmap Image" r:id="rId4" imgW="2964437" imgH="2697714" progId="PBrush">
                  <p:embed/>
                </p:oleObj>
              </mc:Choice>
              <mc:Fallback>
                <p:oleObj name="Bitmap Image" r:id="rId4" imgW="2964437" imgH="2697714"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752600"/>
                        <a:ext cx="533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2339" name="Rectangle 3"/>
          <p:cNvSpPr>
            <a:spLocks noGrp="1"/>
          </p:cNvSpPr>
          <p:nvPr>
            <p:ph type="body" idx="1"/>
          </p:nvPr>
        </p:nvSpPr>
        <p:spPr/>
        <p:txBody>
          <a:bodyPr/>
          <a:lstStyle/>
          <a:p>
            <a:r>
              <a:rPr lang="en-AU" smtClean="0"/>
              <a:t>To repair this problem</a:t>
            </a:r>
          </a:p>
          <a:p>
            <a:pPr lvl="1"/>
            <a:r>
              <a:rPr lang="en-AU" smtClean="0"/>
              <a:t>Remove the columns that represent the multiple-valued attribute</a:t>
            </a:r>
          </a:p>
          <a:p>
            <a:pPr lvl="1"/>
            <a:r>
              <a:rPr lang="en-AU" smtClean="0"/>
              <a:t>Give them their own table</a:t>
            </a:r>
          </a:p>
          <a:p>
            <a:pPr lvl="1"/>
            <a:r>
              <a:rPr lang="en-AU" smtClean="0"/>
              <a:t>Make each value in those columns a row in the new table</a:t>
            </a:r>
          </a:p>
          <a:p>
            <a:pPr lvl="1"/>
            <a:r>
              <a:rPr lang="en-AU" smtClean="0"/>
              <a:t>For each row add a foreign key that refers back to the record in the original table by its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1151</TotalTime>
  <Words>3052</Words>
  <Application>Microsoft Office PowerPoint</Application>
  <PresentationFormat>On-screen Show (4:3)</PresentationFormat>
  <Paragraphs>369</Paragraphs>
  <Slides>38</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Consolas</vt:lpstr>
      <vt:lpstr>Corbel</vt:lpstr>
      <vt:lpstr>Courier New</vt:lpstr>
      <vt:lpstr>Tahoma</vt:lpstr>
      <vt:lpstr>Wingdings</vt:lpstr>
      <vt:lpstr>Wingdings 2</vt:lpstr>
      <vt:lpstr>Wingdings 3</vt:lpstr>
      <vt:lpstr>Metro</vt:lpstr>
      <vt:lpstr>Bitmap Image</vt:lpstr>
      <vt:lpstr>Session 3.1  Logical Modelling - Normalisation</vt:lpstr>
      <vt:lpstr>Update Anomalies</vt:lpstr>
      <vt:lpstr>Normal Forms</vt:lpstr>
      <vt:lpstr>Normal Forms</vt:lpstr>
      <vt:lpstr>Normalisation</vt:lpstr>
      <vt:lpstr>Example</vt:lpstr>
      <vt:lpstr>Example</vt:lpstr>
      <vt:lpstr>Example</vt:lpstr>
      <vt:lpstr>Example</vt:lpstr>
      <vt:lpstr>Example</vt:lpstr>
      <vt:lpstr>First Normal Form</vt:lpstr>
      <vt:lpstr>First Normal Form</vt:lpstr>
      <vt:lpstr>Example</vt:lpstr>
      <vt:lpstr>Example</vt:lpstr>
      <vt:lpstr>Example</vt:lpstr>
      <vt:lpstr>Example</vt:lpstr>
      <vt:lpstr>Example</vt:lpstr>
      <vt:lpstr>Definition </vt:lpstr>
      <vt:lpstr>Caution!</vt:lpstr>
      <vt:lpstr>To Fix This Problem</vt:lpstr>
      <vt:lpstr>To Fix This Problem</vt:lpstr>
      <vt:lpstr>Second Normal Form</vt:lpstr>
      <vt:lpstr>Second Normal Form</vt:lpstr>
      <vt:lpstr>Question</vt:lpstr>
      <vt:lpstr>2NF</vt:lpstr>
      <vt:lpstr>Example</vt:lpstr>
      <vt:lpstr>Example</vt:lpstr>
      <vt:lpstr>Example</vt:lpstr>
      <vt:lpstr>Example</vt:lpstr>
      <vt:lpstr>Example</vt:lpstr>
      <vt:lpstr>Example</vt:lpstr>
      <vt:lpstr>Caution!</vt:lpstr>
      <vt:lpstr>Third Normal Form</vt:lpstr>
      <vt:lpstr>Make Robust Tables</vt:lpstr>
      <vt:lpstr>Make Robust Tables</vt:lpstr>
      <vt:lpstr>Avoiding Normal Form Violations</vt:lpstr>
      <vt:lpstr>Avoiding Normal Form Violations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308</cp:revision>
  <dcterms:created xsi:type="dcterms:W3CDTF">2006-08-16T00:00:00Z</dcterms:created>
  <dcterms:modified xsi:type="dcterms:W3CDTF">2018-08-10T01:05:36Z</dcterms:modified>
</cp:coreProperties>
</file>