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89" r:id="rId3"/>
    <p:sldId id="290" r:id="rId4"/>
    <p:sldId id="295" r:id="rId5"/>
    <p:sldId id="297" r:id="rId6"/>
    <p:sldId id="298" r:id="rId7"/>
    <p:sldId id="300" r:id="rId8"/>
    <p:sldId id="301" r:id="rId9"/>
    <p:sldId id="302" r:id="rId10"/>
    <p:sldId id="299" r:id="rId11"/>
    <p:sldId id="296" r:id="rId12"/>
    <p:sldId id="291" r:id="rId13"/>
    <p:sldId id="292" r:id="rId14"/>
    <p:sldId id="293" r:id="rId15"/>
    <p:sldId id="304" r:id="rId16"/>
    <p:sldId id="305" r:id="rId17"/>
    <p:sldId id="294" r:id="rId18"/>
    <p:sldId id="306" r:id="rId19"/>
    <p:sldId id="307" r:id="rId20"/>
    <p:sldId id="309" r:id="rId21"/>
    <p:sldId id="310" r:id="rId22"/>
    <p:sldId id="311" r:id="rId23"/>
    <p:sldId id="312" r:id="rId24"/>
    <p:sldId id="313" r:id="rId25"/>
    <p:sldId id="314" r:id="rId26"/>
    <p:sldId id="315" r:id="rId27"/>
    <p:sldId id="308" r:id="rId28"/>
    <p:sldId id="316" r:id="rId29"/>
    <p:sldId id="317" r:id="rId30"/>
    <p:sldId id="318" r:id="rId31"/>
    <p:sldId id="320" r:id="rId32"/>
    <p:sldId id="321" r:id="rId33"/>
    <p:sldId id="322" r:id="rId34"/>
    <p:sldId id="323" r:id="rId35"/>
    <p:sldId id="324" r:id="rId36"/>
    <p:sldId id="329" r:id="rId37"/>
    <p:sldId id="330" r:id="rId38"/>
    <p:sldId id="331" r:id="rId39"/>
    <p:sldId id="332" r:id="rId40"/>
    <p:sldId id="333" r:id="rId41"/>
    <p:sldId id="334" r:id="rId42"/>
    <p:sldId id="335" r:id="rId43"/>
    <p:sldId id="336" r:id="rId44"/>
    <p:sldId id="337" r:id="rId45"/>
    <p:sldId id="325" r:id="rId46"/>
    <p:sldId id="338" r:id="rId47"/>
    <p:sldId id="339" r:id="rId48"/>
    <p:sldId id="340" r:id="rId49"/>
    <p:sldId id="341" r:id="rId50"/>
    <p:sldId id="342" r:id="rId51"/>
    <p:sldId id="326" r:id="rId52"/>
    <p:sldId id="343" r:id="rId53"/>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61143" autoAdjust="0"/>
  </p:normalViewPr>
  <p:slideViewPr>
    <p:cSldViewPr>
      <p:cViewPr varScale="1">
        <p:scale>
          <a:sx n="59" d="100"/>
          <a:sy n="59" d="100"/>
        </p:scale>
        <p:origin x="1632"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40D86BD0-D31E-46D0-A1B2-7CFDF5E0A96B}" type="datetimeFigureOut">
              <a:rPr lang="en-US"/>
              <a:pPr>
                <a:defRPr/>
              </a:pPr>
              <a:t>8/21/2018</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C4536EE-CA22-4032-9592-E9AC561D660A}" type="slidenum">
              <a:rPr lang="en-NZ"/>
              <a:pPr>
                <a:defRPr/>
              </a:pPr>
              <a:t>‹#›</a:t>
            </a:fld>
            <a:endParaRPr lang="en-NZ"/>
          </a:p>
        </p:txBody>
      </p:sp>
    </p:spTree>
    <p:extLst>
      <p:ext uri="{BB962C8B-B14F-4D97-AF65-F5344CB8AC3E}">
        <p14:creationId xmlns:p14="http://schemas.microsoft.com/office/powerpoint/2010/main" val="34745488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Tx/>
              <a:buChar char="•"/>
            </a:pPr>
            <a:r>
              <a:rPr lang="en-US" dirty="0" smtClean="0"/>
              <a:t>We’re going</a:t>
            </a:r>
            <a:r>
              <a:rPr lang="en-US" baseline="0" dirty="0" smtClean="0"/>
              <a:t> to take this quite slowly, because people find it very difficult</a:t>
            </a:r>
          </a:p>
          <a:p>
            <a:pPr>
              <a:spcBef>
                <a:spcPct val="0"/>
              </a:spcBef>
              <a:buFontTx/>
              <a:buChar char="•"/>
            </a:pPr>
            <a:r>
              <a:rPr lang="en-US" baseline="0" dirty="0" smtClean="0"/>
              <a:t>You will need paper and pencil</a:t>
            </a:r>
            <a:endParaRPr lang="en-NZ" dirty="0"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D49936-7F64-45DC-88E3-1D63D58EEA7C}" type="slidenum">
              <a:rPr lang="en-NZ"/>
              <a:pPr fontAlgn="base">
                <a:spcBef>
                  <a:spcPct val="0"/>
                </a:spcBef>
                <a:spcAft>
                  <a:spcPct val="0"/>
                </a:spcAft>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Note that you can also do this – it will give you the correct answer</a:t>
            </a:r>
          </a:p>
          <a:p>
            <a:pPr>
              <a:buFont typeface="Arial" pitchFamily="34" charset="0"/>
              <a:buChar char="•"/>
            </a:pPr>
            <a:r>
              <a:rPr lang="en-NZ" b="1" dirty="0" smtClean="0"/>
              <a:t>However, this is poor SQL practice.</a:t>
            </a:r>
          </a:p>
          <a:p>
            <a:pPr>
              <a:buFont typeface="Arial" pitchFamily="34" charset="0"/>
              <a:buChar char="•"/>
            </a:pPr>
            <a:r>
              <a:rPr lang="en-NZ" dirty="0" smtClean="0"/>
              <a:t>This</a:t>
            </a:r>
            <a:r>
              <a:rPr lang="en-NZ" baseline="0" dirty="0" smtClean="0"/>
              <a:t> is essentially forcing SQL to behave like a procedural language – do this, then do this, then do this</a:t>
            </a:r>
          </a:p>
          <a:p>
            <a:pPr>
              <a:buFont typeface="Arial" pitchFamily="34" charset="0"/>
              <a:buChar char="•"/>
            </a:pPr>
            <a:r>
              <a:rPr lang="en-NZ" b="1" baseline="0" dirty="0" smtClean="0"/>
              <a:t>SQL and its underlying parser and compiler aren’t set up for this, and the execution of it will be much less efficient than will the corresponding “natural SQL” method where you work with sets.</a:t>
            </a:r>
          </a:p>
          <a:p>
            <a:pPr>
              <a:buFont typeface="Arial" pitchFamily="34" charset="0"/>
              <a:buChar char="•"/>
            </a:pPr>
            <a:r>
              <a:rPr lang="en-NZ" baseline="0" dirty="0" smtClean="0"/>
              <a:t>We will be looking at query efficiency next week, and you will see that orders of magnitude performance differences are possible depending on how you write your queries.</a:t>
            </a:r>
          </a:p>
          <a:p>
            <a:pPr>
              <a:buFont typeface="Arial" pitchFamily="34" charset="0"/>
              <a:buChar char="•"/>
            </a:pPr>
            <a:r>
              <a:rPr lang="en-US" baseline="0" dirty="0" smtClean="0"/>
              <a:t>When writing complex SQL, you must let go of your procedural programming mindset. Don’t tell the computer how to do it; tell it what result </a:t>
            </a:r>
            <a:r>
              <a:rPr lang="en-US" baseline="0" smtClean="0"/>
              <a:t>you want</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Consider</a:t>
            </a:r>
            <a:r>
              <a:rPr lang="en-NZ" baseline="0" dirty="0" smtClean="0"/>
              <a:t> this little database (give handout). It represents a little library. There is a members table, and books table and a loans table, which is the many-to-many linking table showing who has checked out which books.</a:t>
            </a:r>
          </a:p>
          <a:p>
            <a:pPr>
              <a:buFont typeface="Arial" pitchFamily="34" charset="0"/>
              <a:buChar char="•"/>
            </a:pPr>
            <a:r>
              <a:rPr lang="en-NZ" baseline="0" dirty="0" smtClean="0"/>
              <a:t>We will be using this for some examples for the rest of the lecture.</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 before, if I told you the maximum age, or if you had computed</a:t>
            </a:r>
            <a:r>
              <a:rPr lang="en-NZ" baseline="0" dirty="0" smtClean="0"/>
              <a:t> it yourself in advance so you knew it was 67, you would just stuff it in the expression.</a:t>
            </a:r>
          </a:p>
          <a:p>
            <a:pPr>
              <a:buFont typeface="Arial" pitchFamily="34" charset="0"/>
              <a:buChar char="•"/>
            </a:pPr>
            <a:r>
              <a:rPr lang="en-NZ" baseline="0" dirty="0" smtClean="0"/>
              <a:t>How would you compute it? With a MAX(age) query</a:t>
            </a:r>
          </a:p>
          <a:p>
            <a:pPr>
              <a:buFont typeface="Arial" pitchFamily="34" charset="0"/>
              <a:buChar char="•"/>
            </a:pPr>
            <a:r>
              <a:rPr lang="en-NZ" baseline="0" dirty="0" smtClean="0"/>
              <a:t>So, just pop the needed query right into the place where it says “maximum age”</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aggregate</a:t>
            </a:r>
            <a:r>
              <a:rPr lang="en-NZ" baseline="0" dirty="0" smtClean="0"/>
              <a:t> examples, you will have noticed, return a single value</a:t>
            </a:r>
          </a:p>
          <a:p>
            <a:pPr>
              <a:buFont typeface="Arial" pitchFamily="34" charset="0"/>
              <a:buChar char="•"/>
            </a:pPr>
            <a:endParaRPr lang="en-NZ" baseline="0" dirty="0" smtClean="0"/>
          </a:p>
          <a:p>
            <a:pPr>
              <a:buFont typeface="Arial" pitchFamily="34" charset="0"/>
              <a:buChar char="•"/>
            </a:pPr>
            <a:r>
              <a:rPr lang="en-NZ" baseline="0" dirty="0" smtClean="0"/>
              <a:t>We test them in the WHERE clause with value = or value &gt; or whatever.</a:t>
            </a:r>
          </a:p>
          <a:p>
            <a:pPr>
              <a:buFont typeface="Arial" pitchFamily="34" charset="0"/>
              <a:buChar char="•"/>
            </a:pPr>
            <a:endParaRPr lang="en-NZ" baseline="0" dirty="0" smtClean="0"/>
          </a:p>
          <a:p>
            <a:pPr>
              <a:buFont typeface="Arial" pitchFamily="34" charset="0"/>
              <a:buChar char="•"/>
            </a:pPr>
            <a:r>
              <a:rPr lang="en-NZ" b="0" baseline="0" dirty="0" smtClean="0"/>
              <a:t>In some cases, though, we want to test a logical predicate that involves a whole set of values. Does the set contain our comparator? Do all members of the set exceed our comparator? Is there anything in the set at all? And so on.</a:t>
            </a:r>
          </a:p>
          <a:p>
            <a:pPr>
              <a:buFont typeface="Arial" pitchFamily="34" charset="0"/>
              <a:buChar char="•"/>
            </a:pPr>
            <a:endParaRPr lang="en-NZ" b="0" baseline="0" dirty="0" smtClean="0"/>
          </a:p>
          <a:p>
            <a:pPr>
              <a:buFont typeface="Arial" pitchFamily="34" charset="0"/>
              <a:buChar char="•"/>
            </a:pPr>
            <a:r>
              <a:rPr lang="en-NZ" baseline="0" dirty="0" smtClean="0"/>
              <a:t>There are four special operators in SQL that work with sets returned by </a:t>
            </a:r>
            <a:r>
              <a:rPr lang="en-NZ" baseline="0" dirty="0" err="1" smtClean="0"/>
              <a:t>subqueries</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They can occur in other situations as well (for example, we use IN a lot without subqueries), but this is an important role for them</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13</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a:t>
            </a:r>
            <a:r>
              <a:rPr lang="en-NZ" b="1" dirty="0" smtClean="0"/>
              <a:t>We use IN</a:t>
            </a:r>
            <a:r>
              <a:rPr lang="en-NZ" b="1" baseline="0" dirty="0" smtClean="0"/>
              <a:t> when we want to test for set membership</a:t>
            </a:r>
          </a:p>
          <a:p>
            <a:pPr>
              <a:buFont typeface="Arial" pitchFamily="34" charset="0"/>
              <a:buChar char="•"/>
            </a:pPr>
            <a:r>
              <a:rPr lang="en-NZ" baseline="0" dirty="0" smtClean="0"/>
              <a:t>We have seen it in many situations, like these here</a:t>
            </a:r>
          </a:p>
          <a:p>
            <a:pPr>
              <a:buFont typeface="Arial" pitchFamily="34" charset="0"/>
              <a:buChar char="•"/>
            </a:pPr>
            <a:r>
              <a:rPr lang="en-NZ" baseline="0" dirty="0" smtClean="0"/>
              <a:t>But what if we don’t know the set in advance?</a:t>
            </a:r>
          </a:p>
          <a:p>
            <a:pPr>
              <a:buFont typeface="Arial" pitchFamily="34" charset="0"/>
              <a:buChar char="•"/>
            </a:pPr>
            <a:r>
              <a:rPr lang="en-NZ" baseline="0" dirty="0" smtClean="0"/>
              <a:t>What if the membership of the comparison set is some value that can only be determined at runtime, like “the countries who won gold medals in the last Olympics”?</a:t>
            </a:r>
          </a:p>
          <a:p>
            <a:pPr>
              <a:buFont typeface="Arial" pitchFamily="34" charset="0"/>
              <a:buChar char="•"/>
            </a:pPr>
            <a:r>
              <a:rPr lang="en-NZ" baseline="0" dirty="0" smtClean="0"/>
              <a:t>No problem, we replace the hard-coded set membership with the appropriate SELECT</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14</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Remember</a:t>
            </a:r>
            <a:r>
              <a:rPr lang="en-NZ" baseline="0" dirty="0" smtClean="0"/>
              <a:t> these tables (I’ve deleted some columns to make them fit better on the screen)</a:t>
            </a:r>
          </a:p>
          <a:p>
            <a:r>
              <a:rPr lang="en-NZ" baseline="0" dirty="0" smtClean="0"/>
              <a:t>This is easy using IN</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You’ll need the sowing table</a:t>
            </a:r>
          </a:p>
          <a:p>
            <a:pPr>
              <a:buFont typeface="Arial" pitchFamily="34" charset="0"/>
              <a:buChar char="•"/>
            </a:pPr>
            <a:r>
              <a:rPr lang="en-NZ" dirty="0" smtClean="0"/>
              <a:t>And again, the query</a:t>
            </a:r>
            <a:r>
              <a:rPr lang="en-NZ" baseline="0" dirty="0" smtClean="0"/>
              <a:t> is easy to write.</a:t>
            </a:r>
          </a:p>
          <a:p>
            <a:pPr>
              <a:buFont typeface="Arial" pitchFamily="34" charset="0"/>
              <a:buChar char="•"/>
            </a:pPr>
            <a:r>
              <a:rPr lang="en-NZ" baseline="0" dirty="0" smtClean="0"/>
              <a:t>So, as before, SQL will allow you to combine these two queries</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16</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17</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Refer to handout</a:t>
            </a:r>
          </a:p>
          <a:p>
            <a:pPr>
              <a:buFont typeface="Arial" pitchFamily="34" charset="0"/>
              <a:buChar char="•"/>
            </a:pPr>
            <a:r>
              <a:rPr lang="en-NZ" dirty="0" smtClean="0"/>
              <a:t>In</a:t>
            </a:r>
            <a:r>
              <a:rPr lang="en-NZ" baseline="0" dirty="0" smtClean="0"/>
              <a:t> the loans table, you can see which books have been borrowed by looking at the catalogue numbers</a:t>
            </a:r>
          </a:p>
          <a:p>
            <a:pPr>
              <a:buFont typeface="Arial" pitchFamily="34" charset="0"/>
              <a:buChar char="•"/>
            </a:pPr>
            <a:r>
              <a:rPr lang="en-NZ" baseline="0" dirty="0" smtClean="0"/>
              <a:t>So this query needs to list all titles whose catalogue numbers appear in the loans table</a:t>
            </a:r>
          </a:p>
          <a:p>
            <a:pPr>
              <a:buFont typeface="Arial" pitchFamily="34" charset="0"/>
              <a:buChar char="•"/>
            </a:pPr>
            <a:r>
              <a:rPr lang="en-NZ" baseline="0" dirty="0" smtClean="0"/>
              <a:t>How would you find those? (inner query)</a:t>
            </a:r>
          </a:p>
          <a:p>
            <a:pPr>
              <a:buFont typeface="Arial" pitchFamily="34" charset="0"/>
              <a:buChar char="•"/>
            </a:pPr>
            <a:r>
              <a:rPr lang="en-NZ" baseline="0" dirty="0" smtClean="0"/>
              <a:t>And then what? (outer query)</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18</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 with any complex language, there are generally many different ways</a:t>
            </a:r>
            <a:r>
              <a:rPr lang="en-NZ" baseline="0" dirty="0" smtClean="0"/>
              <a:t> to achieve the same result in SQL</a:t>
            </a:r>
            <a:endParaRPr lang="en-NZ" dirty="0" smtClean="0"/>
          </a:p>
          <a:p>
            <a:pPr>
              <a:buFont typeface="Arial" pitchFamily="34" charset="0"/>
              <a:buChar char="•"/>
            </a:pPr>
            <a:r>
              <a:rPr lang="en-NZ" dirty="0" smtClean="0"/>
              <a:t>Remember this query?</a:t>
            </a:r>
          </a:p>
          <a:p>
            <a:pPr>
              <a:buFont typeface="Arial" pitchFamily="34" charset="0"/>
              <a:buChar char="•"/>
            </a:pPr>
            <a:r>
              <a:rPr lang="en-NZ" dirty="0" smtClean="0"/>
              <a:t>Can</a:t>
            </a:r>
            <a:r>
              <a:rPr lang="en-NZ" baseline="0" dirty="0" smtClean="0"/>
              <a:t> you do it without a subquery?</a:t>
            </a:r>
          </a:p>
          <a:p>
            <a:pPr>
              <a:buFont typeface="Arial" pitchFamily="34" charset="0"/>
              <a:buChar char="•"/>
            </a:pPr>
            <a:r>
              <a:rPr lang="en-NZ" baseline="0" dirty="0" smtClean="0"/>
              <a:t>Most, but not all queries that you can write with a subquery can also be written with a join</a:t>
            </a:r>
          </a:p>
          <a:p>
            <a:pPr>
              <a:buFont typeface="Arial" pitchFamily="34" charset="0"/>
              <a:buChar char="•"/>
            </a:pPr>
            <a:r>
              <a:rPr lang="en-NZ" baseline="0" dirty="0" smtClean="0"/>
              <a:t>There are technical advantages and disadvantages to both approaches, and we will discuss them, especially when we talk about performance tuning next week</a:t>
            </a:r>
          </a:p>
          <a:p>
            <a:pPr>
              <a:buFont typeface="Arial" pitchFamily="34" charset="0"/>
              <a:buChar char="•"/>
            </a:pPr>
            <a:r>
              <a:rPr lang="en-NZ" baseline="0" dirty="0" smtClean="0"/>
              <a:t>However, you need to be able to understand both, so you will be prepared for any legacy code they hit you with.</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19</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Reading</a:t>
            </a:r>
          </a:p>
          <a:p>
            <a:pPr>
              <a:buFont typeface="Arial" pitchFamily="34" charset="0"/>
              <a:buChar char="•"/>
            </a:pPr>
            <a:r>
              <a:rPr lang="en-NZ" dirty="0" smtClean="0"/>
              <a:t>You are all</a:t>
            </a:r>
            <a:r>
              <a:rPr lang="en-NZ" baseline="0" dirty="0" smtClean="0"/>
              <a:t> familiar with the standard SELECT-FROM-WHERE (with optional GROUP BY and HAVING) construct that returns a set of records from the database</a:t>
            </a:r>
          </a:p>
          <a:p>
            <a:pPr>
              <a:buFont typeface="Arial" pitchFamily="34" charset="0"/>
              <a:buChar char="•"/>
            </a:pPr>
            <a:r>
              <a:rPr lang="en-NZ" baseline="0" dirty="0" smtClean="0"/>
              <a:t>In SQL, this construct may occur as a subcomponent of another query</a:t>
            </a:r>
          </a:p>
          <a:p>
            <a:pPr>
              <a:buFont typeface="Arial" pitchFamily="34" charset="0"/>
              <a:buChar char="•"/>
            </a:pPr>
            <a:r>
              <a:rPr lang="en-NZ" baseline="0" dirty="0" smtClean="0"/>
              <a:t>Subqueries can be difficult to understand. Partially this is because, for them to really make sense, we have to be thinking about SQL as what it is – </a:t>
            </a:r>
            <a:r>
              <a:rPr lang="en-NZ" i="1" baseline="0" dirty="0" smtClean="0"/>
              <a:t>a set manipulation language. </a:t>
            </a:r>
          </a:p>
          <a:p>
            <a:pPr>
              <a:buFont typeface="Arial" pitchFamily="34" charset="0"/>
              <a:buChar char="•"/>
            </a:pPr>
            <a:r>
              <a:rPr lang="en-NZ" i="0" baseline="0" dirty="0" smtClean="0"/>
              <a:t>Problems in SQL are solved by dealing with operations on sets, not by procedural instructions, as in C or Java.</a:t>
            </a:r>
          </a:p>
          <a:p>
            <a:pPr>
              <a:buFont typeface="Arial" pitchFamily="34" charset="0"/>
              <a:buChar char="•"/>
            </a:pPr>
            <a:r>
              <a:rPr lang="en-NZ" i="0" baseline="0" dirty="0" smtClean="0"/>
              <a:t>If you try to think about SQL as a procedural language, it is harder.</a:t>
            </a:r>
            <a:endParaRPr lang="en-NZ" i="1"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20</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mn-lt"/>
                <a:ea typeface="+mn-ea"/>
                <a:cs typeface="+mn-cs"/>
              </a:rPr>
              <a:t>Assume</a:t>
            </a:r>
            <a:r>
              <a:rPr lang="en-NZ" sz="1200" kern="1200" baseline="0" dirty="0" smtClean="0">
                <a:solidFill>
                  <a:schemeClr val="tx1"/>
                </a:solidFill>
                <a:latin typeface="+mn-lt"/>
                <a:ea typeface="+mn-ea"/>
                <a:cs typeface="+mn-cs"/>
              </a:rPr>
              <a:t> this relation: </a:t>
            </a:r>
            <a:r>
              <a:rPr lang="en-US" sz="1200" kern="1200" dirty="0" smtClean="0">
                <a:solidFill>
                  <a:schemeClr val="tx1"/>
                </a:solidFill>
                <a:latin typeface="+mn-lt"/>
                <a:ea typeface="+mn-ea"/>
                <a:cs typeface="+mn-cs"/>
              </a:rPr>
              <a:t>Product ( </a:t>
            </a:r>
            <a:r>
              <a:rPr lang="en-US" sz="1200" kern="1200" dirty="0" err="1" smtClean="0">
                <a:solidFill>
                  <a:schemeClr val="tx1"/>
                </a:solidFill>
                <a:latin typeface="+mn-lt"/>
                <a:ea typeface="+mn-ea"/>
                <a:cs typeface="+mn-cs"/>
              </a:rPr>
              <a:t>pname</a:t>
            </a:r>
            <a:r>
              <a:rPr lang="en-US" sz="1200" kern="1200" dirty="0" smtClean="0">
                <a:solidFill>
                  <a:schemeClr val="tx1"/>
                </a:solidFill>
                <a:latin typeface="+mn-lt"/>
                <a:ea typeface="+mn-ea"/>
                <a:cs typeface="+mn-cs"/>
              </a:rPr>
              <a:t>,  price, category, maker).</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sz="1200" kern="1200" dirty="0" smtClean="0">
                <a:solidFill>
                  <a:schemeClr val="tx1"/>
                </a:solidFill>
                <a:latin typeface="+mn-lt"/>
                <a:ea typeface="+mn-ea"/>
                <a:cs typeface="+mn-cs"/>
              </a:rPr>
              <a:t>This is a rather flat table; in a real database it would probably be broken into several relations, but we’ll use this for simplicity…</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sz="1200" kern="1200" dirty="0" smtClean="0">
                <a:solidFill>
                  <a:schemeClr val="tx1"/>
                </a:solidFill>
                <a:latin typeface="+mn-lt"/>
                <a:ea typeface="+mn-ea"/>
                <a:cs typeface="+mn-cs"/>
              </a:rPr>
              <a:t>In there, we need to get all the prices of ACME products.</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sz="1200" kern="1200" dirty="0" smtClean="0">
                <a:solidFill>
                  <a:schemeClr val="tx1"/>
                </a:solidFill>
                <a:latin typeface="+mn-lt"/>
                <a:ea typeface="+mn-ea"/>
                <a:cs typeface="+mn-cs"/>
              </a:rPr>
              <a:t>That is a set,</a:t>
            </a:r>
            <a:r>
              <a:rPr lang="en-US" sz="1200" kern="1200" baseline="0" dirty="0" smtClean="0">
                <a:solidFill>
                  <a:schemeClr val="tx1"/>
                </a:solidFill>
                <a:latin typeface="+mn-lt"/>
                <a:ea typeface="+mn-ea"/>
                <a:cs typeface="+mn-cs"/>
              </a:rPr>
              <a:t> and can be produced by a simple query.</a:t>
            </a:r>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sz="1200" kern="1200" baseline="0" dirty="0" smtClean="0">
                <a:solidFill>
                  <a:schemeClr val="tx1"/>
                </a:solidFill>
                <a:latin typeface="+mn-lt"/>
                <a:ea typeface="+mn-ea"/>
                <a:cs typeface="+mn-cs"/>
              </a:rPr>
              <a:t>You can write that query?</a:t>
            </a:r>
            <a:endParaRPr lang="en-NZ" sz="1200" kern="120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21</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22</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What does this query do?</a:t>
            </a:r>
          </a:p>
          <a:p>
            <a:pPr>
              <a:buFont typeface="Arial" pitchFamily="34" charset="0"/>
              <a:buChar char="•"/>
            </a:pPr>
            <a:r>
              <a:rPr lang="en-NZ" dirty="0" smtClean="0"/>
              <a:t>It returns the </a:t>
            </a:r>
            <a:r>
              <a:rPr lang="en-NZ" dirty="0" err="1" smtClean="0"/>
              <a:t>plantID</a:t>
            </a:r>
            <a:r>
              <a:rPr lang="en-NZ" dirty="0" smtClean="0"/>
              <a:t> from</a:t>
            </a:r>
            <a:r>
              <a:rPr lang="en-NZ" baseline="0" dirty="0" smtClean="0"/>
              <a:t> the record whose </a:t>
            </a:r>
            <a:r>
              <a:rPr lang="en-NZ" baseline="0" dirty="0" err="1" smtClean="0"/>
              <a:t>harvestCount</a:t>
            </a:r>
            <a:r>
              <a:rPr lang="en-NZ" baseline="0" dirty="0" smtClean="0"/>
              <a:t> is less than or equal to all the other harvest counts, that is, the smallest.</a:t>
            </a:r>
          </a:p>
          <a:p>
            <a:pPr>
              <a:buFont typeface="Arial" pitchFamily="34" charset="0"/>
              <a:buChar char="•"/>
            </a:pPr>
            <a:r>
              <a:rPr lang="en-NZ" baseline="0" dirty="0" smtClean="0"/>
              <a:t>Is there an alternative? Yes, WHERE </a:t>
            </a:r>
            <a:r>
              <a:rPr lang="en-NZ" baseline="0" dirty="0" err="1" smtClean="0"/>
              <a:t>harvestCount</a:t>
            </a:r>
            <a:r>
              <a:rPr lang="en-NZ" baseline="0" dirty="0" smtClean="0"/>
              <a:t> &lt; (SELECT MIN(</a:t>
            </a:r>
            <a:r>
              <a:rPr lang="en-NZ" baseline="0" dirty="0" err="1" smtClean="0"/>
              <a:t>harvestCount</a:t>
            </a:r>
            <a:r>
              <a:rPr lang="en-NZ" baseline="0" dirty="0" smtClean="0"/>
              <a:t>.....)</a:t>
            </a:r>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23</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What do you think</a:t>
            </a:r>
            <a:r>
              <a:rPr lang="en-NZ" baseline="0" dirty="0" smtClean="0"/>
              <a:t> this query does?</a:t>
            </a:r>
          </a:p>
          <a:p>
            <a:r>
              <a:rPr lang="en-NZ" baseline="0" dirty="0" smtClean="0"/>
              <a:t>It returns the name of the plant(s) that needs the most sunlight.</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24</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What do you think</a:t>
            </a:r>
            <a:r>
              <a:rPr lang="en-NZ" baseline="0" dirty="0" smtClean="0"/>
              <a:t> this query does?</a:t>
            </a:r>
          </a:p>
          <a:p>
            <a:r>
              <a:rPr lang="en-NZ" baseline="0" dirty="0" smtClean="0"/>
              <a:t>It returns the names of all the plants EXCEPT the one that needs the LEAST sunlight.</a:t>
            </a:r>
          </a:p>
          <a:p>
            <a:r>
              <a:rPr lang="en-NZ" baseline="0" dirty="0" smtClean="0"/>
              <a:t>Select plant if it is greater than any value in the set</a:t>
            </a:r>
          </a:p>
          <a:p>
            <a:r>
              <a:rPr lang="en-NZ" b="1" baseline="0" dirty="0" smtClean="0"/>
              <a:t>This term is ambiguous in English, and so to clarify this, the latest standard of SQL has introduced SOME as an alternative to ANY.</a:t>
            </a:r>
          </a:p>
          <a:p>
            <a:r>
              <a:rPr lang="en-NZ" b="1" baseline="0" dirty="0" smtClean="0"/>
              <a:t>It is exactly the same, just a different word.</a:t>
            </a:r>
            <a:endParaRPr lang="en-NZ" b="1"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25</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What do you think</a:t>
            </a:r>
            <a:r>
              <a:rPr lang="en-NZ" baseline="0" dirty="0" smtClean="0"/>
              <a:t> this query does?</a:t>
            </a:r>
          </a:p>
          <a:p>
            <a:r>
              <a:rPr lang="en-NZ" baseline="0" dirty="0" smtClean="0"/>
              <a:t>It returns the names of all the plants EXCEPT the one that needs the LEAST sunlight.</a:t>
            </a:r>
          </a:p>
          <a:p>
            <a:r>
              <a:rPr lang="en-NZ" baseline="0" dirty="0" smtClean="0"/>
              <a:t>Select plant if it is greater than any value in the set</a:t>
            </a:r>
          </a:p>
          <a:p>
            <a:r>
              <a:rPr lang="en-NZ" baseline="0" dirty="0" smtClean="0"/>
              <a:t>This term is ambiguous in English, and so to clarify this, the latest standard of SQL has introduced SOME as an alternative to ANY.</a:t>
            </a:r>
          </a:p>
          <a:p>
            <a:r>
              <a:rPr lang="en-NZ" baseline="0" dirty="0" smtClean="0"/>
              <a:t>It is exactly the same, just a different word.</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26</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a:t>
            </a:r>
            <a:r>
              <a:rPr lang="en-NZ" baseline="0" dirty="0" smtClean="0"/>
              <a:t> some cases, when we talk about wanting to compare to a set, we don’t really care about the actual values in it, just whether there are any at all.</a:t>
            </a:r>
          </a:p>
          <a:p>
            <a:pPr>
              <a:buFont typeface="Arial" pitchFamily="34" charset="0"/>
              <a:buChar char="•"/>
            </a:pPr>
            <a:r>
              <a:rPr lang="en-NZ" baseline="0" dirty="0" smtClean="0"/>
              <a:t>For example, we might want all the books that have ever been borrowed, or all the plants that have ever been sown</a:t>
            </a:r>
          </a:p>
          <a:p>
            <a:pPr>
              <a:buFont typeface="Arial" pitchFamily="34" charset="0"/>
              <a:buChar char="•"/>
            </a:pPr>
            <a:r>
              <a:rPr lang="en-NZ" baseline="0" dirty="0" smtClean="0"/>
              <a:t>Refer to your handout. By looking, how can you tell which books have been borrowed? They are the ones whose </a:t>
            </a:r>
            <a:r>
              <a:rPr lang="en-NZ" baseline="0" dirty="0" err="1" smtClean="0"/>
              <a:t>catNo</a:t>
            </a:r>
            <a:r>
              <a:rPr lang="en-NZ" baseline="0" dirty="0" smtClean="0"/>
              <a:t> is in at least one record of the loans table.</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27</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0" dirty="0" smtClean="0"/>
              <a:t>What does this do? (</a:t>
            </a:r>
            <a:r>
              <a:rPr lang="en-NZ" b="1" dirty="0" smtClean="0"/>
              <a:t>not what we want</a:t>
            </a:r>
            <a:r>
              <a:rPr lang="en-NZ" b="0" dirty="0" smtClean="0"/>
              <a:t>)</a:t>
            </a:r>
          </a:p>
          <a:p>
            <a:pPr>
              <a:buFont typeface="Arial" pitchFamily="34" charset="0"/>
              <a:buChar char="•"/>
            </a:pPr>
            <a:r>
              <a:rPr lang="en-NZ" b="0" dirty="0" smtClean="0"/>
              <a:t>First, the inner query</a:t>
            </a:r>
            <a:r>
              <a:rPr lang="en-NZ" b="0" baseline="0" dirty="0" smtClean="0"/>
              <a:t> returns all the </a:t>
            </a:r>
            <a:r>
              <a:rPr lang="en-NZ" b="0" baseline="0" dirty="0" err="1" smtClean="0"/>
              <a:t>catalog</a:t>
            </a:r>
            <a:r>
              <a:rPr lang="en-NZ" b="0" baseline="0" dirty="0" smtClean="0"/>
              <a:t> numbers from Loans</a:t>
            </a:r>
          </a:p>
          <a:p>
            <a:pPr>
              <a:buFont typeface="Arial" pitchFamily="34" charset="0"/>
              <a:buChar char="•"/>
            </a:pPr>
            <a:r>
              <a:rPr lang="en-NZ" b="0" baseline="0" dirty="0" smtClean="0"/>
              <a:t>Then, for each record in </a:t>
            </a:r>
            <a:r>
              <a:rPr lang="en-NZ" b="0" baseline="0" dirty="0" err="1" smtClean="0"/>
              <a:t>tblBooks</a:t>
            </a:r>
            <a:r>
              <a:rPr lang="en-NZ" b="0" baseline="0" dirty="0" smtClean="0"/>
              <a:t>, it asks “does this inner query return anything?”</a:t>
            </a:r>
          </a:p>
          <a:p>
            <a:pPr>
              <a:buFont typeface="Arial" pitchFamily="34" charset="0"/>
              <a:buChar char="•"/>
            </a:pPr>
            <a:r>
              <a:rPr lang="en-NZ" b="1" baseline="0" dirty="0" smtClean="0"/>
              <a:t>And, in every case, it answers “Yes”.</a:t>
            </a:r>
          </a:p>
          <a:p>
            <a:pPr>
              <a:buFont typeface="Arial" pitchFamily="34" charset="0"/>
              <a:buChar char="•"/>
            </a:pPr>
            <a:r>
              <a:rPr lang="en-NZ" b="0" baseline="0" dirty="0" smtClean="0"/>
              <a:t>So, this query returns every book in </a:t>
            </a:r>
            <a:r>
              <a:rPr lang="en-NZ" b="0" baseline="0" dirty="0" err="1" smtClean="0"/>
              <a:t>tblBooks</a:t>
            </a:r>
            <a:r>
              <a:rPr lang="en-NZ" b="0" baseline="0" dirty="0" smtClean="0"/>
              <a:t>, regardless of whether they’ve been loaned or not.</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28</a:t>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What we really want here is not “do any catalogue numbers exist in the loans table”</a:t>
            </a:r>
          </a:p>
          <a:p>
            <a:pPr>
              <a:buFont typeface="Arial" pitchFamily="34" charset="0"/>
              <a:buChar char="•"/>
            </a:pPr>
            <a:r>
              <a:rPr lang="en-NZ" baseline="0" dirty="0" smtClean="0"/>
              <a:t> </a:t>
            </a:r>
            <a:r>
              <a:rPr lang="en-NZ" dirty="0" smtClean="0"/>
              <a:t>we want </a:t>
            </a:r>
            <a:r>
              <a:rPr lang="en-NZ" b="1" dirty="0" smtClean="0"/>
              <a:t>FOR EACH RECORD </a:t>
            </a:r>
            <a:r>
              <a:rPr lang="en-NZ" dirty="0" smtClean="0"/>
              <a:t>of </a:t>
            </a:r>
            <a:r>
              <a:rPr lang="en-NZ" dirty="0" err="1" smtClean="0"/>
              <a:t>tblBooks</a:t>
            </a:r>
            <a:r>
              <a:rPr lang="en-NZ" dirty="0" smtClean="0"/>
              <a:t> “</a:t>
            </a:r>
            <a:r>
              <a:rPr lang="en-NZ" b="1" dirty="0" smtClean="0"/>
              <a:t>does this particular catalogue number</a:t>
            </a:r>
            <a:r>
              <a:rPr lang="en-NZ" b="1" baseline="0" dirty="0" smtClean="0"/>
              <a:t> exist in the loans table</a:t>
            </a:r>
            <a:r>
              <a:rPr lang="en-NZ" baseline="0" dirty="0" smtClean="0"/>
              <a:t>”</a:t>
            </a:r>
          </a:p>
          <a:p>
            <a:pPr>
              <a:buFont typeface="Arial" pitchFamily="34" charset="0"/>
              <a:buChar char="•"/>
            </a:pPr>
            <a:r>
              <a:rPr lang="en-NZ" baseline="0" dirty="0" smtClean="0"/>
              <a:t>We want to say “</a:t>
            </a:r>
            <a:r>
              <a:rPr lang="en-NZ" b="1" baseline="0" dirty="0" smtClean="0"/>
              <a:t>the </a:t>
            </a:r>
            <a:r>
              <a:rPr lang="en-NZ" b="1" baseline="0" dirty="0" err="1" smtClean="0"/>
              <a:t>catNo</a:t>
            </a:r>
            <a:r>
              <a:rPr lang="en-NZ" b="1" baseline="0" dirty="0" smtClean="0"/>
              <a:t> of the current record of </a:t>
            </a:r>
            <a:r>
              <a:rPr lang="en-NZ" b="1" baseline="0" dirty="0" err="1" smtClean="0"/>
              <a:t>tblBooks</a:t>
            </a:r>
            <a:r>
              <a:rPr lang="en-NZ" baseline="0" dirty="0" smtClean="0"/>
              <a:t>”. So we need to be able to refer back to </a:t>
            </a:r>
            <a:r>
              <a:rPr lang="en-NZ" baseline="0" dirty="0" err="1" smtClean="0"/>
              <a:t>tblBooks</a:t>
            </a:r>
            <a:endParaRPr lang="en-NZ" baseline="0" dirty="0" smtClean="0"/>
          </a:p>
          <a:p>
            <a:pPr>
              <a:buFont typeface="Arial" pitchFamily="34" charset="0"/>
              <a:buChar char="•"/>
            </a:pPr>
            <a:r>
              <a:rPr lang="en-NZ" baseline="0" dirty="0" smtClean="0"/>
              <a:t>Let’s try calling it by name...</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29</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Here’s the usual WHERE</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What we really want here is not “do any catalogue numbers exist in the loans table”</a:t>
            </a:r>
          </a:p>
          <a:p>
            <a:pPr>
              <a:buFont typeface="Arial" pitchFamily="34" charset="0"/>
              <a:buChar char="•"/>
            </a:pPr>
            <a:r>
              <a:rPr lang="en-NZ" baseline="0" dirty="0" smtClean="0"/>
              <a:t> </a:t>
            </a:r>
            <a:r>
              <a:rPr lang="en-NZ" dirty="0" smtClean="0"/>
              <a:t>we want FOR EACH RECORD of </a:t>
            </a:r>
            <a:r>
              <a:rPr lang="en-NZ" dirty="0" err="1" smtClean="0"/>
              <a:t>tblBooks</a:t>
            </a:r>
            <a:r>
              <a:rPr lang="en-NZ" dirty="0" smtClean="0"/>
              <a:t> “does this particular catalogue number</a:t>
            </a:r>
            <a:r>
              <a:rPr lang="en-NZ" baseline="0" dirty="0" smtClean="0"/>
              <a:t> exist in the loans table”</a:t>
            </a:r>
          </a:p>
          <a:p>
            <a:pPr>
              <a:buFont typeface="Arial" pitchFamily="34" charset="0"/>
              <a:buChar char="•"/>
            </a:pPr>
            <a:r>
              <a:rPr lang="en-NZ" baseline="0" dirty="0" smtClean="0"/>
              <a:t>We want to say “the </a:t>
            </a:r>
            <a:r>
              <a:rPr lang="en-NZ" baseline="0" dirty="0" err="1" smtClean="0"/>
              <a:t>catNo</a:t>
            </a:r>
            <a:r>
              <a:rPr lang="en-NZ" baseline="0" dirty="0" smtClean="0"/>
              <a:t> of the current record of </a:t>
            </a:r>
            <a:r>
              <a:rPr lang="en-NZ" baseline="0" dirty="0" err="1" smtClean="0"/>
              <a:t>tblBooks</a:t>
            </a:r>
            <a:r>
              <a:rPr lang="en-NZ" baseline="0" dirty="0" smtClean="0"/>
              <a:t>”. So we need to be able to refer back to </a:t>
            </a:r>
            <a:r>
              <a:rPr lang="en-NZ" baseline="0" dirty="0" err="1" smtClean="0"/>
              <a:t>tblBooks</a:t>
            </a:r>
            <a:endParaRPr lang="en-NZ" baseline="0" dirty="0" smtClean="0"/>
          </a:p>
          <a:p>
            <a:pPr>
              <a:buFont typeface="Arial" pitchFamily="34" charset="0"/>
              <a:buChar char="•"/>
            </a:pPr>
            <a:r>
              <a:rPr lang="en-NZ" baseline="0" dirty="0" smtClean="0"/>
              <a:t>Let’s try calling it by name...</a:t>
            </a:r>
          </a:p>
          <a:p>
            <a:pPr>
              <a:buFont typeface="Arial" pitchFamily="34" charset="0"/>
              <a:buChar char="•"/>
            </a:pPr>
            <a:r>
              <a:rPr lang="en-NZ" b="1" baseline="0" dirty="0" smtClean="0"/>
              <a:t>Nope, no good. The parser can’t work out what you mean. </a:t>
            </a:r>
          </a:p>
          <a:p>
            <a:pPr>
              <a:buFont typeface="Arial" pitchFamily="34" charset="0"/>
              <a:buChar char="•"/>
            </a:pPr>
            <a:r>
              <a:rPr lang="en-NZ" baseline="0" dirty="0" smtClean="0"/>
              <a:t>The first </a:t>
            </a:r>
            <a:r>
              <a:rPr lang="en-NZ" baseline="0" dirty="0" err="1" smtClean="0"/>
              <a:t>catNo</a:t>
            </a:r>
            <a:r>
              <a:rPr lang="en-NZ" baseline="0" dirty="0" smtClean="0"/>
              <a:t> means “this record in </a:t>
            </a:r>
            <a:r>
              <a:rPr lang="en-NZ" b="1" baseline="0" dirty="0" smtClean="0"/>
              <a:t>Loans”, </a:t>
            </a:r>
            <a:r>
              <a:rPr lang="en-NZ" baseline="0" dirty="0" smtClean="0"/>
              <a:t>just like always.</a:t>
            </a:r>
          </a:p>
          <a:p>
            <a:pPr>
              <a:buFont typeface="Arial" pitchFamily="34" charset="0"/>
              <a:buChar char="•"/>
            </a:pPr>
            <a:r>
              <a:rPr lang="en-NZ" baseline="0" dirty="0" smtClean="0"/>
              <a:t>Which </a:t>
            </a:r>
            <a:r>
              <a:rPr lang="en-NZ" baseline="0" dirty="0" err="1" smtClean="0"/>
              <a:t>catNo</a:t>
            </a:r>
            <a:r>
              <a:rPr lang="en-NZ" baseline="0" dirty="0" smtClean="0"/>
              <a:t> in </a:t>
            </a:r>
            <a:r>
              <a:rPr lang="en-NZ" baseline="0" dirty="0" err="1" smtClean="0"/>
              <a:t>tblBooks</a:t>
            </a:r>
            <a:r>
              <a:rPr lang="en-NZ" baseline="0" dirty="0" smtClean="0"/>
              <a:t> are you talking about? It can’t tell.</a:t>
            </a:r>
          </a:p>
          <a:p>
            <a:pPr>
              <a:buFont typeface="Arial" pitchFamily="34" charset="0"/>
              <a:buChar char="•"/>
            </a:pPr>
            <a:r>
              <a:rPr lang="en-NZ" baseline="0" dirty="0" smtClean="0"/>
              <a:t>You need to signal that you’re talking about the record from the outer query. </a:t>
            </a:r>
          </a:p>
          <a:p>
            <a:pPr>
              <a:buFont typeface="Arial" pitchFamily="34" charset="0"/>
              <a:buChar char="•"/>
            </a:pPr>
            <a:r>
              <a:rPr lang="en-NZ" b="1" baseline="0" dirty="0" smtClean="0"/>
              <a:t>The method for doing this in SQL is to name the table instance in the outer query and use that name in the inner query.</a:t>
            </a:r>
          </a:p>
          <a:p>
            <a:pPr>
              <a:buFont typeface="Arial" pitchFamily="34" charset="0"/>
              <a:buChar char="•"/>
            </a:pPr>
            <a:r>
              <a:rPr lang="en-NZ" baseline="0" dirty="0" smtClean="0"/>
              <a:t>Like this...</a:t>
            </a:r>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30</a:t>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This use of aliasing tells the parser:</a:t>
            </a:r>
          </a:p>
          <a:p>
            <a:pPr>
              <a:buFont typeface="Arial" pitchFamily="34" charset="0"/>
              <a:buChar char="•"/>
            </a:pPr>
            <a:r>
              <a:rPr lang="en-NZ" baseline="0" dirty="0" smtClean="0"/>
              <a:t>Walk through </a:t>
            </a:r>
            <a:r>
              <a:rPr lang="en-NZ" baseline="0" dirty="0" err="1" smtClean="0"/>
              <a:t>tblBooks</a:t>
            </a:r>
            <a:r>
              <a:rPr lang="en-NZ" baseline="0" dirty="0" smtClean="0"/>
              <a:t> (alias b)</a:t>
            </a:r>
          </a:p>
          <a:p>
            <a:pPr>
              <a:buFont typeface="Arial" pitchFamily="34" charset="0"/>
              <a:buChar char="•"/>
            </a:pPr>
            <a:r>
              <a:rPr lang="en-NZ" baseline="0" dirty="0" smtClean="0"/>
              <a:t>For each record, execute this inner query, </a:t>
            </a:r>
            <a:r>
              <a:rPr lang="en-NZ" b="1" baseline="0" dirty="0" smtClean="0"/>
              <a:t>using the current record of </a:t>
            </a:r>
            <a:r>
              <a:rPr lang="en-NZ" b="1" baseline="0" dirty="0" err="1" smtClean="0"/>
              <a:t>tblBooks</a:t>
            </a:r>
            <a:endParaRPr lang="en-NZ" b="1" baseline="0" dirty="0" smtClean="0"/>
          </a:p>
          <a:p>
            <a:pPr>
              <a:buFont typeface="Arial" pitchFamily="34" charset="0"/>
              <a:buChar char="•"/>
            </a:pPr>
            <a:r>
              <a:rPr lang="en-NZ" baseline="0" dirty="0" smtClean="0"/>
              <a:t>Use the result of that inner query to evaluate the WHERE condition of the outer query</a:t>
            </a:r>
          </a:p>
          <a:p>
            <a:pPr>
              <a:buFont typeface="Arial" pitchFamily="34" charset="0"/>
              <a:buChar char="•"/>
            </a:pPr>
            <a:r>
              <a:rPr lang="en-NZ" baseline="0" dirty="0" smtClean="0"/>
              <a:t>So, for each book, find all records in Loans where </a:t>
            </a:r>
            <a:r>
              <a:rPr lang="en-NZ" baseline="0" dirty="0" err="1" smtClean="0"/>
              <a:t>catNo</a:t>
            </a:r>
            <a:r>
              <a:rPr lang="en-NZ" baseline="0" dirty="0" smtClean="0"/>
              <a:t> = </a:t>
            </a:r>
            <a:r>
              <a:rPr lang="en-NZ" baseline="0" dirty="0" err="1" smtClean="0"/>
              <a:t>catNo</a:t>
            </a:r>
            <a:r>
              <a:rPr lang="en-NZ" baseline="0" dirty="0" smtClean="0"/>
              <a:t> of the current outer record</a:t>
            </a:r>
          </a:p>
          <a:p>
            <a:pPr>
              <a:buFont typeface="Arial" pitchFamily="34" charset="0"/>
              <a:buChar char="•"/>
            </a:pPr>
            <a:r>
              <a:rPr lang="en-NZ" baseline="0" dirty="0" smtClean="0"/>
              <a:t>If that set is not empty (EXISTS evaluates to true), return that title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31</a:t>
            </a:fld>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 Uncorrelated.</a:t>
            </a:r>
          </a:p>
          <a:p>
            <a:pPr>
              <a:buFont typeface="Arial" pitchFamily="34" charset="0"/>
              <a:buChar char="•"/>
            </a:pPr>
            <a:r>
              <a:rPr lang="en-NZ" baseline="0" dirty="0" smtClean="0"/>
              <a:t>The inner query has a single result</a:t>
            </a:r>
          </a:p>
          <a:p>
            <a:pPr>
              <a:buFont typeface="Arial" pitchFamily="34" charset="0"/>
              <a:buChar char="•"/>
            </a:pPr>
            <a:r>
              <a:rPr lang="en-NZ" baseline="0" dirty="0" smtClean="0"/>
              <a:t>It is evaluated once, and needs to know nothing about the outer query</a:t>
            </a:r>
          </a:p>
          <a:p>
            <a:endParaRPr lang="en-NZ" baseline="0" dirty="0" smtClean="0"/>
          </a:p>
          <a:p>
            <a:pPr>
              <a:buFont typeface="Arial" pitchFamily="34" charset="0"/>
              <a:buChar char="•"/>
            </a:pPr>
            <a:r>
              <a:rPr lang="en-NZ" baseline="0" dirty="0" smtClean="0"/>
              <a:t> Correlated</a:t>
            </a:r>
          </a:p>
          <a:p>
            <a:pPr>
              <a:buFont typeface="Arial" pitchFamily="34" charset="0"/>
              <a:buChar char="•"/>
            </a:pPr>
            <a:r>
              <a:rPr lang="en-NZ" b="1" baseline="0" dirty="0" smtClean="0"/>
              <a:t>The inner query depends on which record of the outer query you are working on</a:t>
            </a:r>
          </a:p>
          <a:p>
            <a:pPr>
              <a:buFont typeface="Arial" pitchFamily="34" charset="0"/>
              <a:buChar char="•"/>
            </a:pPr>
            <a:r>
              <a:rPr lang="en-NZ" b="1" baseline="0" dirty="0" smtClean="0"/>
              <a:t>The inner query references the outer query table, and must be executed once for each record of the outer query</a:t>
            </a:r>
          </a:p>
          <a:p>
            <a:pPr>
              <a:buFont typeface="Arial" pitchFamily="34" charset="0"/>
              <a:buChar char="•"/>
            </a:pPr>
            <a:endParaRPr lang="en-NZ" baseline="0" dirty="0" smtClean="0"/>
          </a:p>
          <a:p>
            <a:pPr>
              <a:buFont typeface="Arial" pitchFamily="34" charset="0"/>
              <a:buChar char="•"/>
            </a:pPr>
            <a:r>
              <a:rPr lang="en-NZ" baseline="0" dirty="0" smtClean="0"/>
              <a:t>Correlated queries are powerful, but can be inefficient. Can you see why?</a:t>
            </a:r>
          </a:p>
          <a:p>
            <a:pPr>
              <a:buFont typeface="Arial" pitchFamily="34" charset="0"/>
              <a:buChar char="•"/>
            </a:pPr>
            <a:r>
              <a:rPr lang="en-NZ" baseline="0" dirty="0" smtClean="0"/>
              <a:t>O(n**2) runtime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32</a:t>
            </a:fld>
            <a:endParaRPr lang="en-NZ"/>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What does this query do?</a:t>
            </a:r>
          </a:p>
          <a:p>
            <a:pPr>
              <a:buFont typeface="Arial" pitchFamily="34" charset="0"/>
              <a:buChar char="•"/>
            </a:pPr>
            <a:r>
              <a:rPr lang="en-NZ" dirty="0" smtClean="0"/>
              <a:t>Returns all plants that have never been planted</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33</a:t>
            </a:fld>
            <a:endParaRPr lang="en-N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Recall that we started</a:t>
            </a:r>
            <a:r>
              <a:rPr lang="en-NZ" baseline="0" dirty="0" smtClean="0"/>
              <a:t> with this statement</a:t>
            </a:r>
          </a:p>
          <a:p>
            <a:pPr>
              <a:buFont typeface="Arial" pitchFamily="34" charset="0"/>
              <a:buChar char="•"/>
            </a:pPr>
            <a:r>
              <a:rPr lang="en-NZ" baseline="0" dirty="0" smtClean="0"/>
              <a:t>We have looked at subqueries in the WHERE, and seen that they allow you to compare against an aggregate or a set of values returned by an inner SELECT statement.</a:t>
            </a:r>
          </a:p>
          <a:p>
            <a:pPr>
              <a:buFont typeface="Arial" pitchFamily="34" charset="0"/>
              <a:buChar char="•"/>
            </a:pPr>
            <a:r>
              <a:rPr lang="en-NZ" baseline="0" dirty="0" smtClean="0"/>
              <a:t> this is the most common use of a subquery.</a:t>
            </a:r>
          </a:p>
          <a:p>
            <a:pPr>
              <a:buFont typeface="Arial" pitchFamily="34" charset="0"/>
              <a:buChar char="•"/>
            </a:pPr>
            <a:r>
              <a:rPr lang="en-NZ" baseline="0" dirty="0" smtClean="0"/>
              <a:t>Second most common is in the HAVING</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34</a:t>
            </a:fld>
            <a:endParaRPr lang="en-N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Brief review: What does this query</a:t>
            </a:r>
            <a:r>
              <a:rPr lang="en-NZ" baseline="0" dirty="0" smtClean="0"/>
              <a:t> do?</a:t>
            </a:r>
          </a:p>
          <a:p>
            <a:r>
              <a:rPr lang="en-NZ" baseline="0" dirty="0" smtClean="0"/>
              <a:t>Lists all the </a:t>
            </a:r>
            <a:r>
              <a:rPr lang="en-NZ" baseline="0" dirty="0" err="1" smtClean="0"/>
              <a:t>plantIDs</a:t>
            </a:r>
            <a:r>
              <a:rPr lang="en-NZ" baseline="0" dirty="0" smtClean="0"/>
              <a:t>, along with the sum of </a:t>
            </a:r>
            <a:r>
              <a:rPr lang="en-NZ" baseline="0" dirty="0" err="1" smtClean="0"/>
              <a:t>harvestCount</a:t>
            </a:r>
            <a:r>
              <a:rPr lang="en-NZ" baseline="0" dirty="0" smtClean="0"/>
              <a:t> for every record with that </a:t>
            </a:r>
            <a:r>
              <a:rPr lang="en-NZ" baseline="0" dirty="0" err="1" smtClean="0"/>
              <a:t>plantID</a:t>
            </a:r>
            <a:r>
              <a:rPr lang="en-NZ" baseline="0" dirty="0" smtClean="0"/>
              <a:t> in </a:t>
            </a:r>
            <a:r>
              <a:rPr lang="en-NZ" baseline="0" dirty="0" err="1" smtClean="0"/>
              <a:t>tblHarvest</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35</a:t>
            </a:fld>
            <a:endParaRPr lang="en-NZ"/>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Here’s the whole table,</a:t>
            </a:r>
            <a:r>
              <a:rPr lang="en-NZ" baseline="0" dirty="0" smtClean="0"/>
              <a:t> and the result of the query.</a:t>
            </a:r>
          </a:p>
          <a:p>
            <a:r>
              <a:rPr lang="en-NZ" baseline="0" dirty="0" smtClean="0"/>
              <a:t>Ok. Remember all this?</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36</a:t>
            </a:fld>
            <a:endParaRPr lang="en-NZ"/>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What does this do?</a:t>
            </a:r>
          </a:p>
          <a:p>
            <a:pPr>
              <a:buFont typeface="Arial" pitchFamily="34" charset="0"/>
              <a:buChar char="•"/>
            </a:pPr>
            <a:r>
              <a:rPr lang="en-NZ" dirty="0" smtClean="0"/>
              <a:t>This spits.</a:t>
            </a:r>
          </a:p>
          <a:p>
            <a:pPr>
              <a:buFont typeface="Arial" pitchFamily="34" charset="0"/>
              <a:buChar char="•"/>
            </a:pPr>
            <a:r>
              <a:rPr lang="en-NZ" b="1" dirty="0" smtClean="0"/>
              <a:t>You</a:t>
            </a:r>
            <a:r>
              <a:rPr lang="en-NZ" b="1" baseline="0" dirty="0" smtClean="0"/>
              <a:t> can’t use the aggregate in the WHERE clause.</a:t>
            </a:r>
          </a:p>
          <a:p>
            <a:pPr>
              <a:buFont typeface="Arial" pitchFamily="34" charset="0"/>
              <a:buChar char="•"/>
            </a:pPr>
            <a:r>
              <a:rPr lang="en-NZ" baseline="0" dirty="0" smtClean="0"/>
              <a:t>This makes sense, actually. To compute the SUMs, the system must know which records to group together. Thus it must select and group all its records before computing any sums.</a:t>
            </a:r>
          </a:p>
          <a:p>
            <a:pPr>
              <a:buFont typeface="Arial" pitchFamily="34" charset="0"/>
              <a:buChar char="•"/>
            </a:pPr>
            <a:r>
              <a:rPr lang="en-NZ" b="1" baseline="0" dirty="0" smtClean="0"/>
              <a:t>Thus all WHERE and GROUP statements are executed before the associated aggregate statements.</a:t>
            </a:r>
          </a:p>
          <a:p>
            <a:pPr>
              <a:buFont typeface="Arial" pitchFamily="34" charset="0"/>
              <a:buChar char="•"/>
            </a:pPr>
            <a:r>
              <a:rPr lang="en-NZ" baseline="0" dirty="0" smtClean="0"/>
              <a:t>Therefore, no WHERE statement can refer to the result of an aggregate.</a:t>
            </a:r>
          </a:p>
          <a:p>
            <a:pPr>
              <a:buFont typeface="Arial" pitchFamily="34" charset="0"/>
              <a:buChar char="•"/>
            </a:pPr>
            <a:r>
              <a:rPr lang="en-NZ" baseline="0" dirty="0" smtClean="0"/>
              <a:t>Keep in mind that SQL is not procedural: our code doesn’t say “do this first, do this second....”</a:t>
            </a:r>
          </a:p>
          <a:p>
            <a:pPr>
              <a:buFont typeface="Arial" pitchFamily="34" charset="0"/>
              <a:buChar char="•"/>
            </a:pPr>
            <a:r>
              <a:rPr lang="en-NZ" baseline="0" dirty="0" smtClean="0"/>
              <a:t>Remember how to do this? (Hint: slide title)</a:t>
            </a: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37</a:t>
            </a:fld>
            <a:endParaRPr lang="en-NZ"/>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38</a:t>
            </a:fld>
            <a:endParaRPr lang="en-NZ"/>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have established that sometimes the WHERE clause needs a set of records to evaluate, and that requires</a:t>
            </a:r>
            <a:r>
              <a:rPr lang="en-NZ" baseline="0" dirty="0" smtClean="0"/>
              <a:t> an embedded SELECT (i.e. a subquery)</a:t>
            </a:r>
          </a:p>
          <a:p>
            <a:pPr>
              <a:buFont typeface="Arial" pitchFamily="34" charset="0"/>
              <a:buChar char="•"/>
            </a:pPr>
            <a:r>
              <a:rPr lang="en-NZ" baseline="0" dirty="0" smtClean="0"/>
              <a:t>This is also true of the HAVING clause</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39</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query</a:t>
            </a:r>
            <a:r>
              <a:rPr lang="en-NZ" baseline="0" dirty="0" smtClean="0"/>
              <a:t> starts out as normal, but instead of comparing WHERE to a single value, you want to compare it to some set operation result that can most easily be gotten by doing a SELECT statement.</a:t>
            </a:r>
          </a:p>
          <a:p>
            <a:pPr>
              <a:buFont typeface="Arial" pitchFamily="34" charset="0"/>
              <a:buChar char="•"/>
            </a:pPr>
            <a:r>
              <a:rPr lang="en-NZ" baseline="0" dirty="0" smtClean="0"/>
              <a:t>So, let’s think about things that you can only do with a SELECT statement. </a:t>
            </a:r>
          </a:p>
          <a:p>
            <a:pPr>
              <a:buFont typeface="Arial" pitchFamily="34" charset="0"/>
              <a:buChar char="•"/>
            </a:pPr>
            <a:r>
              <a:rPr lang="en-NZ" baseline="0" dirty="0" smtClean="0"/>
              <a:t>You can get a group of things (a record set), and we will see examples of that.</a:t>
            </a:r>
          </a:p>
          <a:p>
            <a:pPr>
              <a:buFont typeface="Arial" pitchFamily="34" charset="0"/>
              <a:buChar char="•"/>
            </a:pPr>
            <a:r>
              <a:rPr lang="en-NZ" baseline="0" dirty="0" smtClean="0"/>
              <a:t>But the one thing you have to do a SELECT for is to use an aggregate – like a max, min, count or average</a:t>
            </a:r>
          </a:p>
          <a:p>
            <a:pPr>
              <a:buFont typeface="Arial" pitchFamily="34" charset="0"/>
              <a:buChar char="•"/>
            </a:pPr>
            <a:r>
              <a:rPr lang="en-NZ" baseline="0" dirty="0" smtClean="0"/>
              <a:t>Aggregates operate over a set of records; you can’t aggregate without a set of records</a:t>
            </a:r>
          </a:p>
          <a:p>
            <a:pPr>
              <a:buFont typeface="Arial" pitchFamily="34" charset="0"/>
              <a:buChar char="•"/>
            </a:pPr>
            <a:r>
              <a:rPr lang="en-NZ" baseline="0" dirty="0" smtClean="0"/>
              <a:t>So if you want to use an aggregate in the WHERE clause, you’ll have to stuff a SELECT statement in there as a subquery.</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a:t>
            </a:fld>
            <a:endParaRPr lang="en-NZ"/>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is how</a:t>
            </a:r>
            <a:r>
              <a:rPr lang="en-NZ" baseline="0" dirty="0" smtClean="0"/>
              <a:t> SELECT works. Various columns from various tables</a:t>
            </a:r>
          </a:p>
          <a:p>
            <a:pPr>
              <a:buFont typeface="Arial" pitchFamily="34" charset="0"/>
              <a:buChar char="•"/>
            </a:pPr>
            <a:r>
              <a:rPr lang="en-NZ" b="1" baseline="0" dirty="0" smtClean="0"/>
              <a:t>But what if the column you want doesn’t actually exist in any of your tables?</a:t>
            </a:r>
          </a:p>
          <a:p>
            <a:pPr>
              <a:buFont typeface="Arial" pitchFamily="34" charset="0"/>
              <a:buChar char="•"/>
            </a:pPr>
            <a:r>
              <a:rPr lang="en-NZ" baseline="0" dirty="0" smtClean="0"/>
              <a:t>Sometimes, you can compute it, if it is just math on an existing column, but sometimes you can’t</a:t>
            </a:r>
          </a:p>
          <a:p>
            <a:pPr>
              <a:buFont typeface="Arial" pitchFamily="34" charset="0"/>
              <a:buChar char="•"/>
            </a:pPr>
            <a:r>
              <a:rPr lang="en-NZ" baseline="0" dirty="0" smtClean="0"/>
              <a:t>For example, if you want to display an aggregate across a set of records, that’s not an expression, that’s a query.</a:t>
            </a:r>
          </a:p>
          <a:p>
            <a:pPr>
              <a:buFont typeface="Arial" pitchFamily="34" charset="0"/>
              <a:buChar char="•"/>
            </a:pPr>
            <a:r>
              <a:rPr lang="en-NZ" b="1" baseline="0" dirty="0" smtClean="0"/>
              <a:t>This is the most common use of a subquery in FROM – when you want to </a:t>
            </a:r>
            <a:r>
              <a:rPr lang="en-NZ" b="1" i="1" baseline="0" dirty="0" smtClean="0"/>
              <a:t>display</a:t>
            </a:r>
            <a:r>
              <a:rPr lang="en-NZ" b="1" baseline="0" dirty="0" smtClean="0"/>
              <a:t> a column that depends on a record set</a:t>
            </a:r>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40</a:t>
            </a:fld>
            <a:endParaRPr lang="en-NZ"/>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Doesn’t run:</a:t>
            </a:r>
          </a:p>
          <a:p>
            <a:pPr lvl="1">
              <a:buFont typeface="Arial" pitchFamily="34" charset="0"/>
              <a:buChar char="•"/>
            </a:pPr>
            <a:r>
              <a:rPr lang="en-NZ" dirty="0" err="1" smtClean="0"/>
              <a:t>Msg</a:t>
            </a:r>
            <a:r>
              <a:rPr lang="en-NZ" dirty="0" smtClean="0"/>
              <a:t> 8120, Level 16, State 1, Line 3</a:t>
            </a:r>
          </a:p>
          <a:p>
            <a:pPr lvl="1">
              <a:buFont typeface="Arial" pitchFamily="34" charset="0"/>
              <a:buChar char="•"/>
            </a:pPr>
            <a:r>
              <a:rPr lang="en-NZ" dirty="0" smtClean="0"/>
              <a:t>Column '</a:t>
            </a:r>
            <a:r>
              <a:rPr lang="en-NZ" dirty="0" err="1" smtClean="0"/>
              <a:t>tblPlant.plantName</a:t>
            </a:r>
            <a:r>
              <a:rPr lang="en-NZ" dirty="0" smtClean="0"/>
              <a:t> is invalid in the select list because it is not contained in either an aggregate function or the GROUP BY clause.</a:t>
            </a:r>
          </a:p>
          <a:p>
            <a:pPr>
              <a:buFont typeface="Arial" pitchFamily="34" charset="0"/>
              <a:buChar char="•"/>
            </a:pPr>
            <a:r>
              <a:rPr lang="en-NZ" dirty="0" smtClean="0"/>
              <a:t>SQL thinks</a:t>
            </a:r>
            <a:r>
              <a:rPr lang="en-NZ" baseline="0" dirty="0" smtClean="0"/>
              <a:t> you’ve asked it to compute the MAX across some set, but it doesn’t know what set you mean, since you also want it to show you an individual </a:t>
            </a:r>
            <a:r>
              <a:rPr lang="en-NZ" baseline="0" dirty="0" err="1" smtClean="0"/>
              <a:t>plantName</a:t>
            </a:r>
            <a:r>
              <a:rPr lang="en-NZ" baseline="0" dirty="0" smtClean="0"/>
              <a:t> and name on each row.</a:t>
            </a:r>
          </a:p>
          <a:p>
            <a:pPr>
              <a:buFont typeface="Arial" pitchFamily="34" charset="0"/>
              <a:buChar char="•"/>
            </a:pPr>
            <a:r>
              <a:rPr lang="en-NZ" b="1" baseline="0" dirty="0" smtClean="0"/>
              <a:t>You will recall that if there is an aggregate function, every element in a SELECT list that is not in an aggregate function must be in the GROUP clause</a:t>
            </a:r>
          </a:p>
          <a:p>
            <a:pPr>
              <a:buFont typeface="Arial" pitchFamily="34" charset="0"/>
              <a:buChar char="•"/>
            </a:pPr>
            <a:r>
              <a:rPr lang="en-NZ" baseline="0" dirty="0" smtClean="0"/>
              <a:t>So we could try grouping them...</a:t>
            </a:r>
            <a:endParaRPr lang="en-NZ" dirty="0" smtClean="0"/>
          </a:p>
          <a:p>
            <a:endParaRPr lang="en-NZ" dirty="0" smtClean="0"/>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41</a:t>
            </a:fld>
            <a:endParaRPr lang="en-NZ"/>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This runs. What does it return?</a:t>
            </a:r>
          </a:p>
          <a:p>
            <a:pPr>
              <a:buFont typeface="Arial" pitchFamily="34" charset="0"/>
              <a:buChar char="•"/>
            </a:pPr>
            <a:r>
              <a:rPr lang="en-NZ" baseline="0" dirty="0" smtClean="0"/>
              <a:t>Well, you said GROUP by name and sunlight value.</a:t>
            </a:r>
          </a:p>
          <a:p>
            <a:pPr>
              <a:buFont typeface="Arial" pitchFamily="34" charset="0"/>
              <a:buChar char="•"/>
            </a:pPr>
            <a:r>
              <a:rPr lang="en-NZ" baseline="0" dirty="0" smtClean="0"/>
              <a:t>So, for each combination of name and sunlight, it collapsed and took the max</a:t>
            </a:r>
          </a:p>
          <a:p>
            <a:pPr>
              <a:buFont typeface="Arial" pitchFamily="34" charset="0"/>
              <a:buChar char="•"/>
            </a:pPr>
            <a:r>
              <a:rPr lang="en-NZ" baseline="0" dirty="0" smtClean="0"/>
              <a:t>That is, for each individual row, it collapsed and took the max</a:t>
            </a:r>
          </a:p>
          <a:p>
            <a:pPr>
              <a:buFont typeface="Arial" pitchFamily="34" charset="0"/>
              <a:buChar char="•"/>
            </a:pPr>
            <a:r>
              <a:rPr lang="en-NZ" baseline="0" dirty="0" smtClean="0"/>
              <a:t>Not what we want.</a:t>
            </a:r>
          </a:p>
          <a:p>
            <a:pPr>
              <a:buFont typeface="Arial" pitchFamily="34" charset="0"/>
              <a:buChar char="•"/>
            </a:pPr>
            <a:r>
              <a:rPr lang="en-NZ" b="1" baseline="0" dirty="0" smtClean="0"/>
              <a:t>We want the max of all the records.</a:t>
            </a:r>
          </a:p>
          <a:p>
            <a:pPr>
              <a:buFont typeface="Arial" pitchFamily="34" charset="0"/>
              <a:buChar char="•"/>
            </a:pPr>
            <a:r>
              <a:rPr lang="en-NZ" b="1" baseline="0" dirty="0" smtClean="0"/>
              <a:t>That is a set function, so needs a subquery</a:t>
            </a:r>
          </a:p>
          <a:p>
            <a:pPr>
              <a:buFont typeface="Arial" pitchFamily="34" charset="0"/>
              <a:buChar char="•"/>
            </a:pPr>
            <a:r>
              <a:rPr lang="en-NZ" baseline="0" dirty="0" smtClean="0"/>
              <a:t>Here’s how to do it right...</a:t>
            </a:r>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42</a:t>
            </a:fld>
            <a:endParaRPr lang="en-NZ"/>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A couple of things to note here:</a:t>
            </a:r>
          </a:p>
          <a:p>
            <a:pPr lvl="1">
              <a:buFont typeface="Arial" pitchFamily="34" charset="0"/>
              <a:buChar char="•"/>
            </a:pPr>
            <a:r>
              <a:rPr lang="en-NZ" baseline="0" dirty="0" smtClean="0"/>
              <a:t>The subquery creates a table on the fly, from which you can select a column</a:t>
            </a:r>
          </a:p>
          <a:p>
            <a:pPr lvl="1">
              <a:buFont typeface="Arial" pitchFamily="34" charset="0"/>
              <a:buChar char="•"/>
            </a:pPr>
            <a:r>
              <a:rPr lang="en-NZ" baseline="0" dirty="0" smtClean="0"/>
              <a:t>You give the table an alias (</a:t>
            </a:r>
            <a:r>
              <a:rPr lang="en-NZ" baseline="0" dirty="0" err="1" smtClean="0"/>
              <a:t>tblMax</a:t>
            </a:r>
            <a:r>
              <a:rPr lang="en-NZ" baseline="0" dirty="0" smtClean="0"/>
              <a:t>) and use that alias to reference columns of the derived table</a:t>
            </a:r>
          </a:p>
          <a:p>
            <a:pPr lvl="1">
              <a:buFont typeface="Arial" pitchFamily="34" charset="0"/>
              <a:buChar char="•"/>
            </a:pPr>
            <a:r>
              <a:rPr lang="en-NZ" b="1" baseline="0" dirty="0" smtClean="0"/>
              <a:t>The derived table must be aliased, whether you reference it in the rest of the code or not</a:t>
            </a:r>
          </a:p>
          <a:p>
            <a:pPr lvl="1">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43</a:t>
            </a:fld>
            <a:endParaRPr lang="en-NZ"/>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And finally, you can slap this subquery right into the SELECT list.</a:t>
            </a:r>
          </a:p>
          <a:p>
            <a:pPr>
              <a:buFont typeface="Arial" pitchFamily="34" charset="0"/>
              <a:buChar char="•"/>
            </a:pPr>
            <a:r>
              <a:rPr lang="en-NZ" baseline="0" dirty="0" smtClean="0"/>
              <a:t>Works just the same</a:t>
            </a:r>
          </a:p>
          <a:p>
            <a:pPr lvl="1">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44</a:t>
            </a:fld>
            <a:endParaRPr lang="en-NZ"/>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What does this query</a:t>
            </a:r>
            <a:r>
              <a:rPr lang="en-NZ" baseline="0" dirty="0" smtClean="0"/>
              <a:t> do?</a:t>
            </a:r>
          </a:p>
          <a:p>
            <a:pPr>
              <a:buFont typeface="Arial" pitchFamily="34" charset="0"/>
              <a:buChar char="•"/>
            </a:pPr>
            <a:r>
              <a:rPr lang="en-US" baseline="0" dirty="0" smtClean="0"/>
              <a:t>Changes the weight field to pounds for all Turing’s entries</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45</a:t>
            </a:fld>
            <a:endParaRPr lang="en-NZ"/>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And subqueries can themselves contain subqueries, recursively.</a:t>
            </a:r>
            <a:endParaRPr lang="en-NZ" dirty="0" smtClean="0"/>
          </a:p>
          <a:p>
            <a:pPr>
              <a:buFont typeface="Arial" pitchFamily="34" charset="0"/>
              <a:buChar char="•"/>
            </a:pPr>
            <a:r>
              <a:rPr lang="en-NZ" dirty="0" smtClean="0"/>
              <a:t>This query requires all three tables – members to get the name, books to look for the type and loans to link them together.</a:t>
            </a:r>
          </a:p>
          <a:p>
            <a:pPr>
              <a:buFont typeface="Arial" pitchFamily="34" charset="0"/>
              <a:buChar char="•"/>
            </a:pPr>
            <a:r>
              <a:rPr lang="en-NZ" dirty="0" smtClean="0"/>
              <a:t>We work from</a:t>
            </a:r>
            <a:r>
              <a:rPr lang="en-NZ" baseline="0" dirty="0" smtClean="0"/>
              <a:t> the innermost query out...</a:t>
            </a:r>
            <a:endParaRPr lang="en-NZ" dirty="0" smtClean="0"/>
          </a:p>
          <a:p>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46</a:t>
            </a:fld>
            <a:endParaRPr lang="en-NZ"/>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query requires all three tables – members to get the name, books to look for the type and loans to link them together.</a:t>
            </a:r>
          </a:p>
          <a:p>
            <a:pPr>
              <a:buFont typeface="Arial" pitchFamily="34" charset="0"/>
              <a:buChar char="•"/>
            </a:pPr>
            <a:r>
              <a:rPr lang="en-NZ" dirty="0" smtClean="0"/>
              <a:t>We work from</a:t>
            </a:r>
            <a:r>
              <a:rPr lang="en-NZ" baseline="0" dirty="0" smtClean="0"/>
              <a:t> the innermost query out...</a:t>
            </a:r>
            <a:endParaRPr lang="en-NZ" dirty="0" smtClean="0"/>
          </a:p>
          <a:p>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47</a:t>
            </a:fld>
            <a:endParaRPr lang="en-NZ"/>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We’ve just used the subquery</a:t>
            </a:r>
          </a:p>
          <a:p>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48</a:t>
            </a:fld>
            <a:endParaRPr lang="en-NZ"/>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1" baseline="0" dirty="0" smtClean="0"/>
              <a:t>Ignore the red lines....</a:t>
            </a:r>
            <a:endParaRPr lang="en-NZ" b="1" dirty="0" smtClean="0"/>
          </a:p>
          <a:p>
            <a:pPr>
              <a:buFont typeface="Arial" pitchFamily="34" charset="0"/>
              <a:buChar char="•"/>
            </a:pPr>
            <a:endParaRPr lang="en-NZ" dirty="0" smtClean="0"/>
          </a:p>
          <a:p>
            <a:pPr>
              <a:buFont typeface="Arial" pitchFamily="34" charset="0"/>
              <a:buChar char="•"/>
            </a:pPr>
            <a:r>
              <a:rPr lang="en-NZ" dirty="0" smtClean="0"/>
              <a:t>The</a:t>
            </a:r>
            <a:r>
              <a:rPr lang="en-NZ" baseline="0" dirty="0" smtClean="0"/>
              <a:t> parser is quite happy with this.</a:t>
            </a:r>
          </a:p>
          <a:p>
            <a:pPr>
              <a:buFont typeface="Arial" pitchFamily="34" charset="0"/>
              <a:buChar char="•"/>
            </a:pPr>
            <a:r>
              <a:rPr lang="en-NZ" baseline="0" dirty="0" smtClean="0"/>
              <a:t>Can you write this same query another way, with no subqueries?</a:t>
            </a:r>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49</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query</a:t>
            </a:r>
            <a:r>
              <a:rPr lang="en-NZ" baseline="0" dirty="0" smtClean="0"/>
              <a:t> starts out as normal, but instead of comparing WHERE to a single value, you want to compare it to some set result that can most easily be gotten by doing a SELECT statement</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5</a:t>
            </a:fld>
            <a:endParaRPr lang="en-NZ"/>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US" dirty="0" smtClean="0"/>
              <a:t>Which</a:t>
            </a:r>
            <a:r>
              <a:rPr lang="en-US" baseline="0" dirty="0" smtClean="0"/>
              <a:t> is correct? (Both)</a:t>
            </a:r>
          </a:p>
          <a:p>
            <a:pPr marL="171450" indent="-171450">
              <a:buFont typeface="Arial" pitchFamily="34" charset="0"/>
              <a:buChar char="•"/>
            </a:pPr>
            <a:r>
              <a:rPr lang="en-US" baseline="0" dirty="0" smtClean="0"/>
              <a:t>How are they performed by the machine? (The same)</a:t>
            </a:r>
            <a:endParaRPr lang="en-NZ" dirty="0" smtClean="0"/>
          </a:p>
          <a:p>
            <a:pPr marL="171450" indent="-171450">
              <a:buFont typeface="Arial" pitchFamily="34" charset="0"/>
              <a:buChar char="•"/>
            </a:pPr>
            <a:r>
              <a:rPr lang="en-NZ" dirty="0" smtClean="0"/>
              <a:t>Which do you like better?</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50</a:t>
            </a:fld>
            <a:endParaRPr lang="en-NZ"/>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sz="1200" kern="1200" dirty="0" smtClean="0">
                <a:solidFill>
                  <a:schemeClr val="tx1"/>
                </a:solidFill>
                <a:latin typeface="+mn-lt"/>
                <a:ea typeface="+mn-ea"/>
                <a:cs typeface="+mn-cs"/>
              </a:rPr>
              <a:t>This query demonstrates that there are some things that SQL simply isn’t suited to, and you should just write the code in an appropriate language.</a:t>
            </a:r>
          </a:p>
          <a:p>
            <a:endParaRPr lang="en-NZ" sz="1200" kern="1200" dirty="0" smtClean="0">
              <a:solidFill>
                <a:schemeClr val="tx1"/>
              </a:solidFill>
              <a:latin typeface="+mn-lt"/>
              <a:ea typeface="+mn-ea"/>
              <a:cs typeface="+mn-cs"/>
            </a:endParaRPr>
          </a:p>
          <a:p>
            <a:r>
              <a:rPr lang="en-NZ" sz="1200" kern="1200" dirty="0" smtClean="0">
                <a:solidFill>
                  <a:schemeClr val="tx1"/>
                </a:solidFill>
                <a:latin typeface="+mn-lt"/>
                <a:ea typeface="+mn-ea"/>
                <a:cs typeface="+mn-cs"/>
              </a:rPr>
              <a:t>-- Return the store with the top sales in each state</a:t>
            </a:r>
          </a:p>
          <a:p>
            <a:r>
              <a:rPr lang="en-NZ" sz="1200" kern="1200" dirty="0" smtClean="0">
                <a:solidFill>
                  <a:schemeClr val="tx1"/>
                </a:solidFill>
                <a:latin typeface="+mn-lt"/>
                <a:ea typeface="+mn-ea"/>
                <a:cs typeface="+mn-cs"/>
              </a:rPr>
              <a:t> </a:t>
            </a:r>
          </a:p>
          <a:p>
            <a:r>
              <a:rPr lang="en-NZ" sz="1200" kern="1200" dirty="0" smtClean="0">
                <a:solidFill>
                  <a:schemeClr val="tx1"/>
                </a:solidFill>
                <a:latin typeface="+mn-lt"/>
                <a:ea typeface="+mn-ea"/>
                <a:cs typeface="+mn-cs"/>
              </a:rPr>
              <a:t>Note that the original was actually worse, with the derived tables that are aliased as d1 and d2 below actually called s and t (like the inner aliases) and apparently relying on scoping to eliminate confusion. </a:t>
            </a:r>
          </a:p>
          <a:p>
            <a:r>
              <a:rPr lang="en-NZ" sz="1200" kern="1200" dirty="0" smtClean="0">
                <a:solidFill>
                  <a:schemeClr val="tx1"/>
                </a:solidFill>
                <a:latin typeface="+mn-lt"/>
                <a:ea typeface="+mn-ea"/>
                <a:cs typeface="+mn-cs"/>
              </a:rPr>
              <a:t> </a:t>
            </a:r>
          </a:p>
          <a:p>
            <a:r>
              <a:rPr lang="en-NZ" sz="1200" kern="1200" dirty="0" smtClean="0">
                <a:solidFill>
                  <a:schemeClr val="tx1"/>
                </a:solidFill>
                <a:latin typeface="+mn-lt"/>
                <a:ea typeface="+mn-ea"/>
                <a:cs typeface="+mn-cs"/>
              </a:rPr>
              <a:t>Full credit for clever, but it’s really rather silly. Would you like to get that as legacy code?</a:t>
            </a:r>
          </a:p>
          <a:p>
            <a:r>
              <a:rPr lang="en-NZ" sz="1200" kern="1200" dirty="0" smtClean="0">
                <a:solidFill>
                  <a:schemeClr val="tx1"/>
                </a:solidFill>
                <a:latin typeface="+mn-lt"/>
                <a:ea typeface="+mn-ea"/>
                <a:cs typeface="+mn-cs"/>
              </a:rPr>
              <a:t>  </a:t>
            </a:r>
          </a:p>
          <a:p>
            <a:r>
              <a:rPr lang="en-NZ" sz="1200" kern="1200" dirty="0" smtClean="0">
                <a:solidFill>
                  <a:schemeClr val="tx1"/>
                </a:solidFill>
                <a:latin typeface="+mn-lt"/>
                <a:ea typeface="+mn-ea"/>
                <a:cs typeface="+mn-cs"/>
              </a:rPr>
              <a:t>-- Here the derived tables are created on the fly in the FROM</a:t>
            </a:r>
          </a:p>
          <a:p>
            <a:r>
              <a:rPr lang="en-NZ" sz="1200" kern="1200" dirty="0" smtClean="0">
                <a:solidFill>
                  <a:schemeClr val="tx1"/>
                </a:solidFill>
                <a:latin typeface="+mn-lt"/>
                <a:ea typeface="+mn-ea"/>
                <a:cs typeface="+mn-cs"/>
              </a:rPr>
              <a:t> </a:t>
            </a:r>
          </a:p>
          <a:p>
            <a:r>
              <a:rPr lang="en-NZ" sz="1200" kern="1200" dirty="0" smtClean="0">
                <a:solidFill>
                  <a:schemeClr val="tx1"/>
                </a:solidFill>
                <a:latin typeface="+mn-lt"/>
                <a:ea typeface="+mn-ea"/>
                <a:cs typeface="+mn-cs"/>
              </a:rPr>
              <a:t>-- This derived table is built twice and self-joined. In each case</a:t>
            </a:r>
          </a:p>
          <a:p>
            <a:r>
              <a:rPr lang="en-NZ" sz="1200" kern="1200" dirty="0" smtClean="0">
                <a:solidFill>
                  <a:schemeClr val="tx1"/>
                </a:solidFill>
                <a:latin typeface="+mn-lt"/>
                <a:ea typeface="+mn-ea"/>
                <a:cs typeface="+mn-cs"/>
              </a:rPr>
              <a:t>-- we select state and </a:t>
            </a:r>
            <a:r>
              <a:rPr lang="en-NZ" sz="1200" kern="1200" dirty="0" err="1" smtClean="0">
                <a:solidFill>
                  <a:schemeClr val="tx1"/>
                </a:solidFill>
                <a:latin typeface="+mn-lt"/>
                <a:ea typeface="+mn-ea"/>
                <a:cs typeface="+mn-cs"/>
              </a:rPr>
              <a:t>stor_id</a:t>
            </a:r>
            <a:r>
              <a:rPr lang="en-NZ" sz="1200" kern="1200" dirty="0" smtClean="0">
                <a:solidFill>
                  <a:schemeClr val="tx1"/>
                </a:solidFill>
                <a:latin typeface="+mn-lt"/>
                <a:ea typeface="+mn-ea"/>
                <a:cs typeface="+mn-cs"/>
              </a:rPr>
              <a:t> from stores and sum(qty) from sales</a:t>
            </a:r>
          </a:p>
          <a:p>
            <a:r>
              <a:rPr lang="en-NZ" sz="1200" kern="1200" dirty="0" smtClean="0">
                <a:solidFill>
                  <a:schemeClr val="tx1"/>
                </a:solidFill>
                <a:latin typeface="+mn-lt"/>
                <a:ea typeface="+mn-ea"/>
                <a:cs typeface="+mn-cs"/>
              </a:rPr>
              <a:t>-- joining on </a:t>
            </a:r>
            <a:r>
              <a:rPr lang="en-NZ" sz="1200" kern="1200" dirty="0" err="1" smtClean="0">
                <a:solidFill>
                  <a:schemeClr val="tx1"/>
                </a:solidFill>
                <a:latin typeface="+mn-lt"/>
                <a:ea typeface="+mn-ea"/>
                <a:cs typeface="+mn-cs"/>
              </a:rPr>
              <a:t>stor_id</a:t>
            </a:r>
            <a:r>
              <a:rPr lang="en-NZ" sz="1200" kern="1200" dirty="0" smtClean="0">
                <a:solidFill>
                  <a:schemeClr val="tx1"/>
                </a:solidFill>
                <a:latin typeface="+mn-lt"/>
                <a:ea typeface="+mn-ea"/>
                <a:cs typeface="+mn-cs"/>
              </a:rPr>
              <a:t>. From the self-join we select on col1 &lt; col2</a:t>
            </a:r>
          </a:p>
          <a:p>
            <a:r>
              <a:rPr lang="en-NZ" sz="1200" kern="1200" dirty="0" smtClean="0">
                <a:solidFill>
                  <a:schemeClr val="tx1"/>
                </a:solidFill>
                <a:latin typeface="+mn-lt"/>
                <a:ea typeface="+mn-ea"/>
                <a:cs typeface="+mn-cs"/>
              </a:rPr>
              <a:t>-- to allow this self-join counting thing that Henderson likes</a:t>
            </a:r>
          </a:p>
          <a:p>
            <a:r>
              <a:rPr lang="en-NZ" sz="1200" kern="1200" dirty="0" smtClean="0">
                <a:solidFill>
                  <a:schemeClr val="tx1"/>
                </a:solidFill>
                <a:latin typeface="+mn-lt"/>
                <a:ea typeface="+mn-ea"/>
                <a:cs typeface="+mn-cs"/>
              </a:rPr>
              <a:t> 		 </a:t>
            </a:r>
          </a:p>
          <a:p>
            <a:r>
              <a:rPr lang="en-NZ" sz="1200" kern="1200" dirty="0" smtClean="0">
                <a:solidFill>
                  <a:schemeClr val="tx1"/>
                </a:solidFill>
                <a:latin typeface="+mn-lt"/>
                <a:ea typeface="+mn-ea"/>
                <a:cs typeface="+mn-cs"/>
              </a:rPr>
              <a:t>-- we then join that cross join with stores</a:t>
            </a:r>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51</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Remember this</a:t>
            </a:r>
            <a:r>
              <a:rPr lang="en-NZ" baseline="0" dirty="0" smtClean="0"/>
              <a:t> table?</a:t>
            </a:r>
          </a:p>
          <a:p>
            <a:pPr>
              <a:buFont typeface="Arial" pitchFamily="34" charset="0"/>
              <a:buChar char="•"/>
            </a:pPr>
            <a:r>
              <a:rPr lang="en-NZ" baseline="0" dirty="0" smtClean="0"/>
              <a:t>What if you want to find those crops that need less sunlight than average (you’re planting a shady spot)</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If I tell you that the average optimal sunlight is .38, you can write the query easily,</a:t>
            </a:r>
            <a:r>
              <a:rPr lang="en-NZ" baseline="0" dirty="0" smtClean="0"/>
              <a:t> yes?</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What if I asked you to find the average yourself?</a:t>
            </a:r>
          </a:p>
          <a:p>
            <a:pPr>
              <a:buFont typeface="Arial" pitchFamily="34" charset="0"/>
              <a:buChar char="•"/>
            </a:pPr>
            <a:r>
              <a:rPr lang="en-NZ" dirty="0" smtClean="0"/>
              <a:t>You can do that,</a:t>
            </a:r>
            <a:r>
              <a:rPr lang="en-NZ" baseline="0" dirty="0" smtClean="0"/>
              <a:t> yes?</a:t>
            </a:r>
          </a:p>
          <a:p>
            <a:pPr>
              <a:buFont typeface="Arial" pitchFamily="34" charset="0"/>
              <a:buChar char="•"/>
            </a:pPr>
            <a:r>
              <a:rPr lang="en-NZ" baseline="0" dirty="0" smtClean="0"/>
              <a:t>So, to do the whole thing in one step, you can take the “find the average” query, and stick it in where you had the .38 before...</a:t>
            </a:r>
            <a:endParaRPr lang="en-NZ"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What if I asked you to find the average yourself?</a:t>
            </a:r>
          </a:p>
          <a:p>
            <a:pPr>
              <a:buFont typeface="Arial" pitchFamily="34" charset="0"/>
              <a:buChar char="•"/>
            </a:pPr>
            <a:r>
              <a:rPr lang="en-NZ" dirty="0" smtClean="0"/>
              <a:t>You can do that,</a:t>
            </a:r>
            <a:r>
              <a:rPr lang="en-NZ" baseline="0" dirty="0" smtClean="0"/>
              <a:t> yes?</a:t>
            </a:r>
          </a:p>
          <a:p>
            <a:pPr>
              <a:buFont typeface="Arial" pitchFamily="34" charset="0"/>
              <a:buChar char="•"/>
            </a:pPr>
            <a:r>
              <a:rPr lang="en-NZ" baseline="0" dirty="0" smtClean="0"/>
              <a:t>So, to do the whole thing in one step, you can take the “find the average” query, and stick it in where you had the .38 before...</a:t>
            </a:r>
          </a:p>
          <a:p>
            <a:pPr>
              <a:buFont typeface="Arial" pitchFamily="34" charset="0"/>
              <a:buChar char="•"/>
            </a:pPr>
            <a:r>
              <a:rPr lang="en-NZ" b="1" baseline="0" dirty="0" smtClean="0"/>
              <a:t>Note the parentheses. They are required around any subquery.</a:t>
            </a:r>
            <a:endParaRPr lang="en-NZ" b="1" dirty="0"/>
          </a:p>
        </p:txBody>
      </p:sp>
      <p:sp>
        <p:nvSpPr>
          <p:cNvPr id="4" name="Slide Number Placeholder 3"/>
          <p:cNvSpPr>
            <a:spLocks noGrp="1"/>
          </p:cNvSpPr>
          <p:nvPr>
            <p:ph type="sldNum" sz="quarter" idx="10"/>
          </p:nvPr>
        </p:nvSpPr>
        <p:spPr/>
        <p:txBody>
          <a:bodyPr/>
          <a:lstStyle/>
          <a:p>
            <a:pPr>
              <a:defRPr/>
            </a:pPr>
            <a:fld id="{0C4536EE-CA22-4032-9592-E9AC561D660A}" type="slidenum">
              <a:rPr lang="en-NZ" smtClean="0"/>
              <a:pPr>
                <a:defRPr/>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38"/>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39"/>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40"/>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41"/>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5" name="Date Placeholder 27"/>
          <p:cNvSpPr>
            <a:spLocks noGrp="1"/>
          </p:cNvSpPr>
          <p:nvPr>
            <p:ph type="dt" sz="half" idx="10"/>
          </p:nvPr>
        </p:nvSpPr>
        <p:spPr/>
        <p:txBody>
          <a:bodyPr/>
          <a:lstStyle>
            <a:lvl1pPr>
              <a:defRPr/>
            </a:lvl1pPr>
            <a:extLst/>
          </a:lstStyle>
          <a:p>
            <a:pPr>
              <a:defRPr/>
            </a:pPr>
            <a:fld id="{F6FFB3DA-676E-4F25-9192-F70A3F33ED14}" type="datetimeFigureOut">
              <a:rPr lang="en-US"/>
              <a:pPr>
                <a:defRPr/>
              </a:pPr>
              <a:t>8/21/2018</a:t>
            </a:fld>
            <a:endParaRPr lang="en-US"/>
          </a:p>
        </p:txBody>
      </p:sp>
      <p:sp>
        <p:nvSpPr>
          <p:cNvPr id="16" name="Footer Placeholder 16"/>
          <p:cNvSpPr>
            <a:spLocks noGrp="1"/>
          </p:cNvSpPr>
          <p:nvPr>
            <p:ph type="ftr" sz="quarter" idx="11"/>
          </p:nvPr>
        </p:nvSpPr>
        <p:spPr/>
        <p:txBody>
          <a:bodyPr/>
          <a:lstStyle>
            <a:lvl1pPr>
              <a:defRPr/>
            </a:lvl1pPr>
            <a:extLst/>
          </a:lstStyle>
          <a:p>
            <a:pPr>
              <a:defRPr/>
            </a:pPr>
            <a:endParaRPr lang="en-US"/>
          </a:p>
        </p:txBody>
      </p:sp>
      <p:sp>
        <p:nvSpPr>
          <p:cNvPr id="17" name="Slide Number Placeholder 28"/>
          <p:cNvSpPr>
            <a:spLocks noGrp="1"/>
          </p:cNvSpPr>
          <p:nvPr>
            <p:ph type="sldNum" sz="quarter" idx="12"/>
          </p:nvPr>
        </p:nvSpPr>
        <p:spPr/>
        <p:txBody>
          <a:bodyPr/>
          <a:lstStyle>
            <a:lvl1pPr>
              <a:defRPr/>
            </a:lvl1pPr>
            <a:extLst/>
          </a:lstStyle>
          <a:p>
            <a:pPr>
              <a:defRPr/>
            </a:pPr>
            <a:fld id="{FDA0B8B3-9882-4D87-BCF9-8239186A4EA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DB78F66-7075-4CFA-BCD4-AFA5B66342DB}" type="datetimeFigureOut">
              <a:rPr lang="en-US"/>
              <a:pPr>
                <a:defRPr/>
              </a:pPr>
              <a:t>8/21/2018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3EA1C5C-CCD5-4AC0-AB5D-A007FC47930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D74DFEE-5E0A-44BA-88D9-1865C5F680AB}" type="datetimeFigureOut">
              <a:rPr lang="en-US"/>
              <a:pPr>
                <a:defRPr/>
              </a:pPr>
              <a:t>8/21/2018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33CCBFC-048C-4460-8E7D-355A0F0DC5A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Freeform 1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Freeform 1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Freeform 12"/>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5" name="Freeform 24"/>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6" name="Freeform 25"/>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8" name="Rectangle 6"/>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7"/>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8"/>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1" name="Rectangle 9"/>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10"/>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3" name="Rectangle 11"/>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34" name="Date Placeholder 3"/>
          <p:cNvSpPr>
            <a:spLocks noGrp="1"/>
          </p:cNvSpPr>
          <p:nvPr>
            <p:ph type="dt" sz="half" idx="10"/>
          </p:nvPr>
        </p:nvSpPr>
        <p:spPr/>
        <p:txBody>
          <a:bodyPr/>
          <a:lstStyle>
            <a:lvl1pPr>
              <a:defRPr/>
            </a:lvl1pPr>
            <a:extLst/>
          </a:lstStyle>
          <a:p>
            <a:pPr>
              <a:defRPr/>
            </a:pPr>
            <a:fld id="{7C3635DD-AD0E-4B03-B6C1-35B07F24C6E5}" type="datetimeFigureOut">
              <a:rPr lang="en-US"/>
              <a:pPr>
                <a:defRPr/>
              </a:pPr>
              <a:t>8/21/2018</a:t>
            </a:fld>
            <a:endParaRPr lang="en-US"/>
          </a:p>
        </p:txBody>
      </p:sp>
      <p:sp>
        <p:nvSpPr>
          <p:cNvPr id="35" name="Footer Placeholder 4"/>
          <p:cNvSpPr>
            <a:spLocks noGrp="1"/>
          </p:cNvSpPr>
          <p:nvPr>
            <p:ph type="ftr" sz="quarter" idx="11"/>
          </p:nvPr>
        </p:nvSpPr>
        <p:spPr/>
        <p:txBody>
          <a:bodyPr/>
          <a:lstStyle>
            <a:lvl1pPr>
              <a:defRPr/>
            </a:lvl1pPr>
            <a:extLst/>
          </a:lstStyle>
          <a:p>
            <a:pPr>
              <a:defRPr/>
            </a:pPr>
            <a:endParaRPr lang="en-US"/>
          </a:p>
        </p:txBody>
      </p:sp>
      <p:sp>
        <p:nvSpPr>
          <p:cNvPr id="36" name="Slide Number Placeholder 5"/>
          <p:cNvSpPr>
            <a:spLocks noGrp="1"/>
          </p:cNvSpPr>
          <p:nvPr>
            <p:ph type="sldNum" sz="quarter" idx="12"/>
          </p:nvPr>
        </p:nvSpPr>
        <p:spPr/>
        <p:txBody>
          <a:bodyPr/>
          <a:lstStyle>
            <a:lvl1pPr>
              <a:defRPr/>
            </a:lvl1pPr>
            <a:extLst/>
          </a:lstStyle>
          <a:p>
            <a:pPr>
              <a:defRPr/>
            </a:pPr>
            <a:fld id="{B040DDDA-78B5-44BD-BA11-095D24488B4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2D9C1D70-E6CE-47B2-B901-C2E5682CB76F}" type="datetimeFigureOut">
              <a:rPr lang="en-US"/>
              <a:pPr>
                <a:defRPr/>
              </a:pPr>
              <a:t>8/21/2018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6398F2D0-3F87-4E71-A42D-4513F1C3FC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24"/>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5"/>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16"/>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17"/>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8"/>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9"/>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20"/>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21"/>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8"/>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29"/>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a:lvl1pPr>
            <a:extLst/>
          </a:lstStyle>
          <a:p>
            <a:pPr>
              <a:defRPr/>
            </a:pPr>
            <a:fld id="{F6A65664-BBA6-4787-B1A2-560C254714FB}" type="datetimeFigureOut">
              <a:rPr lang="en-US"/>
              <a:pPr>
                <a:defRPr/>
              </a:pPr>
              <a:t>8/21/2018</a:t>
            </a:fld>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a:lvl1pPr>
            <a:extLst/>
          </a:lstStyle>
          <a:p>
            <a:pPr>
              <a:defRPr/>
            </a:pPr>
            <a:fld id="{4DC6DD00-AA6C-423B-9B98-1E07B259559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D3874E3-487D-4969-B1E6-7A421B9742B8}" type="datetimeFigureOut">
              <a:rPr lang="en-US"/>
              <a:pPr>
                <a:defRPr/>
              </a:pPr>
              <a:t>8/21/2018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D5FCFE43-5122-468C-B7A2-945FE2E8175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76CF198-7E01-44FC-AA96-A874799BFE71}" type="datetimeFigureOut">
              <a:rPr lang="en-US"/>
              <a:pPr>
                <a:defRPr/>
              </a:pPr>
              <a:t>8/21/2018</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7372A33-B52B-49E7-A06B-6D475301C9B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7"/>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8"/>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6" name="Group 9"/>
          <p:cNvGrpSpPr>
            <a:grpSpLocks/>
          </p:cNvGrpSpPr>
          <p:nvPr/>
        </p:nvGrpSpPr>
        <p:grpSpPr bwMode="auto">
          <a:xfrm rot="5400000">
            <a:off x="8515351" y="1219200"/>
            <a:ext cx="131762" cy="128587"/>
            <a:chOff x="6668087" y="1297746"/>
            <a:chExt cx="161840" cy="156602"/>
          </a:xfrm>
        </p:grpSpPr>
        <p:cxnSp>
          <p:nvCxnSpPr>
            <p:cNvPr id="17" name="Straight Connector 14"/>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5"/>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Straight Connector 16"/>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0" name="Group 13"/>
          <p:cNvGrpSpPr>
            <a:grpSpLocks/>
          </p:cNvGrpSpPr>
          <p:nvPr/>
        </p:nvGrpSpPr>
        <p:grpSpPr bwMode="auto">
          <a:xfrm rot="5400000">
            <a:off x="8667751" y="1371600"/>
            <a:ext cx="131762" cy="128587"/>
            <a:chOff x="6668087" y="1297746"/>
            <a:chExt cx="161840" cy="156602"/>
          </a:xfrm>
        </p:grpSpPr>
        <p:cxnSp>
          <p:nvCxnSpPr>
            <p:cNvPr id="21" name="Straight Connector 10"/>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Straight Connector 11"/>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3" name="Straight Connector 12"/>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4" name="Group 17"/>
          <p:cNvGrpSpPr>
            <a:grpSpLocks/>
          </p:cNvGrpSpPr>
          <p:nvPr/>
        </p:nvGrpSpPr>
        <p:grpSpPr bwMode="auto">
          <a:xfrm rot="5400000">
            <a:off x="8320087" y="1474788"/>
            <a:ext cx="131763" cy="128588"/>
            <a:chOff x="6668087" y="1297746"/>
            <a:chExt cx="161840" cy="156602"/>
          </a:xfrm>
        </p:grpSpPr>
        <p:cxnSp>
          <p:nvCxnSpPr>
            <p:cNvPr id="25" name="Straight Connector 18"/>
            <p:cNvCxnSpPr/>
            <p:nvPr/>
          </p:nvCxnSpPr>
          <p:spPr>
            <a:xfrm rot="16200000">
              <a:off x="6663592" y="1300307"/>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6" name="Straight Connector 19"/>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7" name="Straight Connector 20"/>
            <p:cNvCxnSpPr/>
            <p:nvPr/>
          </p:nvCxnSpPr>
          <p:spPr>
            <a:xfrm rot="5400000" flipH="1">
              <a:off x="6744512" y="1299332"/>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28" name="Date Placeholder 4"/>
          <p:cNvSpPr>
            <a:spLocks noGrp="1"/>
          </p:cNvSpPr>
          <p:nvPr>
            <p:ph type="dt" sz="half" idx="10"/>
          </p:nvPr>
        </p:nvSpPr>
        <p:spPr>
          <a:xfrm>
            <a:off x="6477000" y="55563"/>
            <a:ext cx="2133600" cy="365125"/>
          </a:xfrm>
        </p:spPr>
        <p:txBody>
          <a:bodyPr/>
          <a:lstStyle>
            <a:lvl1pPr>
              <a:defRPr/>
            </a:lvl1pPr>
            <a:extLst/>
          </a:lstStyle>
          <a:p>
            <a:pPr>
              <a:defRPr/>
            </a:pPr>
            <a:fld id="{763E9EB5-F384-4EDE-9222-033BD8A05E26}" type="datetimeFigureOut">
              <a:rPr lang="en-US"/>
              <a:pPr>
                <a:defRPr/>
              </a:pPr>
              <a:t>8/21/2018</a:t>
            </a:fld>
            <a:endParaRPr lang="en-US"/>
          </a:p>
        </p:txBody>
      </p:sp>
      <p:sp>
        <p:nvSpPr>
          <p:cNvPr id="29"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30" name="Slide Number Placeholder 6"/>
          <p:cNvSpPr>
            <a:spLocks noGrp="1"/>
          </p:cNvSpPr>
          <p:nvPr>
            <p:ph type="sldNum" sz="quarter" idx="12"/>
          </p:nvPr>
        </p:nvSpPr>
        <p:spPr>
          <a:xfrm>
            <a:off x="8610600" y="55563"/>
            <a:ext cx="457200" cy="365125"/>
          </a:xfrm>
        </p:spPr>
        <p:txBody>
          <a:bodyPr/>
          <a:lstStyle>
            <a:lvl1pPr>
              <a:defRPr/>
            </a:lvl1pPr>
            <a:extLst/>
          </a:lstStyle>
          <a:p>
            <a:pPr>
              <a:defRPr/>
            </a:pPr>
            <a:fld id="{65FB0881-719A-445D-95CE-5AB64340177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ACE81EB-4C97-4569-9D82-0B67DC8646E4}" type="datetimeFigureOut">
              <a:rPr lang="en-US"/>
              <a:pPr>
                <a:defRPr/>
              </a:pPr>
              <a:t>8/21/2018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D4A00FD-84D4-4E4F-990D-77CD9138620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smtClean="0"/>
              <a:t>Click to edit Master title style</a:t>
            </a:r>
            <a:endParaRPr lang="en-US"/>
          </a:p>
        </p:txBody>
      </p:sp>
      <p:sp>
        <p:nvSpPr>
          <p:cNvPr id="45068"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smtClean="0">
                <a:solidFill>
                  <a:schemeClr val="tx2"/>
                </a:solidFill>
                <a:latin typeface="+mn-lt"/>
              </a:defRPr>
            </a:lvl1pPr>
            <a:extLst/>
          </a:lstStyle>
          <a:p>
            <a:pPr>
              <a:defRPr/>
            </a:pPr>
            <a:fld id="{234FB3F6-124D-4103-BC55-F668BE3A40FB}" type="datetimeFigureOut">
              <a:rPr lang="en-US"/>
              <a:pPr>
                <a:defRPr/>
              </a:pPr>
              <a:t>8/21/2018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fontAlgn="auto" latinLnBrk="0" hangingPunct="1">
              <a:spcBef>
                <a:spcPts val="0"/>
              </a:spcBef>
              <a:spcAft>
                <a:spcPts val="0"/>
              </a:spcAft>
              <a:defRPr kumimoji="0" sz="1200" smtClean="0">
                <a:solidFill>
                  <a:schemeClr val="tx2"/>
                </a:solidFill>
                <a:latin typeface="+mn-lt"/>
              </a:defRPr>
            </a:lvl1pPr>
            <a:extLst/>
          </a:lstStyle>
          <a:p>
            <a:pPr>
              <a:defRPr/>
            </a:pPr>
            <a:fld id="{7903466D-D302-498B-A335-B2828F334104}"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67" r:id="rId2"/>
    <p:sldLayoutId id="2147483673" r:id="rId3"/>
    <p:sldLayoutId id="2147483674" r:id="rId4"/>
    <p:sldLayoutId id="2147483675" r:id="rId5"/>
    <p:sldLayoutId id="2147483668" r:id="rId6"/>
    <p:sldLayoutId id="2147483669" r:id="rId7"/>
    <p:sldLayoutId id="2147483676" r:id="rId8"/>
    <p:sldLayoutId id="2147483670" r:id="rId9"/>
    <p:sldLayoutId id="2147483671" r:id="rId10"/>
  </p:sldLayoutIdLst>
  <p:txStyles>
    <p:title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fontAlgn="base">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43400"/>
            <a:ext cx="8153400" cy="1975104"/>
          </a:xfrm>
        </p:spPr>
        <p:txBody>
          <a:bodyPr/>
          <a:lstStyle/>
          <a:p>
            <a:pPr algn="r" fontAlgn="auto">
              <a:spcAft>
                <a:spcPts val="0"/>
              </a:spcAft>
              <a:defRPr/>
            </a:pPr>
            <a:r>
              <a:rPr lang="en-NZ" smtClean="0">
                <a:solidFill>
                  <a:schemeClr val="tx2">
                    <a:satMod val="200000"/>
                  </a:schemeClr>
                </a:solidFill>
              </a:rPr>
              <a:t>Session 5.1</a:t>
            </a: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
            </a:r>
            <a:br>
              <a:rPr lang="en-NZ" dirty="0" smtClean="0">
                <a:solidFill>
                  <a:schemeClr val="tx2">
                    <a:satMod val="200000"/>
                  </a:schemeClr>
                </a:solidFill>
              </a:rPr>
            </a:br>
            <a:r>
              <a:rPr lang="en-NZ" dirty="0" smtClean="0">
                <a:solidFill>
                  <a:schemeClr val="tx2">
                    <a:satMod val="200000"/>
                  </a:schemeClr>
                </a:solidFill>
              </a:rPr>
              <a:t>Advanced SQL 1- Subqueries</a:t>
            </a:r>
            <a:endParaRPr lang="en-NZ" dirty="0">
              <a:solidFill>
                <a:schemeClr val="tx2">
                  <a:satMod val="200000"/>
                </a:schemeClr>
              </a:solidFill>
            </a:endParaRPr>
          </a:p>
        </p:txBody>
      </p:sp>
      <p:sp>
        <p:nvSpPr>
          <p:cNvPr id="15362" name="Subtitle 2"/>
          <p:cNvSpPr>
            <a:spLocks noGrp="1"/>
          </p:cNvSpPr>
          <p:nvPr>
            <p:ph type="subTitle" idx="1"/>
          </p:nvPr>
        </p:nvSpPr>
        <p:spPr>
          <a:xfrm>
            <a:off x="914400" y="2835275"/>
            <a:ext cx="7772400" cy="1508125"/>
          </a:xfrm>
        </p:spPr>
        <p:txBody>
          <a:bodyPr/>
          <a:lstStyle/>
          <a:p>
            <a:pPr>
              <a:spcBef>
                <a:spcPct val="0"/>
              </a:spcBef>
            </a:pPr>
            <a:r>
              <a:rPr lang="en-NZ" dirty="0" smtClean="0"/>
              <a:t>IN705 Databases 3 - 2018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in the WHERE</a:t>
            </a:r>
            <a:endParaRPr lang="en-NZ" dirty="0"/>
          </a:p>
        </p:txBody>
      </p:sp>
      <p:sp>
        <p:nvSpPr>
          <p:cNvPr id="3" name="Content Placeholder 2"/>
          <p:cNvSpPr>
            <a:spLocks noGrp="1"/>
          </p:cNvSpPr>
          <p:nvPr>
            <p:ph idx="1"/>
          </p:nvPr>
        </p:nvSpPr>
        <p:spPr/>
        <p:txBody>
          <a:bodyPr/>
          <a:lstStyle/>
          <a:p>
            <a:r>
              <a:rPr lang="en-NZ" dirty="0" smtClean="0"/>
              <a:t>Comparing against an aggregate</a:t>
            </a:r>
          </a:p>
          <a:p>
            <a:pPr lvl="0"/>
            <a:r>
              <a:rPr lang="en-NZ" dirty="0" smtClean="0"/>
              <a:t>Find all plants that need less than average sunlight</a:t>
            </a:r>
          </a:p>
          <a:p>
            <a:endParaRPr lang="en-NZ" dirty="0"/>
          </a:p>
        </p:txBody>
      </p:sp>
      <p:pic>
        <p:nvPicPr>
          <p:cNvPr id="284674" name="Picture 2"/>
          <p:cNvPicPr>
            <a:picLocks noChangeAspect="1" noChangeArrowheads="1"/>
          </p:cNvPicPr>
          <p:nvPr/>
        </p:nvPicPr>
        <p:blipFill>
          <a:blip r:embed="rId3" cstate="print"/>
          <a:srcRect/>
          <a:stretch>
            <a:fillRect/>
          </a:stretch>
        </p:blipFill>
        <p:spPr bwMode="auto">
          <a:xfrm>
            <a:off x="152400" y="3920836"/>
            <a:ext cx="8822532" cy="24799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4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Aggregate in the WHERE</a:t>
            </a:r>
            <a:endParaRPr lang="en-NZ" dirty="0"/>
          </a:p>
        </p:txBody>
      </p:sp>
      <p:sp>
        <p:nvSpPr>
          <p:cNvPr id="3" name="Content Placeholder 2"/>
          <p:cNvSpPr>
            <a:spLocks noGrp="1"/>
          </p:cNvSpPr>
          <p:nvPr>
            <p:ph idx="1"/>
          </p:nvPr>
        </p:nvSpPr>
        <p:spPr/>
        <p:txBody>
          <a:bodyPr/>
          <a:lstStyle/>
          <a:p>
            <a:endParaRPr lang="en-NZ" dirty="0"/>
          </a:p>
        </p:txBody>
      </p:sp>
      <p:grpSp>
        <p:nvGrpSpPr>
          <p:cNvPr id="4" name="Group 3"/>
          <p:cNvGrpSpPr>
            <a:grpSpLocks/>
          </p:cNvGrpSpPr>
          <p:nvPr/>
        </p:nvGrpSpPr>
        <p:grpSpPr bwMode="auto">
          <a:xfrm>
            <a:off x="533400" y="1676400"/>
            <a:ext cx="5638800" cy="2057400"/>
            <a:chOff x="240" y="1008"/>
            <a:chExt cx="3552" cy="1296"/>
          </a:xfrm>
        </p:grpSpPr>
        <p:sp>
          <p:nvSpPr>
            <p:cNvPr id="19" name="Rectangle 18"/>
            <p:cNvSpPr>
              <a:spLocks noChangeArrowheads="1"/>
            </p:cNvSpPr>
            <p:nvPr/>
          </p:nvSpPr>
          <p:spPr bwMode="auto">
            <a:xfrm>
              <a:off x="240" y="1152"/>
              <a:ext cx="3552" cy="1152"/>
            </a:xfrm>
            <a:prstGeom prst="rect">
              <a:avLst/>
            </a:prstGeom>
            <a:noFill/>
            <a:ln w="9525">
              <a:solidFill>
                <a:schemeClr val="tx1"/>
              </a:solidFill>
              <a:miter lim="800000"/>
              <a:headEnd/>
              <a:tailEnd/>
            </a:ln>
            <a:effectLst/>
          </p:spPr>
          <p:txBody>
            <a:bodyPr wrap="none" anchor="ct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endParaRPr lang="en-NZ"/>
            </a:p>
          </p:txBody>
        </p:sp>
        <p:sp>
          <p:nvSpPr>
            <p:cNvPr id="20" name="Text Box 5"/>
            <p:cNvSpPr txBox="1">
              <a:spLocks noChangeArrowheads="1"/>
            </p:cNvSpPr>
            <p:nvPr/>
          </p:nvSpPr>
          <p:spPr bwMode="auto">
            <a:xfrm>
              <a:off x="240" y="1008"/>
              <a:ext cx="3500" cy="1264"/>
            </a:xfrm>
            <a:prstGeom prst="rect">
              <a:avLst/>
            </a:prstGeom>
            <a:noFill/>
            <a:ln w="9525">
              <a:noFill/>
              <a:miter lim="800000"/>
              <a:headEnd/>
              <a:tailEnd/>
            </a:ln>
            <a:effectLst/>
          </p:spPr>
          <p:txBody>
            <a:bodyPr wrap="none">
              <a:spAutoFit/>
            </a:bodyP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pPr eaLnBrk="0" hangingPunct="0"/>
              <a:r>
                <a:rPr lang="en-GB" sz="1400" b="1" dirty="0">
                  <a:solidFill>
                    <a:schemeClr val="tx2"/>
                  </a:solidFill>
                </a:rPr>
                <a:t>Books</a:t>
              </a:r>
            </a:p>
            <a:p>
              <a:pPr eaLnBrk="0" hangingPunct="0"/>
              <a:r>
                <a:rPr lang="en-GB" sz="1400" dirty="0" err="1">
                  <a:solidFill>
                    <a:schemeClr val="tx2"/>
                  </a:solidFill>
                </a:rPr>
                <a:t>catno</a:t>
              </a:r>
              <a:r>
                <a:rPr lang="en-GB" sz="1400" dirty="0">
                  <a:solidFill>
                    <a:schemeClr val="tx2"/>
                  </a:solidFill>
                </a:rPr>
                <a:t>	title		author	publisher	category</a:t>
              </a:r>
            </a:p>
            <a:p>
              <a:pPr eaLnBrk="0" hangingPunct="0"/>
              <a:r>
                <a:rPr lang="en-GB" sz="1400" dirty="0"/>
                <a:t>C100	Physics Handbook	Jones	Wiley	Physics</a:t>
              </a:r>
            </a:p>
            <a:p>
              <a:pPr eaLnBrk="0" hangingPunct="0"/>
              <a:r>
                <a:rPr lang="en-GB" sz="1400" dirty="0"/>
                <a:t>C200	Simply the Best	</a:t>
              </a:r>
              <a:r>
                <a:rPr lang="en-GB" sz="1400" dirty="0" err="1"/>
                <a:t>Advacaat</a:t>
              </a:r>
              <a:r>
                <a:rPr lang="en-GB" sz="1400" dirty="0"/>
                <a:t>	Rangers	Football</a:t>
              </a:r>
            </a:p>
            <a:p>
              <a:pPr eaLnBrk="0" hangingPunct="0"/>
              <a:r>
                <a:rPr lang="en-GB" sz="1400" dirty="0"/>
                <a:t>C300	Database Design	Wilson	McCall	Computing</a:t>
              </a:r>
            </a:p>
            <a:p>
              <a:pPr eaLnBrk="0" hangingPunct="0"/>
              <a:r>
                <a:rPr lang="en-GB" sz="1400" dirty="0"/>
                <a:t>C400	Business Society	Neal	Wiley	Business</a:t>
              </a:r>
            </a:p>
            <a:p>
              <a:pPr eaLnBrk="0" hangingPunct="0"/>
              <a:r>
                <a:rPr lang="en-GB" sz="1400" dirty="0"/>
                <a:t>C500	The Metro		Abbey	Wiley	Leisure</a:t>
              </a:r>
            </a:p>
            <a:p>
              <a:pPr eaLnBrk="0" hangingPunct="0"/>
              <a:r>
                <a:rPr lang="en-GB" sz="1400" dirty="0"/>
                <a:t>C600	Graphics		Sedge	Maxwell	Computing</a:t>
              </a:r>
            </a:p>
            <a:p>
              <a:pPr eaLnBrk="0" hangingPunct="0"/>
              <a:r>
                <a:rPr lang="en-GB" sz="1400" dirty="0"/>
                <a:t>C700	Cell Biology	Norton	West	Biology</a:t>
              </a:r>
              <a:endParaRPr lang="en-GB" sz="2400" dirty="0"/>
            </a:p>
          </p:txBody>
        </p:sp>
      </p:grpSp>
      <p:grpSp>
        <p:nvGrpSpPr>
          <p:cNvPr id="5" name="Group 4"/>
          <p:cNvGrpSpPr>
            <a:grpSpLocks/>
          </p:cNvGrpSpPr>
          <p:nvPr/>
        </p:nvGrpSpPr>
        <p:grpSpPr bwMode="auto">
          <a:xfrm>
            <a:off x="5410200" y="4267200"/>
            <a:ext cx="3276600" cy="1600200"/>
            <a:chOff x="3408" y="2592"/>
            <a:chExt cx="2064" cy="1008"/>
          </a:xfrm>
        </p:grpSpPr>
        <p:sp>
          <p:nvSpPr>
            <p:cNvPr id="17" name="Rectangle 16"/>
            <p:cNvSpPr>
              <a:spLocks noChangeArrowheads="1"/>
            </p:cNvSpPr>
            <p:nvPr/>
          </p:nvSpPr>
          <p:spPr bwMode="auto">
            <a:xfrm>
              <a:off x="3408" y="2736"/>
              <a:ext cx="2064" cy="864"/>
            </a:xfrm>
            <a:prstGeom prst="rect">
              <a:avLst/>
            </a:prstGeom>
            <a:noFill/>
            <a:ln w="9525">
              <a:solidFill>
                <a:schemeClr val="tx1"/>
              </a:solidFill>
              <a:miter lim="800000"/>
              <a:headEnd/>
              <a:tailEnd/>
            </a:ln>
            <a:effectLst/>
          </p:spPr>
          <p:txBody>
            <a:bodyPr wrap="none" anchor="ct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endParaRPr lang="en-NZ"/>
            </a:p>
          </p:txBody>
        </p:sp>
        <p:sp>
          <p:nvSpPr>
            <p:cNvPr id="18" name="Text Box 8"/>
            <p:cNvSpPr txBox="1">
              <a:spLocks noChangeArrowheads="1"/>
            </p:cNvSpPr>
            <p:nvPr/>
          </p:nvSpPr>
          <p:spPr bwMode="auto">
            <a:xfrm>
              <a:off x="3408" y="2592"/>
              <a:ext cx="2000" cy="996"/>
            </a:xfrm>
            <a:prstGeom prst="rect">
              <a:avLst/>
            </a:prstGeom>
            <a:noFill/>
            <a:ln w="9525">
              <a:noFill/>
              <a:miter lim="800000"/>
              <a:headEnd/>
              <a:tailEnd/>
            </a:ln>
            <a:effectLst/>
          </p:spPr>
          <p:txBody>
            <a:bodyPr wrap="none">
              <a:spAutoFit/>
            </a:bodyP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pPr eaLnBrk="0" hangingPunct="0"/>
              <a:r>
                <a:rPr lang="en-GB" sz="1400" b="1" dirty="0">
                  <a:solidFill>
                    <a:schemeClr val="tx2"/>
                  </a:solidFill>
                </a:rPr>
                <a:t>Members</a:t>
              </a:r>
            </a:p>
            <a:p>
              <a:pPr eaLnBrk="0" hangingPunct="0"/>
              <a:r>
                <a:rPr lang="en-GB" sz="1400" dirty="0" err="1">
                  <a:solidFill>
                    <a:schemeClr val="tx2"/>
                  </a:solidFill>
                </a:rPr>
                <a:t>memno</a:t>
              </a:r>
              <a:r>
                <a:rPr lang="en-GB" sz="1400" dirty="0">
                  <a:solidFill>
                    <a:schemeClr val="tx2"/>
                  </a:solidFill>
                </a:rPr>
                <a:t>	name	address	age</a:t>
              </a:r>
            </a:p>
            <a:p>
              <a:pPr eaLnBrk="0" hangingPunct="0"/>
              <a:r>
                <a:rPr lang="en-GB" sz="1400" dirty="0"/>
                <a:t>M100	Fred	Aberdeen	22</a:t>
              </a:r>
            </a:p>
            <a:p>
              <a:pPr eaLnBrk="0" hangingPunct="0"/>
              <a:r>
                <a:rPr lang="en-GB" sz="1400" dirty="0"/>
                <a:t>M150	Colin	Stirling	31</a:t>
              </a:r>
            </a:p>
            <a:p>
              <a:pPr eaLnBrk="0" hangingPunct="0"/>
              <a:r>
                <a:rPr lang="en-GB" sz="1400" dirty="0"/>
                <a:t>M200	Dave	Dundee	21</a:t>
              </a:r>
            </a:p>
            <a:p>
              <a:pPr eaLnBrk="0" hangingPunct="0"/>
              <a:r>
                <a:rPr lang="en-GB" sz="1400" dirty="0"/>
                <a:t>M250	Betty	Aberdeen	67</a:t>
              </a:r>
            </a:p>
            <a:p>
              <a:pPr eaLnBrk="0" hangingPunct="0"/>
              <a:r>
                <a:rPr lang="en-GB" sz="1400" dirty="0"/>
                <a:t>M300	Jean	Dundee	17</a:t>
              </a:r>
              <a:endParaRPr lang="en-GB" sz="2400" dirty="0"/>
            </a:p>
          </p:txBody>
        </p:sp>
      </p:grpSp>
      <p:grpSp>
        <p:nvGrpSpPr>
          <p:cNvPr id="6" name="Group 5"/>
          <p:cNvGrpSpPr>
            <a:grpSpLocks/>
          </p:cNvGrpSpPr>
          <p:nvPr/>
        </p:nvGrpSpPr>
        <p:grpSpPr bwMode="auto">
          <a:xfrm>
            <a:off x="533400" y="4267200"/>
            <a:ext cx="4343400" cy="1828800"/>
            <a:chOff x="288" y="2544"/>
            <a:chExt cx="2736" cy="1152"/>
          </a:xfrm>
        </p:grpSpPr>
        <p:sp>
          <p:nvSpPr>
            <p:cNvPr id="15" name="Rectangle 14"/>
            <p:cNvSpPr>
              <a:spLocks noChangeArrowheads="1"/>
            </p:cNvSpPr>
            <p:nvPr/>
          </p:nvSpPr>
          <p:spPr bwMode="auto">
            <a:xfrm>
              <a:off x="288" y="2688"/>
              <a:ext cx="2736" cy="1008"/>
            </a:xfrm>
            <a:prstGeom prst="rect">
              <a:avLst/>
            </a:prstGeom>
            <a:noFill/>
            <a:ln w="9525">
              <a:solidFill>
                <a:schemeClr val="tx1"/>
              </a:solidFill>
              <a:miter lim="800000"/>
              <a:headEnd/>
              <a:tailEnd/>
            </a:ln>
            <a:effectLst/>
          </p:spPr>
          <p:txBody>
            <a:bodyPr wrap="none" anchor="ct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endParaRPr lang="en-NZ"/>
            </a:p>
          </p:txBody>
        </p:sp>
        <p:sp>
          <p:nvSpPr>
            <p:cNvPr id="16" name="Text Box 11"/>
            <p:cNvSpPr txBox="1">
              <a:spLocks noChangeArrowheads="1"/>
            </p:cNvSpPr>
            <p:nvPr/>
          </p:nvSpPr>
          <p:spPr bwMode="auto">
            <a:xfrm>
              <a:off x="288" y="2544"/>
              <a:ext cx="2728" cy="1130"/>
            </a:xfrm>
            <a:prstGeom prst="rect">
              <a:avLst/>
            </a:prstGeom>
            <a:noFill/>
            <a:ln w="9525">
              <a:noFill/>
              <a:miter lim="800000"/>
              <a:headEnd/>
              <a:tailEnd/>
            </a:ln>
            <a:effectLst/>
          </p:spPr>
          <p:txBody>
            <a:bodyPr wrap="none">
              <a:spAutoFit/>
            </a:bodyP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pPr eaLnBrk="0" hangingPunct="0"/>
              <a:r>
                <a:rPr lang="en-GB" sz="1400" b="1" dirty="0">
                  <a:solidFill>
                    <a:schemeClr val="tx2"/>
                  </a:solidFill>
                </a:rPr>
                <a:t>Loans</a:t>
              </a:r>
            </a:p>
            <a:p>
              <a:pPr eaLnBrk="0" hangingPunct="0"/>
              <a:r>
                <a:rPr lang="en-GB" sz="1400" dirty="0" err="1">
                  <a:solidFill>
                    <a:schemeClr val="tx2"/>
                  </a:solidFill>
                </a:rPr>
                <a:t>catno</a:t>
              </a:r>
              <a:r>
                <a:rPr lang="en-GB" sz="1400" dirty="0">
                  <a:solidFill>
                    <a:schemeClr val="tx2"/>
                  </a:solidFill>
                </a:rPr>
                <a:t>	</a:t>
              </a:r>
              <a:r>
                <a:rPr lang="en-GB" sz="1400" dirty="0" err="1">
                  <a:solidFill>
                    <a:schemeClr val="tx2"/>
                  </a:solidFill>
                </a:rPr>
                <a:t>memno</a:t>
              </a:r>
              <a:r>
                <a:rPr lang="en-GB" sz="1400" dirty="0">
                  <a:solidFill>
                    <a:schemeClr val="tx2"/>
                  </a:solidFill>
                </a:rPr>
                <a:t>	borrowed	</a:t>
              </a:r>
              <a:r>
                <a:rPr lang="en-GB" sz="1400" dirty="0" err="1">
                  <a:solidFill>
                    <a:schemeClr val="tx2"/>
                  </a:solidFill>
                </a:rPr>
                <a:t>date_ret</a:t>
              </a:r>
              <a:r>
                <a:rPr lang="en-GB" sz="1400" dirty="0">
                  <a:solidFill>
                    <a:schemeClr val="tx2"/>
                  </a:solidFill>
                </a:rPr>
                <a:t>	fine</a:t>
              </a:r>
            </a:p>
            <a:p>
              <a:pPr eaLnBrk="0" hangingPunct="0"/>
              <a:r>
                <a:rPr lang="en-GB" sz="1400" dirty="0"/>
                <a:t>C100	M100	12/09/01	20/09/01	NULL</a:t>
              </a:r>
            </a:p>
            <a:p>
              <a:pPr eaLnBrk="0" hangingPunct="0"/>
              <a:r>
                <a:rPr lang="en-GB" sz="1400" dirty="0"/>
                <a:t>C300	M100	01/09/01	NULL	NULL</a:t>
              </a:r>
            </a:p>
            <a:p>
              <a:pPr eaLnBrk="0" hangingPunct="0"/>
              <a:r>
                <a:rPr lang="en-GB" sz="1400" dirty="0"/>
                <a:t>C400	M200	04/06/01	16/09/01	£16.30</a:t>
              </a:r>
            </a:p>
            <a:p>
              <a:pPr eaLnBrk="0" hangingPunct="0"/>
              <a:r>
                <a:rPr lang="en-GB" sz="1400" dirty="0"/>
                <a:t>C500	M200	04/08/01	16/09/01	£16.30</a:t>
              </a:r>
            </a:p>
            <a:p>
              <a:pPr eaLnBrk="0" hangingPunct="0"/>
              <a:r>
                <a:rPr lang="en-GB" sz="1400" dirty="0"/>
                <a:t>C600	M250	02/10/01	24/10/01	£30.00</a:t>
              </a:r>
            </a:p>
            <a:p>
              <a:pPr eaLnBrk="0" hangingPunct="0"/>
              <a:r>
                <a:rPr lang="en-GB" sz="1400" dirty="0"/>
                <a:t>C700	M300	10/09/01	19/10/01	NULL</a:t>
              </a:r>
              <a:endParaRPr lang="en-GB" sz="2400" dirty="0"/>
            </a:p>
          </p:txBody>
        </p:sp>
      </p:grpSp>
      <p:sp>
        <p:nvSpPr>
          <p:cNvPr id="7" name="Line 13"/>
          <p:cNvSpPr>
            <a:spLocks noChangeShapeType="1"/>
          </p:cNvSpPr>
          <p:nvPr/>
        </p:nvSpPr>
        <p:spPr bwMode="auto">
          <a:xfrm>
            <a:off x="838200" y="3733800"/>
            <a:ext cx="0" cy="228600"/>
          </a:xfrm>
          <a:prstGeom prst="line">
            <a:avLst/>
          </a:prstGeom>
          <a:noFill/>
          <a:ln w="9525">
            <a:solidFill>
              <a:schemeClr val="tx1"/>
            </a:solidFill>
            <a:round/>
            <a:headEnd/>
            <a:tailEnd/>
          </a:ln>
          <a:effectLst/>
        </p:spPr>
        <p:txBody>
          <a:bodyPr wrap="none" anchor="ct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endParaRPr lang="en-NZ"/>
          </a:p>
        </p:txBody>
      </p:sp>
      <p:sp>
        <p:nvSpPr>
          <p:cNvPr id="8" name="Line 14"/>
          <p:cNvSpPr>
            <a:spLocks noChangeShapeType="1"/>
          </p:cNvSpPr>
          <p:nvPr/>
        </p:nvSpPr>
        <p:spPr bwMode="auto">
          <a:xfrm>
            <a:off x="838200" y="6096000"/>
            <a:ext cx="0" cy="304800"/>
          </a:xfrm>
          <a:prstGeom prst="line">
            <a:avLst/>
          </a:prstGeom>
          <a:noFill/>
          <a:ln w="9525">
            <a:solidFill>
              <a:schemeClr val="tx1"/>
            </a:solidFill>
            <a:round/>
            <a:headEnd/>
            <a:tailEnd/>
          </a:ln>
          <a:effectLst/>
        </p:spPr>
        <p:txBody>
          <a:bodyPr wrap="none" anchor="ct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endParaRPr lang="en-NZ"/>
          </a:p>
        </p:txBody>
      </p:sp>
      <p:sp>
        <p:nvSpPr>
          <p:cNvPr id="9" name="Line 15"/>
          <p:cNvSpPr>
            <a:spLocks noChangeShapeType="1"/>
          </p:cNvSpPr>
          <p:nvPr/>
        </p:nvSpPr>
        <p:spPr bwMode="auto">
          <a:xfrm flipH="1">
            <a:off x="304800" y="6400800"/>
            <a:ext cx="533400" cy="0"/>
          </a:xfrm>
          <a:prstGeom prst="line">
            <a:avLst/>
          </a:prstGeom>
          <a:noFill/>
          <a:ln w="9525">
            <a:solidFill>
              <a:schemeClr val="tx1"/>
            </a:solidFill>
            <a:round/>
            <a:headEnd/>
            <a:tailEnd/>
          </a:ln>
          <a:effectLst/>
        </p:spPr>
        <p:txBody>
          <a:bodyPr wrap="none" anchor="ct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endParaRPr lang="en-NZ"/>
          </a:p>
        </p:txBody>
      </p:sp>
      <p:sp>
        <p:nvSpPr>
          <p:cNvPr id="10" name="Line 16"/>
          <p:cNvSpPr>
            <a:spLocks noChangeShapeType="1"/>
          </p:cNvSpPr>
          <p:nvPr/>
        </p:nvSpPr>
        <p:spPr bwMode="auto">
          <a:xfrm flipV="1">
            <a:off x="304800" y="3962400"/>
            <a:ext cx="0" cy="2438400"/>
          </a:xfrm>
          <a:prstGeom prst="line">
            <a:avLst/>
          </a:prstGeom>
          <a:noFill/>
          <a:ln w="9525">
            <a:solidFill>
              <a:schemeClr val="tx1"/>
            </a:solidFill>
            <a:round/>
            <a:headEnd/>
            <a:tailEnd/>
          </a:ln>
          <a:effectLst/>
        </p:spPr>
        <p:txBody>
          <a:bodyPr wrap="none" anchor="ct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endParaRPr lang="en-NZ"/>
          </a:p>
        </p:txBody>
      </p:sp>
      <p:sp>
        <p:nvSpPr>
          <p:cNvPr id="11" name="Line 17"/>
          <p:cNvSpPr>
            <a:spLocks noChangeShapeType="1"/>
          </p:cNvSpPr>
          <p:nvPr/>
        </p:nvSpPr>
        <p:spPr bwMode="auto">
          <a:xfrm>
            <a:off x="304800" y="3962400"/>
            <a:ext cx="533400" cy="0"/>
          </a:xfrm>
          <a:prstGeom prst="line">
            <a:avLst/>
          </a:prstGeom>
          <a:noFill/>
          <a:ln w="9525">
            <a:solidFill>
              <a:schemeClr val="tx1"/>
            </a:solidFill>
            <a:round/>
            <a:headEnd/>
            <a:tailEnd/>
          </a:ln>
          <a:effectLst/>
        </p:spPr>
        <p:txBody>
          <a:bodyPr wrap="none" anchor="ct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endParaRPr lang="en-NZ"/>
          </a:p>
        </p:txBody>
      </p:sp>
      <p:sp>
        <p:nvSpPr>
          <p:cNvPr id="12" name="Line 18"/>
          <p:cNvSpPr>
            <a:spLocks noChangeShapeType="1"/>
          </p:cNvSpPr>
          <p:nvPr/>
        </p:nvSpPr>
        <p:spPr bwMode="auto">
          <a:xfrm>
            <a:off x="1752600" y="6096000"/>
            <a:ext cx="0" cy="304800"/>
          </a:xfrm>
          <a:prstGeom prst="line">
            <a:avLst/>
          </a:prstGeom>
          <a:noFill/>
          <a:ln w="9525">
            <a:solidFill>
              <a:schemeClr val="tx1"/>
            </a:solidFill>
            <a:round/>
            <a:headEnd/>
            <a:tailEnd/>
          </a:ln>
          <a:effectLst/>
        </p:spPr>
        <p:txBody>
          <a:bodyPr wrap="none" anchor="ct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endParaRPr lang="en-NZ"/>
          </a:p>
        </p:txBody>
      </p:sp>
      <p:sp>
        <p:nvSpPr>
          <p:cNvPr id="13" name="Line 19"/>
          <p:cNvSpPr>
            <a:spLocks noChangeShapeType="1"/>
          </p:cNvSpPr>
          <p:nvPr/>
        </p:nvSpPr>
        <p:spPr bwMode="auto">
          <a:xfrm>
            <a:off x="1752600" y="6400800"/>
            <a:ext cx="4038600" cy="0"/>
          </a:xfrm>
          <a:prstGeom prst="line">
            <a:avLst/>
          </a:prstGeom>
          <a:noFill/>
          <a:ln w="9525">
            <a:solidFill>
              <a:schemeClr val="tx1"/>
            </a:solidFill>
            <a:round/>
            <a:headEnd/>
            <a:tailEnd/>
          </a:ln>
          <a:effectLst/>
        </p:spPr>
        <p:txBody>
          <a:bodyPr wrap="none" anchor="ct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endParaRPr lang="en-NZ"/>
          </a:p>
        </p:txBody>
      </p:sp>
      <p:sp>
        <p:nvSpPr>
          <p:cNvPr id="14" name="Line 20"/>
          <p:cNvSpPr>
            <a:spLocks noChangeShapeType="1"/>
          </p:cNvSpPr>
          <p:nvPr/>
        </p:nvSpPr>
        <p:spPr bwMode="auto">
          <a:xfrm>
            <a:off x="5791200" y="5867400"/>
            <a:ext cx="0" cy="533400"/>
          </a:xfrm>
          <a:prstGeom prst="line">
            <a:avLst/>
          </a:prstGeom>
          <a:noFill/>
          <a:ln w="9525">
            <a:solidFill>
              <a:schemeClr val="tx1"/>
            </a:solidFill>
            <a:round/>
            <a:headEnd/>
            <a:tailEnd/>
          </a:ln>
          <a:effectLst/>
        </p:spPr>
        <p:txBody>
          <a:bodyPr wrap="none" anchor="ctr"/>
          <a:lstStyle>
            <a:defPPr>
              <a:defRPr lang="en-GB"/>
            </a:defPPr>
            <a:lvl1pPr algn="l" rtl="0" fontAlgn="base">
              <a:spcBef>
                <a:spcPct val="0"/>
              </a:spcBef>
              <a:spcAft>
                <a:spcPct val="0"/>
              </a:spcAft>
              <a:defRPr sz="3600" kern="1200">
                <a:solidFill>
                  <a:schemeClr val="tx1"/>
                </a:solidFill>
                <a:latin typeface="Times New Roman" pitchFamily="18" charset="0"/>
                <a:ea typeface="+mn-ea"/>
                <a:cs typeface="+mn-cs"/>
              </a:defRPr>
            </a:lvl1pPr>
            <a:lvl2pPr marL="457200" algn="l" rtl="0" fontAlgn="base">
              <a:spcBef>
                <a:spcPct val="0"/>
              </a:spcBef>
              <a:spcAft>
                <a:spcPct val="0"/>
              </a:spcAft>
              <a:defRPr sz="3600" kern="1200">
                <a:solidFill>
                  <a:schemeClr val="tx1"/>
                </a:solidFill>
                <a:latin typeface="Times New Roman" pitchFamily="18" charset="0"/>
                <a:ea typeface="+mn-ea"/>
                <a:cs typeface="+mn-cs"/>
              </a:defRPr>
            </a:lvl2pPr>
            <a:lvl3pPr marL="914400" algn="l" rtl="0" fontAlgn="base">
              <a:spcBef>
                <a:spcPct val="0"/>
              </a:spcBef>
              <a:spcAft>
                <a:spcPct val="0"/>
              </a:spcAft>
              <a:defRPr sz="3600" kern="1200">
                <a:solidFill>
                  <a:schemeClr val="tx1"/>
                </a:solidFill>
                <a:latin typeface="Times New Roman" pitchFamily="18" charset="0"/>
                <a:ea typeface="+mn-ea"/>
                <a:cs typeface="+mn-cs"/>
              </a:defRPr>
            </a:lvl3pPr>
            <a:lvl4pPr marL="1371600" algn="l" rtl="0" fontAlgn="base">
              <a:spcBef>
                <a:spcPct val="0"/>
              </a:spcBef>
              <a:spcAft>
                <a:spcPct val="0"/>
              </a:spcAft>
              <a:defRPr sz="3600" kern="1200">
                <a:solidFill>
                  <a:schemeClr val="tx1"/>
                </a:solidFill>
                <a:latin typeface="Times New Roman" pitchFamily="18" charset="0"/>
                <a:ea typeface="+mn-ea"/>
                <a:cs typeface="+mn-cs"/>
              </a:defRPr>
            </a:lvl4pPr>
            <a:lvl5pPr marL="1828800" algn="l" rtl="0" fontAlgn="base">
              <a:spcBef>
                <a:spcPct val="0"/>
              </a:spcBef>
              <a:spcAft>
                <a:spcPct val="0"/>
              </a:spcAft>
              <a:defRPr sz="3600" kern="1200">
                <a:solidFill>
                  <a:schemeClr val="tx1"/>
                </a:solidFill>
                <a:latin typeface="Times New Roman" pitchFamily="18" charset="0"/>
                <a:ea typeface="+mn-ea"/>
                <a:cs typeface="+mn-cs"/>
              </a:defRPr>
            </a:lvl5pPr>
            <a:lvl6pPr marL="2286000" algn="l" defTabSz="914400" rtl="0" eaLnBrk="1" latinLnBrk="0" hangingPunct="1">
              <a:defRPr sz="3600" kern="1200">
                <a:solidFill>
                  <a:schemeClr val="tx1"/>
                </a:solidFill>
                <a:latin typeface="Times New Roman" pitchFamily="18" charset="0"/>
                <a:ea typeface="+mn-ea"/>
                <a:cs typeface="+mn-cs"/>
              </a:defRPr>
            </a:lvl6pPr>
            <a:lvl7pPr marL="2743200" algn="l" defTabSz="914400" rtl="0" eaLnBrk="1" latinLnBrk="0" hangingPunct="1">
              <a:defRPr sz="3600" kern="1200">
                <a:solidFill>
                  <a:schemeClr val="tx1"/>
                </a:solidFill>
                <a:latin typeface="Times New Roman" pitchFamily="18" charset="0"/>
                <a:ea typeface="+mn-ea"/>
                <a:cs typeface="+mn-cs"/>
              </a:defRPr>
            </a:lvl7pPr>
            <a:lvl8pPr marL="3200400" algn="l" defTabSz="914400" rtl="0" eaLnBrk="1" latinLnBrk="0" hangingPunct="1">
              <a:defRPr sz="3600" kern="1200">
                <a:solidFill>
                  <a:schemeClr val="tx1"/>
                </a:solidFill>
                <a:latin typeface="Times New Roman" pitchFamily="18" charset="0"/>
                <a:ea typeface="+mn-ea"/>
                <a:cs typeface="+mn-cs"/>
              </a:defRPr>
            </a:lvl8pPr>
            <a:lvl9pPr marL="3657600" algn="l" defTabSz="914400" rtl="0" eaLnBrk="1" latinLnBrk="0" hangingPunct="1">
              <a:defRPr sz="3600" kern="1200">
                <a:solidFill>
                  <a:schemeClr val="tx1"/>
                </a:solidFill>
                <a:latin typeface="Times New Roman" pitchFamily="18" charset="0"/>
                <a:ea typeface="+mn-ea"/>
                <a:cs typeface="+mn-cs"/>
              </a:defRPr>
            </a:lvl9pPr>
          </a:lstStyle>
          <a:p>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Aggregate in the WHERE</a:t>
            </a:r>
            <a:endParaRPr lang="en-NZ" dirty="0"/>
          </a:p>
        </p:txBody>
      </p:sp>
      <p:sp>
        <p:nvSpPr>
          <p:cNvPr id="3" name="Content Placeholder 2"/>
          <p:cNvSpPr>
            <a:spLocks noGrp="1"/>
          </p:cNvSpPr>
          <p:nvPr>
            <p:ph idx="1"/>
          </p:nvPr>
        </p:nvSpPr>
        <p:spPr>
          <a:xfrm>
            <a:off x="914400" y="1784350"/>
            <a:ext cx="7772400" cy="5073650"/>
          </a:xfrm>
        </p:spPr>
        <p:txBody>
          <a:bodyPr/>
          <a:lstStyle/>
          <a:p>
            <a:r>
              <a:rPr lang="en-NZ" dirty="0" smtClean="0"/>
              <a:t>Who is the oldest member of the library?</a:t>
            </a:r>
          </a:p>
          <a:p>
            <a:r>
              <a:rPr lang="en-NZ" dirty="0" smtClean="0"/>
              <a:t>Logically:</a:t>
            </a:r>
          </a:p>
          <a:p>
            <a:pPr lvl="1">
              <a:buNone/>
            </a:pPr>
            <a:r>
              <a:rPr lang="en-NZ" dirty="0" smtClean="0"/>
              <a:t>SELECT name </a:t>
            </a:r>
          </a:p>
          <a:p>
            <a:pPr lvl="1">
              <a:buNone/>
            </a:pPr>
            <a:r>
              <a:rPr lang="en-NZ" dirty="0" smtClean="0"/>
              <a:t>FROM members</a:t>
            </a:r>
          </a:p>
          <a:p>
            <a:pPr lvl="1">
              <a:buNone/>
            </a:pPr>
            <a:r>
              <a:rPr lang="en-NZ" dirty="0" smtClean="0"/>
              <a:t>WHERE age = </a:t>
            </a:r>
            <a:r>
              <a:rPr lang="en-NZ" i="1" dirty="0" smtClean="0"/>
              <a:t>maximum age</a:t>
            </a:r>
          </a:p>
          <a:p>
            <a:r>
              <a:rPr lang="en-NZ" dirty="0" smtClean="0"/>
              <a:t>Solution</a:t>
            </a:r>
          </a:p>
          <a:p>
            <a:pPr lvl="1">
              <a:buNone/>
            </a:pPr>
            <a:r>
              <a:rPr lang="en-NZ" sz="2400" dirty="0" smtClean="0">
                <a:latin typeface="Courier New" pitchFamily="49" charset="0"/>
                <a:cs typeface="Courier New" pitchFamily="49" charset="0"/>
              </a:rPr>
              <a:t>SELECT name </a:t>
            </a:r>
          </a:p>
          <a:p>
            <a:pPr lvl="1">
              <a:buNone/>
            </a:pPr>
            <a:r>
              <a:rPr lang="en-NZ" sz="2400" dirty="0" smtClean="0">
                <a:latin typeface="Courier New" pitchFamily="49" charset="0"/>
                <a:cs typeface="Courier New" pitchFamily="49" charset="0"/>
              </a:rPr>
              <a:t>FROM Members</a:t>
            </a:r>
          </a:p>
          <a:p>
            <a:pPr lvl="1">
              <a:buNone/>
            </a:pPr>
            <a:r>
              <a:rPr lang="en-NZ" sz="2400" dirty="0" smtClean="0">
                <a:latin typeface="Courier New" pitchFamily="49" charset="0"/>
                <a:cs typeface="Courier New" pitchFamily="49" charset="0"/>
              </a:rPr>
              <a:t>WHERE age = (SELECT MAX(age) </a:t>
            </a:r>
          </a:p>
          <a:p>
            <a:pPr lvl="1">
              <a:buNone/>
            </a:pPr>
            <a:r>
              <a:rPr lang="en-NZ" sz="2400" dirty="0" smtClean="0">
                <a:latin typeface="Courier New" pitchFamily="49" charset="0"/>
                <a:cs typeface="Courier New" pitchFamily="49" charset="0"/>
              </a:rPr>
              <a:t>				FROM Members)</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924800" cy="914400"/>
          </a:xfrm>
        </p:spPr>
        <p:txBody>
          <a:bodyPr/>
          <a:lstStyle/>
          <a:p>
            <a:r>
              <a:rPr lang="en-NZ" dirty="0" smtClean="0"/>
              <a:t>Other Subqueries in the WHERE</a:t>
            </a:r>
            <a:endParaRPr lang="en-NZ" dirty="0"/>
          </a:p>
        </p:txBody>
      </p:sp>
      <p:sp>
        <p:nvSpPr>
          <p:cNvPr id="3" name="Content Placeholder 2"/>
          <p:cNvSpPr>
            <a:spLocks noGrp="1"/>
          </p:cNvSpPr>
          <p:nvPr>
            <p:ph idx="1"/>
          </p:nvPr>
        </p:nvSpPr>
        <p:spPr/>
        <p:txBody>
          <a:bodyPr/>
          <a:lstStyle/>
          <a:p>
            <a:r>
              <a:rPr lang="en-NZ" dirty="0" smtClean="0"/>
              <a:t>Testing against a set</a:t>
            </a:r>
          </a:p>
          <a:p>
            <a:pPr lvl="1"/>
            <a:r>
              <a:rPr lang="en-NZ" dirty="0" smtClean="0"/>
              <a:t>IN		tests for membership</a:t>
            </a:r>
          </a:p>
          <a:p>
            <a:pPr lvl="1"/>
            <a:r>
              <a:rPr lang="en-NZ" dirty="0" smtClean="0"/>
              <a:t>ANY		tests for value</a:t>
            </a:r>
          </a:p>
          <a:p>
            <a:pPr lvl="1"/>
            <a:r>
              <a:rPr lang="en-NZ" dirty="0" smtClean="0"/>
              <a:t>ALL		tests for value</a:t>
            </a:r>
          </a:p>
          <a:p>
            <a:pPr lvl="1"/>
            <a:r>
              <a:rPr lang="en-NZ" dirty="0" smtClean="0"/>
              <a:t>EXISTS		tests for  existence</a:t>
            </a:r>
          </a:p>
          <a:p>
            <a:pPr lvl="1"/>
            <a:endParaRPr lang="en-NZ"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IN</a:t>
            </a:r>
            <a:endParaRPr lang="en-NZ" dirty="0"/>
          </a:p>
        </p:txBody>
      </p:sp>
      <p:sp>
        <p:nvSpPr>
          <p:cNvPr id="3" name="Content Placeholder 2"/>
          <p:cNvSpPr>
            <a:spLocks noGrp="1"/>
          </p:cNvSpPr>
          <p:nvPr>
            <p:ph idx="1"/>
          </p:nvPr>
        </p:nvSpPr>
        <p:spPr/>
        <p:txBody>
          <a:bodyPr/>
          <a:lstStyle/>
          <a:p>
            <a:r>
              <a:rPr lang="en-NZ" dirty="0" smtClean="0"/>
              <a:t>We have seen IN before:</a:t>
            </a:r>
          </a:p>
          <a:p>
            <a:endParaRPr lang="en-NZ" dirty="0" smtClean="0"/>
          </a:p>
          <a:p>
            <a:pPr lvl="1">
              <a:buNone/>
            </a:pPr>
            <a:r>
              <a:rPr lang="en-NZ" dirty="0" smtClean="0"/>
              <a:t>SELECT name</a:t>
            </a:r>
          </a:p>
          <a:p>
            <a:pPr lvl="1">
              <a:buNone/>
            </a:pPr>
            <a:r>
              <a:rPr lang="en-NZ" dirty="0" smtClean="0"/>
              <a:t>FROM owners</a:t>
            </a:r>
          </a:p>
          <a:p>
            <a:pPr lvl="1">
              <a:buNone/>
            </a:pPr>
            <a:r>
              <a:rPr lang="en-NZ" dirty="0" smtClean="0"/>
              <a:t>WHERE </a:t>
            </a:r>
            <a:r>
              <a:rPr lang="en-NZ" dirty="0" err="1" smtClean="0"/>
              <a:t>petType</a:t>
            </a:r>
            <a:r>
              <a:rPr lang="en-NZ" dirty="0" smtClean="0"/>
              <a:t> IN (‘rabbit’, ‘horse’)</a:t>
            </a:r>
            <a:endParaRPr lang="en-NZ"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2763"/>
            <a:ext cx="7772400" cy="914400"/>
          </a:xfrm>
        </p:spPr>
        <p:txBody>
          <a:bodyPr/>
          <a:lstStyle/>
          <a:p>
            <a:r>
              <a:rPr lang="en-NZ" dirty="0" smtClean="0"/>
              <a:t>Subqueries with IN</a:t>
            </a:r>
            <a:endParaRPr lang="en-NZ" dirty="0"/>
          </a:p>
        </p:txBody>
      </p:sp>
      <p:graphicFrame>
        <p:nvGraphicFramePr>
          <p:cNvPr id="5" name="Table 4"/>
          <p:cNvGraphicFramePr>
            <a:graphicFrameLocks noGrp="1"/>
          </p:cNvGraphicFramePr>
          <p:nvPr/>
        </p:nvGraphicFramePr>
        <p:xfrm>
          <a:off x="5715000" y="533400"/>
          <a:ext cx="3276600" cy="1463040"/>
        </p:xfrm>
        <a:graphic>
          <a:graphicData uri="http://schemas.openxmlformats.org/drawingml/2006/table">
            <a:tbl>
              <a:tblPr/>
              <a:tblGrid>
                <a:gridCol w="1092200">
                  <a:extLst>
                    <a:ext uri="{9D8B030D-6E8A-4147-A177-3AD203B41FA5}">
                      <a16:colId xmlns:a16="http://schemas.microsoft.com/office/drawing/2014/main" val="20000"/>
                    </a:ext>
                  </a:extLst>
                </a:gridCol>
                <a:gridCol w="886124">
                  <a:extLst>
                    <a:ext uri="{9D8B030D-6E8A-4147-A177-3AD203B41FA5}">
                      <a16:colId xmlns:a16="http://schemas.microsoft.com/office/drawing/2014/main" val="20001"/>
                    </a:ext>
                  </a:extLst>
                </a:gridCol>
                <a:gridCol w="1298276">
                  <a:extLst>
                    <a:ext uri="{9D8B030D-6E8A-4147-A177-3AD203B41FA5}">
                      <a16:colId xmlns:a16="http://schemas.microsoft.com/office/drawing/2014/main" val="20002"/>
                    </a:ext>
                  </a:extLst>
                </a:gridCol>
              </a:tblGrid>
              <a:tr h="228600">
                <a:tc>
                  <a:txBody>
                    <a:bodyPr/>
                    <a:lstStyle/>
                    <a:p>
                      <a:pPr algn="ctr">
                        <a:spcAft>
                          <a:spcPts val="0"/>
                        </a:spcAft>
                      </a:pPr>
                      <a:r>
                        <a:rPr lang="en-NZ" sz="1200" b="1" dirty="0" smtClean="0">
                          <a:latin typeface="Arial"/>
                          <a:ea typeface="Batang"/>
                          <a:cs typeface="Times New Roman"/>
                        </a:rPr>
                        <a:t>Plant </a:t>
                      </a:r>
                      <a:r>
                        <a:rPr lang="en-NZ" sz="1200" b="1" dirty="0">
                          <a:latin typeface="Arial"/>
                          <a:ea typeface="Batang"/>
                          <a:cs typeface="Times New Roman"/>
                        </a:rPr>
                        <a:t>ID</a:t>
                      </a:r>
                      <a:endParaRPr lang="en-NZ" sz="18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200" b="1" dirty="0" smtClean="0">
                          <a:latin typeface="Arial"/>
                          <a:ea typeface="Batang"/>
                          <a:cs typeface="Times New Roman"/>
                        </a:rPr>
                        <a:t>Plant </a:t>
                      </a:r>
                      <a:r>
                        <a:rPr lang="en-NZ" sz="1200" b="1" dirty="0">
                          <a:latin typeface="Arial"/>
                          <a:ea typeface="Batang"/>
                          <a:cs typeface="Times New Roman"/>
                        </a:rPr>
                        <a:t>Name</a:t>
                      </a:r>
                      <a:endParaRPr lang="en-NZ" sz="18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200" b="1">
                          <a:latin typeface="Arial"/>
                          <a:ea typeface="Batang"/>
                          <a:cs typeface="Times New Roman"/>
                        </a:rPr>
                        <a:t>Optimal Sunlight  Percentage</a:t>
                      </a:r>
                      <a:endParaRPr lang="en-NZ" sz="18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pPr>
                      <a:r>
                        <a:rPr lang="en-NZ" sz="1200">
                          <a:latin typeface="Arial"/>
                          <a:ea typeface="Batang"/>
                          <a:cs typeface="Times New Roman"/>
                        </a:rPr>
                        <a:t>0</a:t>
                      </a:r>
                      <a:endParaRPr lang="en-NZ" sz="18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NZ" sz="1200">
                          <a:latin typeface="Arial"/>
                          <a:ea typeface="Batang"/>
                          <a:cs typeface="Times New Roman"/>
                        </a:rPr>
                        <a:t>Carrot</a:t>
                      </a:r>
                      <a:endParaRPr lang="en-NZ" sz="18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200">
                          <a:latin typeface="Arial"/>
                          <a:ea typeface="Batang"/>
                          <a:cs typeface="Times New Roman"/>
                        </a:rPr>
                        <a:t>.26</a:t>
                      </a:r>
                      <a:endParaRPr lang="en-NZ" sz="18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en-NZ" sz="1200">
                          <a:latin typeface="Arial"/>
                          <a:ea typeface="Batang"/>
                          <a:cs typeface="Times New Roman"/>
                        </a:rPr>
                        <a:t>1</a:t>
                      </a:r>
                      <a:endParaRPr lang="en-NZ" sz="18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NZ" sz="1200" dirty="0">
                          <a:latin typeface="Arial"/>
                          <a:ea typeface="Batang"/>
                          <a:cs typeface="Times New Roman"/>
                        </a:rPr>
                        <a:t>Beet</a:t>
                      </a:r>
                      <a:endParaRPr lang="en-NZ" sz="18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200">
                          <a:latin typeface="Arial"/>
                          <a:ea typeface="Batang"/>
                          <a:cs typeface="Times New Roman"/>
                        </a:rPr>
                        <a:t>.44</a:t>
                      </a:r>
                      <a:endParaRPr lang="en-NZ" sz="18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en-NZ" sz="1200">
                          <a:latin typeface="Arial"/>
                          <a:ea typeface="Batang"/>
                          <a:cs typeface="Times New Roman"/>
                        </a:rPr>
                        <a:t>2</a:t>
                      </a:r>
                      <a:endParaRPr lang="en-NZ" sz="18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NZ" sz="1200">
                          <a:latin typeface="Arial"/>
                          <a:ea typeface="Batang"/>
                          <a:cs typeface="Times New Roman"/>
                        </a:rPr>
                        <a:t>Corn</a:t>
                      </a:r>
                      <a:endParaRPr lang="en-NZ" sz="18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200">
                          <a:latin typeface="Arial"/>
                          <a:ea typeface="Batang"/>
                          <a:cs typeface="Times New Roman"/>
                        </a:rPr>
                        <a:t>.44</a:t>
                      </a:r>
                      <a:endParaRPr lang="en-NZ" sz="18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pPr>
                      <a:r>
                        <a:rPr lang="en-NZ" sz="1200">
                          <a:latin typeface="Arial"/>
                          <a:ea typeface="Batang"/>
                          <a:cs typeface="Times New Roman"/>
                        </a:rPr>
                        <a:t>3</a:t>
                      </a:r>
                      <a:endParaRPr lang="en-NZ" sz="18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NZ" sz="1200" dirty="0">
                          <a:latin typeface="Arial"/>
                          <a:ea typeface="Batang"/>
                          <a:cs typeface="Times New Roman"/>
                        </a:rPr>
                        <a:t>Tomato</a:t>
                      </a:r>
                      <a:endParaRPr lang="en-NZ" sz="18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200">
                          <a:latin typeface="Arial"/>
                          <a:ea typeface="Batang"/>
                          <a:cs typeface="Times New Roman"/>
                        </a:rPr>
                        <a:t>.42</a:t>
                      </a:r>
                      <a:endParaRPr lang="en-NZ" sz="18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spcAft>
                          <a:spcPts val="0"/>
                        </a:spcAft>
                      </a:pPr>
                      <a:r>
                        <a:rPr lang="en-NZ" sz="1200">
                          <a:latin typeface="Arial"/>
                          <a:ea typeface="Batang"/>
                          <a:cs typeface="Times New Roman"/>
                        </a:rPr>
                        <a:t>4</a:t>
                      </a:r>
                      <a:endParaRPr lang="en-NZ" sz="18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NZ" sz="1200">
                          <a:latin typeface="Arial"/>
                          <a:ea typeface="Batang"/>
                          <a:cs typeface="Times New Roman"/>
                        </a:rPr>
                        <a:t>Radish</a:t>
                      </a:r>
                      <a:endParaRPr lang="en-NZ" sz="18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200" dirty="0">
                          <a:latin typeface="Arial"/>
                          <a:ea typeface="Batang"/>
                          <a:cs typeface="Times New Roman"/>
                        </a:rPr>
                        <a:t>.28</a:t>
                      </a:r>
                      <a:endParaRPr lang="en-NZ" sz="18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Content Placeholder 5"/>
          <p:cNvSpPr>
            <a:spLocks noGrp="1"/>
          </p:cNvSpPr>
          <p:nvPr>
            <p:ph idx="1"/>
          </p:nvPr>
        </p:nvSpPr>
        <p:spPr>
          <a:xfrm>
            <a:off x="914400" y="2057400"/>
            <a:ext cx="7772400" cy="4419600"/>
          </a:xfrm>
        </p:spPr>
        <p:txBody>
          <a:bodyPr/>
          <a:lstStyle/>
          <a:p>
            <a:r>
              <a:rPr lang="en-NZ" dirty="0" smtClean="0"/>
              <a:t>Assume I tell you that </a:t>
            </a:r>
            <a:r>
              <a:rPr lang="en-NZ" dirty="0" err="1" smtClean="0"/>
              <a:t>plantID</a:t>
            </a:r>
            <a:r>
              <a:rPr lang="en-NZ" dirty="0" smtClean="0"/>
              <a:t> {1, 3, 4, 5} all have sowing events with more than 28 seeds.</a:t>
            </a:r>
          </a:p>
          <a:p>
            <a:r>
              <a:rPr lang="en-NZ" dirty="0" smtClean="0"/>
              <a:t>Write a query to list the names of all plants having sowing events with more than 28 seeds.</a:t>
            </a:r>
          </a:p>
          <a:p>
            <a:endParaRPr lang="en-NZ" dirty="0" smtClean="0"/>
          </a:p>
          <a:p>
            <a:pPr lvl="1">
              <a:buNone/>
            </a:pPr>
            <a:r>
              <a:rPr lang="en-NZ" dirty="0" smtClean="0">
                <a:latin typeface="Courier New" pitchFamily="49" charset="0"/>
                <a:cs typeface="Courier New" pitchFamily="49" charset="0"/>
              </a:rPr>
              <a:t>SELECT </a:t>
            </a:r>
            <a:r>
              <a:rPr lang="en-NZ" dirty="0" err="1" smtClean="0">
                <a:latin typeface="Courier New" pitchFamily="49" charset="0"/>
                <a:cs typeface="Courier New" pitchFamily="49" charset="0"/>
              </a:rPr>
              <a:t>plantName</a:t>
            </a:r>
            <a:endParaRPr lang="en-NZ" dirty="0" smtClean="0">
              <a:latin typeface="Courier New" pitchFamily="49" charset="0"/>
              <a:cs typeface="Courier New" pitchFamily="49" charset="0"/>
            </a:endParaRPr>
          </a:p>
          <a:p>
            <a:pPr lvl="1">
              <a:buNone/>
            </a:pPr>
            <a:r>
              <a:rPr lang="en-NZ" dirty="0" smtClean="0">
                <a:latin typeface="Courier New" pitchFamily="49" charset="0"/>
                <a:cs typeface="Courier New" pitchFamily="49" charset="0"/>
              </a:rPr>
              <a:t>FROM </a:t>
            </a:r>
            <a:r>
              <a:rPr lang="en-NZ" dirty="0" err="1" smtClean="0">
                <a:latin typeface="Courier New" pitchFamily="49" charset="0"/>
                <a:cs typeface="Courier New" pitchFamily="49" charset="0"/>
              </a:rPr>
              <a:t>tblPlant</a:t>
            </a:r>
            <a:endParaRPr lang="en-NZ" dirty="0" smtClean="0">
              <a:latin typeface="Courier New" pitchFamily="49" charset="0"/>
              <a:cs typeface="Courier New" pitchFamily="49" charset="0"/>
            </a:endParaRPr>
          </a:p>
          <a:p>
            <a:pPr lvl="1">
              <a:buNone/>
            </a:pPr>
            <a:r>
              <a:rPr lang="en-NZ" dirty="0" smtClean="0">
                <a:latin typeface="Courier New" pitchFamily="49" charset="0"/>
                <a:cs typeface="Courier New" pitchFamily="49" charset="0"/>
              </a:rPr>
              <a:t>WHERE </a:t>
            </a:r>
            <a:r>
              <a:rPr lang="en-NZ" dirty="0" err="1" smtClean="0">
                <a:latin typeface="Courier New" pitchFamily="49" charset="0"/>
                <a:cs typeface="Courier New" pitchFamily="49" charset="0"/>
              </a:rPr>
              <a:t>plantID</a:t>
            </a:r>
            <a:r>
              <a:rPr lang="en-NZ" dirty="0" smtClean="0">
                <a:latin typeface="Courier New" pitchFamily="49" charset="0"/>
                <a:cs typeface="Courier New" pitchFamily="49" charset="0"/>
              </a:rPr>
              <a:t> IN (1,3,4,5)</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2763"/>
            <a:ext cx="7772400" cy="914400"/>
          </a:xfrm>
        </p:spPr>
        <p:txBody>
          <a:bodyPr/>
          <a:lstStyle/>
          <a:p>
            <a:r>
              <a:rPr lang="en-NZ" dirty="0" smtClean="0"/>
              <a:t>Subqueries with IN</a:t>
            </a:r>
            <a:endParaRPr lang="en-NZ" dirty="0"/>
          </a:p>
        </p:txBody>
      </p:sp>
      <p:sp>
        <p:nvSpPr>
          <p:cNvPr id="6" name="Content Placeholder 5"/>
          <p:cNvSpPr>
            <a:spLocks noGrp="1"/>
          </p:cNvSpPr>
          <p:nvPr>
            <p:ph idx="1"/>
          </p:nvPr>
        </p:nvSpPr>
        <p:spPr>
          <a:xfrm>
            <a:off x="914400" y="1524000"/>
            <a:ext cx="7772400" cy="914400"/>
          </a:xfrm>
        </p:spPr>
        <p:txBody>
          <a:bodyPr/>
          <a:lstStyle/>
          <a:p>
            <a:r>
              <a:rPr lang="en-NZ" dirty="0" smtClean="0"/>
              <a:t>How did </a:t>
            </a:r>
            <a:r>
              <a:rPr lang="en-NZ" dirty="0" smtClean="0">
                <a:cs typeface="Courier New" pitchFamily="49" charset="0"/>
              </a:rPr>
              <a:t>I know which </a:t>
            </a:r>
            <a:r>
              <a:rPr lang="en-NZ" dirty="0" err="1" smtClean="0">
                <a:cs typeface="Courier New" pitchFamily="49" charset="0"/>
              </a:rPr>
              <a:t>plantID</a:t>
            </a:r>
            <a:r>
              <a:rPr lang="en-NZ" dirty="0" smtClean="0">
                <a:cs typeface="Courier New" pitchFamily="49" charset="0"/>
              </a:rPr>
              <a:t> values should go in that set?</a:t>
            </a:r>
          </a:p>
          <a:p>
            <a:endParaRPr lang="en-NZ" dirty="0"/>
          </a:p>
        </p:txBody>
      </p:sp>
      <p:graphicFrame>
        <p:nvGraphicFramePr>
          <p:cNvPr id="7" name="Content Placeholder 3"/>
          <p:cNvGraphicFramePr>
            <a:graphicFrameLocks/>
          </p:cNvGraphicFramePr>
          <p:nvPr/>
        </p:nvGraphicFramePr>
        <p:xfrm>
          <a:off x="609600" y="2705239"/>
          <a:ext cx="8001000" cy="2628761"/>
        </p:xfrm>
        <a:graphic>
          <a:graphicData uri="http://schemas.openxmlformats.org/drawingml/2006/table">
            <a:tbl>
              <a:tblPr/>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2000250">
                  <a:extLst>
                    <a:ext uri="{9D8B030D-6E8A-4147-A177-3AD203B41FA5}">
                      <a16:colId xmlns:a16="http://schemas.microsoft.com/office/drawing/2014/main" val="20002"/>
                    </a:ext>
                  </a:extLst>
                </a:gridCol>
                <a:gridCol w="2000250">
                  <a:extLst>
                    <a:ext uri="{9D8B030D-6E8A-4147-A177-3AD203B41FA5}">
                      <a16:colId xmlns:a16="http://schemas.microsoft.com/office/drawing/2014/main" val="20003"/>
                    </a:ext>
                  </a:extLst>
                </a:gridCol>
              </a:tblGrid>
              <a:tr h="495161">
                <a:tc>
                  <a:txBody>
                    <a:bodyPr/>
                    <a:lstStyle/>
                    <a:p>
                      <a:pPr>
                        <a:spcAft>
                          <a:spcPts val="0"/>
                        </a:spcAft>
                      </a:pPr>
                      <a:r>
                        <a:rPr lang="en-NZ" sz="2000" b="1" dirty="0" smtClean="0">
                          <a:latin typeface="Arial"/>
                          <a:ea typeface="Batang"/>
                          <a:cs typeface="Times New Roman"/>
                        </a:rPr>
                        <a:t>Plant ID</a:t>
                      </a:r>
                      <a:endParaRPr lang="en-NZ" sz="32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NZ" sz="2000" b="1">
                          <a:latin typeface="Arial"/>
                          <a:ea typeface="Batang"/>
                          <a:cs typeface="Times New Roman"/>
                        </a:rPr>
                        <a:t>Technician ID</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NZ" sz="2000" b="1">
                          <a:latin typeface="Arial"/>
                          <a:ea typeface="Batang"/>
                          <a:cs typeface="Times New Roman"/>
                        </a:rPr>
                        <a:t>Location ID</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NZ" sz="2000" b="1" dirty="0">
                          <a:latin typeface="Arial"/>
                          <a:ea typeface="Batang"/>
                          <a:cs typeface="Times New Roman"/>
                        </a:rPr>
                        <a:t>Seed Count</a:t>
                      </a:r>
                      <a:endParaRPr lang="en-NZ" sz="32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6720">
                <a:tc>
                  <a:txBody>
                    <a:bodyPr/>
                    <a:lstStyle/>
                    <a:p>
                      <a:pPr algn="ctr">
                        <a:spcAft>
                          <a:spcPts val="0"/>
                        </a:spcAft>
                      </a:pPr>
                      <a:r>
                        <a:rPr lang="en-NZ" sz="2000">
                          <a:latin typeface="Arial"/>
                          <a:ea typeface="Batang"/>
                          <a:cs typeface="Times New Roman"/>
                        </a:rPr>
                        <a:t>0</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0</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0</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28</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6720">
                <a:tc>
                  <a:txBody>
                    <a:bodyPr/>
                    <a:lstStyle/>
                    <a:p>
                      <a:pPr algn="ctr">
                        <a:spcAft>
                          <a:spcPts val="0"/>
                        </a:spcAft>
                      </a:pPr>
                      <a:r>
                        <a:rPr lang="en-NZ" sz="2000" dirty="0">
                          <a:latin typeface="Arial"/>
                          <a:ea typeface="Batang"/>
                          <a:cs typeface="Times New Roman"/>
                        </a:rPr>
                        <a:t>0</a:t>
                      </a:r>
                      <a:endParaRPr lang="en-NZ" sz="32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1</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1</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14</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6720">
                <a:tc>
                  <a:txBody>
                    <a:bodyPr/>
                    <a:lstStyle/>
                    <a:p>
                      <a:pPr algn="ctr">
                        <a:spcAft>
                          <a:spcPts val="0"/>
                        </a:spcAft>
                      </a:pPr>
                      <a:r>
                        <a:rPr lang="en-NZ" sz="2000">
                          <a:latin typeface="Arial"/>
                          <a:ea typeface="Batang"/>
                          <a:cs typeface="Times New Roman"/>
                        </a:rPr>
                        <a:t>1</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0</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2</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36</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6720">
                <a:tc>
                  <a:txBody>
                    <a:bodyPr/>
                    <a:lstStyle/>
                    <a:p>
                      <a:pPr algn="ctr">
                        <a:spcAft>
                          <a:spcPts val="0"/>
                        </a:spcAft>
                      </a:pPr>
                      <a:r>
                        <a:rPr lang="en-NZ" sz="2000">
                          <a:latin typeface="Arial"/>
                          <a:ea typeface="Batang"/>
                          <a:cs typeface="Times New Roman"/>
                        </a:rPr>
                        <a:t>2</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1</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3</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20</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6720">
                <a:tc>
                  <a:txBody>
                    <a:bodyPr/>
                    <a:lstStyle/>
                    <a:p>
                      <a:pPr algn="ctr">
                        <a:spcAft>
                          <a:spcPts val="0"/>
                        </a:spcAft>
                      </a:pPr>
                      <a:r>
                        <a:rPr lang="en-NZ" sz="2000">
                          <a:latin typeface="Arial"/>
                          <a:ea typeface="Batang"/>
                          <a:cs typeface="Times New Roman"/>
                        </a:rPr>
                        <a:t>2</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2</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2</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12</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6720">
                <a:tc>
                  <a:txBody>
                    <a:bodyPr/>
                    <a:lstStyle/>
                    <a:p>
                      <a:pPr algn="ctr">
                        <a:spcAft>
                          <a:spcPts val="0"/>
                        </a:spcAft>
                      </a:pPr>
                      <a:r>
                        <a:rPr lang="en-NZ" sz="2000">
                          <a:latin typeface="Arial"/>
                          <a:ea typeface="Batang"/>
                          <a:cs typeface="Times New Roman"/>
                        </a:rPr>
                        <a:t>3</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3</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3</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38</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6720">
                <a:tc>
                  <a:txBody>
                    <a:bodyPr/>
                    <a:lstStyle/>
                    <a:p>
                      <a:pPr algn="ctr">
                        <a:spcAft>
                          <a:spcPts val="0"/>
                        </a:spcAft>
                      </a:pPr>
                      <a:r>
                        <a:rPr lang="en-NZ" sz="2000">
                          <a:latin typeface="Arial"/>
                          <a:ea typeface="Batang"/>
                          <a:cs typeface="Times New Roman"/>
                        </a:rPr>
                        <a:t>4</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2</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a:latin typeface="Arial"/>
                          <a:ea typeface="Batang"/>
                          <a:cs typeface="Times New Roman"/>
                        </a:rPr>
                        <a:t>0</a:t>
                      </a:r>
                      <a:endParaRPr lang="en-NZ" sz="32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2000" dirty="0">
                          <a:latin typeface="Arial"/>
                          <a:ea typeface="Batang"/>
                          <a:cs typeface="Times New Roman"/>
                        </a:rPr>
                        <a:t>30</a:t>
                      </a:r>
                      <a:endParaRPr lang="en-NZ" sz="32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8" name="Content Placeholder 5"/>
          <p:cNvSpPr txBox="1">
            <a:spLocks/>
          </p:cNvSpPr>
          <p:nvPr/>
        </p:nvSpPr>
        <p:spPr bwMode="auto">
          <a:xfrm>
            <a:off x="914400" y="5638800"/>
            <a:ext cx="77724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868363" lvl="1" indent="-342900">
              <a:spcBef>
                <a:spcPts val="700"/>
              </a:spcBef>
              <a:buClr>
                <a:schemeClr val="tx2"/>
              </a:buClr>
              <a:buSzPct val="95000"/>
            </a:pPr>
            <a:r>
              <a:rPr kumimoji="0" lang="en-NZ" sz="3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SELECT </a:t>
            </a:r>
            <a:r>
              <a:rPr kumimoji="0" lang="en-NZ" sz="3000" b="0" i="0" u="none" strike="noStrike" kern="1200" cap="none" spc="0" normalizeH="0" baseline="0" noProof="0" dirty="0" err="1" smtClean="0">
                <a:ln>
                  <a:noFill/>
                </a:ln>
                <a:solidFill>
                  <a:schemeClr val="tx1"/>
                </a:solidFill>
                <a:effectLst/>
                <a:uLnTx/>
                <a:uFillTx/>
                <a:latin typeface="Courier New" pitchFamily="49" charset="0"/>
                <a:cs typeface="Courier New" pitchFamily="49" charset="0"/>
              </a:rPr>
              <a:t>plantID</a:t>
            </a:r>
            <a:r>
              <a:rPr kumimoji="0" lang="en-NZ" sz="3000" b="0" i="0" u="none" strike="noStrike" kern="1200" cap="none" spc="0" normalizeH="0" noProof="0" dirty="0" smtClean="0">
                <a:ln>
                  <a:noFill/>
                </a:ln>
                <a:solidFill>
                  <a:schemeClr val="tx1"/>
                </a:solidFill>
                <a:effectLst/>
                <a:uLnTx/>
                <a:uFillTx/>
                <a:latin typeface="Courier New" pitchFamily="49" charset="0"/>
                <a:cs typeface="Courier New" pitchFamily="49" charset="0"/>
              </a:rPr>
              <a:t> </a:t>
            </a:r>
            <a:r>
              <a:rPr kumimoji="0" lang="en-NZ" sz="3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FROM </a:t>
            </a:r>
            <a:r>
              <a:rPr kumimoji="0" lang="en-NZ" sz="3000" b="0" i="0" u="none" strike="noStrike" kern="1200" cap="none" spc="0" normalizeH="0" baseline="0" noProof="0" dirty="0" err="1" smtClean="0">
                <a:ln>
                  <a:noFill/>
                </a:ln>
                <a:solidFill>
                  <a:schemeClr val="tx1"/>
                </a:solidFill>
                <a:effectLst/>
                <a:uLnTx/>
                <a:uFillTx/>
                <a:latin typeface="Courier New" pitchFamily="49" charset="0"/>
                <a:cs typeface="Courier New" pitchFamily="49" charset="0"/>
              </a:rPr>
              <a:t>tblSowing</a:t>
            </a:r>
            <a:endParaRPr kumimoji="0" lang="en-NZ" sz="3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a:p>
            <a:pPr marL="868363" lvl="1" indent="-342900">
              <a:spcBef>
                <a:spcPts val="700"/>
              </a:spcBef>
              <a:buClr>
                <a:schemeClr val="tx2"/>
              </a:buClr>
              <a:buSzPct val="95000"/>
            </a:pPr>
            <a:r>
              <a:rPr lang="en-NZ" sz="3000" dirty="0" smtClean="0">
                <a:latin typeface="Courier New" pitchFamily="49" charset="0"/>
                <a:cs typeface="Courier New" pitchFamily="49" charset="0"/>
              </a:rPr>
              <a:t>WHERE </a:t>
            </a:r>
            <a:r>
              <a:rPr lang="en-NZ" sz="3000" dirty="0" err="1" smtClean="0">
                <a:latin typeface="Courier New" pitchFamily="49" charset="0"/>
                <a:cs typeface="Courier New" pitchFamily="49" charset="0"/>
              </a:rPr>
              <a:t>seedCount</a:t>
            </a:r>
            <a:r>
              <a:rPr lang="en-NZ" sz="3000" dirty="0" smtClean="0">
                <a:latin typeface="Courier New" pitchFamily="49" charset="0"/>
                <a:cs typeface="Courier New" pitchFamily="49" charset="0"/>
              </a:rPr>
              <a:t> &gt; 28</a:t>
            </a:r>
            <a:endParaRPr kumimoji="0" lang="en-NZ" sz="3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Char char=""/>
              <a:tabLst/>
              <a:defRPr/>
            </a:pPr>
            <a:endParaRPr kumimoji="0" lang="en-NZ"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IN</a:t>
            </a:r>
            <a:endParaRPr lang="en-NZ" dirty="0"/>
          </a:p>
        </p:txBody>
      </p:sp>
      <p:sp>
        <p:nvSpPr>
          <p:cNvPr id="5" name="Content Placeholder 4"/>
          <p:cNvSpPr>
            <a:spLocks noGrp="1"/>
          </p:cNvSpPr>
          <p:nvPr>
            <p:ph idx="1"/>
          </p:nvPr>
        </p:nvSpPr>
        <p:spPr/>
        <p:txBody>
          <a:bodyPr/>
          <a:lstStyle/>
          <a:p>
            <a:r>
              <a:rPr lang="en-NZ" dirty="0" smtClean="0"/>
              <a:t>List the names of all plants that had a sowing of more than 28 seeds</a:t>
            </a:r>
            <a:endParaRPr lang="en-NZ" dirty="0"/>
          </a:p>
        </p:txBody>
      </p:sp>
      <p:pic>
        <p:nvPicPr>
          <p:cNvPr id="242689" name="Picture 1"/>
          <p:cNvPicPr>
            <a:picLocks noChangeAspect="1" noChangeArrowheads="1"/>
          </p:cNvPicPr>
          <p:nvPr/>
        </p:nvPicPr>
        <p:blipFill>
          <a:blip r:embed="rId3" cstate="print"/>
          <a:srcRect/>
          <a:stretch>
            <a:fillRect/>
          </a:stretch>
        </p:blipFill>
        <p:spPr bwMode="auto">
          <a:xfrm>
            <a:off x="17393" y="3028950"/>
            <a:ext cx="9109214" cy="2686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IN</a:t>
            </a:r>
            <a:endParaRPr lang="en-NZ" dirty="0"/>
          </a:p>
        </p:txBody>
      </p:sp>
      <p:sp>
        <p:nvSpPr>
          <p:cNvPr id="3" name="Content Placeholder 2"/>
          <p:cNvSpPr>
            <a:spLocks noGrp="1"/>
          </p:cNvSpPr>
          <p:nvPr>
            <p:ph idx="1"/>
          </p:nvPr>
        </p:nvSpPr>
        <p:spPr/>
        <p:txBody>
          <a:bodyPr/>
          <a:lstStyle/>
          <a:p>
            <a:r>
              <a:rPr lang="en-NZ" dirty="0" smtClean="0"/>
              <a:t>List the library books that have been borrowed (by anyone)</a:t>
            </a:r>
          </a:p>
          <a:p>
            <a:endParaRPr lang="en-NZ" dirty="0" smtClean="0"/>
          </a:p>
          <a:p>
            <a:pPr>
              <a:buNone/>
            </a:pPr>
            <a:r>
              <a:rPr lang="en-NZ" dirty="0" smtClean="0">
                <a:latin typeface="Courier New" pitchFamily="49" charset="0"/>
                <a:cs typeface="Courier New" pitchFamily="49" charset="0"/>
              </a:rPr>
              <a:t>SELECT title</a:t>
            </a:r>
          </a:p>
          <a:p>
            <a:pPr>
              <a:buNone/>
            </a:pPr>
            <a:r>
              <a:rPr lang="en-NZ" dirty="0" smtClean="0">
                <a:latin typeface="Courier New" pitchFamily="49" charset="0"/>
                <a:cs typeface="Courier New" pitchFamily="49" charset="0"/>
              </a:rPr>
              <a:t>FROM </a:t>
            </a:r>
            <a:r>
              <a:rPr lang="en-NZ" dirty="0" err="1" smtClean="0">
                <a:latin typeface="Courier New" pitchFamily="49" charset="0"/>
                <a:cs typeface="Courier New" pitchFamily="49" charset="0"/>
              </a:rPr>
              <a:t>tblBooks</a:t>
            </a:r>
            <a:endParaRPr lang="en-NZ" dirty="0" smtClean="0">
              <a:latin typeface="Courier New" pitchFamily="49" charset="0"/>
              <a:cs typeface="Courier New" pitchFamily="49" charset="0"/>
            </a:endParaRPr>
          </a:p>
          <a:p>
            <a:pPr>
              <a:buNone/>
            </a:pPr>
            <a:r>
              <a:rPr lang="en-NZ" dirty="0" smtClean="0">
                <a:latin typeface="Courier New" pitchFamily="49" charset="0"/>
                <a:cs typeface="Courier New" pitchFamily="49" charset="0"/>
              </a:rPr>
              <a:t>WHERE </a:t>
            </a:r>
            <a:r>
              <a:rPr lang="en-NZ" dirty="0" err="1" smtClean="0">
                <a:latin typeface="Courier New" pitchFamily="49" charset="0"/>
                <a:cs typeface="Courier New" pitchFamily="49" charset="0"/>
              </a:rPr>
              <a:t>catNo</a:t>
            </a:r>
            <a:r>
              <a:rPr lang="en-NZ" dirty="0" smtClean="0">
                <a:latin typeface="Courier New" pitchFamily="49" charset="0"/>
                <a:cs typeface="Courier New" pitchFamily="49" charset="0"/>
              </a:rPr>
              <a:t> IN</a:t>
            </a:r>
          </a:p>
          <a:p>
            <a:pPr>
              <a:buNone/>
            </a:pPr>
            <a:r>
              <a:rPr lang="en-NZ" dirty="0" smtClean="0">
                <a:latin typeface="Courier New" pitchFamily="49" charset="0"/>
                <a:cs typeface="Courier New" pitchFamily="49" charset="0"/>
              </a:rPr>
              <a:t>					(SELECT </a:t>
            </a:r>
            <a:r>
              <a:rPr lang="en-NZ" dirty="0" err="1" smtClean="0">
                <a:latin typeface="Courier New" pitchFamily="49" charset="0"/>
                <a:cs typeface="Courier New" pitchFamily="49" charset="0"/>
              </a:rPr>
              <a:t>catNo</a:t>
            </a:r>
            <a:r>
              <a:rPr lang="en-NZ" dirty="0" smtClean="0">
                <a:latin typeface="Courier New" pitchFamily="49" charset="0"/>
                <a:cs typeface="Courier New" pitchFamily="49" charset="0"/>
              </a:rPr>
              <a:t> </a:t>
            </a:r>
          </a:p>
          <a:p>
            <a:pPr>
              <a:buNone/>
            </a:pPr>
            <a:r>
              <a:rPr lang="en-NZ" dirty="0" smtClean="0">
                <a:latin typeface="Courier New" pitchFamily="49" charset="0"/>
                <a:cs typeface="Courier New" pitchFamily="49" charset="0"/>
              </a:rPr>
              <a:t>					FROM loans)</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IN</a:t>
            </a:r>
            <a:endParaRPr lang="en-NZ" dirty="0"/>
          </a:p>
        </p:txBody>
      </p:sp>
      <p:sp>
        <p:nvSpPr>
          <p:cNvPr id="3" name="Content Placeholder 2"/>
          <p:cNvSpPr>
            <a:spLocks noGrp="1"/>
          </p:cNvSpPr>
          <p:nvPr>
            <p:ph idx="1"/>
          </p:nvPr>
        </p:nvSpPr>
        <p:spPr/>
        <p:txBody>
          <a:bodyPr/>
          <a:lstStyle/>
          <a:p>
            <a:r>
              <a:rPr lang="en-NZ" dirty="0" smtClean="0"/>
              <a:t>Alternative:</a:t>
            </a:r>
          </a:p>
          <a:p>
            <a:pPr lvl="1"/>
            <a:r>
              <a:rPr lang="en-NZ" dirty="0" smtClean="0"/>
              <a:t>List the names of all plants that had a sowing of more than 28 seeds</a:t>
            </a:r>
          </a:p>
          <a:p>
            <a:pPr lvl="1"/>
            <a:endParaRPr lang="en-NZ" dirty="0" smtClean="0"/>
          </a:p>
          <a:p>
            <a:pPr lvl="1"/>
            <a:endParaRPr lang="en-NZ" dirty="0" smtClean="0"/>
          </a:p>
          <a:p>
            <a:endParaRPr lang="en-NZ" dirty="0"/>
          </a:p>
        </p:txBody>
      </p:sp>
      <p:pic>
        <p:nvPicPr>
          <p:cNvPr id="297987" name="Picture 3"/>
          <p:cNvPicPr>
            <a:picLocks noChangeAspect="1" noChangeArrowheads="1"/>
          </p:cNvPicPr>
          <p:nvPr/>
        </p:nvPicPr>
        <p:blipFill>
          <a:blip r:embed="rId3" cstate="print"/>
          <a:srcRect/>
          <a:stretch>
            <a:fillRect/>
          </a:stretch>
        </p:blipFill>
        <p:spPr bwMode="auto">
          <a:xfrm>
            <a:off x="228600" y="3657600"/>
            <a:ext cx="8890000" cy="190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Definition</a:t>
            </a:r>
            <a:endParaRPr lang="en-NZ" dirty="0"/>
          </a:p>
        </p:txBody>
      </p:sp>
      <p:sp>
        <p:nvSpPr>
          <p:cNvPr id="3" name="Content Placeholder 2"/>
          <p:cNvSpPr>
            <a:spLocks noGrp="1"/>
          </p:cNvSpPr>
          <p:nvPr>
            <p:ph idx="1"/>
          </p:nvPr>
        </p:nvSpPr>
        <p:spPr/>
        <p:txBody>
          <a:bodyPr/>
          <a:lstStyle/>
          <a:p>
            <a:r>
              <a:rPr lang="en-NZ" dirty="0" smtClean="0"/>
              <a:t>Standard query SELECT-FROM-WHERE...</a:t>
            </a:r>
          </a:p>
          <a:p>
            <a:r>
              <a:rPr lang="en-NZ" dirty="0" smtClean="0"/>
              <a:t>May occur as a </a:t>
            </a:r>
            <a:r>
              <a:rPr lang="en-NZ" dirty="0" err="1" smtClean="0"/>
              <a:t>substatement</a:t>
            </a:r>
            <a:r>
              <a:rPr lang="en-NZ" dirty="0" smtClean="0"/>
              <a:t> of another query:</a:t>
            </a:r>
          </a:p>
          <a:p>
            <a:pPr lvl="1"/>
            <a:r>
              <a:rPr lang="en-NZ" dirty="0" smtClean="0"/>
              <a:t>In the WHERE clause</a:t>
            </a:r>
          </a:p>
          <a:p>
            <a:pPr lvl="1"/>
            <a:r>
              <a:rPr lang="en-NZ" dirty="0" smtClean="0"/>
              <a:t>In the HAVING clause</a:t>
            </a:r>
          </a:p>
          <a:p>
            <a:pPr lvl="1"/>
            <a:r>
              <a:rPr lang="en-NZ" dirty="0" smtClean="0"/>
              <a:t>In the FROM clause</a:t>
            </a:r>
          </a:p>
          <a:p>
            <a:pPr lvl="1"/>
            <a:r>
              <a:rPr lang="en-NZ" dirty="0" smtClean="0"/>
              <a:t>In the SELECT list</a:t>
            </a:r>
          </a:p>
          <a:p>
            <a:r>
              <a:rPr lang="en-NZ" dirty="0" smtClean="0"/>
              <a:t>The </a:t>
            </a:r>
            <a:r>
              <a:rPr lang="en-NZ" i="1" dirty="0" smtClean="0"/>
              <a:t>subquery</a:t>
            </a:r>
            <a:r>
              <a:rPr lang="en-NZ" dirty="0" smtClean="0"/>
              <a:t> is evaluated first, and the record set it returns is used to process the main query.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ANY &amp; ALL</a:t>
            </a:r>
            <a:endParaRPr lang="en-NZ" dirty="0"/>
          </a:p>
        </p:txBody>
      </p:sp>
      <p:sp>
        <p:nvSpPr>
          <p:cNvPr id="3" name="Content Placeholder 2"/>
          <p:cNvSpPr>
            <a:spLocks noGrp="1"/>
          </p:cNvSpPr>
          <p:nvPr>
            <p:ph idx="1"/>
          </p:nvPr>
        </p:nvSpPr>
        <p:spPr/>
        <p:txBody>
          <a:bodyPr/>
          <a:lstStyle/>
          <a:p>
            <a:r>
              <a:rPr lang="en-NZ" dirty="0" smtClean="0"/>
              <a:t>The IN operator essentially tests “is the comparison value = to some member of this set”</a:t>
            </a:r>
          </a:p>
          <a:p>
            <a:r>
              <a:rPr lang="en-NZ" dirty="0" smtClean="0"/>
              <a:t>The ANY and ALL operators allow you to test inequalities:</a:t>
            </a:r>
          </a:p>
          <a:p>
            <a:pPr lvl="1"/>
            <a:r>
              <a:rPr lang="en-NZ" dirty="0" smtClean="0"/>
              <a:t>Is the comparison value greater than ANY element in this set?</a:t>
            </a:r>
          </a:p>
          <a:p>
            <a:pPr lvl="1"/>
            <a:r>
              <a:rPr lang="en-NZ" dirty="0" smtClean="0"/>
              <a:t>Is the comparison value less than ALL elements in this set?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ANY &amp; ALL</a:t>
            </a:r>
            <a:endParaRPr lang="en-NZ" dirty="0"/>
          </a:p>
        </p:txBody>
      </p:sp>
      <p:sp>
        <p:nvSpPr>
          <p:cNvPr id="3" name="Content Placeholder 2"/>
          <p:cNvSpPr>
            <a:spLocks noGrp="1"/>
          </p:cNvSpPr>
          <p:nvPr>
            <p:ph idx="1"/>
          </p:nvPr>
        </p:nvSpPr>
        <p:spPr/>
        <p:txBody>
          <a:bodyPr/>
          <a:lstStyle/>
          <a:p>
            <a:r>
              <a:rPr lang="en-US" sz="3200" dirty="0" err="1" smtClean="0"/>
              <a:t>tblProduct</a:t>
            </a:r>
            <a:r>
              <a:rPr lang="en-US" sz="3200" dirty="0" smtClean="0"/>
              <a:t> ( </a:t>
            </a:r>
            <a:r>
              <a:rPr lang="en-US" sz="3200" dirty="0" err="1" smtClean="0"/>
              <a:t>productName</a:t>
            </a:r>
            <a:r>
              <a:rPr lang="en-US" sz="3200" dirty="0" smtClean="0"/>
              <a:t>,  price, category, maker)</a:t>
            </a:r>
          </a:p>
          <a:p>
            <a:r>
              <a:rPr lang="en-US" sz="3200" dirty="0" smtClean="0"/>
              <a:t>List the products that cost more than all products made by “Acme”</a:t>
            </a:r>
          </a:p>
          <a:p>
            <a:r>
              <a:rPr lang="en-US" sz="3200" dirty="0" smtClean="0"/>
              <a:t>Logically:</a:t>
            </a:r>
          </a:p>
          <a:p>
            <a:pPr lvl="1">
              <a:buNone/>
            </a:pPr>
            <a:r>
              <a:rPr lang="en-US" sz="2800" dirty="0" smtClean="0"/>
              <a:t>SELECT </a:t>
            </a:r>
            <a:r>
              <a:rPr lang="en-US" sz="2800" dirty="0" err="1" smtClean="0"/>
              <a:t>productName</a:t>
            </a:r>
            <a:endParaRPr lang="en-US" sz="2800" dirty="0" smtClean="0"/>
          </a:p>
          <a:p>
            <a:pPr lvl="1">
              <a:buNone/>
            </a:pPr>
            <a:r>
              <a:rPr lang="en-US" sz="2800" dirty="0" smtClean="0"/>
              <a:t>FROM 	</a:t>
            </a:r>
            <a:r>
              <a:rPr lang="en-US" sz="2800" dirty="0" err="1" smtClean="0"/>
              <a:t>tblProduct</a:t>
            </a:r>
            <a:endParaRPr lang="en-US" sz="2800" dirty="0" smtClean="0"/>
          </a:p>
          <a:p>
            <a:pPr lvl="1">
              <a:buNone/>
            </a:pPr>
            <a:r>
              <a:rPr lang="en-US" sz="2800" dirty="0" smtClean="0"/>
              <a:t>WHERE price &gt; ALL (</a:t>
            </a:r>
            <a:r>
              <a:rPr lang="en-US" sz="2800" i="1" dirty="0" smtClean="0"/>
              <a:t>prices of ACME products</a:t>
            </a:r>
            <a:r>
              <a:rPr lang="en-US" sz="2800" dirty="0" smtClean="0"/>
              <a:t>)</a:t>
            </a:r>
            <a:endParaRPr lang="en-NZ" sz="2800"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ANY &amp; ALL</a:t>
            </a:r>
            <a:endParaRPr lang="en-NZ" dirty="0"/>
          </a:p>
        </p:txBody>
      </p:sp>
      <p:sp>
        <p:nvSpPr>
          <p:cNvPr id="3" name="Content Placeholder 2"/>
          <p:cNvSpPr>
            <a:spLocks noGrp="1"/>
          </p:cNvSpPr>
          <p:nvPr>
            <p:ph idx="1"/>
          </p:nvPr>
        </p:nvSpPr>
        <p:spPr/>
        <p:txBody>
          <a:bodyPr/>
          <a:lstStyle/>
          <a:p>
            <a:pPr lvl="1">
              <a:buNone/>
            </a:pPr>
            <a:r>
              <a:rPr lang="en-US" sz="2800" dirty="0" smtClean="0"/>
              <a:t>SELECT </a:t>
            </a:r>
            <a:r>
              <a:rPr lang="en-US" sz="2800" dirty="0" err="1" smtClean="0"/>
              <a:t>productName</a:t>
            </a:r>
            <a:endParaRPr lang="en-US" sz="2800" dirty="0" smtClean="0"/>
          </a:p>
          <a:p>
            <a:pPr lvl="1">
              <a:buNone/>
            </a:pPr>
            <a:r>
              <a:rPr lang="en-US" sz="2800" dirty="0" smtClean="0"/>
              <a:t>FROM 	</a:t>
            </a:r>
            <a:r>
              <a:rPr lang="en-US" sz="2800" dirty="0" err="1" smtClean="0"/>
              <a:t>tblProduct</a:t>
            </a:r>
            <a:endParaRPr lang="en-US" sz="2800" dirty="0" smtClean="0"/>
          </a:p>
          <a:p>
            <a:pPr lvl="1">
              <a:buNone/>
            </a:pPr>
            <a:r>
              <a:rPr lang="en-US" sz="2800" dirty="0" smtClean="0"/>
              <a:t>WHERE price &gt; ALL (SELECT price </a:t>
            </a:r>
          </a:p>
          <a:p>
            <a:pPr lvl="1">
              <a:buNone/>
            </a:pPr>
            <a:r>
              <a:rPr lang="en-US" sz="2800" dirty="0" smtClean="0"/>
              <a:t>					FROM </a:t>
            </a:r>
            <a:r>
              <a:rPr lang="en-US" sz="2800" dirty="0" err="1" smtClean="0"/>
              <a:t>tblProduct</a:t>
            </a:r>
            <a:endParaRPr lang="en-US" sz="2800" dirty="0" smtClean="0"/>
          </a:p>
          <a:p>
            <a:pPr lvl="1">
              <a:buNone/>
            </a:pPr>
            <a:r>
              <a:rPr lang="en-US" sz="2800" dirty="0" smtClean="0"/>
              <a:t>					WHERE maker = ‘Acme’)</a:t>
            </a:r>
            <a:endParaRPr lang="en-NZ" sz="2800" dirty="0" smtClean="0"/>
          </a:p>
          <a:p>
            <a:endParaRPr lang="en-NZ"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ANY &amp; ALL</a:t>
            </a:r>
            <a:endParaRPr lang="en-NZ" dirty="0"/>
          </a:p>
        </p:txBody>
      </p:sp>
      <p:sp>
        <p:nvSpPr>
          <p:cNvPr id="3" name="Content Placeholder 2"/>
          <p:cNvSpPr>
            <a:spLocks noGrp="1"/>
          </p:cNvSpPr>
          <p:nvPr>
            <p:ph idx="1"/>
          </p:nvPr>
        </p:nvSpPr>
        <p:spPr/>
        <p:txBody>
          <a:bodyPr/>
          <a:lstStyle/>
          <a:p>
            <a:pPr>
              <a:buNone/>
            </a:pPr>
            <a:r>
              <a:rPr lang="en-NZ" sz="3200" dirty="0" smtClean="0"/>
              <a:t>SELECT </a:t>
            </a:r>
            <a:r>
              <a:rPr lang="en-NZ" sz="3200" dirty="0" err="1" smtClean="0"/>
              <a:t>plantID</a:t>
            </a:r>
            <a:r>
              <a:rPr lang="en-NZ" sz="3200" dirty="0" smtClean="0"/>
              <a:t> </a:t>
            </a:r>
          </a:p>
          <a:p>
            <a:pPr>
              <a:buNone/>
            </a:pPr>
            <a:r>
              <a:rPr lang="en-NZ" sz="3200" dirty="0" smtClean="0"/>
              <a:t>FROM </a:t>
            </a:r>
            <a:r>
              <a:rPr lang="en-NZ" sz="3200" dirty="0" err="1" smtClean="0"/>
              <a:t>tblHarvest</a:t>
            </a:r>
            <a:r>
              <a:rPr lang="en-NZ" sz="3200" dirty="0" smtClean="0"/>
              <a:t> </a:t>
            </a:r>
          </a:p>
          <a:p>
            <a:pPr>
              <a:buNone/>
            </a:pPr>
            <a:r>
              <a:rPr lang="en-NZ" sz="3200" dirty="0" smtClean="0"/>
              <a:t>WHERE </a:t>
            </a:r>
            <a:r>
              <a:rPr lang="en-NZ" sz="3200" dirty="0" err="1" smtClean="0"/>
              <a:t>harvestCount</a:t>
            </a:r>
            <a:r>
              <a:rPr lang="en-NZ" sz="3200" dirty="0" smtClean="0"/>
              <a:t> &lt;= ALL </a:t>
            </a:r>
          </a:p>
          <a:p>
            <a:pPr>
              <a:buNone/>
            </a:pPr>
            <a:r>
              <a:rPr lang="en-NZ" sz="3200" dirty="0" smtClean="0"/>
              <a:t>				(SELECT </a:t>
            </a:r>
            <a:r>
              <a:rPr lang="en-NZ" sz="3200" dirty="0" err="1" smtClean="0"/>
              <a:t>harvestCount</a:t>
            </a:r>
            <a:endParaRPr lang="en-NZ" sz="3200" dirty="0" smtClean="0"/>
          </a:p>
          <a:p>
            <a:pPr>
              <a:buNone/>
            </a:pPr>
            <a:r>
              <a:rPr lang="en-NZ" sz="3200" dirty="0" smtClean="0"/>
              <a:t>				FROM </a:t>
            </a:r>
            <a:r>
              <a:rPr lang="en-NZ" sz="3200" dirty="0" err="1" smtClean="0"/>
              <a:t>tblHarvest</a:t>
            </a:r>
            <a:r>
              <a:rPr lang="en-NZ" sz="3200" dirty="0" smtClean="0"/>
              <a:t>)</a:t>
            </a:r>
            <a:endParaRPr lang="en-NZ"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ANY &amp; ALL</a:t>
            </a:r>
            <a:endParaRPr lang="en-NZ" dirty="0"/>
          </a:p>
        </p:txBody>
      </p:sp>
      <p:sp>
        <p:nvSpPr>
          <p:cNvPr id="3" name="Content Placeholder 2"/>
          <p:cNvSpPr>
            <a:spLocks noGrp="1"/>
          </p:cNvSpPr>
          <p:nvPr>
            <p:ph idx="1"/>
          </p:nvPr>
        </p:nvSpPr>
        <p:spPr>
          <a:xfrm>
            <a:off x="228600" y="1784350"/>
            <a:ext cx="8686800" cy="4572000"/>
          </a:xfrm>
        </p:spPr>
        <p:txBody>
          <a:bodyPr/>
          <a:lstStyle/>
          <a:p>
            <a:pPr>
              <a:buNone/>
            </a:pPr>
            <a:r>
              <a:rPr lang="en-NZ" sz="2800" dirty="0" smtClean="0">
                <a:latin typeface="Courier New" pitchFamily="49" charset="0"/>
                <a:cs typeface="Courier New" pitchFamily="49" charset="0"/>
              </a:rPr>
              <a:t>SELECT </a:t>
            </a:r>
            <a:r>
              <a:rPr lang="en-NZ" sz="2800" dirty="0" err="1" smtClean="0">
                <a:latin typeface="Courier New" pitchFamily="49" charset="0"/>
                <a:cs typeface="Courier New" pitchFamily="49" charset="0"/>
              </a:rPr>
              <a:t>plantName</a:t>
            </a:r>
            <a:r>
              <a:rPr lang="en-NZ" sz="2800" dirty="0" smtClean="0">
                <a:latin typeface="Courier New" pitchFamily="49" charset="0"/>
                <a:cs typeface="Courier New" pitchFamily="49" charset="0"/>
              </a:rPr>
              <a:t> </a:t>
            </a:r>
          </a:p>
          <a:p>
            <a:pPr>
              <a:buNone/>
            </a:pPr>
            <a:r>
              <a:rPr lang="en-NZ" sz="2800" dirty="0" smtClean="0">
                <a:latin typeface="Courier New" pitchFamily="49" charset="0"/>
                <a:cs typeface="Courier New" pitchFamily="49" charset="0"/>
              </a:rPr>
              <a:t>FROM </a:t>
            </a:r>
            <a:r>
              <a:rPr lang="en-NZ" sz="2800" dirty="0" err="1" smtClean="0">
                <a:latin typeface="Courier New" pitchFamily="49" charset="0"/>
                <a:cs typeface="Courier New" pitchFamily="49" charset="0"/>
              </a:rPr>
              <a:t>tblPlant</a:t>
            </a:r>
            <a:r>
              <a:rPr lang="en-NZ" sz="2800" dirty="0" smtClean="0">
                <a:latin typeface="Courier New" pitchFamily="49" charset="0"/>
                <a:cs typeface="Courier New" pitchFamily="49" charset="0"/>
              </a:rPr>
              <a:t> </a:t>
            </a:r>
          </a:p>
          <a:p>
            <a:pPr>
              <a:buNone/>
            </a:pPr>
            <a:r>
              <a:rPr lang="en-NZ" sz="2800" dirty="0" smtClean="0">
                <a:latin typeface="Courier New" pitchFamily="49" charset="0"/>
                <a:cs typeface="Courier New" pitchFamily="49" charset="0"/>
              </a:rPr>
              <a:t>WHERE </a:t>
            </a:r>
            <a:r>
              <a:rPr lang="en-NZ" sz="2800" dirty="0" err="1" smtClean="0">
                <a:latin typeface="Courier New" pitchFamily="49" charset="0"/>
                <a:cs typeface="Courier New" pitchFamily="49" charset="0"/>
              </a:rPr>
              <a:t>plantOptimalSunlight</a:t>
            </a:r>
            <a:r>
              <a:rPr lang="en-NZ" sz="2800" dirty="0" smtClean="0">
                <a:latin typeface="Courier New" pitchFamily="49" charset="0"/>
                <a:cs typeface="Courier New" pitchFamily="49" charset="0"/>
              </a:rPr>
              <a:t> &gt;= ALL </a:t>
            </a:r>
          </a:p>
          <a:p>
            <a:pPr>
              <a:buNone/>
            </a:pPr>
            <a:r>
              <a:rPr lang="en-NZ" sz="2800" dirty="0" smtClean="0">
                <a:latin typeface="Courier New" pitchFamily="49" charset="0"/>
                <a:cs typeface="Courier New" pitchFamily="49" charset="0"/>
              </a:rPr>
              <a:t>		(SELECT </a:t>
            </a:r>
            <a:r>
              <a:rPr lang="en-NZ" sz="2800" dirty="0" err="1" smtClean="0">
                <a:latin typeface="Courier New" pitchFamily="49" charset="0"/>
                <a:cs typeface="Courier New" pitchFamily="49" charset="0"/>
              </a:rPr>
              <a:t>plantOptimalSunlight</a:t>
            </a:r>
            <a:endParaRPr lang="en-NZ" sz="2800" dirty="0" smtClean="0">
              <a:latin typeface="Courier New" pitchFamily="49" charset="0"/>
              <a:cs typeface="Courier New" pitchFamily="49" charset="0"/>
            </a:endParaRPr>
          </a:p>
          <a:p>
            <a:pPr>
              <a:buNone/>
            </a:pPr>
            <a:r>
              <a:rPr lang="en-NZ" sz="2800" dirty="0" smtClean="0">
                <a:latin typeface="Courier New" pitchFamily="49" charset="0"/>
                <a:cs typeface="Courier New" pitchFamily="49" charset="0"/>
              </a:rPr>
              <a:t>		 FROM </a:t>
            </a:r>
            <a:r>
              <a:rPr lang="en-NZ" sz="2800" dirty="0" err="1" smtClean="0">
                <a:latin typeface="Courier New" pitchFamily="49" charset="0"/>
                <a:cs typeface="Courier New" pitchFamily="49" charset="0"/>
              </a:rPr>
              <a:t>tblPlant</a:t>
            </a:r>
            <a:r>
              <a:rPr lang="en-NZ" sz="2800"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ANY &amp; ALL</a:t>
            </a:r>
            <a:endParaRPr lang="en-NZ" dirty="0"/>
          </a:p>
        </p:txBody>
      </p:sp>
      <p:sp>
        <p:nvSpPr>
          <p:cNvPr id="3" name="Content Placeholder 2"/>
          <p:cNvSpPr>
            <a:spLocks noGrp="1"/>
          </p:cNvSpPr>
          <p:nvPr>
            <p:ph idx="1"/>
          </p:nvPr>
        </p:nvSpPr>
        <p:spPr>
          <a:xfrm>
            <a:off x="228600" y="1784350"/>
            <a:ext cx="8686800" cy="4572000"/>
          </a:xfrm>
        </p:spPr>
        <p:txBody>
          <a:bodyPr/>
          <a:lstStyle/>
          <a:p>
            <a:pPr>
              <a:buNone/>
            </a:pPr>
            <a:r>
              <a:rPr lang="en-NZ" sz="2800" dirty="0" smtClean="0">
                <a:latin typeface="Courier New" pitchFamily="49" charset="0"/>
                <a:cs typeface="Courier New" pitchFamily="49" charset="0"/>
              </a:rPr>
              <a:t>SELECT </a:t>
            </a:r>
            <a:r>
              <a:rPr lang="en-NZ" sz="2800" dirty="0" err="1" smtClean="0">
                <a:latin typeface="Courier New" pitchFamily="49" charset="0"/>
                <a:cs typeface="Courier New" pitchFamily="49" charset="0"/>
              </a:rPr>
              <a:t>plantName</a:t>
            </a:r>
            <a:r>
              <a:rPr lang="en-NZ" sz="2800" dirty="0" smtClean="0">
                <a:latin typeface="Courier New" pitchFamily="49" charset="0"/>
                <a:cs typeface="Courier New" pitchFamily="49" charset="0"/>
              </a:rPr>
              <a:t> </a:t>
            </a:r>
          </a:p>
          <a:p>
            <a:pPr>
              <a:buNone/>
            </a:pPr>
            <a:r>
              <a:rPr lang="en-NZ" sz="2800" dirty="0" smtClean="0">
                <a:latin typeface="Courier New" pitchFamily="49" charset="0"/>
                <a:cs typeface="Courier New" pitchFamily="49" charset="0"/>
              </a:rPr>
              <a:t>FROM </a:t>
            </a:r>
            <a:r>
              <a:rPr lang="en-NZ" sz="2800" dirty="0" err="1" smtClean="0">
                <a:latin typeface="Courier New" pitchFamily="49" charset="0"/>
                <a:cs typeface="Courier New" pitchFamily="49" charset="0"/>
              </a:rPr>
              <a:t>tblPlant</a:t>
            </a:r>
            <a:r>
              <a:rPr lang="en-NZ" sz="2800" dirty="0" smtClean="0">
                <a:latin typeface="Courier New" pitchFamily="49" charset="0"/>
                <a:cs typeface="Courier New" pitchFamily="49" charset="0"/>
              </a:rPr>
              <a:t> </a:t>
            </a:r>
          </a:p>
          <a:p>
            <a:pPr>
              <a:buNone/>
            </a:pPr>
            <a:r>
              <a:rPr lang="en-NZ" sz="2800" dirty="0" smtClean="0">
                <a:latin typeface="Courier New" pitchFamily="49" charset="0"/>
                <a:cs typeface="Courier New" pitchFamily="49" charset="0"/>
              </a:rPr>
              <a:t>WHERE </a:t>
            </a:r>
            <a:r>
              <a:rPr lang="en-NZ" sz="2800" dirty="0" err="1" smtClean="0">
                <a:latin typeface="Courier New" pitchFamily="49" charset="0"/>
                <a:cs typeface="Courier New" pitchFamily="49" charset="0"/>
              </a:rPr>
              <a:t>plantOptimalSunlight</a:t>
            </a:r>
            <a:r>
              <a:rPr lang="en-NZ" sz="2800" dirty="0" smtClean="0">
                <a:latin typeface="Courier New" pitchFamily="49" charset="0"/>
                <a:cs typeface="Courier New" pitchFamily="49" charset="0"/>
              </a:rPr>
              <a:t> </a:t>
            </a:r>
            <a:r>
              <a:rPr lang="en-NZ" sz="2800" dirty="0" smtClean="0"/>
              <a:t>&gt; </a:t>
            </a:r>
            <a:r>
              <a:rPr lang="en-NZ" sz="2800" dirty="0" smtClean="0">
                <a:latin typeface="Courier New" pitchFamily="49" charset="0"/>
                <a:cs typeface="Courier New" pitchFamily="49" charset="0"/>
              </a:rPr>
              <a:t>ANY</a:t>
            </a:r>
          </a:p>
          <a:p>
            <a:pPr>
              <a:buNone/>
            </a:pPr>
            <a:r>
              <a:rPr lang="en-NZ" sz="2800" dirty="0" smtClean="0">
                <a:latin typeface="Courier New" pitchFamily="49" charset="0"/>
                <a:cs typeface="Courier New" pitchFamily="49" charset="0"/>
              </a:rPr>
              <a:t>		(SELECT </a:t>
            </a:r>
            <a:r>
              <a:rPr lang="en-NZ" sz="2800" dirty="0" err="1" smtClean="0">
                <a:latin typeface="Courier New" pitchFamily="49" charset="0"/>
                <a:cs typeface="Courier New" pitchFamily="49" charset="0"/>
              </a:rPr>
              <a:t>plantOptimalSunlight</a:t>
            </a:r>
            <a:endParaRPr lang="en-NZ" sz="2800" dirty="0" smtClean="0">
              <a:latin typeface="Courier New" pitchFamily="49" charset="0"/>
              <a:cs typeface="Courier New" pitchFamily="49" charset="0"/>
            </a:endParaRPr>
          </a:p>
          <a:p>
            <a:pPr>
              <a:buNone/>
            </a:pPr>
            <a:r>
              <a:rPr lang="en-NZ" sz="2800" dirty="0" smtClean="0">
                <a:latin typeface="Courier New" pitchFamily="49" charset="0"/>
                <a:cs typeface="Courier New" pitchFamily="49" charset="0"/>
              </a:rPr>
              <a:t>		 FROM </a:t>
            </a:r>
            <a:r>
              <a:rPr lang="en-NZ" sz="2800" dirty="0" err="1" smtClean="0">
                <a:latin typeface="Courier New" pitchFamily="49" charset="0"/>
                <a:cs typeface="Courier New" pitchFamily="49" charset="0"/>
              </a:rPr>
              <a:t>tblPlant</a:t>
            </a:r>
            <a:r>
              <a:rPr lang="en-NZ" sz="2800"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ANY &amp; ALL</a:t>
            </a:r>
            <a:endParaRPr lang="en-NZ" dirty="0"/>
          </a:p>
        </p:txBody>
      </p:sp>
      <p:sp>
        <p:nvSpPr>
          <p:cNvPr id="3" name="Content Placeholder 2"/>
          <p:cNvSpPr>
            <a:spLocks noGrp="1"/>
          </p:cNvSpPr>
          <p:nvPr>
            <p:ph idx="1"/>
          </p:nvPr>
        </p:nvSpPr>
        <p:spPr>
          <a:xfrm>
            <a:off x="228600" y="1784350"/>
            <a:ext cx="8686800" cy="4572000"/>
          </a:xfrm>
        </p:spPr>
        <p:txBody>
          <a:bodyPr/>
          <a:lstStyle/>
          <a:p>
            <a:pPr>
              <a:buNone/>
            </a:pPr>
            <a:r>
              <a:rPr lang="en-NZ" sz="2800" dirty="0" smtClean="0">
                <a:latin typeface="Courier New" pitchFamily="49" charset="0"/>
                <a:cs typeface="Courier New" pitchFamily="49" charset="0"/>
              </a:rPr>
              <a:t>SELECT </a:t>
            </a:r>
            <a:r>
              <a:rPr lang="en-NZ" sz="2800" dirty="0" err="1" smtClean="0">
                <a:latin typeface="Courier New" pitchFamily="49" charset="0"/>
                <a:cs typeface="Courier New" pitchFamily="49" charset="0"/>
              </a:rPr>
              <a:t>plantName</a:t>
            </a:r>
            <a:r>
              <a:rPr lang="en-NZ" sz="2800" dirty="0" smtClean="0">
                <a:latin typeface="Courier New" pitchFamily="49" charset="0"/>
                <a:cs typeface="Courier New" pitchFamily="49" charset="0"/>
              </a:rPr>
              <a:t> </a:t>
            </a:r>
          </a:p>
          <a:p>
            <a:pPr>
              <a:buNone/>
            </a:pPr>
            <a:r>
              <a:rPr lang="en-NZ" sz="2800" dirty="0" smtClean="0">
                <a:latin typeface="Courier New" pitchFamily="49" charset="0"/>
                <a:cs typeface="Courier New" pitchFamily="49" charset="0"/>
              </a:rPr>
              <a:t>FROM </a:t>
            </a:r>
            <a:r>
              <a:rPr lang="en-NZ" sz="2800" dirty="0" err="1" smtClean="0">
                <a:latin typeface="Courier New" pitchFamily="49" charset="0"/>
                <a:cs typeface="Courier New" pitchFamily="49" charset="0"/>
              </a:rPr>
              <a:t>tblPlant</a:t>
            </a:r>
            <a:r>
              <a:rPr lang="en-NZ" sz="2800" dirty="0" smtClean="0">
                <a:latin typeface="Courier New" pitchFamily="49" charset="0"/>
                <a:cs typeface="Courier New" pitchFamily="49" charset="0"/>
              </a:rPr>
              <a:t> </a:t>
            </a:r>
          </a:p>
          <a:p>
            <a:pPr>
              <a:buNone/>
            </a:pPr>
            <a:r>
              <a:rPr lang="en-NZ" sz="2800" dirty="0" smtClean="0">
                <a:latin typeface="Courier New" pitchFamily="49" charset="0"/>
                <a:cs typeface="Courier New" pitchFamily="49" charset="0"/>
              </a:rPr>
              <a:t>WHERE </a:t>
            </a:r>
            <a:r>
              <a:rPr lang="en-NZ" sz="2800" dirty="0" err="1" smtClean="0">
                <a:latin typeface="Courier New" pitchFamily="49" charset="0"/>
                <a:cs typeface="Courier New" pitchFamily="49" charset="0"/>
              </a:rPr>
              <a:t>plantOptimalSunlight</a:t>
            </a:r>
            <a:r>
              <a:rPr lang="en-NZ" sz="2800" dirty="0" smtClean="0">
                <a:latin typeface="Courier New" pitchFamily="49" charset="0"/>
                <a:cs typeface="Courier New" pitchFamily="49" charset="0"/>
              </a:rPr>
              <a:t> </a:t>
            </a:r>
            <a:r>
              <a:rPr lang="en-NZ" sz="2800" dirty="0" smtClean="0"/>
              <a:t>&gt; </a:t>
            </a:r>
            <a:r>
              <a:rPr lang="en-NZ" sz="2800" dirty="0" smtClean="0">
                <a:latin typeface="Courier New" pitchFamily="49" charset="0"/>
                <a:cs typeface="Courier New" pitchFamily="49" charset="0"/>
              </a:rPr>
              <a:t>SOME</a:t>
            </a:r>
          </a:p>
          <a:p>
            <a:pPr>
              <a:buNone/>
            </a:pPr>
            <a:r>
              <a:rPr lang="en-NZ" sz="2800" dirty="0" smtClean="0">
                <a:latin typeface="Courier New" pitchFamily="49" charset="0"/>
                <a:cs typeface="Courier New" pitchFamily="49" charset="0"/>
              </a:rPr>
              <a:t>		(SELECT </a:t>
            </a:r>
            <a:r>
              <a:rPr lang="en-NZ" sz="2800" dirty="0" err="1" smtClean="0">
                <a:latin typeface="Courier New" pitchFamily="49" charset="0"/>
                <a:cs typeface="Courier New" pitchFamily="49" charset="0"/>
              </a:rPr>
              <a:t>plantOptimalSunlight</a:t>
            </a:r>
            <a:endParaRPr lang="en-NZ" sz="2800" dirty="0" smtClean="0">
              <a:latin typeface="Courier New" pitchFamily="49" charset="0"/>
              <a:cs typeface="Courier New" pitchFamily="49" charset="0"/>
            </a:endParaRPr>
          </a:p>
          <a:p>
            <a:pPr>
              <a:buNone/>
            </a:pPr>
            <a:r>
              <a:rPr lang="en-NZ" sz="2800" dirty="0" smtClean="0">
                <a:latin typeface="Courier New" pitchFamily="49" charset="0"/>
                <a:cs typeface="Courier New" pitchFamily="49" charset="0"/>
              </a:rPr>
              <a:t>		 FROM </a:t>
            </a:r>
            <a:r>
              <a:rPr lang="en-NZ" sz="2800" dirty="0" err="1" smtClean="0">
                <a:latin typeface="Courier New" pitchFamily="49" charset="0"/>
                <a:cs typeface="Courier New" pitchFamily="49" charset="0"/>
              </a:rPr>
              <a:t>tblPlant</a:t>
            </a:r>
            <a:r>
              <a:rPr lang="en-NZ" sz="2800" dirty="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EXIST</a:t>
            </a:r>
            <a:endParaRPr lang="en-NZ" dirty="0"/>
          </a:p>
        </p:txBody>
      </p:sp>
      <p:sp>
        <p:nvSpPr>
          <p:cNvPr id="3" name="Content Placeholder 2"/>
          <p:cNvSpPr>
            <a:spLocks noGrp="1"/>
          </p:cNvSpPr>
          <p:nvPr>
            <p:ph idx="1"/>
          </p:nvPr>
        </p:nvSpPr>
        <p:spPr/>
        <p:txBody>
          <a:bodyPr/>
          <a:lstStyle/>
          <a:p>
            <a:r>
              <a:rPr lang="en-NZ" dirty="0" smtClean="0"/>
              <a:t>Find all the books that have ever been borrowed.</a:t>
            </a:r>
          </a:p>
          <a:p>
            <a:r>
              <a:rPr lang="en-NZ" dirty="0" smtClean="0"/>
              <a:t>If a book has been borrowed, its </a:t>
            </a:r>
            <a:r>
              <a:rPr lang="en-NZ" dirty="0" err="1" smtClean="0"/>
              <a:t>catNo</a:t>
            </a:r>
            <a:r>
              <a:rPr lang="en-NZ" dirty="0" smtClean="0"/>
              <a:t> will be in the Loans table.</a:t>
            </a:r>
          </a:p>
          <a:p>
            <a:r>
              <a:rPr lang="en-NZ" dirty="0" smtClean="0"/>
              <a:t>If we know the </a:t>
            </a:r>
            <a:r>
              <a:rPr lang="en-NZ" dirty="0" err="1" smtClean="0"/>
              <a:t>catNo</a:t>
            </a:r>
            <a:r>
              <a:rPr lang="en-NZ" dirty="0" smtClean="0"/>
              <a:t>, we can find the title from the books table.</a:t>
            </a:r>
          </a:p>
          <a:p>
            <a:r>
              <a:rPr lang="en-NZ" dirty="0" smtClean="0"/>
              <a:t>For a given </a:t>
            </a:r>
            <a:r>
              <a:rPr lang="en-NZ" dirty="0" err="1" smtClean="0"/>
              <a:t>catNo</a:t>
            </a:r>
            <a:r>
              <a:rPr lang="en-NZ" dirty="0" smtClean="0"/>
              <a:t>, we only care if it is in the set drawn from the Loans table, so we can use EXIST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EXIST</a:t>
            </a:r>
            <a:endParaRPr lang="en-NZ" dirty="0"/>
          </a:p>
        </p:txBody>
      </p:sp>
      <p:sp>
        <p:nvSpPr>
          <p:cNvPr id="3" name="Content Placeholder 2"/>
          <p:cNvSpPr>
            <a:spLocks noGrp="1"/>
          </p:cNvSpPr>
          <p:nvPr>
            <p:ph idx="1"/>
          </p:nvPr>
        </p:nvSpPr>
        <p:spPr>
          <a:xfrm>
            <a:off x="381000" y="1784350"/>
            <a:ext cx="8534400" cy="4572000"/>
          </a:xfrm>
        </p:spPr>
        <p:txBody>
          <a:bodyPr/>
          <a:lstStyle/>
          <a:p>
            <a:pPr>
              <a:buNone/>
            </a:pPr>
            <a:r>
              <a:rPr lang="en-NZ" sz="2800" dirty="0" smtClean="0">
                <a:latin typeface="Courier New" pitchFamily="49" charset="0"/>
                <a:cs typeface="Courier New" pitchFamily="49" charset="0"/>
              </a:rPr>
              <a:t>SELECT title</a:t>
            </a:r>
          </a:p>
          <a:p>
            <a:pPr>
              <a:buNone/>
            </a:pPr>
            <a:r>
              <a:rPr lang="en-NZ" sz="2800" dirty="0" smtClean="0">
                <a:latin typeface="Courier New" pitchFamily="49" charset="0"/>
                <a:cs typeface="Courier New" pitchFamily="49" charset="0"/>
              </a:rPr>
              <a:t>FROM </a:t>
            </a:r>
            <a:r>
              <a:rPr lang="en-NZ" sz="2800" dirty="0" err="1" smtClean="0">
                <a:latin typeface="Courier New" pitchFamily="49" charset="0"/>
                <a:cs typeface="Courier New" pitchFamily="49" charset="0"/>
              </a:rPr>
              <a:t>tblBooks</a:t>
            </a:r>
            <a:endParaRPr lang="en-NZ" sz="2800" dirty="0" smtClean="0">
              <a:latin typeface="Courier New" pitchFamily="49" charset="0"/>
              <a:cs typeface="Courier New" pitchFamily="49" charset="0"/>
            </a:endParaRPr>
          </a:p>
          <a:p>
            <a:pPr>
              <a:buNone/>
            </a:pPr>
            <a:r>
              <a:rPr lang="en-NZ" sz="2800" dirty="0" smtClean="0">
                <a:latin typeface="Courier New" pitchFamily="49" charset="0"/>
                <a:cs typeface="Courier New" pitchFamily="49" charset="0"/>
              </a:rPr>
              <a:t>WHERE EXISTS (SELECT </a:t>
            </a:r>
            <a:r>
              <a:rPr lang="en-NZ" sz="2800" dirty="0" err="1" smtClean="0">
                <a:latin typeface="Courier New" pitchFamily="49" charset="0"/>
                <a:cs typeface="Courier New" pitchFamily="49" charset="0"/>
              </a:rPr>
              <a:t>catNo</a:t>
            </a:r>
            <a:r>
              <a:rPr lang="en-NZ" sz="2800" dirty="0" smtClean="0">
                <a:latin typeface="Courier New" pitchFamily="49" charset="0"/>
                <a:cs typeface="Courier New" pitchFamily="49" charset="0"/>
              </a:rPr>
              <a:t> </a:t>
            </a:r>
          </a:p>
          <a:p>
            <a:pPr>
              <a:buNone/>
            </a:pPr>
            <a:r>
              <a:rPr lang="en-NZ" sz="2800" dirty="0" smtClean="0">
                <a:latin typeface="Courier New" pitchFamily="49" charset="0"/>
                <a:cs typeface="Courier New" pitchFamily="49" charset="0"/>
              </a:rPr>
              <a:t>				 FROM Loans)</a:t>
            </a:r>
            <a:endParaRPr lang="en-NZ" sz="28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EXIST</a:t>
            </a:r>
            <a:endParaRPr lang="en-NZ" dirty="0"/>
          </a:p>
        </p:txBody>
      </p:sp>
      <p:sp>
        <p:nvSpPr>
          <p:cNvPr id="3" name="Content Placeholder 2"/>
          <p:cNvSpPr>
            <a:spLocks noGrp="1"/>
          </p:cNvSpPr>
          <p:nvPr>
            <p:ph idx="1"/>
          </p:nvPr>
        </p:nvSpPr>
        <p:spPr>
          <a:xfrm>
            <a:off x="381000" y="1784350"/>
            <a:ext cx="8534400" cy="4572000"/>
          </a:xfrm>
        </p:spPr>
        <p:txBody>
          <a:bodyPr/>
          <a:lstStyle/>
          <a:p>
            <a:pPr>
              <a:buNone/>
            </a:pPr>
            <a:r>
              <a:rPr lang="en-NZ" sz="2800" dirty="0" smtClean="0">
                <a:latin typeface="Courier New" pitchFamily="49" charset="0"/>
                <a:cs typeface="Courier New" pitchFamily="49" charset="0"/>
              </a:rPr>
              <a:t>SELECT title</a:t>
            </a:r>
          </a:p>
          <a:p>
            <a:pPr>
              <a:buNone/>
            </a:pPr>
            <a:r>
              <a:rPr lang="en-NZ" sz="2800" dirty="0" smtClean="0">
                <a:latin typeface="Courier New" pitchFamily="49" charset="0"/>
                <a:cs typeface="Courier New" pitchFamily="49" charset="0"/>
              </a:rPr>
              <a:t>FROM </a:t>
            </a:r>
            <a:r>
              <a:rPr lang="en-NZ" sz="2800" dirty="0" err="1" smtClean="0">
                <a:latin typeface="Courier New" pitchFamily="49" charset="0"/>
                <a:cs typeface="Courier New" pitchFamily="49" charset="0"/>
              </a:rPr>
              <a:t>tblBooks</a:t>
            </a:r>
            <a:endParaRPr lang="en-NZ" sz="2800" dirty="0" smtClean="0">
              <a:latin typeface="Courier New" pitchFamily="49" charset="0"/>
              <a:cs typeface="Courier New" pitchFamily="49" charset="0"/>
            </a:endParaRPr>
          </a:p>
          <a:p>
            <a:pPr>
              <a:buNone/>
            </a:pPr>
            <a:r>
              <a:rPr lang="en-NZ" sz="2800" dirty="0" smtClean="0">
                <a:latin typeface="Courier New" pitchFamily="49" charset="0"/>
                <a:cs typeface="Courier New" pitchFamily="49" charset="0"/>
              </a:rPr>
              <a:t>WHERE EXISTS (SELECT </a:t>
            </a:r>
            <a:r>
              <a:rPr lang="en-NZ" sz="2800" dirty="0" err="1" smtClean="0">
                <a:latin typeface="Courier New" pitchFamily="49" charset="0"/>
                <a:cs typeface="Courier New" pitchFamily="49" charset="0"/>
              </a:rPr>
              <a:t>catNo</a:t>
            </a:r>
            <a:r>
              <a:rPr lang="en-NZ" sz="2800" dirty="0" smtClean="0">
                <a:latin typeface="Courier New" pitchFamily="49" charset="0"/>
                <a:cs typeface="Courier New" pitchFamily="49" charset="0"/>
              </a:rPr>
              <a:t> </a:t>
            </a:r>
          </a:p>
          <a:p>
            <a:pPr>
              <a:buNone/>
            </a:pPr>
            <a:r>
              <a:rPr lang="en-NZ" sz="2800" dirty="0" smtClean="0">
                <a:latin typeface="Courier New" pitchFamily="49" charset="0"/>
                <a:cs typeface="Courier New" pitchFamily="49" charset="0"/>
              </a:rPr>
              <a:t>				 FROM Loans</a:t>
            </a:r>
          </a:p>
          <a:p>
            <a:pPr>
              <a:buNone/>
            </a:pPr>
            <a:r>
              <a:rPr lang="en-NZ" sz="2800" dirty="0" smtClean="0">
                <a:latin typeface="Courier New" pitchFamily="49" charset="0"/>
                <a:cs typeface="Courier New" pitchFamily="49" charset="0"/>
              </a:rPr>
              <a:t>				 WHERE </a:t>
            </a:r>
            <a:r>
              <a:rPr lang="en-NZ" sz="2800" dirty="0" err="1" smtClean="0">
                <a:latin typeface="Courier New" pitchFamily="49" charset="0"/>
                <a:cs typeface="Courier New" pitchFamily="49" charset="0"/>
              </a:rPr>
              <a:t>catNo</a:t>
            </a:r>
            <a:r>
              <a:rPr lang="en-NZ" sz="2800" dirty="0" smtClean="0">
                <a:latin typeface="Courier New" pitchFamily="49" charset="0"/>
                <a:cs typeface="Courier New" pitchFamily="49" charset="0"/>
              </a:rPr>
              <a:t> = ???)</a:t>
            </a:r>
            <a:endParaRPr lang="en-NZ" sz="28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in the WHERE</a:t>
            </a:r>
            <a:endParaRPr lang="en-NZ" dirty="0"/>
          </a:p>
        </p:txBody>
      </p:sp>
      <p:sp>
        <p:nvSpPr>
          <p:cNvPr id="3" name="Content Placeholder 2"/>
          <p:cNvSpPr>
            <a:spLocks noGrp="1"/>
          </p:cNvSpPr>
          <p:nvPr>
            <p:ph idx="1"/>
          </p:nvPr>
        </p:nvSpPr>
        <p:spPr>
          <a:xfrm>
            <a:off x="228600" y="1784350"/>
            <a:ext cx="8915400" cy="4572000"/>
          </a:xfrm>
        </p:spPr>
        <p:txBody>
          <a:bodyPr/>
          <a:lstStyle/>
          <a:p>
            <a:pPr>
              <a:buNone/>
            </a:pPr>
            <a:r>
              <a:rPr lang="en-NZ" dirty="0" smtClean="0"/>
              <a:t>Basic (without subquery):</a:t>
            </a:r>
          </a:p>
          <a:p>
            <a:pPr lvl="1">
              <a:buNone/>
            </a:pPr>
            <a:r>
              <a:rPr lang="en-NZ" dirty="0" smtClean="0"/>
              <a:t>SELECT </a:t>
            </a:r>
            <a:r>
              <a:rPr lang="en-NZ" i="1" dirty="0" smtClean="0"/>
              <a:t>columns</a:t>
            </a:r>
          </a:p>
          <a:p>
            <a:pPr lvl="1">
              <a:buNone/>
            </a:pPr>
            <a:r>
              <a:rPr lang="en-NZ" dirty="0" smtClean="0"/>
              <a:t>FROM </a:t>
            </a:r>
            <a:r>
              <a:rPr lang="en-NZ" i="1" dirty="0" smtClean="0"/>
              <a:t>tables</a:t>
            </a:r>
          </a:p>
          <a:p>
            <a:pPr lvl="1">
              <a:buNone/>
            </a:pPr>
            <a:r>
              <a:rPr lang="en-NZ" dirty="0" smtClean="0"/>
              <a:t>WHERE </a:t>
            </a:r>
            <a:r>
              <a:rPr lang="en-NZ" i="1" dirty="0" smtClean="0"/>
              <a:t>some value is related to some other value</a:t>
            </a:r>
          </a:p>
          <a:p>
            <a:pPr lvl="1">
              <a:buNone/>
            </a:pPr>
            <a:endParaRPr lang="en-NZ" i="1" dirty="0" smtClean="0"/>
          </a:p>
          <a:p>
            <a:pPr lvl="1">
              <a:buNone/>
            </a:pPr>
            <a:r>
              <a:rPr lang="en-NZ" dirty="0" smtClean="0"/>
              <a:t>SELECT </a:t>
            </a:r>
            <a:r>
              <a:rPr lang="en-NZ" dirty="0" err="1" smtClean="0"/>
              <a:t>ownerName</a:t>
            </a:r>
            <a:endParaRPr lang="en-NZ" dirty="0" smtClean="0"/>
          </a:p>
          <a:p>
            <a:pPr lvl="1">
              <a:buNone/>
            </a:pPr>
            <a:r>
              <a:rPr lang="en-NZ" dirty="0" smtClean="0"/>
              <a:t>FROM </a:t>
            </a:r>
            <a:r>
              <a:rPr lang="en-NZ" dirty="0" err="1" smtClean="0"/>
              <a:t>ownerTable</a:t>
            </a:r>
            <a:endParaRPr lang="en-NZ" dirty="0" smtClean="0"/>
          </a:p>
          <a:p>
            <a:pPr lvl="1">
              <a:buNone/>
            </a:pPr>
            <a:r>
              <a:rPr lang="en-NZ" dirty="0" smtClean="0"/>
              <a:t>WHERE </a:t>
            </a:r>
            <a:r>
              <a:rPr lang="en-NZ" dirty="0" err="1" smtClean="0"/>
              <a:t>petType</a:t>
            </a:r>
            <a:r>
              <a:rPr lang="en-NZ" dirty="0" smtClean="0"/>
              <a:t> = ‘rabbit’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EXIST</a:t>
            </a:r>
            <a:endParaRPr lang="en-NZ" dirty="0"/>
          </a:p>
        </p:txBody>
      </p:sp>
      <p:sp>
        <p:nvSpPr>
          <p:cNvPr id="3" name="Content Placeholder 2"/>
          <p:cNvSpPr>
            <a:spLocks noGrp="1"/>
          </p:cNvSpPr>
          <p:nvPr>
            <p:ph idx="1"/>
          </p:nvPr>
        </p:nvSpPr>
        <p:spPr>
          <a:xfrm>
            <a:off x="381000" y="1784350"/>
            <a:ext cx="8534400" cy="4572000"/>
          </a:xfrm>
        </p:spPr>
        <p:txBody>
          <a:bodyPr/>
          <a:lstStyle/>
          <a:p>
            <a:pPr>
              <a:buNone/>
            </a:pPr>
            <a:r>
              <a:rPr lang="en-NZ" sz="2400" dirty="0" smtClean="0">
                <a:latin typeface="Courier New" pitchFamily="49" charset="0"/>
                <a:cs typeface="Courier New" pitchFamily="49" charset="0"/>
              </a:rPr>
              <a:t>SELECT title</a:t>
            </a:r>
          </a:p>
          <a:p>
            <a:pPr>
              <a:buNone/>
            </a:pPr>
            <a:r>
              <a:rPr lang="en-NZ" sz="2400" dirty="0" smtClean="0">
                <a:latin typeface="Courier New" pitchFamily="49" charset="0"/>
                <a:cs typeface="Courier New" pitchFamily="49" charset="0"/>
              </a:rPr>
              <a:t>FROM </a:t>
            </a:r>
            <a:r>
              <a:rPr lang="en-NZ" sz="2400" dirty="0" err="1" smtClean="0">
                <a:latin typeface="Courier New" pitchFamily="49" charset="0"/>
                <a:cs typeface="Courier New" pitchFamily="49" charset="0"/>
              </a:rPr>
              <a:t>tblBooks</a:t>
            </a:r>
            <a:endParaRPr lang="en-NZ" sz="2400" dirty="0" smtClean="0">
              <a:latin typeface="Courier New" pitchFamily="49" charset="0"/>
              <a:cs typeface="Courier New" pitchFamily="49" charset="0"/>
            </a:endParaRPr>
          </a:p>
          <a:p>
            <a:pPr>
              <a:buNone/>
            </a:pPr>
            <a:r>
              <a:rPr lang="en-NZ" sz="2400" dirty="0" smtClean="0">
                <a:latin typeface="Courier New" pitchFamily="49" charset="0"/>
                <a:cs typeface="Courier New" pitchFamily="49" charset="0"/>
              </a:rPr>
              <a:t>WHERE EXISTS (SELECT </a:t>
            </a:r>
            <a:r>
              <a:rPr lang="en-NZ" sz="2400" dirty="0" err="1" smtClean="0">
                <a:latin typeface="Courier New" pitchFamily="49" charset="0"/>
                <a:cs typeface="Courier New" pitchFamily="49" charset="0"/>
              </a:rPr>
              <a:t>catNo</a:t>
            </a:r>
            <a:r>
              <a:rPr lang="en-NZ" sz="2400" dirty="0" smtClean="0">
                <a:latin typeface="Courier New" pitchFamily="49" charset="0"/>
                <a:cs typeface="Courier New" pitchFamily="49" charset="0"/>
              </a:rPr>
              <a:t> </a:t>
            </a:r>
          </a:p>
          <a:p>
            <a:pPr>
              <a:buNone/>
            </a:pPr>
            <a:r>
              <a:rPr lang="en-NZ" sz="2400" dirty="0" smtClean="0">
                <a:latin typeface="Courier New" pitchFamily="49" charset="0"/>
                <a:cs typeface="Courier New" pitchFamily="49" charset="0"/>
              </a:rPr>
              <a:t>				 FROM Loans</a:t>
            </a:r>
          </a:p>
          <a:p>
            <a:pPr>
              <a:buNone/>
            </a:pPr>
            <a:r>
              <a:rPr lang="en-NZ" sz="2400" dirty="0" smtClean="0">
                <a:latin typeface="Courier New" pitchFamily="49" charset="0"/>
                <a:cs typeface="Courier New" pitchFamily="49" charset="0"/>
              </a:rPr>
              <a:t>				 WHERE </a:t>
            </a:r>
            <a:r>
              <a:rPr lang="en-NZ" sz="2400" dirty="0" err="1" smtClean="0">
                <a:latin typeface="Courier New" pitchFamily="49" charset="0"/>
                <a:cs typeface="Courier New" pitchFamily="49" charset="0"/>
              </a:rPr>
              <a:t>catNo</a:t>
            </a:r>
            <a:r>
              <a:rPr lang="en-NZ" sz="2400" dirty="0" smtClean="0">
                <a:latin typeface="Courier New" pitchFamily="49" charset="0"/>
                <a:cs typeface="Courier New" pitchFamily="49" charset="0"/>
              </a:rPr>
              <a:t> = </a:t>
            </a:r>
            <a:r>
              <a:rPr lang="en-NZ" sz="2400" dirty="0" err="1" smtClean="0">
                <a:latin typeface="Courier New" pitchFamily="49" charset="0"/>
                <a:cs typeface="Courier New" pitchFamily="49" charset="0"/>
              </a:rPr>
              <a:t>tblBooks.catNo</a:t>
            </a:r>
            <a:r>
              <a:rPr lang="en-NZ" sz="2400" dirty="0" smtClean="0">
                <a:latin typeface="Courier New" pitchFamily="49" charset="0"/>
                <a:cs typeface="Courier New" pitchFamily="49" charset="0"/>
              </a:rPr>
              <a:t>)</a:t>
            </a:r>
            <a:endParaRPr lang="en-NZ" sz="2400" dirty="0">
              <a:latin typeface="Courier New" pitchFamily="49" charset="0"/>
              <a:cs typeface="Courier New" pitchFamily="49" charset="0"/>
            </a:endParaRPr>
          </a:p>
        </p:txBody>
      </p:sp>
      <p:sp>
        <p:nvSpPr>
          <p:cNvPr id="4" name="Content Placeholder 2"/>
          <p:cNvSpPr txBox="1">
            <a:spLocks/>
          </p:cNvSpPr>
          <p:nvPr/>
        </p:nvSpPr>
        <p:spPr bwMode="auto">
          <a:xfrm>
            <a:off x="533400" y="4908550"/>
            <a:ext cx="8534400" cy="1339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Char char=""/>
              <a:tabLst/>
              <a:defRPr/>
            </a:pPr>
            <a:r>
              <a:rPr kumimoji="0" lang="en-NZ" sz="2400" b="0" i="0" u="none" strike="noStrike" kern="1200" cap="none" spc="0" normalizeH="0" baseline="0" noProof="0" dirty="0" err="1" smtClean="0">
                <a:ln>
                  <a:noFill/>
                </a:ln>
                <a:solidFill>
                  <a:schemeClr val="tx1"/>
                </a:solidFill>
                <a:effectLst/>
                <a:uLnTx/>
                <a:uFillTx/>
                <a:latin typeface="+mn-lt"/>
                <a:ea typeface="+mn-ea"/>
                <a:cs typeface="+mn-cs"/>
              </a:rPr>
              <a:t>Msg</a:t>
            </a:r>
            <a:r>
              <a:rPr kumimoji="0" lang="en-NZ" sz="2400" b="0" i="0" u="none" strike="noStrike" kern="1200" cap="none" spc="0" normalizeH="0" baseline="0" noProof="0" dirty="0" smtClean="0">
                <a:ln>
                  <a:noFill/>
                </a:ln>
                <a:solidFill>
                  <a:schemeClr val="tx1"/>
                </a:solidFill>
                <a:effectLst/>
                <a:uLnTx/>
                <a:uFillTx/>
                <a:latin typeface="+mn-lt"/>
                <a:ea typeface="+mn-ea"/>
                <a:cs typeface="+mn-cs"/>
              </a:rPr>
              <a:t> 4104, Level 16, State 1, Line 11</a:t>
            </a:r>
          </a:p>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Char char=""/>
              <a:tabLst/>
              <a:defRPr/>
            </a:pPr>
            <a:r>
              <a:rPr kumimoji="0" lang="en-NZ" sz="2400" b="0" i="0" u="none" strike="noStrike" kern="1200" cap="none" spc="0" normalizeH="0" baseline="0" noProof="0" dirty="0" smtClean="0">
                <a:ln>
                  <a:noFill/>
                </a:ln>
                <a:solidFill>
                  <a:schemeClr val="tx1"/>
                </a:solidFill>
                <a:effectLst/>
                <a:uLnTx/>
                <a:uFillTx/>
                <a:latin typeface="+mn-lt"/>
                <a:ea typeface="+mn-ea"/>
                <a:cs typeface="+mn-cs"/>
              </a:rPr>
              <a:t>The multi-part identifier " </a:t>
            </a:r>
            <a:r>
              <a:rPr kumimoji="0" lang="en-NZ" sz="2400" b="0" i="0" u="none" strike="noStrike" kern="1200" cap="none" spc="0" normalizeH="0" baseline="0" noProof="0" dirty="0" err="1" smtClean="0">
                <a:ln>
                  <a:noFill/>
                </a:ln>
                <a:solidFill>
                  <a:schemeClr val="tx1"/>
                </a:solidFill>
                <a:effectLst/>
                <a:uLnTx/>
                <a:uFillTx/>
                <a:latin typeface="+mn-lt"/>
                <a:ea typeface="+mn-ea"/>
                <a:cs typeface="+mn-cs"/>
              </a:rPr>
              <a:t>tblBooks.catNo</a:t>
            </a:r>
            <a:r>
              <a:rPr kumimoji="0" lang="en-NZ" sz="2400" b="0" i="0" u="none" strike="noStrike" kern="1200" cap="none" spc="0" normalizeH="0" baseline="0" noProof="0" dirty="0" smtClean="0">
                <a:ln>
                  <a:noFill/>
                </a:ln>
                <a:solidFill>
                  <a:schemeClr val="tx1"/>
                </a:solidFill>
                <a:effectLst/>
                <a:uLnTx/>
                <a:uFillTx/>
                <a:latin typeface="+mn-lt"/>
                <a:ea typeface="+mn-ea"/>
                <a:cs typeface="+mn-cs"/>
              </a:rPr>
              <a:t> " could not be bound.</a:t>
            </a:r>
            <a:endParaRPr kumimoji="0" lang="en-NZ"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EXIST</a:t>
            </a:r>
            <a:endParaRPr lang="en-NZ" dirty="0"/>
          </a:p>
        </p:txBody>
      </p:sp>
      <p:sp>
        <p:nvSpPr>
          <p:cNvPr id="3" name="Content Placeholder 2"/>
          <p:cNvSpPr>
            <a:spLocks noGrp="1"/>
          </p:cNvSpPr>
          <p:nvPr>
            <p:ph idx="1"/>
          </p:nvPr>
        </p:nvSpPr>
        <p:spPr>
          <a:xfrm>
            <a:off x="381000" y="1784350"/>
            <a:ext cx="8534400" cy="4572000"/>
          </a:xfrm>
        </p:spPr>
        <p:txBody>
          <a:bodyPr/>
          <a:lstStyle/>
          <a:p>
            <a:pPr>
              <a:buNone/>
            </a:pPr>
            <a:r>
              <a:rPr lang="en-NZ" sz="2400" dirty="0" smtClean="0">
                <a:latin typeface="Courier New" pitchFamily="49" charset="0"/>
                <a:cs typeface="Courier New" pitchFamily="49" charset="0"/>
              </a:rPr>
              <a:t>SELECT title</a:t>
            </a:r>
          </a:p>
          <a:p>
            <a:pPr>
              <a:buNone/>
            </a:pPr>
            <a:r>
              <a:rPr lang="en-NZ" sz="2400" dirty="0" smtClean="0">
                <a:latin typeface="Courier New" pitchFamily="49" charset="0"/>
                <a:cs typeface="Courier New" pitchFamily="49" charset="0"/>
              </a:rPr>
              <a:t>FROM </a:t>
            </a:r>
            <a:r>
              <a:rPr lang="en-NZ" sz="2400" dirty="0" err="1" smtClean="0">
                <a:latin typeface="Courier New" pitchFamily="49" charset="0"/>
                <a:cs typeface="Courier New" pitchFamily="49" charset="0"/>
              </a:rPr>
              <a:t>tblBooks</a:t>
            </a:r>
            <a:r>
              <a:rPr lang="en-NZ" sz="2400" dirty="0" smtClean="0">
                <a:latin typeface="Courier New" pitchFamily="49" charset="0"/>
                <a:cs typeface="Courier New" pitchFamily="49" charset="0"/>
              </a:rPr>
              <a:t> b</a:t>
            </a:r>
          </a:p>
          <a:p>
            <a:pPr>
              <a:buNone/>
            </a:pPr>
            <a:r>
              <a:rPr lang="en-NZ" sz="2400" dirty="0" smtClean="0">
                <a:latin typeface="Courier New" pitchFamily="49" charset="0"/>
                <a:cs typeface="Courier New" pitchFamily="49" charset="0"/>
              </a:rPr>
              <a:t>WHERE EXISTS (SELECT </a:t>
            </a:r>
            <a:r>
              <a:rPr lang="en-NZ" sz="2400" dirty="0" err="1" smtClean="0">
                <a:latin typeface="Courier New" pitchFamily="49" charset="0"/>
                <a:cs typeface="Courier New" pitchFamily="49" charset="0"/>
              </a:rPr>
              <a:t>catNo</a:t>
            </a:r>
            <a:r>
              <a:rPr lang="en-NZ" sz="2400" dirty="0" smtClean="0">
                <a:latin typeface="Courier New" pitchFamily="49" charset="0"/>
                <a:cs typeface="Courier New" pitchFamily="49" charset="0"/>
              </a:rPr>
              <a:t> </a:t>
            </a:r>
          </a:p>
          <a:p>
            <a:pPr>
              <a:buNone/>
            </a:pPr>
            <a:r>
              <a:rPr lang="en-NZ" sz="2400" dirty="0" smtClean="0">
                <a:latin typeface="Courier New" pitchFamily="49" charset="0"/>
                <a:cs typeface="Courier New" pitchFamily="49" charset="0"/>
              </a:rPr>
              <a:t>				 FROM Loans</a:t>
            </a:r>
          </a:p>
          <a:p>
            <a:pPr>
              <a:buNone/>
            </a:pPr>
            <a:r>
              <a:rPr lang="en-NZ" sz="2400" dirty="0" smtClean="0">
                <a:latin typeface="Courier New" pitchFamily="49" charset="0"/>
                <a:cs typeface="Courier New" pitchFamily="49" charset="0"/>
              </a:rPr>
              <a:t>				 WHERE </a:t>
            </a:r>
            <a:r>
              <a:rPr lang="en-NZ" sz="2400" dirty="0" err="1" smtClean="0">
                <a:latin typeface="Courier New" pitchFamily="49" charset="0"/>
                <a:cs typeface="Courier New" pitchFamily="49" charset="0"/>
              </a:rPr>
              <a:t>catNo</a:t>
            </a:r>
            <a:r>
              <a:rPr lang="en-NZ" sz="2400" dirty="0" smtClean="0">
                <a:latin typeface="Courier New" pitchFamily="49" charset="0"/>
                <a:cs typeface="Courier New" pitchFamily="49" charset="0"/>
              </a:rPr>
              <a:t> = </a:t>
            </a:r>
            <a:r>
              <a:rPr lang="en-NZ" sz="2400" dirty="0" err="1" smtClean="0">
                <a:latin typeface="Courier New" pitchFamily="49" charset="0"/>
                <a:cs typeface="Courier New" pitchFamily="49" charset="0"/>
              </a:rPr>
              <a:t>b.catNo</a:t>
            </a:r>
            <a:r>
              <a:rPr lang="en-NZ" sz="2400" dirty="0" smtClean="0">
                <a:latin typeface="Courier New" pitchFamily="49" charset="0"/>
                <a:cs typeface="Courier New" pitchFamily="49" charset="0"/>
              </a:rPr>
              <a:t>)</a:t>
            </a:r>
            <a:endParaRPr lang="en-NZ" sz="2400" dirty="0">
              <a:latin typeface="Courier New" pitchFamily="49" charset="0"/>
              <a:cs typeface="Courier New" pitchFamily="49" charset="0"/>
            </a:endParaRPr>
          </a:p>
        </p:txBody>
      </p:sp>
      <p:sp>
        <p:nvSpPr>
          <p:cNvPr id="4" name="Content Placeholder 2"/>
          <p:cNvSpPr txBox="1">
            <a:spLocks/>
          </p:cNvSpPr>
          <p:nvPr/>
        </p:nvSpPr>
        <p:spPr bwMode="auto">
          <a:xfrm>
            <a:off x="533400" y="4908550"/>
            <a:ext cx="8534400" cy="1339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Char char=""/>
              <a:tabLst/>
              <a:defRPr/>
            </a:pPr>
            <a:endParaRPr kumimoji="0" lang="en-NZ" sz="24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Correlated </a:t>
            </a:r>
            <a:r>
              <a:rPr lang="en-NZ" dirty="0" err="1" smtClean="0"/>
              <a:t>vs</a:t>
            </a:r>
            <a:r>
              <a:rPr lang="en-NZ" dirty="0" smtClean="0"/>
              <a:t> Uncorrelated Subqueries</a:t>
            </a:r>
            <a:endParaRPr lang="en-NZ" dirty="0"/>
          </a:p>
        </p:txBody>
      </p:sp>
      <p:pic>
        <p:nvPicPr>
          <p:cNvPr id="300034" name="Picture 2"/>
          <p:cNvPicPr>
            <a:picLocks noGrp="1" noChangeAspect="1" noChangeArrowheads="1"/>
          </p:cNvPicPr>
          <p:nvPr>
            <p:ph idx="1"/>
          </p:nvPr>
        </p:nvPicPr>
        <p:blipFill>
          <a:blip r:embed="rId3" cstate="print"/>
          <a:srcRect/>
          <a:stretch>
            <a:fillRect/>
          </a:stretch>
        </p:blipFill>
        <p:spPr bwMode="auto">
          <a:xfrm>
            <a:off x="1143000" y="2209800"/>
            <a:ext cx="6248400" cy="1835468"/>
          </a:xfrm>
          <a:prstGeom prst="rect">
            <a:avLst/>
          </a:prstGeom>
          <a:noFill/>
          <a:ln w="9525">
            <a:noFill/>
            <a:miter lim="800000"/>
            <a:headEnd/>
            <a:tailEnd/>
          </a:ln>
        </p:spPr>
      </p:pic>
      <p:pic>
        <p:nvPicPr>
          <p:cNvPr id="300035" name="Picture 3"/>
          <p:cNvPicPr>
            <a:picLocks noChangeAspect="1" noChangeArrowheads="1"/>
          </p:cNvPicPr>
          <p:nvPr/>
        </p:nvPicPr>
        <p:blipFill>
          <a:blip r:embed="rId4" cstate="print"/>
          <a:srcRect/>
          <a:stretch>
            <a:fillRect/>
          </a:stretch>
        </p:blipFill>
        <p:spPr bwMode="auto">
          <a:xfrm>
            <a:off x="1097280" y="4419600"/>
            <a:ext cx="6370320"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0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with Exists</a:t>
            </a:r>
            <a:endParaRPr lang="en-NZ" dirty="0"/>
          </a:p>
        </p:txBody>
      </p:sp>
      <p:sp>
        <p:nvSpPr>
          <p:cNvPr id="3" name="Content Placeholder 2"/>
          <p:cNvSpPr>
            <a:spLocks noGrp="1"/>
          </p:cNvSpPr>
          <p:nvPr>
            <p:ph idx="1"/>
          </p:nvPr>
        </p:nvSpPr>
        <p:spPr/>
        <p:txBody>
          <a:bodyPr/>
          <a:lstStyle/>
          <a:p>
            <a:r>
              <a:rPr lang="en-NZ" dirty="0" smtClean="0"/>
              <a:t>EXISTS can be negated with NOT</a:t>
            </a:r>
          </a:p>
          <a:p>
            <a:endParaRPr lang="en-NZ" dirty="0" smtClean="0"/>
          </a:p>
          <a:p>
            <a:endParaRPr lang="en-NZ" dirty="0"/>
          </a:p>
        </p:txBody>
      </p:sp>
      <p:pic>
        <p:nvPicPr>
          <p:cNvPr id="301058" name="Picture 2"/>
          <p:cNvPicPr>
            <a:picLocks noChangeAspect="1" noChangeArrowheads="1"/>
          </p:cNvPicPr>
          <p:nvPr/>
        </p:nvPicPr>
        <p:blipFill>
          <a:blip r:embed="rId3" cstate="print"/>
          <a:srcRect/>
          <a:stretch>
            <a:fillRect/>
          </a:stretch>
        </p:blipFill>
        <p:spPr bwMode="auto">
          <a:xfrm>
            <a:off x="93086" y="2747963"/>
            <a:ext cx="8898514" cy="25098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1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a:t>
            </a:r>
            <a:endParaRPr lang="en-NZ" dirty="0"/>
          </a:p>
        </p:txBody>
      </p:sp>
      <p:sp>
        <p:nvSpPr>
          <p:cNvPr id="3" name="Content Placeholder 2"/>
          <p:cNvSpPr>
            <a:spLocks noGrp="1"/>
          </p:cNvSpPr>
          <p:nvPr>
            <p:ph idx="1"/>
          </p:nvPr>
        </p:nvSpPr>
        <p:spPr/>
        <p:txBody>
          <a:bodyPr/>
          <a:lstStyle/>
          <a:p>
            <a:r>
              <a:rPr lang="en-NZ" dirty="0" smtClean="0"/>
              <a:t>May occur as a </a:t>
            </a:r>
            <a:r>
              <a:rPr lang="en-NZ" dirty="0" err="1" smtClean="0"/>
              <a:t>substatement</a:t>
            </a:r>
            <a:r>
              <a:rPr lang="en-NZ" dirty="0" smtClean="0"/>
              <a:t> of another query:</a:t>
            </a:r>
          </a:p>
          <a:p>
            <a:pPr lvl="1"/>
            <a:r>
              <a:rPr lang="en-NZ" dirty="0" smtClean="0"/>
              <a:t>In the WHERE clause</a:t>
            </a:r>
          </a:p>
          <a:p>
            <a:pPr lvl="1"/>
            <a:r>
              <a:rPr lang="en-NZ" dirty="0" smtClean="0"/>
              <a:t>In the HAVING clause</a:t>
            </a:r>
          </a:p>
          <a:p>
            <a:pPr lvl="1"/>
            <a:r>
              <a:rPr lang="en-NZ" dirty="0" smtClean="0"/>
              <a:t>In the FROM clause</a:t>
            </a:r>
          </a:p>
          <a:p>
            <a:pPr lvl="1"/>
            <a:r>
              <a:rPr lang="en-NZ" dirty="0" smtClean="0"/>
              <a:t>In the SELECT list</a:t>
            </a:r>
          </a:p>
          <a:p>
            <a:endParaRPr lang="en-NZ"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2763"/>
            <a:ext cx="8610600" cy="914400"/>
          </a:xfrm>
        </p:spPr>
        <p:txBody>
          <a:bodyPr/>
          <a:lstStyle/>
          <a:p>
            <a:r>
              <a:rPr lang="en-NZ" dirty="0" smtClean="0"/>
              <a:t>Subqueries in the HAVING clause</a:t>
            </a:r>
            <a:endParaRPr lang="en-NZ" dirty="0"/>
          </a:p>
        </p:txBody>
      </p:sp>
      <p:sp>
        <p:nvSpPr>
          <p:cNvPr id="3" name="Content Placeholder 2"/>
          <p:cNvSpPr>
            <a:spLocks noGrp="1"/>
          </p:cNvSpPr>
          <p:nvPr>
            <p:ph idx="1"/>
          </p:nvPr>
        </p:nvSpPr>
        <p:spPr>
          <a:xfrm>
            <a:off x="457200" y="1784350"/>
            <a:ext cx="8229600" cy="4572000"/>
          </a:xfrm>
        </p:spPr>
        <p:txBody>
          <a:bodyPr/>
          <a:lstStyle/>
          <a:p>
            <a:pPr>
              <a:buNone/>
            </a:pPr>
            <a:r>
              <a:rPr lang="en-NZ" dirty="0" smtClean="0">
                <a:cs typeface="Courier New" pitchFamily="49" charset="0"/>
              </a:rPr>
              <a:t>Review:</a:t>
            </a:r>
          </a:p>
          <a:p>
            <a:pPr>
              <a:buNone/>
            </a:pPr>
            <a:endParaRPr lang="en-NZ" dirty="0" smtClean="0">
              <a:latin typeface="Courier New" pitchFamily="49" charset="0"/>
              <a:cs typeface="Courier New" pitchFamily="49" charset="0"/>
            </a:endParaRPr>
          </a:p>
          <a:p>
            <a:pPr>
              <a:buNone/>
            </a:pPr>
            <a:endParaRPr lang="en-NZ" dirty="0" smtClean="0">
              <a:latin typeface="Courier New" pitchFamily="49" charset="0"/>
              <a:cs typeface="Courier New" pitchFamily="49" charset="0"/>
            </a:endParaRPr>
          </a:p>
          <a:p>
            <a:pPr>
              <a:buNone/>
            </a:pPr>
            <a:r>
              <a:rPr lang="en-NZ" dirty="0" smtClean="0">
                <a:latin typeface="Courier New" pitchFamily="49" charset="0"/>
                <a:cs typeface="Courier New" pitchFamily="49" charset="0"/>
              </a:rPr>
              <a:t>SELECT </a:t>
            </a:r>
            <a:r>
              <a:rPr lang="en-NZ" dirty="0" err="1" smtClean="0">
                <a:latin typeface="Courier New" pitchFamily="49" charset="0"/>
                <a:cs typeface="Courier New" pitchFamily="49" charset="0"/>
              </a:rPr>
              <a:t>plantID</a:t>
            </a:r>
            <a:r>
              <a:rPr lang="en-NZ" dirty="0" smtClean="0">
                <a:latin typeface="Courier New" pitchFamily="49" charset="0"/>
                <a:cs typeface="Courier New" pitchFamily="49" charset="0"/>
              </a:rPr>
              <a:t>, SUM(</a:t>
            </a:r>
            <a:r>
              <a:rPr lang="en-NZ" dirty="0" err="1" smtClean="0">
                <a:latin typeface="Courier New" pitchFamily="49" charset="0"/>
                <a:cs typeface="Courier New" pitchFamily="49" charset="0"/>
              </a:rPr>
              <a:t>harvestCount</a:t>
            </a:r>
            <a:r>
              <a:rPr lang="en-NZ" dirty="0" smtClean="0">
                <a:latin typeface="Courier New" pitchFamily="49" charset="0"/>
                <a:cs typeface="Courier New" pitchFamily="49" charset="0"/>
              </a:rPr>
              <a:t>)</a:t>
            </a:r>
          </a:p>
          <a:p>
            <a:pPr>
              <a:buNone/>
            </a:pPr>
            <a:r>
              <a:rPr lang="en-NZ" dirty="0" smtClean="0">
                <a:latin typeface="Courier New" pitchFamily="49" charset="0"/>
                <a:cs typeface="Courier New" pitchFamily="49" charset="0"/>
              </a:rPr>
              <a:t>FROM </a:t>
            </a:r>
            <a:r>
              <a:rPr lang="en-NZ" dirty="0" err="1" smtClean="0">
                <a:latin typeface="Courier New" pitchFamily="49" charset="0"/>
                <a:cs typeface="Courier New" pitchFamily="49" charset="0"/>
              </a:rPr>
              <a:t>tblHarvest</a:t>
            </a:r>
            <a:endParaRPr lang="en-NZ" dirty="0" smtClean="0">
              <a:latin typeface="Courier New" pitchFamily="49" charset="0"/>
              <a:cs typeface="Courier New" pitchFamily="49" charset="0"/>
            </a:endParaRPr>
          </a:p>
          <a:p>
            <a:pPr>
              <a:buNone/>
            </a:pPr>
            <a:r>
              <a:rPr lang="en-NZ" dirty="0" smtClean="0">
                <a:latin typeface="Courier New" pitchFamily="49" charset="0"/>
                <a:cs typeface="Courier New" pitchFamily="49" charset="0"/>
              </a:rPr>
              <a:t>GROUP BY </a:t>
            </a:r>
            <a:r>
              <a:rPr lang="en-NZ" dirty="0" err="1" smtClean="0">
                <a:latin typeface="Courier New" pitchFamily="49" charset="0"/>
                <a:cs typeface="Courier New" pitchFamily="49" charset="0"/>
              </a:rPr>
              <a:t>plantID</a:t>
            </a:r>
            <a:endParaRPr lang="en-NZ"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2763"/>
            <a:ext cx="8610600" cy="914400"/>
          </a:xfrm>
        </p:spPr>
        <p:txBody>
          <a:bodyPr/>
          <a:lstStyle/>
          <a:p>
            <a:r>
              <a:rPr lang="en-NZ" dirty="0" smtClean="0"/>
              <a:t>Subqueries in the HAVING clause</a:t>
            </a:r>
            <a:endParaRPr lang="en-NZ" dirty="0"/>
          </a:p>
        </p:txBody>
      </p:sp>
      <p:sp>
        <p:nvSpPr>
          <p:cNvPr id="3" name="Content Placeholder 2"/>
          <p:cNvSpPr>
            <a:spLocks noGrp="1"/>
          </p:cNvSpPr>
          <p:nvPr>
            <p:ph idx="1"/>
          </p:nvPr>
        </p:nvSpPr>
        <p:spPr>
          <a:xfrm>
            <a:off x="457200" y="1784350"/>
            <a:ext cx="8229600" cy="4572000"/>
          </a:xfrm>
        </p:spPr>
        <p:txBody>
          <a:bodyPr/>
          <a:lstStyle/>
          <a:p>
            <a:pPr>
              <a:buNone/>
            </a:pPr>
            <a:endParaRPr lang="en-NZ" dirty="0">
              <a:latin typeface="Courier New" pitchFamily="49" charset="0"/>
              <a:cs typeface="Courier New" pitchFamily="49" charset="0"/>
            </a:endParaRPr>
          </a:p>
        </p:txBody>
      </p:sp>
      <p:pic>
        <p:nvPicPr>
          <p:cNvPr id="302082" name="Picture 2"/>
          <p:cNvPicPr>
            <a:picLocks noChangeAspect="1" noChangeArrowheads="1"/>
          </p:cNvPicPr>
          <p:nvPr/>
        </p:nvPicPr>
        <p:blipFill>
          <a:blip r:embed="rId3" cstate="print"/>
          <a:srcRect/>
          <a:stretch>
            <a:fillRect/>
          </a:stretch>
        </p:blipFill>
        <p:spPr bwMode="auto">
          <a:xfrm>
            <a:off x="281694" y="2109787"/>
            <a:ext cx="8481306" cy="4217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3600" dirty="0" smtClean="0"/>
              <a:t>Subqueries in the HAVING clause</a:t>
            </a:r>
            <a:endParaRPr lang="en-NZ" sz="3600" dirty="0"/>
          </a:p>
        </p:txBody>
      </p:sp>
      <p:sp>
        <p:nvSpPr>
          <p:cNvPr id="3" name="Content Placeholder 2"/>
          <p:cNvSpPr>
            <a:spLocks noGrp="1"/>
          </p:cNvSpPr>
          <p:nvPr>
            <p:ph idx="1"/>
          </p:nvPr>
        </p:nvSpPr>
        <p:spPr>
          <a:xfrm>
            <a:off x="381000" y="1784350"/>
            <a:ext cx="8305800" cy="4572000"/>
          </a:xfrm>
        </p:spPr>
        <p:txBody>
          <a:bodyPr/>
          <a:lstStyle/>
          <a:p>
            <a:pPr>
              <a:buNone/>
            </a:pPr>
            <a:r>
              <a:rPr lang="en-NZ" dirty="0" smtClean="0">
                <a:latin typeface="Courier New" pitchFamily="49" charset="0"/>
                <a:cs typeface="Courier New" pitchFamily="49" charset="0"/>
              </a:rPr>
              <a:t>SELECT </a:t>
            </a:r>
            <a:r>
              <a:rPr lang="en-NZ" dirty="0" err="1" smtClean="0">
                <a:latin typeface="Courier New" pitchFamily="49" charset="0"/>
                <a:cs typeface="Courier New" pitchFamily="49" charset="0"/>
              </a:rPr>
              <a:t>plantID</a:t>
            </a:r>
            <a:r>
              <a:rPr lang="en-NZ" dirty="0" smtClean="0">
                <a:latin typeface="Courier New" pitchFamily="49" charset="0"/>
                <a:cs typeface="Courier New" pitchFamily="49" charset="0"/>
              </a:rPr>
              <a:t>, SUM(</a:t>
            </a:r>
            <a:r>
              <a:rPr lang="en-NZ" dirty="0" err="1" smtClean="0">
                <a:latin typeface="Courier New" pitchFamily="49" charset="0"/>
                <a:cs typeface="Courier New" pitchFamily="49" charset="0"/>
              </a:rPr>
              <a:t>harvestCount</a:t>
            </a:r>
            <a:r>
              <a:rPr lang="en-NZ" dirty="0" smtClean="0">
                <a:latin typeface="Courier New" pitchFamily="49" charset="0"/>
                <a:cs typeface="Courier New" pitchFamily="49" charset="0"/>
              </a:rPr>
              <a:t>)</a:t>
            </a:r>
          </a:p>
          <a:p>
            <a:pPr>
              <a:buNone/>
            </a:pPr>
            <a:r>
              <a:rPr lang="en-NZ" dirty="0" smtClean="0">
                <a:latin typeface="Courier New" pitchFamily="49" charset="0"/>
                <a:cs typeface="Courier New" pitchFamily="49" charset="0"/>
              </a:rPr>
              <a:t>FROM </a:t>
            </a:r>
            <a:r>
              <a:rPr lang="en-NZ" dirty="0" err="1" smtClean="0">
                <a:latin typeface="Courier New" pitchFamily="49" charset="0"/>
                <a:cs typeface="Courier New" pitchFamily="49" charset="0"/>
              </a:rPr>
              <a:t>tblHarvest</a:t>
            </a:r>
            <a:endParaRPr lang="en-NZ" dirty="0" smtClean="0">
              <a:latin typeface="Courier New" pitchFamily="49" charset="0"/>
              <a:cs typeface="Courier New" pitchFamily="49" charset="0"/>
            </a:endParaRPr>
          </a:p>
          <a:p>
            <a:pPr>
              <a:buNone/>
            </a:pPr>
            <a:r>
              <a:rPr lang="en-NZ" dirty="0" smtClean="0">
                <a:latin typeface="Courier New" pitchFamily="49" charset="0"/>
                <a:cs typeface="Courier New" pitchFamily="49" charset="0"/>
              </a:rPr>
              <a:t>WHERE SUM(</a:t>
            </a:r>
            <a:r>
              <a:rPr lang="en-NZ" dirty="0" err="1" smtClean="0">
                <a:latin typeface="Courier New" pitchFamily="49" charset="0"/>
                <a:cs typeface="Courier New" pitchFamily="49" charset="0"/>
              </a:rPr>
              <a:t>harvestCount</a:t>
            </a:r>
            <a:r>
              <a:rPr lang="en-NZ" dirty="0" smtClean="0">
                <a:latin typeface="Courier New" pitchFamily="49" charset="0"/>
                <a:cs typeface="Courier New" pitchFamily="49" charset="0"/>
              </a:rPr>
              <a:t>) &gt;= 40</a:t>
            </a:r>
          </a:p>
          <a:p>
            <a:pPr>
              <a:buNone/>
            </a:pPr>
            <a:r>
              <a:rPr lang="en-NZ" dirty="0" smtClean="0">
                <a:latin typeface="Courier New" pitchFamily="49" charset="0"/>
                <a:cs typeface="Courier New" pitchFamily="49" charset="0"/>
              </a:rPr>
              <a:t>GROUP BY </a:t>
            </a:r>
            <a:r>
              <a:rPr lang="en-NZ" dirty="0" err="1" smtClean="0">
                <a:latin typeface="Courier New" pitchFamily="49" charset="0"/>
                <a:cs typeface="Courier New" pitchFamily="49" charset="0"/>
              </a:rPr>
              <a:t>plantID</a:t>
            </a:r>
            <a:endParaRPr lang="en-NZ" dirty="0" smtClean="0">
              <a:latin typeface="Courier New" pitchFamily="49" charset="0"/>
              <a:cs typeface="Courier New" pitchFamily="49" charset="0"/>
            </a:endParaRPr>
          </a:p>
          <a:p>
            <a:pPr>
              <a:buNone/>
            </a:pPr>
            <a:endParaRPr lang="en-NZ" dirty="0" smtClean="0">
              <a:latin typeface="Courier New" pitchFamily="49" charset="0"/>
              <a:cs typeface="Courier New" pitchFamily="49" charset="0"/>
            </a:endParaRPr>
          </a:p>
          <a:p>
            <a:r>
              <a:rPr lang="en-NZ" sz="2400" dirty="0" err="1" smtClean="0"/>
              <a:t>Msg</a:t>
            </a:r>
            <a:r>
              <a:rPr lang="en-NZ" sz="2400" dirty="0" smtClean="0"/>
              <a:t> 147, Level 15, State 1, Line 12</a:t>
            </a:r>
          </a:p>
          <a:p>
            <a:r>
              <a:rPr lang="en-NZ" sz="2400" dirty="0" smtClean="0"/>
              <a:t>An aggregate may not appear in the WHERE clause unless it is in a subquery contained in a HAVING clause or a select list, and the column being aggregated is an outer reference.</a:t>
            </a:r>
          </a:p>
          <a:p>
            <a:pPr>
              <a:buNone/>
            </a:pPr>
            <a:endParaRPr lang="en-NZ" dirty="0" smtClean="0">
              <a:latin typeface="Courier New" pitchFamily="49" charset="0"/>
              <a:cs typeface="Courier New" pitchFamily="49" charset="0"/>
            </a:endParaRPr>
          </a:p>
          <a:p>
            <a:pPr>
              <a:buNone/>
            </a:pPr>
            <a:endParaRPr lang="en-NZ"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3600" dirty="0" smtClean="0"/>
              <a:t>Subqueries in the HAVING clause</a:t>
            </a:r>
            <a:endParaRPr lang="en-NZ" sz="3600" dirty="0"/>
          </a:p>
        </p:txBody>
      </p:sp>
      <p:pic>
        <p:nvPicPr>
          <p:cNvPr id="303106" name="Picture 2"/>
          <p:cNvPicPr>
            <a:picLocks noGrp="1" noChangeAspect="1" noChangeArrowheads="1"/>
          </p:cNvPicPr>
          <p:nvPr>
            <p:ph idx="1"/>
          </p:nvPr>
        </p:nvPicPr>
        <p:blipFill>
          <a:blip r:embed="rId3" cstate="print"/>
          <a:srcRect/>
          <a:stretch>
            <a:fillRect/>
          </a:stretch>
        </p:blipFill>
        <p:spPr bwMode="auto">
          <a:xfrm>
            <a:off x="433954" y="1676400"/>
            <a:ext cx="8024246" cy="2150037"/>
          </a:xfrm>
          <a:prstGeom prst="rect">
            <a:avLst/>
          </a:prstGeom>
          <a:noFill/>
          <a:ln w="9525">
            <a:noFill/>
            <a:miter lim="800000"/>
            <a:headEnd/>
            <a:tailEnd/>
          </a:ln>
        </p:spPr>
      </p:pic>
      <p:pic>
        <p:nvPicPr>
          <p:cNvPr id="303107" name="Picture 3"/>
          <p:cNvPicPr>
            <a:picLocks noChangeAspect="1" noChangeArrowheads="1"/>
          </p:cNvPicPr>
          <p:nvPr/>
        </p:nvPicPr>
        <p:blipFill>
          <a:blip r:embed="rId4" cstate="print"/>
          <a:srcRect/>
          <a:stretch>
            <a:fillRect/>
          </a:stretch>
        </p:blipFill>
        <p:spPr bwMode="auto">
          <a:xfrm>
            <a:off x="587693" y="4391025"/>
            <a:ext cx="5355907" cy="17093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3600" dirty="0" smtClean="0"/>
              <a:t>Subqueries in the HAVING clause</a:t>
            </a:r>
            <a:endParaRPr lang="en-NZ" sz="3600" dirty="0"/>
          </a:p>
        </p:txBody>
      </p:sp>
      <p:sp>
        <p:nvSpPr>
          <p:cNvPr id="5" name="Content Placeholder 4"/>
          <p:cNvSpPr>
            <a:spLocks noGrp="1"/>
          </p:cNvSpPr>
          <p:nvPr>
            <p:ph idx="1"/>
          </p:nvPr>
        </p:nvSpPr>
        <p:spPr/>
        <p:txBody>
          <a:bodyPr/>
          <a:lstStyle/>
          <a:p>
            <a:r>
              <a:rPr lang="en-NZ" dirty="0" smtClean="0"/>
              <a:t>List the plants whose </a:t>
            </a:r>
            <a:r>
              <a:rPr lang="en-NZ" i="1" dirty="0" smtClean="0"/>
              <a:t>total</a:t>
            </a:r>
            <a:r>
              <a:rPr lang="en-NZ" dirty="0" smtClean="0"/>
              <a:t> harvest was less than the largest </a:t>
            </a:r>
            <a:r>
              <a:rPr lang="en-NZ" i="1" dirty="0" smtClean="0"/>
              <a:t>single</a:t>
            </a:r>
            <a:r>
              <a:rPr lang="en-NZ" dirty="0" smtClean="0"/>
              <a:t> harvest.</a:t>
            </a:r>
            <a:endParaRPr lang="en-NZ" dirty="0"/>
          </a:p>
        </p:txBody>
      </p:sp>
      <p:pic>
        <p:nvPicPr>
          <p:cNvPr id="304130" name="Picture 2"/>
          <p:cNvPicPr>
            <a:picLocks noChangeAspect="1" noChangeArrowheads="1"/>
          </p:cNvPicPr>
          <p:nvPr/>
        </p:nvPicPr>
        <p:blipFill>
          <a:blip r:embed="rId3" cstate="print"/>
          <a:srcRect/>
          <a:stretch>
            <a:fillRect/>
          </a:stretch>
        </p:blipFill>
        <p:spPr bwMode="auto">
          <a:xfrm>
            <a:off x="91083" y="3200400"/>
            <a:ext cx="8961835" cy="220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in the WHERE</a:t>
            </a:r>
            <a:endParaRPr lang="en-NZ" dirty="0"/>
          </a:p>
        </p:txBody>
      </p:sp>
      <p:sp>
        <p:nvSpPr>
          <p:cNvPr id="3" name="Content Placeholder 2"/>
          <p:cNvSpPr>
            <a:spLocks noGrp="1"/>
          </p:cNvSpPr>
          <p:nvPr>
            <p:ph idx="1"/>
          </p:nvPr>
        </p:nvSpPr>
        <p:spPr>
          <a:xfrm>
            <a:off x="228600" y="1784350"/>
            <a:ext cx="8915400" cy="4572000"/>
          </a:xfrm>
        </p:spPr>
        <p:txBody>
          <a:bodyPr/>
          <a:lstStyle/>
          <a:p>
            <a:pPr>
              <a:buNone/>
            </a:pPr>
            <a:r>
              <a:rPr lang="en-NZ" dirty="0" smtClean="0"/>
              <a:t>With a </a:t>
            </a:r>
            <a:r>
              <a:rPr lang="en-NZ" dirty="0" err="1" smtClean="0"/>
              <a:t>subquery</a:t>
            </a:r>
            <a:r>
              <a:rPr lang="en-NZ" dirty="0" smtClean="0"/>
              <a:t>:</a:t>
            </a:r>
          </a:p>
          <a:p>
            <a:pPr>
              <a:buNone/>
            </a:pPr>
            <a:endParaRPr lang="en-NZ" dirty="0" smtClean="0"/>
          </a:p>
          <a:p>
            <a:pPr lvl="1">
              <a:buNone/>
            </a:pPr>
            <a:r>
              <a:rPr lang="en-NZ" dirty="0" smtClean="0"/>
              <a:t>SELECT </a:t>
            </a:r>
            <a:r>
              <a:rPr lang="en-NZ" i="1" dirty="0" smtClean="0"/>
              <a:t>columns</a:t>
            </a:r>
          </a:p>
          <a:p>
            <a:pPr lvl="1">
              <a:buNone/>
            </a:pPr>
            <a:r>
              <a:rPr lang="en-NZ" dirty="0" smtClean="0"/>
              <a:t>FROM </a:t>
            </a:r>
            <a:r>
              <a:rPr lang="en-NZ" i="1" dirty="0" smtClean="0"/>
              <a:t>tables</a:t>
            </a:r>
          </a:p>
          <a:p>
            <a:pPr lvl="1">
              <a:buNone/>
            </a:pPr>
            <a:r>
              <a:rPr lang="en-NZ" dirty="0" smtClean="0"/>
              <a:t>WHERE </a:t>
            </a:r>
            <a:r>
              <a:rPr lang="en-NZ" i="1" dirty="0" smtClean="0"/>
              <a:t>some value is related to some </a:t>
            </a:r>
            <a:r>
              <a:rPr lang="en-NZ" b="1" i="1" dirty="0" smtClean="0">
                <a:solidFill>
                  <a:srgbClr val="FF0000"/>
                </a:solidFill>
              </a:rPr>
              <a:t>set operation result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8001000" cy="914400"/>
          </a:xfrm>
        </p:spPr>
        <p:txBody>
          <a:bodyPr/>
          <a:lstStyle/>
          <a:p>
            <a:r>
              <a:rPr lang="en-NZ" dirty="0" smtClean="0"/>
              <a:t>Subqueries in the FROM clause</a:t>
            </a:r>
            <a:endParaRPr lang="en-NZ" dirty="0"/>
          </a:p>
        </p:txBody>
      </p:sp>
      <p:sp>
        <p:nvSpPr>
          <p:cNvPr id="3" name="Content Placeholder 2"/>
          <p:cNvSpPr>
            <a:spLocks noGrp="1"/>
          </p:cNvSpPr>
          <p:nvPr>
            <p:ph idx="1"/>
          </p:nvPr>
        </p:nvSpPr>
        <p:spPr/>
        <p:txBody>
          <a:bodyPr/>
          <a:lstStyle/>
          <a:p>
            <a:pPr>
              <a:buNone/>
            </a:pPr>
            <a:r>
              <a:rPr lang="en-NZ" dirty="0" smtClean="0"/>
              <a:t>SELECT </a:t>
            </a:r>
            <a:r>
              <a:rPr lang="en-NZ" i="1" dirty="0" smtClean="0"/>
              <a:t>column,  column, column</a:t>
            </a:r>
          </a:p>
          <a:p>
            <a:pPr>
              <a:buNone/>
            </a:pPr>
            <a:r>
              <a:rPr lang="en-NZ" dirty="0" smtClean="0"/>
              <a:t>FROM  </a:t>
            </a:r>
            <a:r>
              <a:rPr lang="en-NZ" i="1" dirty="0" smtClean="0"/>
              <a:t>table, table, table</a:t>
            </a:r>
            <a:endParaRPr lang="en-NZ" i="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8001000" cy="914400"/>
          </a:xfrm>
        </p:spPr>
        <p:txBody>
          <a:bodyPr/>
          <a:lstStyle/>
          <a:p>
            <a:r>
              <a:rPr lang="en-NZ" dirty="0" smtClean="0"/>
              <a:t>Subqueries in the FROM clause</a:t>
            </a:r>
            <a:endParaRPr lang="en-NZ" dirty="0"/>
          </a:p>
        </p:txBody>
      </p:sp>
      <p:sp>
        <p:nvSpPr>
          <p:cNvPr id="3" name="Content Placeholder 2"/>
          <p:cNvSpPr>
            <a:spLocks noGrp="1"/>
          </p:cNvSpPr>
          <p:nvPr>
            <p:ph idx="1"/>
          </p:nvPr>
        </p:nvSpPr>
        <p:spPr/>
        <p:txBody>
          <a:bodyPr/>
          <a:lstStyle/>
          <a:p>
            <a:r>
              <a:rPr lang="en-NZ" dirty="0" smtClean="0"/>
              <a:t>List  each plant’s name, optimal sunlight and the maximum optimal sunlight, for comparison.</a:t>
            </a:r>
          </a:p>
          <a:p>
            <a:r>
              <a:rPr lang="en-NZ" dirty="0" smtClean="0"/>
              <a:t>Attempt 1:</a:t>
            </a:r>
          </a:p>
          <a:p>
            <a:endParaRPr lang="en-NZ" dirty="0" smtClean="0"/>
          </a:p>
          <a:p>
            <a:pPr>
              <a:buNone/>
            </a:pPr>
            <a:endParaRPr lang="en-NZ" dirty="0" smtClean="0"/>
          </a:p>
          <a:p>
            <a:pPr>
              <a:buNone/>
            </a:pPr>
            <a:r>
              <a:rPr lang="en-NZ" dirty="0" smtClean="0"/>
              <a:t> </a:t>
            </a:r>
            <a:endParaRPr lang="en-NZ" i="1" dirty="0"/>
          </a:p>
        </p:txBody>
      </p:sp>
      <p:pic>
        <p:nvPicPr>
          <p:cNvPr id="305155" name="Picture 3"/>
          <p:cNvPicPr>
            <a:picLocks noChangeAspect="1" noChangeArrowheads="1"/>
          </p:cNvPicPr>
          <p:nvPr/>
        </p:nvPicPr>
        <p:blipFill>
          <a:blip r:embed="rId3" cstate="print"/>
          <a:srcRect/>
          <a:stretch>
            <a:fillRect/>
          </a:stretch>
        </p:blipFill>
        <p:spPr bwMode="auto">
          <a:xfrm>
            <a:off x="1600200" y="4038600"/>
            <a:ext cx="6518617"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5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8001000" cy="914400"/>
          </a:xfrm>
        </p:spPr>
        <p:txBody>
          <a:bodyPr/>
          <a:lstStyle/>
          <a:p>
            <a:r>
              <a:rPr lang="en-NZ" dirty="0" smtClean="0"/>
              <a:t>Subqueries in the FROM clause</a:t>
            </a:r>
            <a:endParaRPr lang="en-NZ" dirty="0"/>
          </a:p>
        </p:txBody>
      </p:sp>
      <p:sp>
        <p:nvSpPr>
          <p:cNvPr id="3" name="Content Placeholder 2"/>
          <p:cNvSpPr>
            <a:spLocks noGrp="1"/>
          </p:cNvSpPr>
          <p:nvPr>
            <p:ph idx="1"/>
          </p:nvPr>
        </p:nvSpPr>
        <p:spPr>
          <a:xfrm>
            <a:off x="914400" y="1447800"/>
            <a:ext cx="7772400" cy="4572000"/>
          </a:xfrm>
        </p:spPr>
        <p:txBody>
          <a:bodyPr/>
          <a:lstStyle/>
          <a:p>
            <a:r>
              <a:rPr lang="en-NZ" dirty="0" smtClean="0"/>
              <a:t>Attempt 2:</a:t>
            </a:r>
          </a:p>
          <a:p>
            <a:endParaRPr lang="en-NZ" dirty="0" smtClean="0"/>
          </a:p>
          <a:p>
            <a:pPr>
              <a:buNone/>
            </a:pPr>
            <a:endParaRPr lang="en-NZ" dirty="0" smtClean="0"/>
          </a:p>
          <a:p>
            <a:pPr>
              <a:buNone/>
            </a:pPr>
            <a:r>
              <a:rPr lang="en-NZ" dirty="0" smtClean="0"/>
              <a:t> </a:t>
            </a:r>
            <a:endParaRPr lang="en-NZ" i="1" dirty="0"/>
          </a:p>
        </p:txBody>
      </p:sp>
      <p:pic>
        <p:nvPicPr>
          <p:cNvPr id="306178" name="Picture 2"/>
          <p:cNvPicPr>
            <a:picLocks noChangeAspect="1" noChangeArrowheads="1"/>
          </p:cNvPicPr>
          <p:nvPr/>
        </p:nvPicPr>
        <p:blipFill>
          <a:blip r:embed="rId3" cstate="print"/>
          <a:srcRect/>
          <a:stretch>
            <a:fillRect/>
          </a:stretch>
        </p:blipFill>
        <p:spPr bwMode="auto">
          <a:xfrm>
            <a:off x="1371600" y="2133600"/>
            <a:ext cx="5861756" cy="1914525"/>
          </a:xfrm>
          <a:prstGeom prst="rect">
            <a:avLst/>
          </a:prstGeom>
          <a:noFill/>
          <a:ln w="9525">
            <a:noFill/>
            <a:miter lim="800000"/>
            <a:headEnd/>
            <a:tailEnd/>
          </a:ln>
        </p:spPr>
      </p:pic>
      <p:pic>
        <p:nvPicPr>
          <p:cNvPr id="306179" name="Picture 3"/>
          <p:cNvPicPr>
            <a:picLocks noChangeAspect="1" noChangeArrowheads="1"/>
          </p:cNvPicPr>
          <p:nvPr/>
        </p:nvPicPr>
        <p:blipFill>
          <a:blip r:embed="rId4" cstate="print"/>
          <a:srcRect/>
          <a:stretch>
            <a:fillRect/>
          </a:stretch>
        </p:blipFill>
        <p:spPr bwMode="auto">
          <a:xfrm>
            <a:off x="1433512" y="4343400"/>
            <a:ext cx="4433888" cy="226065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8001000" cy="914400"/>
          </a:xfrm>
        </p:spPr>
        <p:txBody>
          <a:bodyPr/>
          <a:lstStyle/>
          <a:p>
            <a:r>
              <a:rPr lang="en-NZ" dirty="0" smtClean="0"/>
              <a:t>Subqueries in the FROM clause</a:t>
            </a:r>
            <a:endParaRPr lang="en-NZ" dirty="0"/>
          </a:p>
        </p:txBody>
      </p:sp>
      <p:sp>
        <p:nvSpPr>
          <p:cNvPr id="3" name="Content Placeholder 2"/>
          <p:cNvSpPr>
            <a:spLocks noGrp="1"/>
          </p:cNvSpPr>
          <p:nvPr>
            <p:ph idx="1"/>
          </p:nvPr>
        </p:nvSpPr>
        <p:spPr>
          <a:xfrm>
            <a:off x="914400" y="1447800"/>
            <a:ext cx="7772400" cy="4572000"/>
          </a:xfrm>
        </p:spPr>
        <p:txBody>
          <a:bodyPr/>
          <a:lstStyle/>
          <a:p>
            <a:r>
              <a:rPr lang="en-NZ" dirty="0" smtClean="0"/>
              <a:t>Attempt 3:</a:t>
            </a:r>
          </a:p>
          <a:p>
            <a:endParaRPr lang="en-NZ" dirty="0" smtClean="0"/>
          </a:p>
          <a:p>
            <a:pPr>
              <a:buNone/>
            </a:pPr>
            <a:endParaRPr lang="en-NZ" dirty="0" smtClean="0"/>
          </a:p>
          <a:p>
            <a:pPr>
              <a:buNone/>
            </a:pPr>
            <a:r>
              <a:rPr lang="en-NZ" dirty="0" smtClean="0"/>
              <a:t> </a:t>
            </a:r>
            <a:endParaRPr lang="en-NZ" i="1" dirty="0"/>
          </a:p>
        </p:txBody>
      </p:sp>
      <p:pic>
        <p:nvPicPr>
          <p:cNvPr id="307202" name="Picture 2"/>
          <p:cNvPicPr>
            <a:picLocks noChangeAspect="1" noChangeArrowheads="1"/>
          </p:cNvPicPr>
          <p:nvPr/>
        </p:nvPicPr>
        <p:blipFill>
          <a:blip r:embed="rId3" cstate="print"/>
          <a:srcRect/>
          <a:stretch>
            <a:fillRect/>
          </a:stretch>
        </p:blipFill>
        <p:spPr bwMode="auto">
          <a:xfrm>
            <a:off x="586180" y="2209800"/>
            <a:ext cx="7948220" cy="2028825"/>
          </a:xfrm>
          <a:prstGeom prst="rect">
            <a:avLst/>
          </a:prstGeom>
          <a:noFill/>
          <a:ln w="9525">
            <a:noFill/>
            <a:miter lim="800000"/>
            <a:headEnd/>
            <a:tailEnd/>
          </a:ln>
        </p:spPr>
      </p:pic>
      <p:pic>
        <p:nvPicPr>
          <p:cNvPr id="307203" name="Picture 3"/>
          <p:cNvPicPr>
            <a:picLocks noChangeAspect="1" noChangeArrowheads="1"/>
          </p:cNvPicPr>
          <p:nvPr/>
        </p:nvPicPr>
        <p:blipFill>
          <a:blip r:embed="rId4" cstate="print"/>
          <a:srcRect/>
          <a:stretch>
            <a:fillRect/>
          </a:stretch>
        </p:blipFill>
        <p:spPr bwMode="auto">
          <a:xfrm>
            <a:off x="609600" y="4410075"/>
            <a:ext cx="4572000" cy="232541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8001000" cy="914400"/>
          </a:xfrm>
        </p:spPr>
        <p:txBody>
          <a:bodyPr/>
          <a:lstStyle/>
          <a:p>
            <a:r>
              <a:rPr lang="en-NZ" dirty="0" smtClean="0"/>
              <a:t>Subqueries in the SELECT list</a:t>
            </a:r>
            <a:endParaRPr lang="en-NZ" dirty="0"/>
          </a:p>
        </p:txBody>
      </p:sp>
      <p:sp>
        <p:nvSpPr>
          <p:cNvPr id="3" name="Content Placeholder 2"/>
          <p:cNvSpPr>
            <a:spLocks noGrp="1"/>
          </p:cNvSpPr>
          <p:nvPr>
            <p:ph idx="1"/>
          </p:nvPr>
        </p:nvSpPr>
        <p:spPr>
          <a:xfrm>
            <a:off x="914400" y="1447800"/>
            <a:ext cx="7772400" cy="4572000"/>
          </a:xfrm>
        </p:spPr>
        <p:txBody>
          <a:bodyPr/>
          <a:lstStyle/>
          <a:p>
            <a:r>
              <a:rPr lang="en-NZ" dirty="0" smtClean="0"/>
              <a:t>Attempt 4:</a:t>
            </a:r>
          </a:p>
          <a:p>
            <a:endParaRPr lang="en-NZ" dirty="0" smtClean="0"/>
          </a:p>
          <a:p>
            <a:pPr>
              <a:buNone/>
            </a:pPr>
            <a:endParaRPr lang="en-NZ" dirty="0" smtClean="0"/>
          </a:p>
          <a:p>
            <a:pPr>
              <a:buNone/>
            </a:pPr>
            <a:r>
              <a:rPr lang="en-NZ" dirty="0" smtClean="0"/>
              <a:t> </a:t>
            </a:r>
            <a:endParaRPr lang="en-NZ" i="1" dirty="0"/>
          </a:p>
        </p:txBody>
      </p:sp>
      <p:pic>
        <p:nvPicPr>
          <p:cNvPr id="308226" name="Picture 2"/>
          <p:cNvPicPr>
            <a:picLocks noChangeAspect="1" noChangeArrowheads="1"/>
          </p:cNvPicPr>
          <p:nvPr/>
        </p:nvPicPr>
        <p:blipFill>
          <a:blip r:embed="rId3" cstate="print"/>
          <a:srcRect/>
          <a:stretch>
            <a:fillRect/>
          </a:stretch>
        </p:blipFill>
        <p:spPr bwMode="auto">
          <a:xfrm>
            <a:off x="89808" y="2286000"/>
            <a:ext cx="8964385" cy="228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2763"/>
            <a:ext cx="8153400" cy="914400"/>
          </a:xfrm>
        </p:spPr>
        <p:txBody>
          <a:bodyPr/>
          <a:lstStyle/>
          <a:p>
            <a:r>
              <a:rPr lang="en-NZ" dirty="0" smtClean="0"/>
              <a:t>Subqueries in UPDATE &amp; DELETE</a:t>
            </a:r>
            <a:endParaRPr lang="en-NZ" dirty="0"/>
          </a:p>
        </p:txBody>
      </p:sp>
      <p:sp>
        <p:nvSpPr>
          <p:cNvPr id="3" name="Content Placeholder 2"/>
          <p:cNvSpPr>
            <a:spLocks noGrp="1"/>
          </p:cNvSpPr>
          <p:nvPr>
            <p:ph idx="1"/>
          </p:nvPr>
        </p:nvSpPr>
        <p:spPr/>
        <p:txBody>
          <a:bodyPr/>
          <a:lstStyle/>
          <a:p>
            <a:r>
              <a:rPr lang="en-NZ" dirty="0" smtClean="0"/>
              <a:t>Essentially, you can use a subquery wherever you can use an expression</a:t>
            </a:r>
            <a:endParaRPr lang="en-NZ" dirty="0"/>
          </a:p>
        </p:txBody>
      </p:sp>
      <p:pic>
        <p:nvPicPr>
          <p:cNvPr id="309250" name="Picture 2"/>
          <p:cNvPicPr>
            <a:picLocks noChangeAspect="1" noChangeArrowheads="1"/>
          </p:cNvPicPr>
          <p:nvPr/>
        </p:nvPicPr>
        <p:blipFill>
          <a:blip r:embed="rId3" cstate="print"/>
          <a:srcRect/>
          <a:stretch>
            <a:fillRect/>
          </a:stretch>
        </p:blipFill>
        <p:spPr bwMode="auto">
          <a:xfrm>
            <a:off x="228600" y="3243263"/>
            <a:ext cx="8778512" cy="2776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Nested subqueries</a:t>
            </a:r>
            <a:endParaRPr lang="en-NZ" dirty="0"/>
          </a:p>
        </p:txBody>
      </p:sp>
      <p:sp>
        <p:nvSpPr>
          <p:cNvPr id="3" name="Content Placeholder 2"/>
          <p:cNvSpPr>
            <a:spLocks noGrp="1"/>
          </p:cNvSpPr>
          <p:nvPr>
            <p:ph idx="1"/>
          </p:nvPr>
        </p:nvSpPr>
        <p:spPr/>
        <p:txBody>
          <a:bodyPr/>
          <a:lstStyle/>
          <a:p>
            <a:r>
              <a:rPr lang="en-NZ" dirty="0" smtClean="0"/>
              <a:t>List the names of all members who have borrowed a business or computing book.</a:t>
            </a:r>
          </a:p>
          <a:p>
            <a:r>
              <a:rPr lang="en-NZ" dirty="0" smtClean="0"/>
              <a:t>Logically:</a:t>
            </a:r>
          </a:p>
          <a:p>
            <a:pPr lvl="1"/>
            <a:r>
              <a:rPr lang="en-NZ" dirty="0" smtClean="0"/>
              <a:t>Get the catalogue numbers of business and computing books</a:t>
            </a:r>
          </a:p>
          <a:p>
            <a:pPr lvl="1"/>
            <a:r>
              <a:rPr lang="en-NZ" dirty="0" smtClean="0"/>
              <a:t>Get the member numbers of everyone who has one of those catalogue numbers in their loan records</a:t>
            </a:r>
          </a:p>
          <a:p>
            <a:pPr lvl="1"/>
            <a:r>
              <a:rPr lang="en-NZ" dirty="0" smtClean="0"/>
              <a:t>Get the name associated with those member numbers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Nested subqueries</a:t>
            </a:r>
            <a:endParaRPr lang="en-NZ" dirty="0"/>
          </a:p>
        </p:txBody>
      </p:sp>
      <p:sp>
        <p:nvSpPr>
          <p:cNvPr id="3" name="Content Placeholder 2"/>
          <p:cNvSpPr>
            <a:spLocks noGrp="1"/>
          </p:cNvSpPr>
          <p:nvPr>
            <p:ph idx="1"/>
          </p:nvPr>
        </p:nvSpPr>
        <p:spPr/>
        <p:txBody>
          <a:bodyPr/>
          <a:lstStyle/>
          <a:p>
            <a:r>
              <a:rPr lang="en-NZ" dirty="0" smtClean="0"/>
              <a:t>Get the catalogue numbers of business and computing books</a:t>
            </a:r>
          </a:p>
          <a:p>
            <a:endParaRPr lang="en-NZ" dirty="0" smtClean="0"/>
          </a:p>
          <a:p>
            <a:pPr>
              <a:buNone/>
            </a:pPr>
            <a:r>
              <a:rPr lang="en-GB" sz="2000" dirty="0" smtClean="0">
                <a:latin typeface="Courier New" pitchFamily="49" charset="0"/>
                <a:cs typeface="Courier New" pitchFamily="49" charset="0"/>
              </a:rPr>
              <a:t>SELECT </a:t>
            </a:r>
            <a:r>
              <a:rPr lang="en-GB" sz="2000" dirty="0" err="1" smtClean="0">
                <a:latin typeface="Courier New" pitchFamily="49" charset="0"/>
                <a:cs typeface="Courier New" pitchFamily="49" charset="0"/>
              </a:rPr>
              <a:t>catNo</a:t>
            </a:r>
            <a:r>
              <a:rPr lang="en-GB" sz="2000" dirty="0" smtClean="0">
                <a:latin typeface="Courier New" pitchFamily="49" charset="0"/>
                <a:cs typeface="Courier New" pitchFamily="49" charset="0"/>
              </a:rPr>
              <a:t> FROM </a:t>
            </a:r>
            <a:r>
              <a:rPr lang="en-GB" sz="2000" dirty="0" err="1" smtClean="0">
                <a:latin typeface="Courier New" pitchFamily="49" charset="0"/>
                <a:cs typeface="Courier New" pitchFamily="49" charset="0"/>
              </a:rPr>
              <a:t>tblBooks</a:t>
            </a:r>
            <a:endParaRPr lang="en-NZ" sz="2000" dirty="0" smtClean="0">
              <a:latin typeface="Courier New" pitchFamily="49" charset="0"/>
              <a:cs typeface="Courier New" pitchFamily="49" charset="0"/>
            </a:endParaRPr>
          </a:p>
          <a:p>
            <a:pPr>
              <a:buNone/>
            </a:pPr>
            <a:r>
              <a:rPr lang="en-GB" sz="2000" dirty="0" smtClean="0">
                <a:latin typeface="Courier New" pitchFamily="49" charset="0"/>
                <a:cs typeface="Courier New" pitchFamily="49" charset="0"/>
              </a:rPr>
              <a:t>WHERE category IN (‘business’, ‘computing’)</a:t>
            </a:r>
            <a:endParaRPr lang="en-NZ" sz="2000" dirty="0" smtClean="0">
              <a:latin typeface="Courier New" pitchFamily="49" charset="0"/>
              <a:cs typeface="Courier New" pitchFamily="49" charset="0"/>
            </a:endParaRPr>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Nested subqueries</a:t>
            </a:r>
            <a:endParaRPr lang="en-NZ" dirty="0"/>
          </a:p>
        </p:txBody>
      </p:sp>
      <p:sp>
        <p:nvSpPr>
          <p:cNvPr id="3" name="Content Placeholder 2"/>
          <p:cNvSpPr>
            <a:spLocks noGrp="1"/>
          </p:cNvSpPr>
          <p:nvPr>
            <p:ph idx="1"/>
          </p:nvPr>
        </p:nvSpPr>
        <p:spPr>
          <a:xfrm>
            <a:off x="0" y="1784350"/>
            <a:ext cx="9144000" cy="4572000"/>
          </a:xfrm>
        </p:spPr>
        <p:txBody>
          <a:bodyPr/>
          <a:lstStyle/>
          <a:p>
            <a:r>
              <a:rPr lang="en-NZ" dirty="0" smtClean="0"/>
              <a:t>Get the member numbers of everyone who has one of those catalogue numbers in their loan records</a:t>
            </a:r>
          </a:p>
          <a:p>
            <a:endParaRPr lang="en-NZ" dirty="0" smtClean="0"/>
          </a:p>
          <a:p>
            <a:pPr>
              <a:buNone/>
            </a:pPr>
            <a:r>
              <a:rPr lang="en-GB" sz="1800" dirty="0" smtClean="0">
                <a:latin typeface="Courier New" pitchFamily="49" charset="0"/>
                <a:cs typeface="Courier New" pitchFamily="49" charset="0"/>
              </a:rPr>
              <a:t>SELECT DISTINCT </a:t>
            </a:r>
            <a:r>
              <a:rPr lang="en-GB" sz="1800" dirty="0" err="1" smtClean="0">
                <a:latin typeface="Courier New" pitchFamily="49" charset="0"/>
                <a:cs typeface="Courier New" pitchFamily="49" charset="0"/>
              </a:rPr>
              <a:t>memNo</a:t>
            </a:r>
            <a:endParaRPr lang="en-NZ" sz="1800" dirty="0" smtClean="0">
              <a:latin typeface="Courier New" pitchFamily="49" charset="0"/>
              <a:cs typeface="Courier New" pitchFamily="49" charset="0"/>
            </a:endParaRPr>
          </a:p>
          <a:p>
            <a:pPr>
              <a:buNone/>
            </a:pPr>
            <a:r>
              <a:rPr lang="en-GB" sz="1800" dirty="0" smtClean="0">
                <a:latin typeface="Courier New" pitchFamily="49" charset="0"/>
                <a:cs typeface="Courier New" pitchFamily="49" charset="0"/>
              </a:rPr>
              <a:t>FROM </a:t>
            </a:r>
            <a:r>
              <a:rPr lang="en-GB" sz="1800" dirty="0" err="1" smtClean="0">
                <a:latin typeface="Courier New" pitchFamily="49" charset="0"/>
                <a:cs typeface="Courier New" pitchFamily="49" charset="0"/>
              </a:rPr>
              <a:t>tblLoans</a:t>
            </a:r>
            <a:endParaRPr lang="en-NZ" sz="1800" dirty="0" smtClean="0">
              <a:latin typeface="Courier New" pitchFamily="49" charset="0"/>
              <a:cs typeface="Courier New" pitchFamily="49" charset="0"/>
            </a:endParaRPr>
          </a:p>
          <a:p>
            <a:pPr>
              <a:buNone/>
            </a:pPr>
            <a:r>
              <a:rPr lang="en-GB" sz="1800" dirty="0" smtClean="0">
                <a:latin typeface="Courier New" pitchFamily="49" charset="0"/>
                <a:cs typeface="Courier New" pitchFamily="49" charset="0"/>
              </a:rPr>
              <a:t>WHERE </a:t>
            </a:r>
            <a:r>
              <a:rPr lang="en-GB" sz="1800" dirty="0" err="1" smtClean="0">
                <a:latin typeface="Courier New" pitchFamily="49" charset="0"/>
                <a:cs typeface="Courier New" pitchFamily="49" charset="0"/>
              </a:rPr>
              <a:t>catno</a:t>
            </a:r>
            <a:r>
              <a:rPr lang="en-GB" sz="1800" dirty="0" smtClean="0">
                <a:latin typeface="Courier New" pitchFamily="49" charset="0"/>
                <a:cs typeface="Courier New" pitchFamily="49" charset="0"/>
              </a:rPr>
              <a:t> IN (SELECT </a:t>
            </a:r>
            <a:r>
              <a:rPr lang="en-GB" sz="1800" dirty="0" err="1" smtClean="0">
                <a:latin typeface="Courier New" pitchFamily="49" charset="0"/>
                <a:cs typeface="Courier New" pitchFamily="49" charset="0"/>
              </a:rPr>
              <a:t>catNo</a:t>
            </a:r>
            <a:r>
              <a:rPr lang="en-GB" sz="1800" dirty="0" smtClean="0">
                <a:latin typeface="Courier New" pitchFamily="49" charset="0"/>
                <a:cs typeface="Courier New" pitchFamily="49" charset="0"/>
              </a:rPr>
              <a:t> </a:t>
            </a:r>
            <a:endParaRPr lang="en-NZ" sz="1800" dirty="0" smtClean="0">
              <a:latin typeface="Courier New" pitchFamily="49" charset="0"/>
              <a:cs typeface="Courier New" pitchFamily="49" charset="0"/>
            </a:endParaRPr>
          </a:p>
          <a:p>
            <a:pPr>
              <a:buNone/>
            </a:pPr>
            <a:r>
              <a:rPr lang="en-GB" sz="1800" dirty="0" smtClean="0">
                <a:latin typeface="Courier New" pitchFamily="49" charset="0"/>
                <a:cs typeface="Courier New" pitchFamily="49" charset="0"/>
              </a:rPr>
              <a:t>                FROM </a:t>
            </a:r>
            <a:r>
              <a:rPr lang="en-GB" sz="1800" dirty="0" err="1" smtClean="0">
                <a:latin typeface="Courier New" pitchFamily="49" charset="0"/>
                <a:cs typeface="Courier New" pitchFamily="49" charset="0"/>
              </a:rPr>
              <a:t>tblBooks</a:t>
            </a:r>
            <a:endParaRPr lang="en-NZ" sz="1800" dirty="0" smtClean="0">
              <a:latin typeface="Courier New" pitchFamily="49" charset="0"/>
              <a:cs typeface="Courier New" pitchFamily="49" charset="0"/>
            </a:endParaRPr>
          </a:p>
          <a:p>
            <a:pPr>
              <a:buNone/>
            </a:pPr>
            <a:r>
              <a:rPr lang="en-GB" sz="1800" dirty="0" smtClean="0">
                <a:latin typeface="Courier New" pitchFamily="49" charset="0"/>
                <a:cs typeface="Courier New" pitchFamily="49" charset="0"/>
              </a:rPr>
              <a:t>                 WHERE category IN (‘business’, ‘computing’))</a:t>
            </a:r>
            <a:endParaRPr lang="en-NZ" sz="1800" dirty="0" smtClean="0">
              <a:latin typeface="Courier New" pitchFamily="49" charset="0"/>
              <a:cs typeface="Courier New" pitchFamily="49" charset="0"/>
            </a:endParaRPr>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Nested subqueries</a:t>
            </a:r>
            <a:endParaRPr lang="en-NZ" dirty="0"/>
          </a:p>
        </p:txBody>
      </p:sp>
      <p:sp>
        <p:nvSpPr>
          <p:cNvPr id="3" name="Content Placeholder 2"/>
          <p:cNvSpPr>
            <a:spLocks noGrp="1"/>
          </p:cNvSpPr>
          <p:nvPr>
            <p:ph idx="1"/>
          </p:nvPr>
        </p:nvSpPr>
        <p:spPr/>
        <p:txBody>
          <a:bodyPr/>
          <a:lstStyle/>
          <a:p>
            <a:r>
              <a:rPr lang="en-NZ" dirty="0" smtClean="0"/>
              <a:t>Get the name associated with those member numbers</a:t>
            </a:r>
          </a:p>
        </p:txBody>
      </p:sp>
      <p:pic>
        <p:nvPicPr>
          <p:cNvPr id="310274" name="Picture 2"/>
          <p:cNvPicPr>
            <a:picLocks noChangeAspect="1" noChangeArrowheads="1"/>
          </p:cNvPicPr>
          <p:nvPr/>
        </p:nvPicPr>
        <p:blipFill>
          <a:blip r:embed="rId3" cstate="print"/>
          <a:srcRect/>
          <a:stretch>
            <a:fillRect/>
          </a:stretch>
        </p:blipFill>
        <p:spPr bwMode="auto">
          <a:xfrm>
            <a:off x="58964" y="3505200"/>
            <a:ext cx="9026072" cy="2438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0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in the WHERE</a:t>
            </a:r>
            <a:endParaRPr lang="en-NZ" dirty="0"/>
          </a:p>
        </p:txBody>
      </p:sp>
      <p:sp>
        <p:nvSpPr>
          <p:cNvPr id="3" name="Content Placeholder 2"/>
          <p:cNvSpPr>
            <a:spLocks noGrp="1"/>
          </p:cNvSpPr>
          <p:nvPr>
            <p:ph idx="1"/>
          </p:nvPr>
        </p:nvSpPr>
        <p:spPr>
          <a:xfrm>
            <a:off x="228600" y="1784350"/>
            <a:ext cx="8915400" cy="4572000"/>
          </a:xfrm>
        </p:spPr>
        <p:txBody>
          <a:bodyPr/>
          <a:lstStyle/>
          <a:p>
            <a:r>
              <a:rPr lang="en-NZ" dirty="0" smtClean="0"/>
              <a:t>Comparing against an aggregate</a:t>
            </a:r>
          </a:p>
          <a:p>
            <a:endParaRPr lang="en-NZ" dirty="0" smtClean="0"/>
          </a:p>
          <a:p>
            <a:r>
              <a:rPr lang="en-NZ" dirty="0" smtClean="0"/>
              <a:t>List all the instances that are “less than average on some field”</a:t>
            </a:r>
          </a:p>
          <a:p>
            <a:r>
              <a:rPr lang="en-NZ" dirty="0" smtClean="0"/>
              <a:t>Find the record that has “the maximum on some field”</a:t>
            </a:r>
          </a:p>
          <a:p>
            <a:pPr>
              <a:buNone/>
            </a:pP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Alternative</a:t>
            </a:r>
            <a:endParaRPr lang="en-NZ" dirty="0"/>
          </a:p>
        </p:txBody>
      </p:sp>
      <p:sp>
        <p:nvSpPr>
          <p:cNvPr id="3" name="Content Placeholder 2"/>
          <p:cNvSpPr>
            <a:spLocks noGrp="1"/>
          </p:cNvSpPr>
          <p:nvPr>
            <p:ph idx="1"/>
          </p:nvPr>
        </p:nvSpPr>
        <p:spPr/>
        <p:txBody>
          <a:bodyPr/>
          <a:lstStyle/>
          <a:p>
            <a:r>
              <a:rPr lang="en-NZ" dirty="0" smtClean="0"/>
              <a:t>List the names of all members who have borrowed a business or computing book</a:t>
            </a:r>
          </a:p>
          <a:p>
            <a:endParaRPr lang="en-NZ" dirty="0" smtClean="0"/>
          </a:p>
          <a:p>
            <a:pPr>
              <a:buNone/>
            </a:pPr>
            <a:r>
              <a:rPr lang="en-GB" sz="1800" dirty="0" smtClean="0">
                <a:latin typeface="Courier New" pitchFamily="49" charset="0"/>
                <a:cs typeface="Courier New" pitchFamily="49" charset="0"/>
              </a:rPr>
              <a:t>SELECT DISTINCT name</a:t>
            </a:r>
            <a:endParaRPr lang="en-NZ" sz="1800" dirty="0" smtClean="0">
              <a:latin typeface="Courier New" pitchFamily="49" charset="0"/>
              <a:cs typeface="Courier New" pitchFamily="49" charset="0"/>
            </a:endParaRPr>
          </a:p>
          <a:p>
            <a:pPr>
              <a:buNone/>
            </a:pPr>
            <a:r>
              <a:rPr lang="en-GB" sz="1800" dirty="0" smtClean="0">
                <a:latin typeface="Courier New" pitchFamily="49" charset="0"/>
                <a:cs typeface="Courier New" pitchFamily="49" charset="0"/>
              </a:rPr>
              <a:t>FROM </a:t>
            </a:r>
            <a:r>
              <a:rPr lang="en-GB" sz="1800" dirty="0" err="1" smtClean="0">
                <a:latin typeface="Courier New" pitchFamily="49" charset="0"/>
                <a:cs typeface="Courier New" pitchFamily="49" charset="0"/>
              </a:rPr>
              <a:t>tblMembers</a:t>
            </a:r>
            <a:r>
              <a:rPr lang="en-GB" sz="1800" dirty="0" smtClean="0">
                <a:latin typeface="Courier New" pitchFamily="49" charset="0"/>
                <a:cs typeface="Courier New" pitchFamily="49" charset="0"/>
              </a:rPr>
              <a:t> m JOIN </a:t>
            </a:r>
            <a:r>
              <a:rPr lang="en-GB" sz="1800" dirty="0" err="1" smtClean="0">
                <a:latin typeface="Courier New" pitchFamily="49" charset="0"/>
                <a:cs typeface="Courier New" pitchFamily="49" charset="0"/>
              </a:rPr>
              <a:t>tblLoans</a:t>
            </a:r>
            <a:r>
              <a:rPr lang="en-GB" sz="1800" dirty="0" smtClean="0">
                <a:latin typeface="Courier New" pitchFamily="49" charset="0"/>
                <a:cs typeface="Courier New" pitchFamily="49" charset="0"/>
              </a:rPr>
              <a:t> l ON </a:t>
            </a:r>
            <a:r>
              <a:rPr lang="en-GB" sz="1800" dirty="0" err="1" smtClean="0">
                <a:latin typeface="Courier New" pitchFamily="49" charset="0"/>
                <a:cs typeface="Courier New" pitchFamily="49" charset="0"/>
              </a:rPr>
              <a:t>m.memNo</a:t>
            </a:r>
            <a:r>
              <a:rPr lang="en-GB" sz="1800" dirty="0" smtClean="0">
                <a:latin typeface="Courier New" pitchFamily="49" charset="0"/>
                <a:cs typeface="Courier New" pitchFamily="49" charset="0"/>
              </a:rPr>
              <a:t> = </a:t>
            </a:r>
            <a:r>
              <a:rPr lang="en-GB" sz="1800" dirty="0" err="1" smtClean="0">
                <a:latin typeface="Courier New" pitchFamily="49" charset="0"/>
                <a:cs typeface="Courier New" pitchFamily="49" charset="0"/>
              </a:rPr>
              <a:t>l.memNo</a:t>
            </a:r>
            <a:endParaRPr lang="en-NZ" sz="1800" dirty="0" smtClean="0">
              <a:latin typeface="Courier New" pitchFamily="49" charset="0"/>
              <a:cs typeface="Courier New" pitchFamily="49" charset="0"/>
            </a:endParaRPr>
          </a:p>
          <a:p>
            <a:pPr>
              <a:buNone/>
            </a:pPr>
            <a:r>
              <a:rPr lang="en-GB" sz="1800" dirty="0" smtClean="0">
                <a:latin typeface="Courier New" pitchFamily="49" charset="0"/>
                <a:cs typeface="Courier New" pitchFamily="49" charset="0"/>
              </a:rPr>
              <a:t>                  JOIN </a:t>
            </a:r>
            <a:r>
              <a:rPr lang="en-GB" sz="1800" dirty="0" err="1" smtClean="0">
                <a:latin typeface="Courier New" pitchFamily="49" charset="0"/>
                <a:cs typeface="Courier New" pitchFamily="49" charset="0"/>
              </a:rPr>
              <a:t>tblBooks</a:t>
            </a:r>
            <a:r>
              <a:rPr lang="en-GB" sz="1800" dirty="0" smtClean="0">
                <a:latin typeface="Courier New" pitchFamily="49" charset="0"/>
                <a:cs typeface="Courier New" pitchFamily="49" charset="0"/>
              </a:rPr>
              <a:t> b ON </a:t>
            </a:r>
            <a:r>
              <a:rPr lang="en-GB" sz="1800" dirty="0" err="1" smtClean="0">
                <a:latin typeface="Courier New" pitchFamily="49" charset="0"/>
                <a:cs typeface="Courier New" pitchFamily="49" charset="0"/>
              </a:rPr>
              <a:t>b.catNo</a:t>
            </a:r>
            <a:r>
              <a:rPr lang="en-GB" sz="1800" dirty="0" smtClean="0">
                <a:latin typeface="Courier New" pitchFamily="49" charset="0"/>
                <a:cs typeface="Courier New" pitchFamily="49" charset="0"/>
              </a:rPr>
              <a:t> = </a:t>
            </a:r>
            <a:r>
              <a:rPr lang="en-GB" sz="1800" dirty="0" err="1" smtClean="0">
                <a:latin typeface="Courier New" pitchFamily="49" charset="0"/>
                <a:cs typeface="Courier New" pitchFamily="49" charset="0"/>
              </a:rPr>
              <a:t>l.catNo</a:t>
            </a:r>
            <a:endParaRPr lang="en-NZ" sz="1800" dirty="0" smtClean="0">
              <a:latin typeface="Courier New" pitchFamily="49" charset="0"/>
              <a:cs typeface="Courier New" pitchFamily="49" charset="0"/>
            </a:endParaRPr>
          </a:p>
          <a:p>
            <a:pPr>
              <a:buNone/>
            </a:pPr>
            <a:r>
              <a:rPr lang="en-GB" sz="1800" dirty="0" smtClean="0">
                <a:latin typeface="Courier New" pitchFamily="49" charset="0"/>
                <a:cs typeface="Courier New" pitchFamily="49" charset="0"/>
              </a:rPr>
              <a:t>WHERE </a:t>
            </a:r>
            <a:r>
              <a:rPr lang="en-GB" sz="1800" dirty="0" err="1" smtClean="0">
                <a:latin typeface="Courier New" pitchFamily="49" charset="0"/>
                <a:cs typeface="Courier New" pitchFamily="49" charset="0"/>
              </a:rPr>
              <a:t>b.category</a:t>
            </a:r>
            <a:r>
              <a:rPr lang="en-GB" sz="1800" dirty="0" smtClean="0">
                <a:latin typeface="Courier New" pitchFamily="49" charset="0"/>
                <a:cs typeface="Courier New" pitchFamily="49" charset="0"/>
              </a:rPr>
              <a:t> IN (‘business’, ‘computing’)</a:t>
            </a:r>
            <a:endParaRPr lang="en-NZ" sz="1800" dirty="0" smtClean="0">
              <a:latin typeface="Courier New" pitchFamily="49" charset="0"/>
              <a:cs typeface="Courier New" pitchFamily="49" charset="0"/>
            </a:endParaRPr>
          </a:p>
          <a:p>
            <a:pPr>
              <a:buNone/>
            </a:pPr>
            <a:endParaRPr lang="en-NZ" sz="1800"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Complex Subqueries</a:t>
            </a:r>
            <a:endParaRPr lang="en-NZ" dirty="0"/>
          </a:p>
        </p:txBody>
      </p:sp>
      <p:sp>
        <p:nvSpPr>
          <p:cNvPr id="3" name="Content Placeholder 2"/>
          <p:cNvSpPr>
            <a:spLocks noGrp="1"/>
          </p:cNvSpPr>
          <p:nvPr>
            <p:ph idx="1"/>
          </p:nvPr>
        </p:nvSpPr>
        <p:spPr>
          <a:xfrm>
            <a:off x="914400" y="1371600"/>
            <a:ext cx="7772400" cy="4984750"/>
          </a:xfrm>
        </p:spPr>
        <p:txBody>
          <a:bodyPr/>
          <a:lstStyle/>
          <a:p>
            <a:pPr>
              <a:buNone/>
            </a:pPr>
            <a:r>
              <a:rPr lang="en-NZ" sz="1200" dirty="0" smtClean="0"/>
              <a:t> </a:t>
            </a:r>
          </a:p>
          <a:p>
            <a:pPr>
              <a:buNone/>
            </a:pPr>
            <a:r>
              <a:rPr lang="en-NZ" sz="1600" dirty="0" smtClean="0"/>
              <a:t>SELECT d1.state, </a:t>
            </a:r>
            <a:r>
              <a:rPr lang="en-NZ" sz="1600" dirty="0" err="1" smtClean="0"/>
              <a:t>st.stor_name</a:t>
            </a:r>
            <a:r>
              <a:rPr lang="en-NZ" sz="1600" dirty="0" smtClean="0"/>
              <a:t>, d1.TotalSales, [store rank] = COUNT(*) </a:t>
            </a:r>
          </a:p>
          <a:p>
            <a:pPr>
              <a:buNone/>
            </a:pPr>
            <a:r>
              <a:rPr lang="en-NZ" sz="1600" dirty="0" smtClean="0"/>
              <a:t>FROM	(SELECT </a:t>
            </a:r>
            <a:r>
              <a:rPr lang="en-NZ" sz="1600" dirty="0" err="1" smtClean="0"/>
              <a:t>t.state</a:t>
            </a:r>
            <a:r>
              <a:rPr lang="en-NZ" sz="1600" dirty="0" smtClean="0"/>
              <a:t>, </a:t>
            </a:r>
            <a:r>
              <a:rPr lang="en-NZ" sz="1600" dirty="0" err="1" smtClean="0"/>
              <a:t>t.stor_id</a:t>
            </a:r>
            <a:r>
              <a:rPr lang="en-NZ" sz="1600" dirty="0" smtClean="0"/>
              <a:t>, SUM(s.qty) AS </a:t>
            </a:r>
            <a:r>
              <a:rPr lang="en-NZ" sz="1600" dirty="0" err="1" smtClean="0"/>
              <a:t>TotalSales</a:t>
            </a:r>
            <a:endParaRPr lang="en-NZ" sz="1600" dirty="0" smtClean="0"/>
          </a:p>
          <a:p>
            <a:pPr>
              <a:buNone/>
            </a:pPr>
            <a:r>
              <a:rPr lang="en-NZ" sz="1600" dirty="0" smtClean="0"/>
              <a:t>		 FROM sales s JOIN stores t ON (</a:t>
            </a:r>
            <a:r>
              <a:rPr lang="en-NZ" sz="1600" dirty="0" err="1" smtClean="0"/>
              <a:t>s.stor_id</a:t>
            </a:r>
            <a:r>
              <a:rPr lang="en-NZ" sz="1600" dirty="0" smtClean="0"/>
              <a:t> = </a:t>
            </a:r>
            <a:r>
              <a:rPr lang="en-NZ" sz="1600" dirty="0" err="1" smtClean="0"/>
              <a:t>t.stor_id</a:t>
            </a:r>
            <a:r>
              <a:rPr lang="en-NZ" sz="1600" dirty="0" smtClean="0"/>
              <a:t>)</a:t>
            </a:r>
          </a:p>
          <a:p>
            <a:pPr>
              <a:buNone/>
            </a:pPr>
            <a:r>
              <a:rPr lang="en-NZ" sz="1600" dirty="0" smtClean="0"/>
              <a:t>		 GROUP BY </a:t>
            </a:r>
            <a:r>
              <a:rPr lang="en-NZ" sz="1600" dirty="0" err="1" smtClean="0"/>
              <a:t>t.state</a:t>
            </a:r>
            <a:r>
              <a:rPr lang="en-NZ" sz="1600" dirty="0" smtClean="0"/>
              <a:t>, </a:t>
            </a:r>
            <a:r>
              <a:rPr lang="en-NZ" sz="1600" dirty="0" err="1" smtClean="0"/>
              <a:t>t.stor_id</a:t>
            </a:r>
            <a:r>
              <a:rPr lang="en-NZ" sz="1600" dirty="0" smtClean="0"/>
              <a:t>) d1		 </a:t>
            </a:r>
          </a:p>
          <a:p>
            <a:pPr>
              <a:buNone/>
            </a:pPr>
            <a:r>
              <a:rPr lang="en-NZ" sz="1600" dirty="0" smtClean="0"/>
              <a:t>		 JOIN		 </a:t>
            </a:r>
          </a:p>
          <a:p>
            <a:pPr>
              <a:buNone/>
            </a:pPr>
            <a:r>
              <a:rPr lang="en-NZ" sz="1600" dirty="0" smtClean="0"/>
              <a:t>		 (SELECT </a:t>
            </a:r>
            <a:r>
              <a:rPr lang="en-NZ" sz="1600" dirty="0" err="1" smtClean="0"/>
              <a:t>t.state</a:t>
            </a:r>
            <a:r>
              <a:rPr lang="en-NZ" sz="1600" dirty="0" smtClean="0"/>
              <a:t>, </a:t>
            </a:r>
            <a:r>
              <a:rPr lang="en-NZ" sz="1600" dirty="0" err="1" smtClean="0"/>
              <a:t>t.stor_id</a:t>
            </a:r>
            <a:r>
              <a:rPr lang="en-NZ" sz="1600" dirty="0" smtClean="0"/>
              <a:t>, SUM(s.qty) AS </a:t>
            </a:r>
            <a:r>
              <a:rPr lang="en-NZ" sz="1600" dirty="0" err="1" smtClean="0"/>
              <a:t>TotalSales</a:t>
            </a:r>
            <a:endParaRPr lang="en-NZ" sz="1600" dirty="0" smtClean="0"/>
          </a:p>
          <a:p>
            <a:pPr>
              <a:buNone/>
            </a:pPr>
            <a:r>
              <a:rPr lang="en-NZ" sz="1600" dirty="0" smtClean="0"/>
              <a:t>		 FROM sales s JOIN stores t ON (</a:t>
            </a:r>
            <a:r>
              <a:rPr lang="en-NZ" sz="1600" dirty="0" err="1" smtClean="0"/>
              <a:t>s.stor_id</a:t>
            </a:r>
            <a:r>
              <a:rPr lang="en-NZ" sz="1600" dirty="0" smtClean="0"/>
              <a:t> = </a:t>
            </a:r>
            <a:r>
              <a:rPr lang="en-NZ" sz="1600" dirty="0" err="1" smtClean="0"/>
              <a:t>t.stor_id</a:t>
            </a:r>
            <a:r>
              <a:rPr lang="en-NZ" sz="1600" dirty="0" smtClean="0"/>
              <a:t>)</a:t>
            </a:r>
          </a:p>
          <a:p>
            <a:pPr>
              <a:buNone/>
            </a:pPr>
            <a:r>
              <a:rPr lang="en-NZ" sz="1600" dirty="0" smtClean="0"/>
              <a:t>		 GROUP BY </a:t>
            </a:r>
            <a:r>
              <a:rPr lang="en-NZ" sz="1600" dirty="0" err="1" smtClean="0"/>
              <a:t>t.state</a:t>
            </a:r>
            <a:r>
              <a:rPr lang="en-NZ" sz="1600" dirty="0" smtClean="0"/>
              <a:t>, </a:t>
            </a:r>
            <a:r>
              <a:rPr lang="en-NZ" sz="1600" dirty="0" err="1" smtClean="0"/>
              <a:t>t.stor_id</a:t>
            </a:r>
            <a:r>
              <a:rPr lang="en-NZ" sz="1600" dirty="0" smtClean="0"/>
              <a:t>) d2 		 </a:t>
            </a:r>
          </a:p>
          <a:p>
            <a:pPr>
              <a:buNone/>
            </a:pPr>
            <a:r>
              <a:rPr lang="en-NZ" sz="1600" dirty="0" smtClean="0"/>
              <a:t>		 ON (d1.state=d2.state)</a:t>
            </a:r>
          </a:p>
          <a:p>
            <a:pPr>
              <a:buNone/>
            </a:pPr>
            <a:r>
              <a:rPr lang="en-NZ" sz="1600" dirty="0" smtClean="0"/>
              <a:t>		JOIN stores </a:t>
            </a:r>
            <a:r>
              <a:rPr lang="en-NZ" sz="1600" dirty="0" err="1" smtClean="0"/>
              <a:t>st</a:t>
            </a:r>
            <a:r>
              <a:rPr lang="en-NZ" sz="1600" dirty="0" smtClean="0"/>
              <a:t> on d1.stor_id = </a:t>
            </a:r>
            <a:r>
              <a:rPr lang="en-NZ" sz="1600" dirty="0" err="1" smtClean="0"/>
              <a:t>st.stor_id</a:t>
            </a:r>
            <a:endParaRPr lang="en-NZ" sz="1600" dirty="0" smtClean="0"/>
          </a:p>
          <a:p>
            <a:pPr>
              <a:buNone/>
            </a:pPr>
            <a:r>
              <a:rPr lang="en-NZ" sz="1600" dirty="0" smtClean="0"/>
              <a:t>WHERE d1.TotalSales &lt;= d2.TotalSales -- to get the rank</a:t>
            </a:r>
          </a:p>
          <a:p>
            <a:pPr>
              <a:buNone/>
            </a:pPr>
            <a:r>
              <a:rPr lang="en-NZ" sz="1600" dirty="0" smtClean="0"/>
              <a:t>GROUP BY d1.state, </a:t>
            </a:r>
            <a:r>
              <a:rPr lang="en-NZ" sz="1600" dirty="0" err="1" smtClean="0"/>
              <a:t>st.stor_name</a:t>
            </a:r>
            <a:r>
              <a:rPr lang="en-NZ" sz="1600" dirty="0" smtClean="0"/>
              <a:t>, d1.TotalSales</a:t>
            </a:r>
          </a:p>
          <a:p>
            <a:pPr>
              <a:buNone/>
            </a:pPr>
            <a:r>
              <a:rPr lang="en-NZ" sz="1600" dirty="0" smtClean="0"/>
              <a:t>HAVING COUNT(*) &lt;= 1</a:t>
            </a:r>
          </a:p>
          <a:p>
            <a:pPr>
              <a:buNone/>
            </a:pPr>
            <a:r>
              <a:rPr lang="en-NZ" sz="1600" dirty="0" smtClean="0"/>
              <a:t>ORDER BY d1.state, [store rank]</a:t>
            </a:r>
            <a:endParaRPr lang="en-NZ"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Exercises</a:t>
            </a:r>
            <a:endParaRPr lang="en-NZ" dirty="0"/>
          </a:p>
        </p:txBody>
      </p:sp>
      <p:sp>
        <p:nvSpPr>
          <p:cNvPr id="3" name="Content Placeholder 2"/>
          <p:cNvSpPr>
            <a:spLocks noGrp="1"/>
          </p:cNvSpPr>
          <p:nvPr>
            <p:ph idx="1"/>
          </p:nvPr>
        </p:nvSpPr>
        <p:spPr/>
        <p:txBody>
          <a:bodyPr/>
          <a:lstStyle/>
          <a:p>
            <a:endParaRPr lang="en-NZ"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in the WHERE</a:t>
            </a:r>
            <a:endParaRPr lang="en-NZ" dirty="0"/>
          </a:p>
        </p:txBody>
      </p:sp>
      <p:sp>
        <p:nvSpPr>
          <p:cNvPr id="3" name="Content Placeholder 2"/>
          <p:cNvSpPr>
            <a:spLocks noGrp="1"/>
          </p:cNvSpPr>
          <p:nvPr>
            <p:ph idx="1"/>
          </p:nvPr>
        </p:nvSpPr>
        <p:spPr>
          <a:xfrm>
            <a:off x="228600" y="1784350"/>
            <a:ext cx="8915400" cy="730250"/>
          </a:xfrm>
        </p:spPr>
        <p:txBody>
          <a:bodyPr/>
          <a:lstStyle/>
          <a:p>
            <a:r>
              <a:rPr lang="en-NZ" dirty="0" smtClean="0"/>
              <a:t>Comparing against an aggregate</a:t>
            </a:r>
          </a:p>
          <a:p>
            <a:endParaRPr lang="en-NZ" dirty="0" smtClean="0"/>
          </a:p>
          <a:p>
            <a:pPr>
              <a:buNone/>
            </a:pPr>
            <a:endParaRPr lang="en-NZ" dirty="0" smtClean="0"/>
          </a:p>
        </p:txBody>
      </p:sp>
      <p:graphicFrame>
        <p:nvGraphicFramePr>
          <p:cNvPr id="4" name="Table 3"/>
          <p:cNvGraphicFramePr>
            <a:graphicFrameLocks noGrp="1"/>
          </p:cNvGraphicFramePr>
          <p:nvPr>
            <p:extLst>
              <p:ext uri="{D42A27DB-BD31-4B8C-83A1-F6EECF244321}">
                <p14:modId xmlns:p14="http://schemas.microsoft.com/office/powerpoint/2010/main" val="24361003"/>
              </p:ext>
            </p:extLst>
          </p:nvPr>
        </p:nvGraphicFramePr>
        <p:xfrm>
          <a:off x="609600" y="2895600"/>
          <a:ext cx="8077200" cy="2201090"/>
        </p:xfrm>
        <a:graphic>
          <a:graphicData uri="http://schemas.openxmlformats.org/drawingml/2006/table">
            <a:tbl>
              <a:tblPr/>
              <a:tblGrid>
                <a:gridCol w="1615440">
                  <a:extLst>
                    <a:ext uri="{9D8B030D-6E8A-4147-A177-3AD203B41FA5}">
                      <a16:colId xmlns:a16="http://schemas.microsoft.com/office/drawing/2014/main" val="20000"/>
                    </a:ext>
                  </a:extLst>
                </a:gridCol>
                <a:gridCol w="1615440">
                  <a:extLst>
                    <a:ext uri="{9D8B030D-6E8A-4147-A177-3AD203B41FA5}">
                      <a16:colId xmlns:a16="http://schemas.microsoft.com/office/drawing/2014/main" val="20001"/>
                    </a:ext>
                  </a:extLst>
                </a:gridCol>
                <a:gridCol w="1615440">
                  <a:extLst>
                    <a:ext uri="{9D8B030D-6E8A-4147-A177-3AD203B41FA5}">
                      <a16:colId xmlns:a16="http://schemas.microsoft.com/office/drawing/2014/main" val="20002"/>
                    </a:ext>
                  </a:extLst>
                </a:gridCol>
                <a:gridCol w="1615440">
                  <a:extLst>
                    <a:ext uri="{9D8B030D-6E8A-4147-A177-3AD203B41FA5}">
                      <a16:colId xmlns:a16="http://schemas.microsoft.com/office/drawing/2014/main" val="20003"/>
                    </a:ext>
                  </a:extLst>
                </a:gridCol>
                <a:gridCol w="1615440">
                  <a:extLst>
                    <a:ext uri="{9D8B030D-6E8A-4147-A177-3AD203B41FA5}">
                      <a16:colId xmlns:a16="http://schemas.microsoft.com/office/drawing/2014/main" val="20004"/>
                    </a:ext>
                  </a:extLst>
                </a:gridCol>
              </a:tblGrid>
              <a:tr h="587829">
                <a:tc>
                  <a:txBody>
                    <a:bodyPr/>
                    <a:lstStyle/>
                    <a:p>
                      <a:pPr algn="ctr">
                        <a:spcAft>
                          <a:spcPts val="0"/>
                        </a:spcAft>
                      </a:pPr>
                      <a:r>
                        <a:rPr lang="en-NZ" sz="1600" b="1" dirty="0" smtClean="0">
                          <a:latin typeface="Arial"/>
                          <a:ea typeface="Batang"/>
                          <a:cs typeface="Times New Roman"/>
                        </a:rPr>
                        <a:t>Plant </a:t>
                      </a:r>
                      <a:r>
                        <a:rPr lang="en-NZ" sz="1600" b="1" dirty="0">
                          <a:latin typeface="Arial"/>
                          <a:ea typeface="Batang"/>
                          <a:cs typeface="Times New Roman"/>
                        </a:rPr>
                        <a:t>ID</a:t>
                      </a:r>
                      <a:endParaRPr lang="en-NZ" sz="24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b="1" dirty="0" smtClean="0">
                          <a:latin typeface="Arial"/>
                          <a:ea typeface="Batang"/>
                          <a:cs typeface="Times New Roman"/>
                        </a:rPr>
                        <a:t>Plant Name</a:t>
                      </a:r>
                      <a:endParaRPr lang="en-NZ" sz="24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b="1">
                          <a:latin typeface="Arial"/>
                          <a:ea typeface="Batang"/>
                          <a:cs typeface="Times New Roman"/>
                        </a:rPr>
                        <a:t>Optimal Sunlight  Percentage</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b="1">
                          <a:latin typeface="Arial"/>
                          <a:ea typeface="Batang"/>
                          <a:cs typeface="Times New Roman"/>
                        </a:rPr>
                        <a:t>Optimal Moisture Level</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b="1">
                          <a:latin typeface="Arial"/>
                          <a:ea typeface="Batang"/>
                          <a:cs typeface="Times New Roman"/>
                        </a:rPr>
                        <a:t>Expected Harvest Weight (kgs)</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3914">
                <a:tc>
                  <a:txBody>
                    <a:bodyPr/>
                    <a:lstStyle/>
                    <a:p>
                      <a:pPr algn="ctr">
                        <a:spcAft>
                          <a:spcPts val="0"/>
                        </a:spcAft>
                      </a:pPr>
                      <a:r>
                        <a:rPr lang="en-NZ" sz="1600" dirty="0">
                          <a:latin typeface="Arial"/>
                          <a:ea typeface="Batang"/>
                          <a:cs typeface="Times New Roman"/>
                        </a:rPr>
                        <a:t>0</a:t>
                      </a:r>
                      <a:endParaRPr lang="en-NZ" sz="24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NZ" sz="1600" dirty="0">
                          <a:latin typeface="Arial"/>
                          <a:ea typeface="Batang"/>
                          <a:cs typeface="Times New Roman"/>
                        </a:rPr>
                        <a:t>Carrot</a:t>
                      </a:r>
                      <a:endParaRPr lang="en-NZ" sz="24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a:latin typeface="Arial"/>
                          <a:ea typeface="Batang"/>
                          <a:cs typeface="Times New Roman"/>
                        </a:rPr>
                        <a:t>.26</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a:latin typeface="Arial"/>
                          <a:ea typeface="Batang"/>
                          <a:cs typeface="Times New Roman"/>
                        </a:rPr>
                        <a:t>.82</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a:latin typeface="Arial"/>
                          <a:ea typeface="Batang"/>
                          <a:cs typeface="Times New Roman"/>
                        </a:rPr>
                        <a:t>.08</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3914">
                <a:tc>
                  <a:txBody>
                    <a:bodyPr/>
                    <a:lstStyle/>
                    <a:p>
                      <a:pPr algn="ctr">
                        <a:spcAft>
                          <a:spcPts val="0"/>
                        </a:spcAft>
                      </a:pPr>
                      <a:r>
                        <a:rPr lang="en-NZ" sz="1600">
                          <a:latin typeface="Arial"/>
                          <a:ea typeface="Batang"/>
                          <a:cs typeface="Times New Roman"/>
                        </a:rPr>
                        <a:t>1</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NZ" sz="1600" dirty="0">
                          <a:latin typeface="Arial"/>
                          <a:ea typeface="Batang"/>
                          <a:cs typeface="Times New Roman"/>
                        </a:rPr>
                        <a:t>Beet</a:t>
                      </a:r>
                      <a:endParaRPr lang="en-NZ" sz="24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a:latin typeface="Arial"/>
                          <a:ea typeface="Batang"/>
                          <a:cs typeface="Times New Roman"/>
                        </a:rPr>
                        <a:t>.44</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a:latin typeface="Arial"/>
                          <a:ea typeface="Batang"/>
                          <a:cs typeface="Times New Roman"/>
                        </a:rPr>
                        <a:t>.80</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a:latin typeface="Arial"/>
                          <a:ea typeface="Batang"/>
                          <a:cs typeface="Times New Roman"/>
                        </a:rPr>
                        <a:t>.04</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3914">
                <a:tc>
                  <a:txBody>
                    <a:bodyPr/>
                    <a:lstStyle/>
                    <a:p>
                      <a:pPr algn="ctr">
                        <a:spcAft>
                          <a:spcPts val="0"/>
                        </a:spcAft>
                      </a:pPr>
                      <a:r>
                        <a:rPr lang="en-NZ" sz="1600">
                          <a:latin typeface="Arial"/>
                          <a:ea typeface="Batang"/>
                          <a:cs typeface="Times New Roman"/>
                        </a:rPr>
                        <a:t>2</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NZ" sz="1600" dirty="0">
                          <a:latin typeface="Arial"/>
                          <a:ea typeface="Batang"/>
                          <a:cs typeface="Times New Roman"/>
                        </a:rPr>
                        <a:t>Corn</a:t>
                      </a:r>
                      <a:endParaRPr lang="en-NZ" sz="24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dirty="0">
                          <a:latin typeface="Arial"/>
                          <a:ea typeface="Batang"/>
                          <a:cs typeface="Times New Roman"/>
                        </a:rPr>
                        <a:t>.44</a:t>
                      </a:r>
                      <a:endParaRPr lang="en-NZ" sz="24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a:latin typeface="Arial"/>
                          <a:ea typeface="Batang"/>
                          <a:cs typeface="Times New Roman"/>
                        </a:rPr>
                        <a:t>.76</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dirty="0">
                          <a:latin typeface="Arial"/>
                          <a:ea typeface="Batang"/>
                          <a:cs typeface="Times New Roman"/>
                        </a:rPr>
                        <a:t>.26</a:t>
                      </a:r>
                      <a:endParaRPr lang="en-NZ" sz="24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3914">
                <a:tc>
                  <a:txBody>
                    <a:bodyPr/>
                    <a:lstStyle/>
                    <a:p>
                      <a:pPr algn="ctr">
                        <a:spcAft>
                          <a:spcPts val="0"/>
                        </a:spcAft>
                      </a:pPr>
                      <a:r>
                        <a:rPr lang="en-NZ" sz="1600">
                          <a:latin typeface="Arial"/>
                          <a:ea typeface="Batang"/>
                          <a:cs typeface="Times New Roman"/>
                        </a:rPr>
                        <a:t>3</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NZ" sz="1600">
                          <a:latin typeface="Arial"/>
                          <a:ea typeface="Batang"/>
                          <a:cs typeface="Times New Roman"/>
                        </a:rPr>
                        <a:t>Tomato</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dirty="0">
                          <a:latin typeface="Arial"/>
                          <a:ea typeface="Batang"/>
                          <a:cs typeface="Times New Roman"/>
                        </a:rPr>
                        <a:t>.42</a:t>
                      </a:r>
                      <a:endParaRPr lang="en-NZ" sz="24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dirty="0">
                          <a:latin typeface="Arial"/>
                          <a:ea typeface="Batang"/>
                          <a:cs typeface="Times New Roman"/>
                        </a:rPr>
                        <a:t>.80</a:t>
                      </a:r>
                      <a:endParaRPr lang="en-NZ" sz="24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dirty="0">
                          <a:latin typeface="Arial"/>
                          <a:ea typeface="Batang"/>
                          <a:cs typeface="Times New Roman"/>
                        </a:rPr>
                        <a:t>.16</a:t>
                      </a:r>
                      <a:endParaRPr lang="en-NZ" sz="24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3914">
                <a:tc>
                  <a:txBody>
                    <a:bodyPr/>
                    <a:lstStyle/>
                    <a:p>
                      <a:pPr algn="ctr">
                        <a:spcAft>
                          <a:spcPts val="0"/>
                        </a:spcAft>
                      </a:pPr>
                      <a:r>
                        <a:rPr lang="en-NZ" sz="1600">
                          <a:latin typeface="Arial"/>
                          <a:ea typeface="Batang"/>
                          <a:cs typeface="Times New Roman"/>
                        </a:rPr>
                        <a:t>4</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NZ" sz="1600">
                          <a:latin typeface="Arial"/>
                          <a:ea typeface="Batang"/>
                          <a:cs typeface="Times New Roman"/>
                        </a:rPr>
                        <a:t>Radish</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a:latin typeface="Arial"/>
                          <a:ea typeface="Batang"/>
                          <a:cs typeface="Times New Roman"/>
                        </a:rPr>
                        <a:t>.28</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a:latin typeface="Arial"/>
                          <a:ea typeface="Batang"/>
                          <a:cs typeface="Times New Roman"/>
                        </a:rPr>
                        <a:t>.84</a:t>
                      </a:r>
                      <a:endParaRPr lang="en-NZ" sz="240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NZ" sz="1600" dirty="0">
                          <a:latin typeface="Arial"/>
                          <a:ea typeface="Batang"/>
                          <a:cs typeface="Times New Roman"/>
                        </a:rPr>
                        <a:t>.02</a:t>
                      </a:r>
                      <a:endParaRPr lang="en-NZ" sz="2400" dirty="0">
                        <a:latin typeface="Arial"/>
                        <a:ea typeface="Batang"/>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Content Placeholder 2"/>
          <p:cNvSpPr txBox="1">
            <a:spLocks/>
          </p:cNvSpPr>
          <p:nvPr/>
        </p:nvSpPr>
        <p:spPr bwMode="auto">
          <a:xfrm>
            <a:off x="228600" y="5594350"/>
            <a:ext cx="8915400" cy="730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Char char=""/>
              <a:tabLst/>
              <a:defRPr/>
            </a:pPr>
            <a:r>
              <a:rPr kumimoji="0" lang="en-NZ" sz="3000" b="0" i="0" u="none" strike="noStrike" kern="1200" cap="none" spc="0" normalizeH="0" baseline="0" noProof="0" dirty="0" smtClean="0">
                <a:ln>
                  <a:noFill/>
                </a:ln>
                <a:solidFill>
                  <a:schemeClr val="tx1"/>
                </a:solidFill>
                <a:effectLst/>
                <a:uLnTx/>
                <a:uFillTx/>
                <a:latin typeface="+mn-lt"/>
                <a:ea typeface="+mn-ea"/>
                <a:cs typeface="+mn-cs"/>
              </a:rPr>
              <a:t>Find all plants that need less than average sunlight.</a:t>
            </a:r>
          </a:p>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Char char=""/>
              <a:tabLst/>
              <a:defRPr/>
            </a:pPr>
            <a:endParaRPr kumimoji="0" lang="en-NZ" sz="3000" b="0" i="0" u="none" strike="noStrike" kern="1200" cap="none" spc="0" normalizeH="0" baseline="0" noProof="0" dirty="0" smtClean="0">
              <a:ln>
                <a:noFill/>
              </a:ln>
              <a:solidFill>
                <a:schemeClr val="tx1"/>
              </a:solidFill>
              <a:effectLst/>
              <a:uLnTx/>
              <a:uFillTx/>
              <a:latin typeface="+mn-lt"/>
              <a:ea typeface="+mn-ea"/>
              <a:cs typeface="+mn-cs"/>
            </a:endParaRPr>
          </a:p>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defRPr/>
            </a:pPr>
            <a:endParaRPr kumimoji="0" lang="en-NZ"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in the WHERE</a:t>
            </a:r>
            <a:endParaRPr lang="en-NZ" dirty="0"/>
          </a:p>
        </p:txBody>
      </p:sp>
      <p:sp>
        <p:nvSpPr>
          <p:cNvPr id="3" name="Content Placeholder 2"/>
          <p:cNvSpPr>
            <a:spLocks noGrp="1"/>
          </p:cNvSpPr>
          <p:nvPr>
            <p:ph idx="1"/>
          </p:nvPr>
        </p:nvSpPr>
        <p:spPr>
          <a:xfrm>
            <a:off x="228600" y="1784350"/>
            <a:ext cx="8915400" cy="4616450"/>
          </a:xfrm>
        </p:spPr>
        <p:txBody>
          <a:bodyPr/>
          <a:lstStyle/>
          <a:p>
            <a:r>
              <a:rPr lang="en-NZ" dirty="0" smtClean="0"/>
              <a:t>Comparing against an aggregate</a:t>
            </a:r>
          </a:p>
          <a:p>
            <a:pPr lvl="0"/>
            <a:r>
              <a:rPr lang="en-NZ" dirty="0" smtClean="0"/>
              <a:t>Find all plants that need less than average sunlight</a:t>
            </a:r>
          </a:p>
          <a:p>
            <a:pPr lvl="0"/>
            <a:r>
              <a:rPr lang="en-NZ" dirty="0" smtClean="0"/>
              <a:t>Assume I told you that the average sunlight value was .38.</a:t>
            </a:r>
          </a:p>
          <a:p>
            <a:pPr lvl="0"/>
            <a:endParaRPr lang="en-NZ" dirty="0" smtClean="0"/>
          </a:p>
          <a:p>
            <a:pPr>
              <a:buNone/>
            </a:pPr>
            <a:r>
              <a:rPr lang="en-NZ" dirty="0" smtClean="0">
                <a:latin typeface="Courier New" pitchFamily="49" charset="0"/>
                <a:cs typeface="Courier New" pitchFamily="49" charset="0"/>
              </a:rPr>
              <a:t>SELECT </a:t>
            </a:r>
            <a:r>
              <a:rPr lang="en-NZ" dirty="0" err="1" smtClean="0">
                <a:latin typeface="Courier New" pitchFamily="49" charset="0"/>
                <a:cs typeface="Courier New" pitchFamily="49" charset="0"/>
              </a:rPr>
              <a:t>plantName</a:t>
            </a:r>
            <a:r>
              <a:rPr lang="en-NZ" dirty="0" smtClean="0">
                <a:latin typeface="Courier New" pitchFamily="49" charset="0"/>
                <a:cs typeface="Courier New" pitchFamily="49" charset="0"/>
              </a:rPr>
              <a:t> </a:t>
            </a:r>
          </a:p>
          <a:p>
            <a:pPr>
              <a:buNone/>
            </a:pPr>
            <a:r>
              <a:rPr lang="en-NZ" dirty="0" smtClean="0">
                <a:latin typeface="Courier New" pitchFamily="49" charset="0"/>
                <a:cs typeface="Courier New" pitchFamily="49" charset="0"/>
              </a:rPr>
              <a:t>FROM </a:t>
            </a:r>
            <a:r>
              <a:rPr lang="en-NZ" dirty="0" err="1" smtClean="0">
                <a:latin typeface="Courier New" pitchFamily="49" charset="0"/>
                <a:cs typeface="Courier New" pitchFamily="49" charset="0"/>
              </a:rPr>
              <a:t>tblPlant</a:t>
            </a:r>
            <a:endParaRPr lang="en-NZ" dirty="0" smtClean="0">
              <a:latin typeface="Courier New" pitchFamily="49" charset="0"/>
              <a:cs typeface="Courier New" pitchFamily="49" charset="0"/>
            </a:endParaRPr>
          </a:p>
          <a:p>
            <a:pPr>
              <a:buNone/>
            </a:pPr>
            <a:r>
              <a:rPr lang="en-NZ" dirty="0" smtClean="0">
                <a:latin typeface="Courier New" pitchFamily="49" charset="0"/>
                <a:cs typeface="Courier New" pitchFamily="49" charset="0"/>
              </a:rPr>
              <a:t>WHERE </a:t>
            </a:r>
            <a:r>
              <a:rPr lang="en-NZ" dirty="0" err="1" smtClean="0">
                <a:latin typeface="Courier New" pitchFamily="49" charset="0"/>
                <a:cs typeface="Courier New" pitchFamily="49" charset="0"/>
              </a:rPr>
              <a:t>plantOptimalSunlight</a:t>
            </a:r>
            <a:r>
              <a:rPr lang="en-NZ" dirty="0" smtClean="0">
                <a:latin typeface="Courier New" pitchFamily="49" charset="0"/>
                <a:cs typeface="Courier New" pitchFamily="49" charset="0"/>
              </a:rPr>
              <a:t> &lt; .38</a:t>
            </a:r>
          </a:p>
          <a:p>
            <a:endParaRPr lang="en-NZ" dirty="0" smtClean="0"/>
          </a:p>
          <a:p>
            <a:endParaRPr lang="en-NZ" dirty="0" smtClean="0"/>
          </a:p>
          <a:p>
            <a:pPr>
              <a:buNone/>
            </a:pPr>
            <a:endParaRPr lang="en-NZ" dirty="0" smtClean="0"/>
          </a:p>
        </p:txBody>
      </p:sp>
      <p:sp>
        <p:nvSpPr>
          <p:cNvPr id="5" name="Content Placeholder 2"/>
          <p:cNvSpPr txBox="1">
            <a:spLocks/>
          </p:cNvSpPr>
          <p:nvPr/>
        </p:nvSpPr>
        <p:spPr bwMode="auto">
          <a:xfrm>
            <a:off x="228600" y="5594350"/>
            <a:ext cx="8915400" cy="730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Char char=""/>
              <a:tabLst/>
              <a:defRPr/>
            </a:pPr>
            <a:endParaRPr kumimoji="0" lang="en-NZ" sz="3000" b="0" i="0" u="none" strike="noStrike" kern="1200" cap="none" spc="0" normalizeH="0" baseline="0" noProof="0" dirty="0" smtClean="0">
              <a:ln>
                <a:noFill/>
              </a:ln>
              <a:solidFill>
                <a:schemeClr val="tx1"/>
              </a:solidFill>
              <a:effectLst/>
              <a:uLnTx/>
              <a:uFillTx/>
              <a:latin typeface="+mn-lt"/>
              <a:ea typeface="+mn-ea"/>
              <a:cs typeface="+mn-cs"/>
            </a:endParaRPr>
          </a:p>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defRPr/>
            </a:pPr>
            <a:endParaRPr kumimoji="0" lang="en-NZ"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in the WHERE</a:t>
            </a:r>
            <a:endParaRPr lang="en-NZ" dirty="0"/>
          </a:p>
        </p:txBody>
      </p:sp>
      <p:sp>
        <p:nvSpPr>
          <p:cNvPr id="3" name="Content Placeholder 2"/>
          <p:cNvSpPr>
            <a:spLocks noGrp="1"/>
          </p:cNvSpPr>
          <p:nvPr>
            <p:ph idx="1"/>
          </p:nvPr>
        </p:nvSpPr>
        <p:spPr>
          <a:xfrm>
            <a:off x="228600" y="1784350"/>
            <a:ext cx="8915400" cy="4616450"/>
          </a:xfrm>
        </p:spPr>
        <p:txBody>
          <a:bodyPr/>
          <a:lstStyle/>
          <a:p>
            <a:r>
              <a:rPr lang="en-NZ" dirty="0" smtClean="0"/>
              <a:t>Comparing against an aggregate</a:t>
            </a:r>
          </a:p>
          <a:p>
            <a:pPr lvl="0"/>
            <a:r>
              <a:rPr lang="en-NZ" dirty="0" smtClean="0"/>
              <a:t>Find all plants that need less than average sunlight</a:t>
            </a:r>
          </a:p>
          <a:p>
            <a:r>
              <a:rPr lang="en-NZ" dirty="0" smtClean="0"/>
              <a:t>What if you had to find the average first?</a:t>
            </a:r>
          </a:p>
          <a:p>
            <a:endParaRPr lang="en-NZ" dirty="0" smtClean="0"/>
          </a:p>
          <a:p>
            <a:pPr>
              <a:buNone/>
            </a:pPr>
            <a:r>
              <a:rPr lang="en-NZ" dirty="0" smtClean="0">
                <a:latin typeface="Courier New" pitchFamily="49" charset="0"/>
                <a:cs typeface="Courier New" pitchFamily="49" charset="0"/>
              </a:rPr>
              <a:t>SELECT AVG(</a:t>
            </a:r>
            <a:r>
              <a:rPr lang="en-NZ" dirty="0" err="1" smtClean="0">
                <a:latin typeface="Courier New" pitchFamily="49" charset="0"/>
                <a:cs typeface="Courier New" pitchFamily="49" charset="0"/>
              </a:rPr>
              <a:t>plantOptimalSunlight</a:t>
            </a:r>
            <a:r>
              <a:rPr lang="en-NZ" dirty="0" smtClean="0">
                <a:latin typeface="Courier New" pitchFamily="49" charset="0"/>
                <a:cs typeface="Courier New" pitchFamily="49" charset="0"/>
              </a:rPr>
              <a:t>)</a:t>
            </a:r>
          </a:p>
          <a:p>
            <a:pPr>
              <a:buNone/>
            </a:pPr>
            <a:r>
              <a:rPr lang="en-NZ" dirty="0" smtClean="0">
                <a:latin typeface="Courier New" pitchFamily="49" charset="0"/>
                <a:cs typeface="Courier New" pitchFamily="49" charset="0"/>
              </a:rPr>
              <a:t>FROM </a:t>
            </a:r>
            <a:r>
              <a:rPr lang="en-NZ" dirty="0" err="1" smtClean="0">
                <a:latin typeface="Courier New" pitchFamily="49" charset="0"/>
                <a:cs typeface="Courier New" pitchFamily="49" charset="0"/>
              </a:rPr>
              <a:t>tblPlant</a:t>
            </a:r>
            <a:endParaRPr lang="en-NZ" dirty="0" smtClean="0">
              <a:latin typeface="Courier New" pitchFamily="49" charset="0"/>
              <a:cs typeface="Courier New" pitchFamily="49" charset="0"/>
            </a:endParaRPr>
          </a:p>
          <a:p>
            <a:pPr>
              <a:buNone/>
            </a:pPr>
            <a:endParaRPr lang="en-NZ" dirty="0" smtClean="0"/>
          </a:p>
          <a:p>
            <a:endParaRPr lang="en-NZ" dirty="0" smtClean="0"/>
          </a:p>
          <a:p>
            <a:pPr>
              <a:buNone/>
            </a:pPr>
            <a:endParaRPr lang="en-NZ" dirty="0" smtClean="0"/>
          </a:p>
        </p:txBody>
      </p:sp>
      <p:sp>
        <p:nvSpPr>
          <p:cNvPr id="5" name="Content Placeholder 2"/>
          <p:cNvSpPr txBox="1">
            <a:spLocks/>
          </p:cNvSpPr>
          <p:nvPr/>
        </p:nvSpPr>
        <p:spPr bwMode="auto">
          <a:xfrm>
            <a:off x="228600" y="5594350"/>
            <a:ext cx="8915400" cy="730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Char char=""/>
              <a:tabLst/>
              <a:defRPr/>
            </a:pPr>
            <a:endParaRPr kumimoji="0" lang="en-NZ" sz="3000" b="0" i="0" u="none" strike="noStrike" kern="1200" cap="none" spc="0" normalizeH="0" baseline="0" noProof="0" dirty="0" smtClean="0">
              <a:ln>
                <a:noFill/>
              </a:ln>
              <a:solidFill>
                <a:schemeClr val="tx1"/>
              </a:solidFill>
              <a:effectLst/>
              <a:uLnTx/>
              <a:uFillTx/>
              <a:latin typeface="+mn-lt"/>
              <a:ea typeface="+mn-ea"/>
              <a:cs typeface="+mn-cs"/>
            </a:endParaRPr>
          </a:p>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defRPr/>
            </a:pPr>
            <a:endParaRPr kumimoji="0" lang="en-NZ"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Subqueries in the WHERE</a:t>
            </a:r>
            <a:endParaRPr lang="en-NZ" dirty="0"/>
          </a:p>
        </p:txBody>
      </p:sp>
      <p:sp>
        <p:nvSpPr>
          <p:cNvPr id="3" name="Content Placeholder 2"/>
          <p:cNvSpPr>
            <a:spLocks noGrp="1"/>
          </p:cNvSpPr>
          <p:nvPr>
            <p:ph idx="1"/>
          </p:nvPr>
        </p:nvSpPr>
        <p:spPr>
          <a:xfrm>
            <a:off x="228600" y="1784350"/>
            <a:ext cx="8915400" cy="4616450"/>
          </a:xfrm>
        </p:spPr>
        <p:txBody>
          <a:bodyPr/>
          <a:lstStyle/>
          <a:p>
            <a:r>
              <a:rPr lang="en-NZ" dirty="0" smtClean="0"/>
              <a:t>Comparing against an aggregate</a:t>
            </a:r>
          </a:p>
          <a:p>
            <a:pPr lvl="0"/>
            <a:r>
              <a:rPr lang="en-NZ" dirty="0" smtClean="0"/>
              <a:t>Find all plants that need less than average sunlight</a:t>
            </a:r>
          </a:p>
          <a:p>
            <a:pPr lvl="0"/>
            <a:endParaRPr lang="en-NZ" dirty="0" smtClean="0"/>
          </a:p>
          <a:p>
            <a:pPr>
              <a:buNone/>
            </a:pPr>
            <a:endParaRPr lang="en-NZ" dirty="0" smtClean="0"/>
          </a:p>
          <a:p>
            <a:endParaRPr lang="en-NZ" dirty="0" smtClean="0"/>
          </a:p>
          <a:p>
            <a:pPr>
              <a:buNone/>
            </a:pPr>
            <a:endParaRPr lang="en-NZ" dirty="0" smtClean="0"/>
          </a:p>
        </p:txBody>
      </p:sp>
      <p:sp>
        <p:nvSpPr>
          <p:cNvPr id="5" name="Content Placeholder 2"/>
          <p:cNvSpPr txBox="1">
            <a:spLocks/>
          </p:cNvSpPr>
          <p:nvPr/>
        </p:nvSpPr>
        <p:spPr bwMode="auto">
          <a:xfrm>
            <a:off x="228600" y="5594350"/>
            <a:ext cx="8915400" cy="730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Char char=""/>
              <a:tabLst/>
              <a:defRPr/>
            </a:pPr>
            <a:endParaRPr kumimoji="0" lang="en-NZ" sz="3000" b="0" i="0" u="none" strike="noStrike" kern="1200" cap="none" spc="0" normalizeH="0" baseline="0" noProof="0" dirty="0" smtClean="0">
              <a:ln>
                <a:noFill/>
              </a:ln>
              <a:solidFill>
                <a:schemeClr val="tx1"/>
              </a:solidFill>
              <a:effectLst/>
              <a:uLnTx/>
              <a:uFillTx/>
              <a:latin typeface="+mn-lt"/>
              <a:ea typeface="+mn-ea"/>
              <a:cs typeface="+mn-cs"/>
            </a:endParaRPr>
          </a:p>
          <a:p>
            <a:pPr marL="411163" marR="0" lvl="0" indent="-342900" algn="l" defTabSz="914400" rtl="0" eaLnBrk="1" fontAlgn="base" latinLnBrk="0" hangingPunct="1">
              <a:lnSpc>
                <a:spcPct val="100000"/>
              </a:lnSpc>
              <a:spcBef>
                <a:spcPts val="700"/>
              </a:spcBef>
              <a:spcAft>
                <a:spcPct val="0"/>
              </a:spcAft>
              <a:buClr>
                <a:schemeClr val="tx2"/>
              </a:buClr>
              <a:buSzPct val="95000"/>
              <a:buFont typeface="Wingdings" pitchFamily="2" charset="2"/>
              <a:buNone/>
              <a:tabLst/>
              <a:defRPr/>
            </a:pPr>
            <a:endParaRPr kumimoji="0" lang="en-NZ" sz="3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83650" name="Picture 2"/>
          <p:cNvPicPr>
            <a:picLocks noChangeAspect="1" noChangeArrowheads="1"/>
          </p:cNvPicPr>
          <p:nvPr/>
        </p:nvPicPr>
        <p:blipFill>
          <a:blip r:embed="rId3" cstate="print"/>
          <a:srcRect/>
          <a:stretch>
            <a:fillRect/>
          </a:stretch>
        </p:blipFill>
        <p:spPr bwMode="auto">
          <a:xfrm>
            <a:off x="228600" y="3733800"/>
            <a:ext cx="8686565" cy="205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3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3416</TotalTime>
  <Words>4200</Words>
  <Application>Microsoft Office PowerPoint</Application>
  <PresentationFormat>On-screen Show (4:3)</PresentationFormat>
  <Paragraphs>634</Paragraphs>
  <Slides>52</Slides>
  <Notes>51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Arial</vt:lpstr>
      <vt:lpstr>Batang</vt:lpstr>
      <vt:lpstr>Calibri</vt:lpstr>
      <vt:lpstr>Consolas</vt:lpstr>
      <vt:lpstr>Corbel</vt:lpstr>
      <vt:lpstr>Courier New</vt:lpstr>
      <vt:lpstr>Times New Roman</vt:lpstr>
      <vt:lpstr>Wingdings</vt:lpstr>
      <vt:lpstr>Wingdings 2</vt:lpstr>
      <vt:lpstr>Wingdings 3</vt:lpstr>
      <vt:lpstr>Metro</vt:lpstr>
      <vt:lpstr>Session 5.1  Advanced SQL 1- Subqueries</vt:lpstr>
      <vt:lpstr>Definition</vt:lpstr>
      <vt:lpstr>Subqueries in the WHERE</vt:lpstr>
      <vt:lpstr>Subqueries in the WHERE</vt:lpstr>
      <vt:lpstr>Subqueries in the WHERE</vt:lpstr>
      <vt:lpstr>Subqueries in the WHERE</vt:lpstr>
      <vt:lpstr>Subqueries in the WHERE</vt:lpstr>
      <vt:lpstr>Subqueries in the WHERE</vt:lpstr>
      <vt:lpstr>Subqueries in the WHERE</vt:lpstr>
      <vt:lpstr>Subqueries in the WHERE</vt:lpstr>
      <vt:lpstr>Aggregate in the WHERE</vt:lpstr>
      <vt:lpstr>Aggregate in the WHERE</vt:lpstr>
      <vt:lpstr>Other Subqueries in the WHERE</vt:lpstr>
      <vt:lpstr>Subqueries with IN</vt:lpstr>
      <vt:lpstr>Subqueries with IN</vt:lpstr>
      <vt:lpstr>Subqueries with IN</vt:lpstr>
      <vt:lpstr>Subqueries with IN</vt:lpstr>
      <vt:lpstr>Subqueries with IN</vt:lpstr>
      <vt:lpstr>Subqueries with IN</vt:lpstr>
      <vt:lpstr>Subqueries with ANY &amp; ALL</vt:lpstr>
      <vt:lpstr>Subqueries with ANY &amp; ALL</vt:lpstr>
      <vt:lpstr>Subqueries with ANY &amp; ALL</vt:lpstr>
      <vt:lpstr>Subqueries with ANY &amp; ALL</vt:lpstr>
      <vt:lpstr>Subqueries with ANY &amp; ALL</vt:lpstr>
      <vt:lpstr>Subqueries with ANY &amp; ALL</vt:lpstr>
      <vt:lpstr>Subqueries with ANY &amp; ALL</vt:lpstr>
      <vt:lpstr>Subqueries with EXIST</vt:lpstr>
      <vt:lpstr>Subqueries with EXIST</vt:lpstr>
      <vt:lpstr>Subqueries with EXIST</vt:lpstr>
      <vt:lpstr>Subqueries with EXIST</vt:lpstr>
      <vt:lpstr>Subqueries with EXIST</vt:lpstr>
      <vt:lpstr>Correlated vs Uncorrelated Subqueries</vt:lpstr>
      <vt:lpstr>Subqueries with Exists</vt:lpstr>
      <vt:lpstr>Subqueries</vt:lpstr>
      <vt:lpstr>Subqueries in the HAVING clause</vt:lpstr>
      <vt:lpstr>Subqueries in the HAVING clause</vt:lpstr>
      <vt:lpstr>Subqueries in the HAVING clause</vt:lpstr>
      <vt:lpstr>Subqueries in the HAVING clause</vt:lpstr>
      <vt:lpstr>Subqueries in the HAVING clause</vt:lpstr>
      <vt:lpstr>Subqueries in the FROM clause</vt:lpstr>
      <vt:lpstr>Subqueries in the FROM clause</vt:lpstr>
      <vt:lpstr>Subqueries in the FROM clause</vt:lpstr>
      <vt:lpstr>Subqueries in the FROM clause</vt:lpstr>
      <vt:lpstr>Subqueries in the SELECT list</vt:lpstr>
      <vt:lpstr>Subqueries in UPDATE &amp; DELETE</vt:lpstr>
      <vt:lpstr>Nested subqueries</vt:lpstr>
      <vt:lpstr>Nested subqueries</vt:lpstr>
      <vt:lpstr>Nested subqueries</vt:lpstr>
      <vt:lpstr>Nested subqueries</vt:lpstr>
      <vt:lpstr>Alternative</vt:lpstr>
      <vt:lpstr>Complex Subqueries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Patricia</dc:creator>
  <cp:lastModifiedBy>Nathan Rountree</cp:lastModifiedBy>
  <cp:revision>446</cp:revision>
  <dcterms:created xsi:type="dcterms:W3CDTF">2006-08-16T00:00:00Z</dcterms:created>
  <dcterms:modified xsi:type="dcterms:W3CDTF">2018-08-21T02:54:55Z</dcterms:modified>
</cp:coreProperties>
</file>