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81" r:id="rId3"/>
    <p:sldId id="290" r:id="rId4"/>
    <p:sldId id="282" r:id="rId5"/>
    <p:sldId id="289"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283" r:id="rId28"/>
    <p:sldId id="316" r:id="rId29"/>
    <p:sldId id="315"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00" autoAdjust="0"/>
  </p:normalViewPr>
  <p:slideViewPr>
    <p:cSldViewPr>
      <p:cViewPr varScale="1">
        <p:scale>
          <a:sx n="60" d="100"/>
          <a:sy n="60" d="100"/>
        </p:scale>
        <p:origin x="227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40D86BD0-D31E-46D0-A1B2-7CFDF5E0A96B}" type="datetimeFigureOut">
              <a:rPr lang="en-US"/>
              <a:pPr>
                <a:defRPr/>
              </a:pPr>
              <a:t>8/28/2018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C4536EE-CA22-4032-9592-E9AC561D660A}" type="slidenum">
              <a:rPr lang="en-NZ"/>
              <a:pPr>
                <a:defRPr/>
              </a:pPr>
              <a:t>‹#›</a:t>
            </a:fld>
            <a:endParaRPr lang="en-NZ"/>
          </a:p>
        </p:txBody>
      </p:sp>
    </p:spTree>
    <p:extLst>
      <p:ext uri="{BB962C8B-B14F-4D97-AF65-F5344CB8AC3E}">
        <p14:creationId xmlns:p14="http://schemas.microsoft.com/office/powerpoint/2010/main" val="6682356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endParaRPr lang="en-NZ"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D49936-7F64-45DC-88E3-1D63D58EEA7C}"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Consider these two tables.</a:t>
            </a:r>
          </a:p>
          <a:p>
            <a:pPr>
              <a:buFont typeface="Arial" pitchFamily="34" charset="0"/>
              <a:buChar char="•"/>
            </a:pPr>
            <a:r>
              <a:rPr lang="en-NZ" baseline="0" dirty="0" smtClean="0"/>
              <a:t>We can join them on </a:t>
            </a:r>
            <a:r>
              <a:rPr lang="en-NZ" baseline="0" dirty="0" err="1" smtClean="0"/>
              <a:t>musicianID</a:t>
            </a:r>
            <a:r>
              <a:rPr lang="en-NZ" baseline="0" dirty="0" smtClean="0"/>
              <a:t> to find out which musicians played in which concerts.</a:t>
            </a:r>
          </a:p>
          <a:p>
            <a:pPr>
              <a:buFont typeface="Arial" pitchFamily="34" charset="0"/>
              <a:buChar char="•"/>
            </a:pPr>
            <a:r>
              <a:rPr lang="en-NZ" baseline="0" dirty="0" smtClean="0"/>
              <a:t>We can see by inspection that 1,2 &amp; 3 played in Berlin, 1&amp;4 played in Sydney. 5&amp;6 haven’t performed yet.</a:t>
            </a:r>
          </a:p>
          <a:p>
            <a:pPr>
              <a:buFont typeface="Arial" pitchFamily="34" charset="0"/>
              <a:buChar char="•"/>
            </a:pPr>
            <a:r>
              <a:rPr lang="en-NZ" baseline="0" dirty="0" smtClean="0"/>
              <a:t>If we do the query, this is the result</a:t>
            </a:r>
          </a:p>
          <a:p>
            <a:pPr>
              <a:buFont typeface="Arial" pitchFamily="34" charset="0"/>
              <a:buChar char="•"/>
            </a:pPr>
            <a:r>
              <a:rPr lang="en-NZ" baseline="0" dirty="0" smtClean="0"/>
              <a:t>To get this, though, the maths performs two steps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The “</a:t>
            </a:r>
            <a:r>
              <a:rPr lang="en-NZ" baseline="0" dirty="0" err="1" smtClean="0"/>
              <a:t>cartesian</a:t>
            </a:r>
            <a:r>
              <a:rPr lang="en-NZ" baseline="0" dirty="0" smtClean="0"/>
              <a:t> product” is a full cross of the two tables.</a:t>
            </a:r>
          </a:p>
          <a:p>
            <a:pPr>
              <a:buFont typeface="Arial" pitchFamily="34" charset="0"/>
              <a:buChar char="•"/>
            </a:pPr>
            <a:r>
              <a:rPr lang="en-NZ" baseline="0" dirty="0" smtClean="0"/>
              <a:t>Every record in table 1 is connected with every record in table two.</a:t>
            </a:r>
          </a:p>
          <a:p>
            <a:pPr>
              <a:buFont typeface="Arial" pitchFamily="34" charset="0"/>
              <a:buChar char="•"/>
            </a:pPr>
            <a:r>
              <a:rPr lang="en-NZ" baseline="0" dirty="0" smtClean="0"/>
              <a:t>To see how clear it is, how many rows will there be in the </a:t>
            </a:r>
            <a:r>
              <a:rPr lang="en-NZ" baseline="0" dirty="0" err="1" smtClean="0"/>
              <a:t>cartesian</a:t>
            </a:r>
            <a:r>
              <a:rPr lang="en-NZ" baseline="0" dirty="0" smtClean="0"/>
              <a:t> product of </a:t>
            </a:r>
            <a:r>
              <a:rPr lang="en-NZ" baseline="0" dirty="0" err="1" smtClean="0"/>
              <a:t>tblInstrument</a:t>
            </a:r>
            <a:r>
              <a:rPr lang="en-NZ" baseline="0" dirty="0" smtClean="0"/>
              <a:t> and </a:t>
            </a:r>
            <a:r>
              <a:rPr lang="en-NZ" baseline="0" dirty="0" err="1" smtClean="0"/>
              <a:t>tblOrchestra</a:t>
            </a:r>
            <a:r>
              <a:rPr lang="en-NZ" baseline="0" dirty="0" smtClean="0"/>
              <a:t>? (30 = 5 x 6)</a:t>
            </a:r>
          </a:p>
          <a:p>
            <a:pPr>
              <a:buFont typeface="Arial" pitchFamily="34" charset="0"/>
              <a:buChar char="•"/>
            </a:pPr>
            <a:r>
              <a:rPr lang="en-NZ" baseline="0" dirty="0" smtClean="0"/>
              <a:t>This figure shows only part of the table</a:t>
            </a:r>
          </a:p>
          <a:p>
            <a:pPr>
              <a:buFont typeface="Arial" pitchFamily="34" charset="0"/>
              <a:buChar char="•"/>
            </a:pPr>
            <a:r>
              <a:rPr lang="en-NZ" baseline="0" dirty="0" smtClean="0"/>
              <a:t>You see that each row in </a:t>
            </a:r>
            <a:r>
              <a:rPr lang="en-NZ" baseline="0" dirty="0" err="1" smtClean="0"/>
              <a:t>tblMusicianPerformance</a:t>
            </a:r>
            <a:r>
              <a:rPr lang="en-NZ" baseline="0" dirty="0" smtClean="0"/>
              <a:t> is matched with each row in </a:t>
            </a:r>
            <a:r>
              <a:rPr lang="en-NZ" baseline="0" dirty="0" err="1" smtClean="0"/>
              <a:t>tblOrchestra</a:t>
            </a:r>
            <a:r>
              <a:rPr lang="en-NZ" baseline="0" dirty="0" smtClean="0"/>
              <a:t>, in turn</a:t>
            </a:r>
          </a:p>
          <a:p>
            <a:pPr>
              <a:buFont typeface="Arial" pitchFamily="34" charset="0"/>
              <a:buChar char="•"/>
            </a:pPr>
            <a:r>
              <a:rPr lang="en-NZ" baseline="0" dirty="0" smtClean="0"/>
              <a:t>In this arrangement, </a:t>
            </a:r>
            <a:r>
              <a:rPr lang="en-NZ" baseline="0" dirty="0" err="1" smtClean="0"/>
              <a:t>tblOrch</a:t>
            </a:r>
            <a:r>
              <a:rPr lang="en-NZ" baseline="0" dirty="0" smtClean="0"/>
              <a:t> is “fastest moving” and </a:t>
            </a:r>
            <a:r>
              <a:rPr lang="en-NZ" baseline="0" dirty="0" err="1" smtClean="0"/>
              <a:t>tblMP</a:t>
            </a:r>
            <a:r>
              <a:rPr lang="en-NZ" baseline="0" dirty="0" smtClean="0"/>
              <a:t> is “slowest moving”.</a:t>
            </a:r>
          </a:p>
          <a:p>
            <a:pPr>
              <a:buFont typeface="Arial" pitchFamily="34" charset="0"/>
              <a:buChar char="•"/>
            </a:pPr>
            <a:r>
              <a:rPr lang="en-NZ" baseline="0" dirty="0" smtClean="0"/>
              <a:t>You might get the reverse in other queries, but it doesn’t make any difference (remember that in relational algebra, row order is irrelevant)</a:t>
            </a:r>
          </a:p>
          <a:p>
            <a:pPr>
              <a:buFont typeface="Arial" pitchFamily="34" charset="0"/>
              <a:buChar char="•"/>
            </a:pPr>
            <a:r>
              <a:rPr lang="en-NZ" baseline="0" dirty="0" smtClean="0"/>
              <a:t>Then to complete the join, the system looks at the ON condition and chooses those records that satisfy it</a:t>
            </a:r>
          </a:p>
          <a:p>
            <a:pPr>
              <a:buFont typeface="Arial" pitchFamily="34" charset="0"/>
              <a:buChar char="•"/>
            </a:pPr>
            <a:r>
              <a:rPr lang="en-NZ" baseline="0" dirty="0" smtClean="0"/>
              <a:t>In our query it was that the musician IDs were equal, so those records will be returned</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Then to complete the join, the system looks at the ON condition and chooses those records that satisfy it</a:t>
            </a:r>
          </a:p>
          <a:p>
            <a:pPr>
              <a:buFont typeface="Arial" pitchFamily="34" charset="0"/>
              <a:buChar char="•"/>
            </a:pPr>
            <a:r>
              <a:rPr lang="en-NZ" baseline="0" dirty="0" smtClean="0"/>
              <a:t>In our query it was that the musician Ids were equal, so those records will be returned</a:t>
            </a:r>
          </a:p>
          <a:p>
            <a:pPr>
              <a:buFont typeface="Arial" pitchFamily="34" charset="0"/>
              <a:buChar char="•"/>
            </a:pPr>
            <a:r>
              <a:rPr lang="en-NZ" baseline="0" dirty="0" smtClean="0"/>
              <a:t>Note that </a:t>
            </a:r>
            <a:r>
              <a:rPr lang="en-NZ" baseline="0" dirty="0" err="1" smtClean="0"/>
              <a:t>tblMusicianPerformance</a:t>
            </a:r>
            <a:r>
              <a:rPr lang="en-NZ" baseline="0" dirty="0" smtClean="0"/>
              <a:t> has no records in it with </a:t>
            </a:r>
            <a:r>
              <a:rPr lang="en-NZ" baseline="0" dirty="0" err="1" smtClean="0"/>
              <a:t>musicianID</a:t>
            </a:r>
            <a:r>
              <a:rPr lang="en-NZ" baseline="0" dirty="0" smtClean="0"/>
              <a:t> = 5 or 6. There will therefore be no matches with </a:t>
            </a:r>
            <a:r>
              <a:rPr lang="en-NZ" baseline="0" dirty="0" err="1" smtClean="0"/>
              <a:t>tblOrchestra</a:t>
            </a:r>
            <a:r>
              <a:rPr lang="en-NZ" baseline="0" dirty="0" smtClean="0"/>
              <a:t> on </a:t>
            </a:r>
            <a:r>
              <a:rPr lang="en-NZ" baseline="0" dirty="0" err="1" smtClean="0"/>
              <a:t>musicianID</a:t>
            </a:r>
            <a:r>
              <a:rPr lang="en-NZ" baseline="0" dirty="0" smtClean="0"/>
              <a:t> 5 or 6, so we won’t see those guys in the join, which is as it should be, since they haven’t played in any performances yet.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could use these two tables to find out the plant for</a:t>
            </a:r>
            <a:r>
              <a:rPr lang="en-NZ" baseline="0" dirty="0" smtClean="0"/>
              <a:t> each harvest, as shown on the next slide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what is the intermediate table generated?</a:t>
            </a:r>
          </a:p>
          <a:p>
            <a:pPr>
              <a:buFont typeface="Arial" pitchFamily="34" charset="0"/>
              <a:buChar char="•"/>
            </a:pPr>
            <a:r>
              <a:rPr lang="en-NZ" dirty="0" smtClean="0"/>
              <a:t>How many rows</a:t>
            </a:r>
            <a:r>
              <a:rPr lang="en-NZ" baseline="0" dirty="0" smtClean="0"/>
              <a:t> does it have? (42 = 6 x 7)</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a:t>
            </a:r>
            <a:r>
              <a:rPr lang="en-NZ" baseline="0" dirty="0" smtClean="0"/>
              <a:t> is the </a:t>
            </a:r>
            <a:r>
              <a:rPr lang="en-NZ" baseline="0" dirty="0" err="1" smtClean="0"/>
              <a:t>cartesian</a:t>
            </a:r>
            <a:r>
              <a:rPr lang="en-NZ" baseline="0" dirty="0" smtClean="0"/>
              <a:t> product (part of it)</a:t>
            </a:r>
          </a:p>
          <a:p>
            <a:pPr>
              <a:buFont typeface="Arial" pitchFamily="34" charset="0"/>
              <a:buChar char="•"/>
            </a:pPr>
            <a:r>
              <a:rPr lang="en-NZ" baseline="0" dirty="0" smtClean="0"/>
              <a:t>And these are the records that satisfy the ON</a:t>
            </a:r>
          </a:p>
          <a:p>
            <a:pPr>
              <a:buFont typeface="Arial" pitchFamily="34" charset="0"/>
              <a:buChar char="•"/>
            </a:pPr>
            <a:r>
              <a:rPr lang="en-NZ" baseline="0" dirty="0" smtClean="0"/>
              <a:t>Just while we’re here, think about how much work this is for the system.</a:t>
            </a:r>
          </a:p>
          <a:p>
            <a:pPr>
              <a:buFont typeface="Arial" pitchFamily="34" charset="0"/>
              <a:buChar char="•"/>
            </a:pPr>
            <a:r>
              <a:rPr lang="en-NZ" baseline="0" dirty="0" smtClean="0"/>
              <a:t>As we will see, your queries will be more efficient if you reduce the number of records that go into your joins.</a:t>
            </a:r>
          </a:p>
          <a:p>
            <a:pPr>
              <a:buFont typeface="Arial" pitchFamily="34" charset="0"/>
              <a:buChar char="•"/>
            </a:pPr>
            <a:r>
              <a:rPr lang="en-NZ" baseline="0" dirty="0" smtClean="0"/>
              <a:t>This is one of the advanced uses of derived tables (subquery in the FROM)</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Order of the</a:t>
            </a:r>
            <a:r>
              <a:rPr lang="en-NZ" baseline="0" dirty="0" smtClean="0"/>
              <a:t> tables</a:t>
            </a:r>
            <a:r>
              <a:rPr lang="en-NZ" dirty="0" smtClean="0"/>
              <a:t> in a join expression is irrelevant in INNER</a:t>
            </a:r>
            <a:r>
              <a:rPr lang="en-NZ" baseline="0" dirty="0" smtClean="0"/>
              <a:t> JOINS, because we make all possible combinations and select only those that satisfy the ON</a:t>
            </a:r>
          </a:p>
          <a:p>
            <a:pPr>
              <a:buFont typeface="Arial" pitchFamily="34" charset="0"/>
              <a:buChar char="•"/>
            </a:pPr>
            <a:r>
              <a:rPr lang="en-NZ" baseline="0" dirty="0" smtClean="0"/>
              <a:t>In outer joins, however, the order determines the output</a:t>
            </a:r>
          </a:p>
          <a:p>
            <a:pPr>
              <a:buFont typeface="Arial" pitchFamily="34" charset="0"/>
              <a:buChar char="•"/>
            </a:pPr>
            <a:r>
              <a:rPr lang="en-NZ" baseline="0" dirty="0" smtClean="0"/>
              <a:t>We refer to the tables as the left and right table depending on their position relative to the OUTER JOIN operator</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an outer join, rows that do not meet the </a:t>
            </a:r>
            <a:r>
              <a:rPr lang="en-NZ" b="1" dirty="0" smtClean="0"/>
              <a:t>on</a:t>
            </a:r>
            <a:r>
              <a:rPr lang="en-NZ" dirty="0" smtClean="0"/>
              <a:t> clause conditions are included in the joined table with null-supplied values for the inner table of the outer join</a:t>
            </a:r>
          </a:p>
          <a:p>
            <a:pPr>
              <a:buFont typeface="Arial" pitchFamily="34" charset="0"/>
              <a:buChar char="•"/>
            </a:pPr>
            <a:r>
              <a:rPr lang="en-NZ" dirty="0" smtClean="0"/>
              <a:t>The matched rows are put into the return set first</a:t>
            </a:r>
          </a:p>
          <a:p>
            <a:pPr>
              <a:buFont typeface="Arial" pitchFamily="34" charset="0"/>
              <a:buChar char="•"/>
            </a:pPr>
            <a:r>
              <a:rPr lang="en-NZ" dirty="0" smtClean="0"/>
              <a:t>Then any records from the left</a:t>
            </a:r>
            <a:r>
              <a:rPr lang="en-NZ" baseline="0" dirty="0" smtClean="0"/>
              <a:t> table that haven’t been included are added back into the return set with NULL for all fields from the right table.</a:t>
            </a:r>
          </a:p>
          <a:p>
            <a:pPr>
              <a:buFont typeface="Arial" pitchFamily="34" charset="0"/>
              <a:buChar char="•"/>
            </a:pPr>
            <a:r>
              <a:rPr lang="en-NZ" baseline="0" dirty="0" smtClean="0"/>
              <a:t>WHERE and HAVING are applied as appropriate to this set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process is the same – make the </a:t>
            </a:r>
            <a:r>
              <a:rPr lang="en-NZ" dirty="0" err="1" smtClean="0"/>
              <a:t>cartesian</a:t>
            </a:r>
            <a:r>
              <a:rPr lang="en-NZ" dirty="0" smtClean="0"/>
              <a:t> product and grab the matches</a:t>
            </a:r>
          </a:p>
          <a:p>
            <a:pPr>
              <a:buFont typeface="Arial" pitchFamily="34" charset="0"/>
              <a:buChar char="•"/>
            </a:pPr>
            <a:r>
              <a:rPr lang="en-NZ" dirty="0" smtClean="0"/>
              <a:t>But all records in the left table that</a:t>
            </a:r>
            <a:r>
              <a:rPr lang="en-NZ" baseline="0" dirty="0" smtClean="0"/>
              <a:t> have no matches get one made up</a:t>
            </a:r>
          </a:p>
          <a:p>
            <a:pPr>
              <a:buFont typeface="Arial" pitchFamily="34" charset="0"/>
              <a:buChar char="•"/>
            </a:pPr>
            <a:r>
              <a:rPr lang="en-NZ" baseline="0" dirty="0" smtClean="0"/>
              <a:t>Here I have selected out those records with Stradivari and </a:t>
            </a:r>
            <a:r>
              <a:rPr lang="en-NZ" baseline="0" dirty="0" err="1" smtClean="0"/>
              <a:t>Nakariokov</a:t>
            </a:r>
            <a:r>
              <a:rPr lang="en-NZ" baseline="0" dirty="0" smtClean="0"/>
              <a:t>. Note that there are no records where the two </a:t>
            </a:r>
            <a:r>
              <a:rPr lang="en-NZ" baseline="0" dirty="0" err="1" smtClean="0"/>
              <a:t>musicianID</a:t>
            </a:r>
            <a:r>
              <a:rPr lang="en-NZ" baseline="0" dirty="0" smtClean="0"/>
              <a:t> fields are equal.</a:t>
            </a:r>
          </a:p>
          <a:p>
            <a:pPr>
              <a:buFont typeface="Arial" pitchFamily="34" charset="0"/>
              <a:buChar char="•"/>
            </a:pPr>
            <a:r>
              <a:rPr lang="en-NZ" baseline="0" dirty="0" smtClean="0"/>
              <a:t>The left outer join takes an instance of each record from the left table and pairs it with nulls on all fields of the right table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buFontTx/>
              <a:buChar char="•"/>
            </a:pPr>
            <a:r>
              <a:rPr lang="en-NZ" dirty="0" smtClean="0"/>
              <a:t>Some of these are review</a:t>
            </a:r>
          </a:p>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Another example</a:t>
            </a:r>
          </a:p>
          <a:p>
            <a:pPr>
              <a:buFont typeface="Arial" pitchFamily="34" charset="0"/>
              <a:buChar char="•"/>
            </a:pPr>
            <a:r>
              <a:rPr lang="en-NZ" dirty="0" smtClean="0"/>
              <a:t>The </a:t>
            </a:r>
            <a:r>
              <a:rPr lang="en-NZ" dirty="0" err="1" smtClean="0"/>
              <a:t>cartesian</a:t>
            </a:r>
            <a:r>
              <a:rPr lang="en-NZ" dirty="0" smtClean="0"/>
              <a:t> product is made, and all records that satisfy the ON</a:t>
            </a:r>
            <a:r>
              <a:rPr lang="en-NZ" baseline="0" dirty="0" smtClean="0"/>
              <a:t> condition are pulled into the result set</a:t>
            </a:r>
          </a:p>
          <a:p>
            <a:pPr>
              <a:buFont typeface="Arial" pitchFamily="34" charset="0"/>
              <a:buChar char="•"/>
            </a:pPr>
            <a:r>
              <a:rPr lang="en-NZ" baseline="0" dirty="0" smtClean="0"/>
              <a:t>That’s the first four records</a:t>
            </a:r>
          </a:p>
          <a:p>
            <a:pPr>
              <a:buFont typeface="Arial" pitchFamily="34" charset="0"/>
              <a:buChar char="•"/>
            </a:pPr>
            <a:r>
              <a:rPr lang="en-NZ" baseline="0" dirty="0" smtClean="0"/>
              <a:t>One record from the left table (#5) has not participated in a selected row</a:t>
            </a:r>
          </a:p>
          <a:p>
            <a:pPr>
              <a:buFont typeface="Arial" pitchFamily="34" charset="0"/>
              <a:buChar char="•"/>
            </a:pPr>
            <a:r>
              <a:rPr lang="en-NZ" baseline="0" dirty="0" smtClean="0"/>
              <a:t>It is thus added back into the result set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21</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 is the </a:t>
            </a:r>
            <a:r>
              <a:rPr lang="en-NZ" dirty="0" err="1" smtClean="0"/>
              <a:t>cartesian</a:t>
            </a:r>
            <a:r>
              <a:rPr lang="en-NZ" dirty="0" smtClean="0"/>
              <a:t> product</a:t>
            </a:r>
          </a:p>
          <a:p>
            <a:r>
              <a:rPr lang="en-NZ" dirty="0" smtClean="0"/>
              <a:t>Here are the records that satisfy the ON condition</a:t>
            </a:r>
          </a:p>
          <a:p>
            <a:r>
              <a:rPr lang="en-NZ" dirty="0" smtClean="0"/>
              <a:t>But</a:t>
            </a:r>
            <a:r>
              <a:rPr lang="en-NZ" baseline="0" dirty="0" smtClean="0"/>
              <a:t> here are the original records from the left table</a:t>
            </a:r>
          </a:p>
          <a:p>
            <a:r>
              <a:rPr lang="en-NZ" baseline="0" dirty="0" smtClean="0"/>
              <a:t>Note that record 5 has not participated in any of the select records</a:t>
            </a:r>
          </a:p>
          <a:p>
            <a:r>
              <a:rPr lang="en-NZ" baseline="0" dirty="0" smtClean="0"/>
              <a:t>So it is added back, and nulls are supplied for </a:t>
            </a:r>
            <a:r>
              <a:rPr lang="en-NZ" baseline="0" dirty="0" err="1" smtClean="0"/>
              <a:t>petName</a:t>
            </a:r>
            <a:r>
              <a:rPr lang="en-NZ" baseline="0" dirty="0" smtClean="0"/>
              <a:t> and </a:t>
            </a:r>
            <a:r>
              <a:rPr lang="en-NZ" baseline="0" dirty="0" err="1" smtClean="0"/>
              <a:t>petFood</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22</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what will this query return?</a:t>
            </a:r>
          </a:p>
          <a:p>
            <a:pPr>
              <a:buFont typeface="Arial" pitchFamily="34" charset="0"/>
              <a:buChar char="•"/>
            </a:pPr>
            <a:r>
              <a:rPr lang="en-NZ" dirty="0" smtClean="0"/>
              <a:t>All records</a:t>
            </a:r>
            <a:r>
              <a:rPr lang="en-NZ" baseline="0" dirty="0" smtClean="0"/>
              <a:t> that match, plus all unmatched records from the right table, that didn’t match, with NULL supplied for the left fields.</a:t>
            </a:r>
          </a:p>
          <a:p>
            <a:pPr>
              <a:buFont typeface="Arial" pitchFamily="34" charset="0"/>
              <a:buChar char="•"/>
            </a:pPr>
            <a:r>
              <a:rPr lang="en-NZ" baseline="0" dirty="0" smtClean="0"/>
              <a:t>You will have noticed that “rabbit” didn’t appear in the LEFT JOIN, and “Benjamin” isn’t in this one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23</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example, how would you find all the pets that nobody owned?</a:t>
            </a:r>
          </a:p>
          <a:p>
            <a:pPr>
              <a:buFont typeface="Arial" pitchFamily="34" charset="0"/>
              <a:buChar char="•"/>
            </a:pPr>
            <a:r>
              <a:rPr lang="en-NZ" dirty="0" smtClean="0"/>
              <a:t>Something to note here:</a:t>
            </a:r>
            <a:r>
              <a:rPr lang="en-NZ" baseline="0" dirty="0" smtClean="0"/>
              <a:t> why not WHERE </a:t>
            </a:r>
            <a:r>
              <a:rPr lang="en-NZ" baseline="0" dirty="0" err="1" smtClean="0"/>
              <a:t>ownerName</a:t>
            </a:r>
            <a:r>
              <a:rPr lang="en-NZ" baseline="0" dirty="0" smtClean="0"/>
              <a:t> = NULL?</a:t>
            </a:r>
          </a:p>
          <a:p>
            <a:pPr>
              <a:buFont typeface="Arial" pitchFamily="34" charset="0"/>
              <a:buChar char="•"/>
            </a:pPr>
            <a:r>
              <a:rPr lang="en-NZ" baseline="0" dirty="0" smtClean="0"/>
              <a:t>NULL is an undefined value, it can never be equal to anything. Two NULLs are not even equal to each other</a:t>
            </a:r>
          </a:p>
          <a:p>
            <a:pPr>
              <a:buFont typeface="Arial" pitchFamily="34" charset="0"/>
              <a:buChar char="•"/>
            </a:pPr>
            <a:r>
              <a:rPr lang="en-NZ" baseline="0" dirty="0" smtClean="0"/>
              <a:t>That is why SQL must provide IS NULL</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24</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full other join is actually used primarily</a:t>
            </a:r>
            <a:r>
              <a:rPr lang="en-NZ" baseline="0" dirty="0" smtClean="0"/>
              <a:t> as a derived table in more complex queries.</a:t>
            </a:r>
          </a:p>
          <a:p>
            <a:pPr>
              <a:buFont typeface="Arial" pitchFamily="34" charset="0"/>
              <a:buChar char="•"/>
            </a:pPr>
            <a:r>
              <a:rPr lang="en-NZ" baseline="0" dirty="0" smtClean="0"/>
              <a:t>We will see some examples later in the term</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25</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want to generate the Cartesian Product, what would you put in the ON?</a:t>
            </a:r>
          </a:p>
          <a:p>
            <a:pPr>
              <a:buFont typeface="Arial" pitchFamily="34" charset="0"/>
              <a:buChar char="•"/>
            </a:pPr>
            <a:r>
              <a:rPr lang="en-NZ" dirty="0" smtClean="0"/>
              <a:t>1=1</a:t>
            </a:r>
          </a:p>
          <a:p>
            <a:pPr>
              <a:buFont typeface="Arial" pitchFamily="34" charset="0"/>
              <a:buChar char="•"/>
            </a:pPr>
            <a:r>
              <a:rPr lang="en-NZ" dirty="0" smtClean="0"/>
              <a:t>This</a:t>
            </a:r>
            <a:r>
              <a:rPr lang="en-NZ" baseline="0" dirty="0" smtClean="0"/>
              <a:t> operation actually exists, it is called a CROSS JOIN, and has, of course, no ON clause</a:t>
            </a:r>
          </a:p>
          <a:p>
            <a:pPr>
              <a:buFont typeface="Arial" pitchFamily="34" charset="0"/>
              <a:buChar char="•"/>
            </a:pPr>
            <a:r>
              <a:rPr lang="en-NZ" baseline="0" dirty="0" smtClean="0"/>
              <a:t>Also used primarily as a </a:t>
            </a:r>
            <a:r>
              <a:rPr lang="en-NZ" baseline="0" dirty="0" err="1" smtClean="0"/>
              <a:t>subcomputation</a:t>
            </a:r>
            <a:r>
              <a:rPr lang="en-NZ" baseline="0" dirty="0" smtClean="0"/>
              <a:t> for more complex queries</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26</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said</a:t>
            </a:r>
            <a:r>
              <a:rPr lang="en-NZ" baseline="0" dirty="0" smtClean="0"/>
              <a:t> several times that SQL is a set-based language.</a:t>
            </a:r>
          </a:p>
          <a:p>
            <a:pPr>
              <a:buFont typeface="Arial" pitchFamily="34" charset="0"/>
              <a:buChar char="•"/>
            </a:pPr>
            <a:r>
              <a:rPr lang="en-NZ" baseline="0" dirty="0" smtClean="0"/>
              <a:t>Instead of procedural steps, it operates on sets, both logically and practically</a:t>
            </a:r>
          </a:p>
          <a:p>
            <a:pPr>
              <a:buFont typeface="Arial" pitchFamily="34" charset="0"/>
              <a:buChar char="•"/>
            </a:pPr>
            <a:r>
              <a:rPr lang="en-NZ" baseline="0" dirty="0" smtClean="0"/>
              <a:t>Naturally, therefore, it provides the important mathematical operations from traditional set theory</a:t>
            </a:r>
          </a:p>
          <a:p>
            <a:pPr>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27</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illustrate</a:t>
            </a:r>
            <a:r>
              <a:rPr lang="en-NZ" baseline="0" dirty="0" smtClean="0"/>
              <a:t> how the operations work, we will use these little artificial tables.</a:t>
            </a:r>
          </a:p>
          <a:p>
            <a:r>
              <a:rPr lang="en-NZ" baseline="0" dirty="0" smtClean="0"/>
              <a:t>Union is all the rows in either table, so {1,2,3,4,5,7,9}</a:t>
            </a:r>
          </a:p>
          <a:p>
            <a:r>
              <a:rPr lang="en-NZ" baseline="0" dirty="0" smtClean="0"/>
              <a:t>Intersection is rows in both, that is {1,3,5}</a:t>
            </a:r>
          </a:p>
          <a:p>
            <a:r>
              <a:rPr lang="en-NZ" baseline="0" dirty="0" smtClean="0"/>
              <a:t>Difference(t1,t2) is rows in t1 but not in t2 , so {2,4}</a:t>
            </a:r>
          </a:p>
          <a:p>
            <a:r>
              <a:rPr lang="en-NZ" baseline="0" dirty="0" smtClean="0"/>
              <a:t>Symmetric difference is rows that are in t1 or t2 but not both, so {2,4,7,9}</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28</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have combined different columns,</a:t>
            </a:r>
            <a:r>
              <a:rPr lang="en-NZ" baseline="0" dirty="0" smtClean="0"/>
              <a:t> but there is only one label, so you get the first one. It may be entirely inappropriate</a:t>
            </a:r>
          </a:p>
          <a:p>
            <a:pPr>
              <a:buFont typeface="Arial" pitchFamily="34" charset="0"/>
              <a:buChar char="•"/>
            </a:pPr>
            <a:r>
              <a:rPr lang="en-NZ" baseline="0" dirty="0" smtClean="0"/>
              <a:t>Recall that both #t1 and #t2 had a row (1,a), but it appears only once in the UNION</a:t>
            </a:r>
          </a:p>
          <a:p>
            <a:pPr>
              <a:buFont typeface="Arial" pitchFamily="34" charset="0"/>
              <a:buChar char="•"/>
            </a:pPr>
            <a:r>
              <a:rPr lang="en-NZ" baseline="0" dirty="0" smtClean="0"/>
              <a:t>There is an alternative that does not remove duplicates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29</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have combined different columns,</a:t>
            </a:r>
            <a:r>
              <a:rPr lang="en-NZ" baseline="0" dirty="0" smtClean="0"/>
              <a:t> but there is only one label, so you get the first one. It may be entirely inappropriate</a:t>
            </a:r>
          </a:p>
          <a:p>
            <a:pPr>
              <a:buFont typeface="Arial" pitchFamily="34" charset="0"/>
              <a:buChar char="•"/>
            </a:pPr>
            <a:r>
              <a:rPr lang="en-NZ" baseline="0" dirty="0" smtClean="0"/>
              <a:t>Recall that both #t1 and #t2 had a row (1,a), but it appears only once in the UNION</a:t>
            </a:r>
          </a:p>
          <a:p>
            <a:pPr>
              <a:buFont typeface="Arial" pitchFamily="34" charset="0"/>
              <a:buChar char="•"/>
            </a:pPr>
            <a:r>
              <a:rPr lang="en-NZ" baseline="0" dirty="0" smtClean="0"/>
              <a:t>There is an alternative that does not remove duplicates</a:t>
            </a:r>
          </a:p>
          <a:p>
            <a:pPr>
              <a:buFont typeface="Arial" pitchFamily="34" charset="0"/>
              <a:buChar char="•"/>
            </a:pPr>
            <a:r>
              <a:rPr lang="en-NZ" baseline="0" dirty="0" smtClean="0"/>
              <a:t>If you can solve your problem with the UNION ALL version, you should always prefer it. Why is that?</a:t>
            </a:r>
          </a:p>
          <a:p>
            <a:pPr>
              <a:buFont typeface="Arial" pitchFamily="34" charset="0"/>
              <a:buChar char="•"/>
            </a:pPr>
            <a:r>
              <a:rPr lang="en-NZ" baseline="0" dirty="0" smtClean="0"/>
              <a:t>(UNION requires a sort, which is very slow)</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30</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will have learned how to join in DB2,</a:t>
            </a:r>
            <a:r>
              <a:rPr lang="en-NZ" baseline="0" dirty="0" smtClean="0"/>
              <a:t> but there are more complex joins than the ones you learned there</a:t>
            </a:r>
          </a:p>
          <a:p>
            <a:pPr>
              <a:buFont typeface="Arial" pitchFamily="34" charset="0"/>
              <a:buChar char="•"/>
            </a:pPr>
            <a:r>
              <a:rPr lang="en-NZ" baseline="0" dirty="0" smtClean="0"/>
              <a:t>First we will briefly review the need for and syntax of joins, then we will talk about how they are implemented by the system</a:t>
            </a:r>
          </a:p>
          <a:p>
            <a:pPr>
              <a:buFont typeface="Arial" pitchFamily="34" charset="0"/>
              <a:buChar char="•"/>
            </a:pPr>
            <a:r>
              <a:rPr lang="en-NZ" baseline="0" dirty="0" smtClean="0"/>
              <a:t>This will help you to understand the more complex joins we will introduce today</a:t>
            </a:r>
          </a:p>
          <a:p>
            <a:pPr>
              <a:buFont typeface="Arial" pitchFamily="34" charset="0"/>
              <a:buChar char="•"/>
            </a:pPr>
            <a:r>
              <a:rPr lang="en-NZ" baseline="0" dirty="0" smtClean="0"/>
              <a:t>This is a good article. It’s written for IBM’s DB2 database.</a:t>
            </a:r>
            <a:endParaRPr lang="en-NZ"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have combined different columns,</a:t>
            </a:r>
            <a:r>
              <a:rPr lang="en-NZ" baseline="0" dirty="0" smtClean="0"/>
              <a:t> but there is only one label, so you get the first one. It may be entirely inappropriate</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31</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a:t>
            </a:r>
            <a:r>
              <a:rPr lang="en-NZ" baseline="0" dirty="0" smtClean="0"/>
              <a:t> an exercise, what is t2 EXCEPT t1?</a:t>
            </a:r>
          </a:p>
          <a:p>
            <a:pPr>
              <a:buFont typeface="Arial" pitchFamily="34" charset="0"/>
              <a:buChar char="•"/>
            </a:pPr>
            <a:r>
              <a:rPr lang="en-NZ" baseline="0" dirty="0" smtClean="0"/>
              <a:t>{7,9}</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32</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Can you do it?</a:t>
            </a:r>
          </a:p>
          <a:p>
            <a:pPr>
              <a:buFont typeface="Arial" pitchFamily="34" charset="0"/>
              <a:buChar char="•"/>
            </a:pPr>
            <a:r>
              <a:rPr lang="en-NZ" dirty="0" smtClean="0"/>
              <a:t>Note</a:t>
            </a:r>
            <a:r>
              <a:rPr lang="en-NZ" baseline="0" dirty="0" smtClean="0"/>
              <a:t> that the symmetric difference is the UNION minus the INTERSECTION (as you can see in the picture)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33</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 is rare to have two tables that have</a:t>
            </a:r>
            <a:r>
              <a:rPr lang="en-NZ" baseline="0" dirty="0" smtClean="0"/>
              <a:t> exactly the same format. It would be more likely that the two tables would have been combined at some point with some field to distinguish type</a:t>
            </a:r>
          </a:p>
          <a:p>
            <a:pPr>
              <a:buFont typeface="Arial" pitchFamily="34" charset="0"/>
              <a:buChar char="•"/>
            </a:pPr>
            <a:r>
              <a:rPr lang="en-NZ" baseline="0" dirty="0" smtClean="0"/>
              <a:t>Data warehousing is the science of combining many large disjoint databases and looking for patterns in their data</a:t>
            </a:r>
          </a:p>
          <a:p>
            <a:pPr>
              <a:buFont typeface="Arial" pitchFamily="34" charset="0"/>
              <a:buChar char="•"/>
            </a:pPr>
            <a:r>
              <a:rPr lang="en-NZ" baseline="0" dirty="0" smtClean="0"/>
              <a:t>In these situations, you will be analysing data that came originally from </a:t>
            </a:r>
            <a:r>
              <a:rPr lang="en-NZ" i="1" baseline="0" dirty="0" smtClean="0"/>
              <a:t>different databases </a:t>
            </a:r>
            <a:r>
              <a:rPr lang="en-NZ" i="0" baseline="0" dirty="0" smtClean="0"/>
              <a:t> so it is quite likely that you will have different tables with the same structure and data types</a:t>
            </a: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35</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from the BOL, and shows the notation</a:t>
            </a:r>
            <a:r>
              <a:rPr lang="en-NZ" baseline="0" dirty="0" smtClean="0"/>
              <a:t> they use for syntax</a:t>
            </a:r>
          </a:p>
          <a:p>
            <a:pPr>
              <a:buFont typeface="Arial" pitchFamily="34" charset="0"/>
              <a:buChar char="•"/>
            </a:pPr>
            <a:r>
              <a:rPr lang="en-NZ" baseline="0" dirty="0" smtClean="0"/>
              <a:t>The square brackets mean “an optional thing”</a:t>
            </a:r>
          </a:p>
          <a:p>
            <a:pPr>
              <a:buFont typeface="Arial" pitchFamily="34" charset="0"/>
              <a:buChar char="•"/>
            </a:pPr>
            <a:r>
              <a:rPr lang="en-NZ" baseline="0" dirty="0" smtClean="0"/>
              <a:t>The ...n means “repeat n times”</a:t>
            </a:r>
          </a:p>
          <a:p>
            <a:pPr>
              <a:buFont typeface="Arial" pitchFamily="34" charset="0"/>
              <a:buChar char="•"/>
            </a:pPr>
            <a:r>
              <a:rPr lang="en-NZ" baseline="0" dirty="0" smtClean="0"/>
              <a:t>The italic bits are, as always, placeholders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37</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an example of the CASE used in a SELECT, which is quite common</a:t>
            </a:r>
          </a:p>
          <a:p>
            <a:pPr>
              <a:buFont typeface="Arial" pitchFamily="34" charset="0"/>
              <a:buChar char="•"/>
            </a:pPr>
            <a:r>
              <a:rPr lang="en-NZ" dirty="0" smtClean="0"/>
              <a:t>We take </a:t>
            </a:r>
            <a:r>
              <a:rPr lang="en-NZ" dirty="0" err="1" smtClean="0"/>
              <a:t>au_lname</a:t>
            </a:r>
            <a:r>
              <a:rPr lang="en-NZ" dirty="0" smtClean="0"/>
              <a:t> and </a:t>
            </a:r>
            <a:r>
              <a:rPr lang="en-NZ" dirty="0" err="1" smtClean="0"/>
              <a:t>au_fname</a:t>
            </a:r>
            <a:r>
              <a:rPr lang="en-NZ" dirty="0" smtClean="0"/>
              <a:t> and give them nice column names</a:t>
            </a:r>
          </a:p>
          <a:p>
            <a:pPr>
              <a:buFont typeface="Arial" pitchFamily="34" charset="0"/>
              <a:buChar char="•"/>
            </a:pPr>
            <a:r>
              <a:rPr lang="en-NZ" dirty="0" smtClean="0"/>
              <a:t>For the state,</a:t>
            </a:r>
            <a:r>
              <a:rPr lang="en-NZ" baseline="0" dirty="0" smtClean="0"/>
              <a:t> we use the alternative syntax for column header creation, and use a CASE on the right hand side of the equal</a:t>
            </a:r>
          </a:p>
          <a:p>
            <a:pPr>
              <a:buFont typeface="Arial" pitchFamily="34" charset="0"/>
              <a:buChar char="•"/>
            </a:pPr>
            <a:r>
              <a:rPr lang="en-NZ" baseline="0" dirty="0" smtClean="0"/>
              <a:t>The CASE switches on the state (ignore the pretty print there, it’s just because state is a keyword)</a:t>
            </a:r>
          </a:p>
          <a:p>
            <a:pPr>
              <a:buFont typeface="Arial" pitchFamily="34" charset="0"/>
              <a:buChar char="•"/>
            </a:pPr>
            <a:r>
              <a:rPr lang="en-NZ" baseline="0" dirty="0" smtClean="0"/>
              <a:t>There is a WHEN for each value you want to catch, and a THEN for the value to supply</a:t>
            </a:r>
          </a:p>
          <a:p>
            <a:pPr>
              <a:buFont typeface="Arial" pitchFamily="34" charset="0"/>
              <a:buChar char="•"/>
            </a:pPr>
            <a:r>
              <a:rPr lang="en-NZ" baseline="0" dirty="0" smtClean="0"/>
              <a:t>The ELSE is the default</a:t>
            </a:r>
          </a:p>
          <a:p>
            <a:pPr>
              <a:buFont typeface="Arial" pitchFamily="34" charset="0"/>
              <a:buChar char="•"/>
            </a:pPr>
            <a:r>
              <a:rPr lang="en-NZ" baseline="0" dirty="0" smtClean="0"/>
              <a:t>The END is required</a:t>
            </a:r>
          </a:p>
          <a:p>
            <a:pPr>
              <a:buFont typeface="Arial" pitchFamily="34" charset="0"/>
              <a:buChar char="•"/>
            </a:pPr>
            <a:r>
              <a:rPr lang="en-NZ" baseline="0" dirty="0" smtClean="0"/>
              <a:t>Once this is done, you specify the table as per usual</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38</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the partial table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39</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No switch target (i.e. CASE “something”)</a:t>
            </a:r>
          </a:p>
          <a:p>
            <a:r>
              <a:rPr lang="en-NZ" dirty="0" smtClean="0"/>
              <a:t>Essentially</a:t>
            </a:r>
            <a:r>
              <a:rPr lang="en-NZ" baseline="0" dirty="0" smtClean="0"/>
              <a:t> a shorthand for multiple if-</a:t>
            </a:r>
            <a:r>
              <a:rPr lang="en-NZ" baseline="0" dirty="0" err="1" smtClean="0"/>
              <a:t>elses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40</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Case can also occur in UPDATE, DELETE, INSERT</a:t>
            </a:r>
            <a:r>
              <a:rPr lang="en-NZ" baseline="0" dirty="0" smtClean="0"/>
              <a:t> and HAVING.</a:t>
            </a:r>
          </a:p>
          <a:p>
            <a:pPr>
              <a:buFont typeface="Arial" pitchFamily="34" charset="0"/>
              <a:buChar char="•"/>
            </a:pPr>
            <a:r>
              <a:rPr lang="en-NZ" baseline="0" dirty="0" smtClean="0"/>
              <a:t>Anywhere that you would specify a value, you can use a CASE statement to specify that value conditionally</a:t>
            </a:r>
          </a:p>
          <a:p>
            <a:pPr>
              <a:buFont typeface="Arial" pitchFamily="34" charset="0"/>
              <a:buChar char="•"/>
            </a:pPr>
            <a:r>
              <a:rPr lang="en-NZ" baseline="0" dirty="0" smtClean="0"/>
              <a:t>Further practice left to you as an exercise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41</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think about this table,</a:t>
            </a:r>
            <a:r>
              <a:rPr lang="en-NZ" baseline="0" dirty="0" smtClean="0"/>
              <a:t> and here it is with some data</a:t>
            </a:r>
          </a:p>
          <a:p>
            <a:pPr>
              <a:buFont typeface="Arial" pitchFamily="34" charset="0"/>
              <a:buChar char="•"/>
            </a:pPr>
            <a:r>
              <a:rPr lang="en-NZ" baseline="0" dirty="0" smtClean="0"/>
              <a:t>This is an easy table to query. For example, if you want to know what instrument someone plays, or what section they are in, or how much their rental is, it’s just a simple SELECT f1,f2, FROM </a:t>
            </a:r>
            <a:r>
              <a:rPr lang="en-NZ" baseline="0" dirty="0" err="1" smtClean="0"/>
              <a:t>tblOrchestra</a:t>
            </a:r>
            <a:r>
              <a:rPr lang="en-NZ" baseline="0" dirty="0" smtClean="0"/>
              <a:t>.</a:t>
            </a:r>
          </a:p>
          <a:p>
            <a:pPr>
              <a:buFont typeface="Arial" pitchFamily="34" charset="0"/>
              <a:buChar char="•"/>
            </a:pPr>
            <a:r>
              <a:rPr lang="en-NZ" baseline="0" dirty="0" smtClean="0"/>
              <a:t>But when we talked about relational database design, we saw that this structure has some serious problems</a:t>
            </a:r>
          </a:p>
          <a:p>
            <a:pPr>
              <a:buFont typeface="Arial" pitchFamily="34" charset="0"/>
              <a:buChar char="•"/>
            </a:pPr>
            <a:r>
              <a:rPr lang="en-NZ" baseline="0" dirty="0" smtClean="0"/>
              <a:t>Specifically, there is redundancy. The instrument information has to be repeated, and that can lead to errors. It would be possible, for example, to change the rental one violin player is charged without changing the others. The database as built here would permit that.</a:t>
            </a:r>
          </a:p>
          <a:p>
            <a:pPr>
              <a:buFont typeface="Arial" pitchFamily="34" charset="0"/>
              <a:buChar char="•"/>
            </a:pPr>
            <a:r>
              <a:rPr lang="en-NZ" baseline="0" dirty="0" smtClean="0"/>
              <a:t>We further learned that the solution is to normalise the table to eliminate the redundancy. </a:t>
            </a:r>
          </a:p>
          <a:p>
            <a:pPr>
              <a:buFont typeface="Arial" pitchFamily="34" charset="0"/>
              <a:buChar char="•"/>
            </a:pPr>
            <a:r>
              <a:rPr lang="en-NZ" baseline="0" dirty="0" smtClean="0"/>
              <a:t>Then it might look like this....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Now we’ve eliminated the redundancy and the risk</a:t>
            </a:r>
            <a:r>
              <a:rPr lang="en-NZ" baseline="0" dirty="0" smtClean="0"/>
              <a:t> of data corruption, but the query process has become more complicated</a:t>
            </a:r>
          </a:p>
          <a:p>
            <a:pPr>
              <a:buFont typeface="Arial" pitchFamily="34" charset="0"/>
              <a:buChar char="•"/>
            </a:pPr>
            <a:r>
              <a:rPr lang="en-NZ" baseline="0" dirty="0" smtClean="0"/>
              <a:t>Specifically, what we took apart, we now have to put back together.</a:t>
            </a:r>
          </a:p>
          <a:p>
            <a:pPr>
              <a:buFont typeface="Arial" pitchFamily="34" charset="0"/>
              <a:buChar char="•"/>
            </a:pPr>
            <a:r>
              <a:rPr lang="en-NZ" baseline="0" dirty="0" smtClean="0"/>
              <a:t>This process, as you know, is called a join</a:t>
            </a:r>
          </a:p>
          <a:p>
            <a:pPr>
              <a:buFont typeface="Arial" pitchFamily="34" charset="0"/>
              <a:buChar char="•"/>
            </a:pPr>
            <a:r>
              <a:rPr lang="en-NZ" baseline="0" dirty="0" smtClean="0"/>
              <a:t>For example, now how would you list each musician and his rental charge?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These two syntactic variations return exactly the same result (names and rental charges)</a:t>
            </a:r>
          </a:p>
          <a:p>
            <a:pPr>
              <a:buFont typeface="Arial" pitchFamily="34" charset="0"/>
              <a:buChar char="•"/>
            </a:pPr>
            <a:r>
              <a:rPr lang="en-NZ" baseline="0" dirty="0" smtClean="0"/>
              <a:t>The second is the older, and now deprecated syntax for joining two tables</a:t>
            </a:r>
          </a:p>
          <a:p>
            <a:pPr>
              <a:buFont typeface="Arial" pitchFamily="34" charset="0"/>
              <a:buChar char="•"/>
            </a:pPr>
            <a:r>
              <a:rPr lang="en-NZ" baseline="0" dirty="0" smtClean="0"/>
              <a:t>The second syntax, which explicitly states the join, is generally preferred.</a:t>
            </a:r>
          </a:p>
          <a:p>
            <a:pPr>
              <a:buFont typeface="Arial" pitchFamily="34" charset="0"/>
              <a:buChar char="•"/>
            </a:pPr>
            <a:r>
              <a:rPr lang="en-NZ" baseline="0" dirty="0" smtClean="0"/>
              <a:t>It is more modern, and has several important technical advantages. The most important are:</a:t>
            </a:r>
          </a:p>
          <a:p>
            <a:pPr lvl="1">
              <a:buFont typeface="Arial" pitchFamily="34" charset="0"/>
              <a:buChar char="•"/>
            </a:pPr>
            <a:r>
              <a:rPr lang="en-NZ" baseline="0" dirty="0" smtClean="0"/>
              <a:t>It is clearer in the sense that it will always explicitly name all involved tables</a:t>
            </a:r>
          </a:p>
          <a:p>
            <a:pPr lvl="1">
              <a:buFont typeface="Arial" pitchFamily="34" charset="0"/>
              <a:buChar char="•"/>
            </a:pPr>
            <a:r>
              <a:rPr lang="en-NZ" baseline="0" dirty="0" smtClean="0"/>
              <a:t>It is unambiguous. For some of the more complex joins, you can’t get the result you want with the WHERE syntax</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expand our table a little bit to include</a:t>
            </a:r>
            <a:r>
              <a:rPr lang="en-NZ" baseline="0" dirty="0" smtClean="0"/>
              <a:t> Performances</a:t>
            </a:r>
          </a:p>
          <a:p>
            <a:pPr>
              <a:buFont typeface="Arial" pitchFamily="34" charset="0"/>
              <a:buChar char="•"/>
            </a:pPr>
            <a:r>
              <a:rPr lang="en-NZ" baseline="0" dirty="0" smtClean="0"/>
              <a:t>Musician and Performance have a many to many relationship, so we get this little linking table</a:t>
            </a:r>
          </a:p>
          <a:p>
            <a:pPr>
              <a:buFont typeface="Arial" pitchFamily="34" charset="0"/>
              <a:buChar char="•"/>
            </a:pPr>
            <a:r>
              <a:rPr lang="en-NZ" baseline="0" dirty="0" smtClean="0"/>
              <a:t>How can you list all the performers who played in the concert in Berlin, with the section they play in?</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solidFill>
                  <a:srgbClr val="FF0000"/>
                </a:solidFill>
              </a:rPr>
              <a:t>This is the end of the inner join review.</a:t>
            </a:r>
          </a:p>
          <a:p>
            <a:r>
              <a:rPr lang="en-NZ" dirty="0" smtClean="0">
                <a:solidFill>
                  <a:srgbClr val="FF0000"/>
                </a:solidFill>
              </a:rPr>
              <a:t>Next discuss</a:t>
            </a:r>
            <a:r>
              <a:rPr lang="en-NZ" baseline="0" dirty="0" smtClean="0">
                <a:solidFill>
                  <a:srgbClr val="FF0000"/>
                </a:solidFill>
              </a:rPr>
              <a:t> how joins work (</a:t>
            </a:r>
            <a:r>
              <a:rPr lang="en-NZ" baseline="0" dirty="0" err="1" smtClean="0">
                <a:solidFill>
                  <a:srgbClr val="FF0000"/>
                </a:solidFill>
              </a:rPr>
              <a:t>cartesian</a:t>
            </a:r>
            <a:r>
              <a:rPr lang="en-NZ" baseline="0" dirty="0" smtClean="0">
                <a:solidFill>
                  <a:srgbClr val="FF0000"/>
                </a:solidFill>
              </a:rPr>
              <a:t> product and exclusion) then outer joins</a:t>
            </a:r>
            <a:endParaRPr lang="en-NZ" dirty="0">
              <a:solidFill>
                <a:srgbClr val="FF0000"/>
              </a:solidFill>
            </a:endParaRP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To understand how the more complex joins</a:t>
            </a:r>
            <a:r>
              <a:rPr lang="en-NZ" baseline="0" dirty="0" smtClean="0"/>
              <a:t> work, it is very helpful to see the underlying process that the relational algebra uses to compute a join </a:t>
            </a:r>
          </a:p>
          <a:p>
            <a:pPr>
              <a:buFont typeface="Arial" pitchFamily="34" charset="0"/>
              <a:buChar char="•"/>
            </a:pPr>
            <a:r>
              <a:rPr lang="en-NZ" baseline="0" dirty="0" smtClean="0"/>
              <a:t>NB: not always implemented this way in hardware; this is a definitional perspective. Sometimes shortcuts are available which make a more efficient process with the same result (often based on use of indices). If so, they will be used, but LOGICALLY this is how joins work</a:t>
            </a:r>
          </a:p>
          <a:p>
            <a:pPr>
              <a:buFont typeface="Arial" pitchFamily="34" charset="0"/>
              <a:buChar char="•"/>
            </a:pPr>
            <a:r>
              <a:rPr lang="en-NZ" baseline="0" dirty="0" smtClean="0"/>
              <a:t>The familiar join we do (which is an INNER JOIN) is actually a two-step process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F6FFB3DA-676E-4F25-9192-F70A3F33ED14}" type="datetimeFigureOut">
              <a:rPr lang="en-US"/>
              <a:pPr>
                <a:defRPr/>
              </a:pPr>
              <a:t>8/28/2018</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FDA0B8B3-9882-4D87-BCF9-8239186A4EA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DB78F66-7075-4CFA-BCD4-AFA5B66342DB}" type="datetimeFigureOut">
              <a:rPr lang="en-US"/>
              <a:pPr>
                <a:defRPr/>
              </a:pPr>
              <a:t>8/28/2018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3EA1C5C-CCD5-4AC0-AB5D-A007FC47930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74DFEE-5E0A-44BA-88D9-1865C5F680AB}" type="datetimeFigureOut">
              <a:rPr lang="en-US"/>
              <a:pPr>
                <a:defRPr/>
              </a:pPr>
              <a:t>8/28/2018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3CCBFC-048C-4460-8E7D-355A0F0DC5A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7C3635DD-AD0E-4B03-B6C1-35B07F24C6E5}" type="datetimeFigureOut">
              <a:rPr lang="en-US"/>
              <a:pPr>
                <a:defRPr/>
              </a:pPr>
              <a:t>8/28/2018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B040DDDA-78B5-44BD-BA11-095D24488B4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2D9C1D70-E6CE-47B2-B901-C2E5682CB76F}" type="datetimeFigureOut">
              <a:rPr lang="en-US"/>
              <a:pPr>
                <a:defRPr/>
              </a:pPr>
              <a:t>8/28/2018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398F2D0-3F87-4E71-A42D-4513F1C3FC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F6A65664-BBA6-4787-B1A2-560C254714FB}" type="datetimeFigureOut">
              <a:rPr lang="en-US"/>
              <a:pPr>
                <a:defRPr/>
              </a:pPr>
              <a:t>8/28/2018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4DC6DD00-AA6C-423B-9B98-1E07B25955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D3874E3-487D-4969-B1E6-7A421B9742B8}" type="datetimeFigureOut">
              <a:rPr lang="en-US"/>
              <a:pPr>
                <a:defRPr/>
              </a:pPr>
              <a:t>8/28/2018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5FCFE43-5122-468C-B7A2-945FE2E817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76CF198-7E01-44FC-AA96-A874799BFE71}" type="datetimeFigureOut">
              <a:rPr lang="en-US"/>
              <a:pPr>
                <a:defRPr/>
              </a:pPr>
              <a:t>8/28/2018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7372A33-B52B-49E7-A06B-6D475301C9B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763E9EB5-F384-4EDE-9222-033BD8A05E26}" type="datetimeFigureOut">
              <a:rPr lang="en-US"/>
              <a:pPr>
                <a:defRPr/>
              </a:pPr>
              <a:t>8/28/2018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65FB0881-719A-445D-95CE-5AB6434017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ACE81EB-4C97-4569-9D82-0B67DC8646E4}" type="datetimeFigureOut">
              <a:rPr lang="en-US"/>
              <a:pPr>
                <a:defRPr/>
              </a:pPr>
              <a:t>8/28/2018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D4A00FD-84D4-4E4F-990D-77CD9138620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45068"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defRPr>
            </a:lvl1pPr>
            <a:extLst/>
          </a:lstStyle>
          <a:p>
            <a:pPr>
              <a:defRPr/>
            </a:pPr>
            <a:fld id="{234FB3F6-124D-4103-BC55-F668BE3A40FB}" type="datetimeFigureOut">
              <a:rPr lang="en-US"/>
              <a:pPr>
                <a:defRPr/>
              </a:pPr>
              <a:t>8/28/2018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defRPr>
            </a:lvl1pPr>
            <a:extLst/>
          </a:lstStyle>
          <a:p>
            <a:pPr>
              <a:defRPr/>
            </a:pPr>
            <a:fld id="{7903466D-D302-498B-A335-B2828F33410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67" r:id="rId2"/>
    <p:sldLayoutId id="2147483673" r:id="rId3"/>
    <p:sldLayoutId id="2147483674" r:id="rId4"/>
    <p:sldLayoutId id="2147483675" r:id="rId5"/>
    <p:sldLayoutId id="2147483668" r:id="rId6"/>
    <p:sldLayoutId id="2147483669" r:id="rId7"/>
    <p:sldLayoutId id="2147483676" r:id="rId8"/>
    <p:sldLayoutId id="2147483670" r:id="rId9"/>
    <p:sldLayoutId id="2147483671" r:id="rId10"/>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lstStyle/>
          <a:p>
            <a:pPr algn="r" fontAlgn="auto">
              <a:spcAft>
                <a:spcPts val="0"/>
              </a:spcAft>
              <a:defRPr/>
            </a:pPr>
            <a:r>
              <a:rPr lang="en-NZ" smtClean="0">
                <a:solidFill>
                  <a:schemeClr val="tx2">
                    <a:satMod val="200000"/>
                  </a:schemeClr>
                </a:solidFill>
              </a:rPr>
              <a:t>Week </a:t>
            </a:r>
            <a:r>
              <a:rPr lang="en-NZ" smtClean="0">
                <a:solidFill>
                  <a:schemeClr val="tx2">
                    <a:satMod val="200000"/>
                  </a:schemeClr>
                </a:solidFill>
              </a:rPr>
              <a:t>6</a:t>
            </a: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Advanced SQL </a:t>
            </a:r>
            <a:br>
              <a:rPr lang="en-NZ" dirty="0" smtClean="0">
                <a:solidFill>
                  <a:schemeClr val="tx2">
                    <a:satMod val="200000"/>
                  </a:schemeClr>
                </a:solidFill>
              </a:rPr>
            </a:br>
            <a:r>
              <a:rPr lang="en-NZ" dirty="0" smtClean="0">
                <a:solidFill>
                  <a:schemeClr val="tx2">
                    <a:satMod val="200000"/>
                  </a:schemeClr>
                </a:solidFill>
              </a:rPr>
              <a:t>Outer Joins and Sets</a:t>
            </a: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 </a:t>
            </a:r>
            <a:r>
              <a:rPr lang="en-NZ" dirty="0" smtClean="0"/>
              <a:t>2018</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a:xfrm>
            <a:off x="304800" y="3613150"/>
            <a:ext cx="8382000" cy="1416050"/>
          </a:xfrm>
        </p:spPr>
        <p:txBody>
          <a:bodyPr/>
          <a:lstStyle/>
          <a:p>
            <a:pPr>
              <a:buNone/>
            </a:pPr>
            <a:r>
              <a:rPr lang="en-NZ" sz="2000" dirty="0" smtClean="0"/>
              <a:t>SELECT </a:t>
            </a:r>
            <a:r>
              <a:rPr lang="en-NZ" sz="2000" dirty="0" err="1" smtClean="0"/>
              <a:t>musicianLastName</a:t>
            </a:r>
            <a:r>
              <a:rPr lang="en-NZ" sz="2000" dirty="0" smtClean="0"/>
              <a:t>, </a:t>
            </a:r>
            <a:r>
              <a:rPr lang="en-NZ" sz="2000" dirty="0" err="1" smtClean="0"/>
              <a:t>musicianFirstName</a:t>
            </a:r>
            <a:r>
              <a:rPr lang="en-NZ" sz="2000" dirty="0" smtClean="0"/>
              <a:t>, </a:t>
            </a:r>
            <a:r>
              <a:rPr lang="en-NZ" sz="2000" dirty="0" err="1" smtClean="0"/>
              <a:t>performanceCity</a:t>
            </a:r>
            <a:endParaRPr lang="en-NZ" sz="2000" dirty="0" smtClean="0"/>
          </a:p>
          <a:p>
            <a:pPr>
              <a:buNone/>
            </a:pPr>
            <a:r>
              <a:rPr lang="en-NZ" sz="2000" dirty="0" smtClean="0"/>
              <a:t>FROM </a:t>
            </a:r>
            <a:r>
              <a:rPr lang="en-NZ" sz="2000" dirty="0" err="1" smtClean="0"/>
              <a:t>tblOrchestra</a:t>
            </a:r>
            <a:r>
              <a:rPr lang="en-NZ" sz="2000" dirty="0" smtClean="0"/>
              <a:t> o JOIN </a:t>
            </a:r>
            <a:r>
              <a:rPr lang="en-NZ" sz="2000" dirty="0" err="1" smtClean="0"/>
              <a:t>tblMusicianPerformance</a:t>
            </a:r>
            <a:r>
              <a:rPr lang="en-NZ" sz="2000" dirty="0" smtClean="0"/>
              <a:t> mp ON </a:t>
            </a:r>
            <a:r>
              <a:rPr lang="en-NZ" sz="2000" dirty="0" err="1" smtClean="0"/>
              <a:t>o.musicianID</a:t>
            </a:r>
            <a:r>
              <a:rPr lang="en-NZ" sz="2000" dirty="0" smtClean="0"/>
              <a:t> = </a:t>
            </a:r>
            <a:r>
              <a:rPr lang="en-NZ" sz="2000" dirty="0" err="1" smtClean="0"/>
              <a:t>mp.musicianID</a:t>
            </a:r>
            <a:endParaRPr lang="en-NZ" sz="2000" dirty="0" smtClean="0"/>
          </a:p>
          <a:p>
            <a:pPr marL="582613" indent="-514350">
              <a:buNone/>
            </a:pPr>
            <a:endParaRPr lang="en-NZ" sz="2000" dirty="0" smtClean="0"/>
          </a:p>
        </p:txBody>
      </p:sp>
      <p:pic>
        <p:nvPicPr>
          <p:cNvPr id="69635" name="Picture 3"/>
          <p:cNvPicPr>
            <a:picLocks noChangeAspect="1" noChangeArrowheads="1"/>
          </p:cNvPicPr>
          <p:nvPr/>
        </p:nvPicPr>
        <p:blipFill>
          <a:blip r:embed="rId3" cstate="print"/>
          <a:srcRect/>
          <a:stretch>
            <a:fillRect/>
          </a:stretch>
        </p:blipFill>
        <p:spPr bwMode="auto">
          <a:xfrm>
            <a:off x="161925" y="1600200"/>
            <a:ext cx="4714875" cy="1524000"/>
          </a:xfrm>
          <a:prstGeom prst="rect">
            <a:avLst/>
          </a:prstGeom>
          <a:noFill/>
          <a:ln w="9525">
            <a:noFill/>
            <a:miter lim="800000"/>
            <a:headEnd/>
            <a:tailEnd/>
          </a:ln>
        </p:spPr>
      </p:pic>
      <p:pic>
        <p:nvPicPr>
          <p:cNvPr id="69636" name="Picture 4"/>
          <p:cNvPicPr>
            <a:picLocks noChangeAspect="1" noChangeArrowheads="1"/>
          </p:cNvPicPr>
          <p:nvPr/>
        </p:nvPicPr>
        <p:blipFill>
          <a:blip r:embed="rId4" cstate="print"/>
          <a:srcRect/>
          <a:stretch>
            <a:fillRect/>
          </a:stretch>
        </p:blipFill>
        <p:spPr bwMode="auto">
          <a:xfrm>
            <a:off x="5181600" y="1600200"/>
            <a:ext cx="3495675" cy="1314450"/>
          </a:xfrm>
          <a:prstGeom prst="rect">
            <a:avLst/>
          </a:prstGeom>
          <a:noFill/>
          <a:ln w="9525">
            <a:noFill/>
            <a:miter lim="800000"/>
            <a:headEnd/>
            <a:tailEnd/>
          </a:ln>
        </p:spPr>
      </p:pic>
      <p:pic>
        <p:nvPicPr>
          <p:cNvPr id="69637" name="Picture 5"/>
          <p:cNvPicPr>
            <a:picLocks noChangeAspect="1" noChangeArrowheads="1"/>
          </p:cNvPicPr>
          <p:nvPr/>
        </p:nvPicPr>
        <p:blipFill>
          <a:blip r:embed="rId5" cstate="print"/>
          <a:srcRect/>
          <a:stretch>
            <a:fillRect/>
          </a:stretch>
        </p:blipFill>
        <p:spPr bwMode="auto">
          <a:xfrm>
            <a:off x="304800" y="5004038"/>
            <a:ext cx="5029200" cy="1625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a:xfrm>
            <a:off x="304800" y="1752600"/>
            <a:ext cx="8382000" cy="5105400"/>
          </a:xfrm>
        </p:spPr>
        <p:txBody>
          <a:bodyPr/>
          <a:lstStyle/>
          <a:p>
            <a:pPr marL="582613" indent="-514350">
              <a:buFont typeface="+mj-lt"/>
              <a:buAutoNum type="arabicPeriod"/>
            </a:pPr>
            <a:r>
              <a:rPr lang="en-NZ" dirty="0" smtClean="0"/>
              <a:t>Build Cartesian product of the two tables</a:t>
            </a:r>
          </a:p>
          <a:p>
            <a:pPr marL="582613" indent="-514350">
              <a:buNone/>
            </a:pPr>
            <a:endParaRPr lang="en-NZ" sz="2000" dirty="0" smtClean="0"/>
          </a:p>
        </p:txBody>
      </p:sp>
      <p:pic>
        <p:nvPicPr>
          <p:cNvPr id="70658" name="Picture 2"/>
          <p:cNvPicPr>
            <a:picLocks noChangeAspect="1" noChangeArrowheads="1"/>
          </p:cNvPicPr>
          <p:nvPr/>
        </p:nvPicPr>
        <p:blipFill>
          <a:blip r:embed="rId3" cstate="print"/>
          <a:srcRect/>
          <a:stretch>
            <a:fillRect/>
          </a:stretch>
        </p:blipFill>
        <p:spPr bwMode="auto">
          <a:xfrm>
            <a:off x="962025" y="2401990"/>
            <a:ext cx="6962775" cy="43798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a:xfrm>
            <a:off x="304800" y="1752600"/>
            <a:ext cx="8382000" cy="5105400"/>
          </a:xfrm>
        </p:spPr>
        <p:txBody>
          <a:bodyPr/>
          <a:lstStyle/>
          <a:p>
            <a:pPr marL="582613" indent="-514350">
              <a:buFont typeface="+mj-lt"/>
              <a:buAutoNum type="arabicPeriod" startAt="2"/>
            </a:pPr>
            <a:r>
              <a:rPr lang="en-NZ" sz="2800" dirty="0" smtClean="0"/>
              <a:t>Choose those records that satisfy the ON condition</a:t>
            </a:r>
          </a:p>
          <a:p>
            <a:pPr marL="582613" indent="-514350">
              <a:buNone/>
            </a:pPr>
            <a:endParaRPr lang="en-NZ" sz="2000" dirty="0" smtClean="0"/>
          </a:p>
        </p:txBody>
      </p:sp>
      <p:pic>
        <p:nvPicPr>
          <p:cNvPr id="70658" name="Picture 2"/>
          <p:cNvPicPr>
            <a:picLocks noChangeAspect="1" noChangeArrowheads="1"/>
          </p:cNvPicPr>
          <p:nvPr/>
        </p:nvPicPr>
        <p:blipFill>
          <a:blip r:embed="rId3" cstate="print"/>
          <a:srcRect/>
          <a:stretch>
            <a:fillRect/>
          </a:stretch>
        </p:blipFill>
        <p:spPr bwMode="auto">
          <a:xfrm>
            <a:off x="962025" y="2401990"/>
            <a:ext cx="6962775" cy="4379810"/>
          </a:xfrm>
          <a:prstGeom prst="rect">
            <a:avLst/>
          </a:prstGeom>
          <a:noFill/>
          <a:ln w="9525">
            <a:noFill/>
            <a:miter lim="800000"/>
            <a:headEnd/>
            <a:tailEnd/>
          </a:ln>
        </p:spPr>
      </p:pic>
      <p:sp>
        <p:nvSpPr>
          <p:cNvPr id="5" name="Rectangle 4"/>
          <p:cNvSpPr/>
          <p:nvPr/>
        </p:nvSpPr>
        <p:spPr>
          <a:xfrm>
            <a:off x="990600" y="2590800"/>
            <a:ext cx="69342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6" name="Rectangle 5"/>
          <p:cNvSpPr/>
          <p:nvPr/>
        </p:nvSpPr>
        <p:spPr>
          <a:xfrm>
            <a:off x="990600" y="3934800"/>
            <a:ext cx="69342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7" name="Rectangle 6"/>
          <p:cNvSpPr/>
          <p:nvPr/>
        </p:nvSpPr>
        <p:spPr>
          <a:xfrm>
            <a:off x="990600" y="5257800"/>
            <a:ext cx="69342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8" name="Rectangle 7"/>
          <p:cNvSpPr/>
          <p:nvPr/>
        </p:nvSpPr>
        <p:spPr>
          <a:xfrm>
            <a:off x="990600" y="6019800"/>
            <a:ext cx="69342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p:txBody>
          <a:bodyPr/>
          <a:lstStyle/>
          <a:p>
            <a:endParaRPr lang="en-NZ"/>
          </a:p>
        </p:txBody>
      </p:sp>
      <p:pic>
        <p:nvPicPr>
          <p:cNvPr id="71682" name="Picture 2"/>
          <p:cNvPicPr>
            <a:picLocks noChangeAspect="1" noChangeArrowheads="1"/>
          </p:cNvPicPr>
          <p:nvPr/>
        </p:nvPicPr>
        <p:blipFill>
          <a:blip r:embed="rId3" cstate="print"/>
          <a:srcRect/>
          <a:stretch>
            <a:fillRect/>
          </a:stretch>
        </p:blipFill>
        <p:spPr bwMode="auto">
          <a:xfrm>
            <a:off x="859549" y="1981200"/>
            <a:ext cx="7827251" cy="2185989"/>
          </a:xfrm>
          <a:prstGeom prst="rect">
            <a:avLst/>
          </a:prstGeom>
          <a:noFill/>
          <a:ln w="9525">
            <a:noFill/>
            <a:miter lim="800000"/>
            <a:headEnd/>
            <a:tailEnd/>
          </a:ln>
        </p:spPr>
      </p:pic>
      <p:pic>
        <p:nvPicPr>
          <p:cNvPr id="71683" name="Picture 3"/>
          <p:cNvPicPr>
            <a:picLocks noChangeAspect="1" noChangeArrowheads="1"/>
          </p:cNvPicPr>
          <p:nvPr/>
        </p:nvPicPr>
        <p:blipFill>
          <a:blip r:embed="rId4" cstate="print"/>
          <a:srcRect/>
          <a:stretch>
            <a:fillRect/>
          </a:stretch>
        </p:blipFill>
        <p:spPr bwMode="auto">
          <a:xfrm>
            <a:off x="905360" y="4333875"/>
            <a:ext cx="778144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p:txBody>
          <a:bodyPr/>
          <a:lstStyle/>
          <a:p>
            <a:endParaRPr lang="en-NZ"/>
          </a:p>
        </p:txBody>
      </p:sp>
      <p:pic>
        <p:nvPicPr>
          <p:cNvPr id="72706" name="Picture 2"/>
          <p:cNvPicPr>
            <a:picLocks noChangeAspect="1" noChangeArrowheads="1"/>
          </p:cNvPicPr>
          <p:nvPr/>
        </p:nvPicPr>
        <p:blipFill>
          <a:blip r:embed="rId3" cstate="print"/>
          <a:srcRect/>
          <a:stretch>
            <a:fillRect/>
          </a:stretch>
        </p:blipFill>
        <p:spPr bwMode="auto">
          <a:xfrm>
            <a:off x="1088984" y="2769894"/>
            <a:ext cx="7064415" cy="3554706"/>
          </a:xfrm>
          <a:prstGeom prst="rect">
            <a:avLst/>
          </a:prstGeom>
          <a:noFill/>
          <a:ln w="9525">
            <a:noFill/>
            <a:miter lim="800000"/>
            <a:headEnd/>
            <a:tailEnd/>
          </a:ln>
        </p:spPr>
      </p:pic>
      <p:pic>
        <p:nvPicPr>
          <p:cNvPr id="72707" name="Picture 3"/>
          <p:cNvPicPr>
            <a:picLocks noChangeAspect="1" noChangeArrowheads="1"/>
          </p:cNvPicPr>
          <p:nvPr/>
        </p:nvPicPr>
        <p:blipFill>
          <a:blip r:embed="rId4" cstate="print"/>
          <a:srcRect/>
          <a:stretch>
            <a:fillRect/>
          </a:stretch>
        </p:blipFill>
        <p:spPr bwMode="auto">
          <a:xfrm>
            <a:off x="685800" y="1828800"/>
            <a:ext cx="8221579"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p:txBody>
          <a:bodyPr/>
          <a:lstStyle/>
          <a:p>
            <a:endParaRPr lang="en-NZ"/>
          </a:p>
        </p:txBody>
      </p:sp>
      <p:pic>
        <p:nvPicPr>
          <p:cNvPr id="73730" name="Picture 2"/>
          <p:cNvPicPr>
            <a:picLocks noChangeAspect="1" noChangeArrowheads="1"/>
          </p:cNvPicPr>
          <p:nvPr/>
        </p:nvPicPr>
        <p:blipFill>
          <a:blip r:embed="rId3" cstate="print"/>
          <a:srcRect/>
          <a:stretch>
            <a:fillRect/>
          </a:stretch>
        </p:blipFill>
        <p:spPr bwMode="auto">
          <a:xfrm>
            <a:off x="571936" y="1844674"/>
            <a:ext cx="8203279" cy="4556126"/>
          </a:xfrm>
          <a:prstGeom prst="rect">
            <a:avLst/>
          </a:prstGeom>
          <a:noFill/>
          <a:ln w="9525">
            <a:noFill/>
            <a:miter lim="800000"/>
            <a:headEnd/>
            <a:tailEnd/>
          </a:ln>
        </p:spPr>
      </p:pic>
      <p:sp>
        <p:nvSpPr>
          <p:cNvPr id="5" name="Rectangle 4"/>
          <p:cNvSpPr/>
          <p:nvPr/>
        </p:nvSpPr>
        <p:spPr>
          <a:xfrm>
            <a:off x="914400" y="2057400"/>
            <a:ext cx="77724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6" name="Rectangle 5"/>
          <p:cNvSpPr/>
          <p:nvPr/>
        </p:nvSpPr>
        <p:spPr>
          <a:xfrm>
            <a:off x="914400" y="3477600"/>
            <a:ext cx="77724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7" name="Rectangle 6"/>
          <p:cNvSpPr/>
          <p:nvPr/>
        </p:nvSpPr>
        <p:spPr>
          <a:xfrm>
            <a:off x="914400" y="5257800"/>
            <a:ext cx="77724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Outer Joins</a:t>
            </a:r>
            <a:endParaRPr lang="en-NZ" dirty="0"/>
          </a:p>
        </p:txBody>
      </p:sp>
      <p:sp>
        <p:nvSpPr>
          <p:cNvPr id="3" name="Content Placeholder 2"/>
          <p:cNvSpPr>
            <a:spLocks noGrp="1"/>
          </p:cNvSpPr>
          <p:nvPr>
            <p:ph idx="1"/>
          </p:nvPr>
        </p:nvSpPr>
        <p:spPr/>
        <p:txBody>
          <a:bodyPr/>
          <a:lstStyle/>
          <a:p>
            <a:r>
              <a:rPr lang="en-NZ" dirty="0" smtClean="0"/>
              <a:t>Outer Joins return </a:t>
            </a:r>
            <a:r>
              <a:rPr lang="en-NZ" i="1" dirty="0" smtClean="0"/>
              <a:t>some</a:t>
            </a:r>
            <a:r>
              <a:rPr lang="en-NZ" dirty="0" smtClean="0"/>
              <a:t> records from the </a:t>
            </a:r>
            <a:r>
              <a:rPr lang="en-NZ" dirty="0" err="1" smtClean="0"/>
              <a:t>cartesian</a:t>
            </a:r>
            <a:r>
              <a:rPr lang="en-NZ" dirty="0" smtClean="0"/>
              <a:t> product that </a:t>
            </a:r>
            <a:r>
              <a:rPr lang="en-NZ" i="1" dirty="0" smtClean="0"/>
              <a:t>do not</a:t>
            </a:r>
            <a:r>
              <a:rPr lang="en-NZ" dirty="0" smtClean="0"/>
              <a:t> satisfy the ON condition.</a:t>
            </a:r>
          </a:p>
          <a:p>
            <a:r>
              <a:rPr lang="en-NZ" dirty="0" smtClean="0"/>
              <a:t>In an outer join, the order of the tables is important</a:t>
            </a:r>
          </a:p>
          <a:p>
            <a:r>
              <a:rPr lang="en-NZ" dirty="0" smtClean="0"/>
              <a:t>FROM </a:t>
            </a:r>
            <a:r>
              <a:rPr lang="en-NZ" i="1" dirty="0" err="1" smtClean="0"/>
              <a:t>tblLeft</a:t>
            </a:r>
            <a:r>
              <a:rPr lang="en-NZ" dirty="0" smtClean="0"/>
              <a:t> OUTER JOIN </a:t>
            </a:r>
            <a:r>
              <a:rPr lang="en-NZ" i="1" dirty="0" err="1" smtClean="0"/>
              <a:t>tblRight</a:t>
            </a:r>
            <a:endParaRPr lang="en-NZ"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LEFT OUTER JOIN</a:t>
            </a:r>
            <a:endParaRPr lang="en-NZ" dirty="0"/>
          </a:p>
        </p:txBody>
      </p:sp>
      <p:sp>
        <p:nvSpPr>
          <p:cNvPr id="3" name="Content Placeholder 2"/>
          <p:cNvSpPr>
            <a:spLocks noGrp="1"/>
          </p:cNvSpPr>
          <p:nvPr>
            <p:ph idx="1"/>
          </p:nvPr>
        </p:nvSpPr>
        <p:spPr/>
        <p:txBody>
          <a:bodyPr/>
          <a:lstStyle/>
          <a:p>
            <a:r>
              <a:rPr lang="en-NZ" dirty="0" smtClean="0"/>
              <a:t>Returns </a:t>
            </a:r>
            <a:r>
              <a:rPr lang="en-NZ" i="1" dirty="0" smtClean="0"/>
              <a:t>every record </a:t>
            </a:r>
            <a:r>
              <a:rPr lang="en-NZ" dirty="0" smtClean="0"/>
              <a:t>of the left table</a:t>
            </a:r>
          </a:p>
          <a:p>
            <a:pPr lvl="1"/>
            <a:r>
              <a:rPr lang="en-NZ" dirty="0" smtClean="0"/>
              <a:t>All rows that satisfy the ON condition</a:t>
            </a:r>
          </a:p>
          <a:p>
            <a:pPr lvl="1"/>
            <a:r>
              <a:rPr lang="en-NZ" dirty="0" smtClean="0"/>
              <a:t>For any records in the left table that have no matches, fields from the right table are assigned NULL</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LEFT OUTER JOIN</a:t>
            </a:r>
            <a:endParaRPr lang="en-NZ" dirty="0"/>
          </a:p>
        </p:txBody>
      </p:sp>
      <p:sp>
        <p:nvSpPr>
          <p:cNvPr id="3" name="Content Placeholder 2"/>
          <p:cNvSpPr>
            <a:spLocks noGrp="1"/>
          </p:cNvSpPr>
          <p:nvPr>
            <p:ph idx="1"/>
          </p:nvPr>
        </p:nvSpPr>
        <p:spPr/>
        <p:txBody>
          <a:bodyPr/>
          <a:lstStyle/>
          <a:p>
            <a:endParaRPr lang="en-NZ"/>
          </a:p>
        </p:txBody>
      </p:sp>
      <p:pic>
        <p:nvPicPr>
          <p:cNvPr id="74754" name="Picture 2"/>
          <p:cNvPicPr>
            <a:picLocks noChangeAspect="1" noChangeArrowheads="1"/>
          </p:cNvPicPr>
          <p:nvPr/>
        </p:nvPicPr>
        <p:blipFill>
          <a:blip r:embed="rId3" cstate="print"/>
          <a:srcRect/>
          <a:stretch>
            <a:fillRect/>
          </a:stretch>
        </p:blipFill>
        <p:spPr bwMode="auto">
          <a:xfrm>
            <a:off x="609600" y="2057400"/>
            <a:ext cx="824129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LEFT OUTER JOIN</a:t>
            </a:r>
            <a:endParaRPr lang="en-NZ" dirty="0"/>
          </a:p>
        </p:txBody>
      </p:sp>
      <p:sp>
        <p:nvSpPr>
          <p:cNvPr id="3" name="Content Placeholder 2"/>
          <p:cNvSpPr>
            <a:spLocks noGrp="1"/>
          </p:cNvSpPr>
          <p:nvPr>
            <p:ph idx="1"/>
          </p:nvPr>
        </p:nvSpPr>
        <p:spPr/>
        <p:txBody>
          <a:bodyPr/>
          <a:lstStyle/>
          <a:p>
            <a:endParaRPr lang="en-NZ"/>
          </a:p>
        </p:txBody>
      </p:sp>
      <p:pic>
        <p:nvPicPr>
          <p:cNvPr id="75778" name="Picture 2"/>
          <p:cNvPicPr>
            <a:picLocks noChangeAspect="1" noChangeArrowheads="1"/>
          </p:cNvPicPr>
          <p:nvPr/>
        </p:nvPicPr>
        <p:blipFill>
          <a:blip r:embed="rId3" cstate="print"/>
          <a:srcRect/>
          <a:stretch>
            <a:fillRect/>
          </a:stretch>
        </p:blipFill>
        <p:spPr bwMode="auto">
          <a:xfrm>
            <a:off x="1009650" y="1905000"/>
            <a:ext cx="7524750" cy="2362200"/>
          </a:xfrm>
          <a:prstGeom prst="rect">
            <a:avLst/>
          </a:prstGeom>
          <a:noFill/>
          <a:ln w="9525">
            <a:noFill/>
            <a:miter lim="800000"/>
            <a:headEnd/>
            <a:tailEnd/>
          </a:ln>
        </p:spPr>
      </p:pic>
      <p:pic>
        <p:nvPicPr>
          <p:cNvPr id="75779" name="Picture 3"/>
          <p:cNvPicPr>
            <a:picLocks noChangeAspect="1" noChangeArrowheads="1"/>
          </p:cNvPicPr>
          <p:nvPr/>
        </p:nvPicPr>
        <p:blipFill>
          <a:blip r:embed="rId4" cstate="print"/>
          <a:srcRect/>
          <a:stretch>
            <a:fillRect/>
          </a:stretch>
        </p:blipFill>
        <p:spPr bwMode="auto">
          <a:xfrm>
            <a:off x="981075" y="4476750"/>
            <a:ext cx="7629525" cy="1695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NZ" dirty="0"/>
          </a:p>
        </p:txBody>
      </p:sp>
      <p:sp>
        <p:nvSpPr>
          <p:cNvPr id="3" name="Content Placeholder 2"/>
          <p:cNvSpPr>
            <a:spLocks noGrp="1"/>
          </p:cNvSpPr>
          <p:nvPr>
            <p:ph idx="1"/>
          </p:nvPr>
        </p:nvSpPr>
        <p:spPr/>
        <p:txBody>
          <a:bodyPr/>
          <a:lstStyle/>
          <a:p>
            <a:r>
              <a:rPr lang="en-NZ" dirty="0" smtClean="0"/>
              <a:t>Complex Joins</a:t>
            </a:r>
          </a:p>
          <a:p>
            <a:r>
              <a:rPr lang="en-NZ" dirty="0" smtClean="0"/>
              <a:t>Set Operations</a:t>
            </a:r>
          </a:p>
          <a:p>
            <a:r>
              <a:rPr lang="en-NZ" dirty="0" smtClean="0"/>
              <a:t>Case Statement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RIGHT OUTER JOIN</a:t>
            </a:r>
            <a:endParaRPr lang="en-NZ" dirty="0"/>
          </a:p>
        </p:txBody>
      </p:sp>
      <p:sp>
        <p:nvSpPr>
          <p:cNvPr id="3" name="Content Placeholder 2"/>
          <p:cNvSpPr>
            <a:spLocks noGrp="1"/>
          </p:cNvSpPr>
          <p:nvPr>
            <p:ph idx="1"/>
          </p:nvPr>
        </p:nvSpPr>
        <p:spPr/>
        <p:txBody>
          <a:bodyPr/>
          <a:lstStyle/>
          <a:p>
            <a:r>
              <a:rPr lang="en-NZ" dirty="0" smtClean="0"/>
              <a:t>The right table is the </a:t>
            </a:r>
            <a:r>
              <a:rPr lang="en-NZ" i="1" dirty="0" smtClean="0"/>
              <a:t>included table</a:t>
            </a:r>
            <a:r>
              <a:rPr lang="en-NZ" dirty="0" smtClean="0"/>
              <a:t>.</a:t>
            </a:r>
          </a:p>
          <a:p>
            <a:r>
              <a:rPr lang="en-NZ" dirty="0" smtClean="0"/>
              <a:t>For unmatched records in the right table, NULL values are supplied for all fields from the left table.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Outer Joins</a:t>
            </a:r>
            <a:endParaRPr lang="en-NZ" dirty="0"/>
          </a:p>
        </p:txBody>
      </p:sp>
      <p:pic>
        <p:nvPicPr>
          <p:cNvPr id="76802" name="Picture 2"/>
          <p:cNvPicPr>
            <a:picLocks noChangeAspect="1" noChangeArrowheads="1"/>
          </p:cNvPicPr>
          <p:nvPr/>
        </p:nvPicPr>
        <p:blipFill>
          <a:blip r:embed="rId3" cstate="print"/>
          <a:srcRect/>
          <a:stretch>
            <a:fillRect/>
          </a:stretch>
        </p:blipFill>
        <p:spPr bwMode="auto">
          <a:xfrm>
            <a:off x="990600" y="1374586"/>
            <a:ext cx="2590800" cy="1740090"/>
          </a:xfrm>
          <a:prstGeom prst="rect">
            <a:avLst/>
          </a:prstGeom>
          <a:noFill/>
          <a:ln w="9525">
            <a:noFill/>
            <a:miter lim="800000"/>
            <a:headEnd/>
            <a:tailEnd/>
          </a:ln>
        </p:spPr>
      </p:pic>
      <p:pic>
        <p:nvPicPr>
          <p:cNvPr id="76803" name="Picture 3"/>
          <p:cNvPicPr>
            <a:picLocks noGrp="1" noChangeAspect="1" noChangeArrowheads="1"/>
          </p:cNvPicPr>
          <p:nvPr>
            <p:ph idx="1"/>
          </p:nvPr>
        </p:nvPicPr>
        <p:blipFill>
          <a:blip r:embed="rId4" cstate="print"/>
          <a:srcRect/>
          <a:stretch>
            <a:fillRect/>
          </a:stretch>
        </p:blipFill>
        <p:spPr bwMode="auto">
          <a:xfrm>
            <a:off x="4899660" y="1452771"/>
            <a:ext cx="2491740" cy="1519029"/>
          </a:xfrm>
          <a:prstGeom prst="rect">
            <a:avLst/>
          </a:prstGeom>
          <a:noFill/>
          <a:ln w="9525">
            <a:noFill/>
            <a:miter lim="800000"/>
            <a:headEnd/>
            <a:tailEnd/>
          </a:ln>
        </p:spPr>
      </p:pic>
      <p:pic>
        <p:nvPicPr>
          <p:cNvPr id="76804" name="Picture 4"/>
          <p:cNvPicPr>
            <a:picLocks noChangeAspect="1" noChangeArrowheads="1"/>
          </p:cNvPicPr>
          <p:nvPr/>
        </p:nvPicPr>
        <p:blipFill>
          <a:blip r:embed="rId5" cstate="print"/>
          <a:srcRect/>
          <a:stretch>
            <a:fillRect/>
          </a:stretch>
        </p:blipFill>
        <p:spPr bwMode="auto">
          <a:xfrm>
            <a:off x="891721" y="3352800"/>
            <a:ext cx="5813879" cy="1104900"/>
          </a:xfrm>
          <a:prstGeom prst="rect">
            <a:avLst/>
          </a:prstGeom>
          <a:noFill/>
          <a:ln w="9525">
            <a:noFill/>
            <a:miter lim="800000"/>
            <a:headEnd/>
            <a:tailEnd/>
          </a:ln>
        </p:spPr>
      </p:pic>
      <p:pic>
        <p:nvPicPr>
          <p:cNvPr id="76805" name="Picture 5"/>
          <p:cNvPicPr>
            <a:picLocks noChangeAspect="1" noChangeArrowheads="1"/>
          </p:cNvPicPr>
          <p:nvPr/>
        </p:nvPicPr>
        <p:blipFill>
          <a:blip r:embed="rId6" cstate="print"/>
          <a:srcRect/>
          <a:stretch>
            <a:fillRect/>
          </a:stretch>
        </p:blipFill>
        <p:spPr bwMode="auto">
          <a:xfrm>
            <a:off x="876300" y="4657725"/>
            <a:ext cx="4762500" cy="19365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8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6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Outer Joins</a:t>
            </a:r>
            <a:endParaRPr lang="en-NZ" dirty="0"/>
          </a:p>
        </p:txBody>
      </p:sp>
      <p:sp>
        <p:nvSpPr>
          <p:cNvPr id="3" name="Content Placeholder 2"/>
          <p:cNvSpPr>
            <a:spLocks noGrp="1"/>
          </p:cNvSpPr>
          <p:nvPr>
            <p:ph idx="1"/>
          </p:nvPr>
        </p:nvSpPr>
        <p:spPr/>
        <p:txBody>
          <a:bodyPr/>
          <a:lstStyle/>
          <a:p>
            <a:endParaRPr lang="en-NZ" dirty="0"/>
          </a:p>
        </p:txBody>
      </p:sp>
      <p:pic>
        <p:nvPicPr>
          <p:cNvPr id="77826" name="Picture 2"/>
          <p:cNvPicPr>
            <a:picLocks noChangeAspect="1" noChangeArrowheads="1"/>
          </p:cNvPicPr>
          <p:nvPr/>
        </p:nvPicPr>
        <p:blipFill>
          <a:blip r:embed="rId3" cstate="print"/>
          <a:srcRect/>
          <a:stretch>
            <a:fillRect/>
          </a:stretch>
        </p:blipFill>
        <p:spPr bwMode="auto">
          <a:xfrm>
            <a:off x="1905001" y="1699372"/>
            <a:ext cx="5334000" cy="4930028"/>
          </a:xfrm>
          <a:prstGeom prst="rect">
            <a:avLst/>
          </a:prstGeom>
          <a:noFill/>
          <a:ln w="9525">
            <a:noFill/>
            <a:miter lim="800000"/>
            <a:headEnd/>
            <a:tailEnd/>
          </a:ln>
        </p:spPr>
      </p:pic>
      <p:sp>
        <p:nvSpPr>
          <p:cNvPr id="5" name="Rectangle 4"/>
          <p:cNvSpPr/>
          <p:nvPr/>
        </p:nvSpPr>
        <p:spPr>
          <a:xfrm>
            <a:off x="1905000" y="1953600"/>
            <a:ext cx="53340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6" name="Rectangle 5"/>
          <p:cNvSpPr/>
          <p:nvPr/>
        </p:nvSpPr>
        <p:spPr>
          <a:xfrm>
            <a:off x="1905000" y="3352800"/>
            <a:ext cx="53340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7" name="Rectangle 6"/>
          <p:cNvSpPr/>
          <p:nvPr/>
        </p:nvSpPr>
        <p:spPr>
          <a:xfrm>
            <a:off x="1905000" y="5001600"/>
            <a:ext cx="53340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8" name="Rectangle 7"/>
          <p:cNvSpPr/>
          <p:nvPr/>
        </p:nvSpPr>
        <p:spPr>
          <a:xfrm>
            <a:off x="1905000" y="3630000"/>
            <a:ext cx="5334000" cy="180000"/>
          </a:xfrm>
          <a:prstGeom prst="rect">
            <a:avLst/>
          </a:prstGeom>
          <a:solidFill>
            <a:schemeClr val="accent1">
              <a:alpha val="1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Z"/>
          </a:p>
        </p:txBody>
      </p:sp>
      <p:sp>
        <p:nvSpPr>
          <p:cNvPr id="9" name="Rectangle 8"/>
          <p:cNvSpPr/>
          <p:nvPr/>
        </p:nvSpPr>
        <p:spPr>
          <a:xfrm>
            <a:off x="1905000" y="2895600"/>
            <a:ext cx="5334000" cy="180000"/>
          </a:xfrm>
          <a:prstGeom prst="rect">
            <a:avLst/>
          </a:prstGeom>
          <a:solidFill>
            <a:schemeClr val="accent1">
              <a:alpha val="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0" name="Rectangle 9"/>
          <p:cNvSpPr/>
          <p:nvPr/>
        </p:nvSpPr>
        <p:spPr>
          <a:xfrm>
            <a:off x="1905000" y="4087200"/>
            <a:ext cx="5334000" cy="180000"/>
          </a:xfrm>
          <a:prstGeom prst="rect">
            <a:avLst/>
          </a:prstGeom>
          <a:solidFill>
            <a:schemeClr val="accent1">
              <a:alpha val="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1" name="Rectangle 10"/>
          <p:cNvSpPr/>
          <p:nvPr/>
        </p:nvSpPr>
        <p:spPr>
          <a:xfrm>
            <a:off x="1905000" y="5257800"/>
            <a:ext cx="5334000" cy="180000"/>
          </a:xfrm>
          <a:prstGeom prst="rect">
            <a:avLst/>
          </a:prstGeom>
          <a:solidFill>
            <a:schemeClr val="accent1">
              <a:alpha val="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2" name="Rectangle 11"/>
          <p:cNvSpPr/>
          <p:nvPr/>
        </p:nvSpPr>
        <p:spPr>
          <a:xfrm>
            <a:off x="1981200" y="6449400"/>
            <a:ext cx="5334000" cy="180000"/>
          </a:xfrm>
          <a:prstGeom prst="rect">
            <a:avLst/>
          </a:prstGeom>
          <a:solidFill>
            <a:schemeClr val="accent1">
              <a:alpha val="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4" name="Rectangle 13"/>
          <p:cNvSpPr/>
          <p:nvPr/>
        </p:nvSpPr>
        <p:spPr>
          <a:xfrm>
            <a:off x="1905000" y="1905000"/>
            <a:ext cx="3505200" cy="1219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5" name="Picture 5"/>
          <p:cNvPicPr>
            <a:picLocks noChangeAspect="1" noChangeArrowheads="1"/>
          </p:cNvPicPr>
          <p:nvPr/>
        </p:nvPicPr>
        <p:blipFill>
          <a:blip r:embed="rId4" cstate="print"/>
          <a:srcRect/>
          <a:stretch>
            <a:fillRect/>
          </a:stretch>
        </p:blipFill>
        <p:spPr bwMode="auto">
          <a:xfrm>
            <a:off x="5143500" y="152400"/>
            <a:ext cx="3543300" cy="144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Outer Joins</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990600" y="1384110"/>
            <a:ext cx="2590800" cy="174009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4899660" y="1371600"/>
            <a:ext cx="2491740" cy="1519029"/>
          </a:xfrm>
          <a:prstGeom prst="rect">
            <a:avLst/>
          </a:prstGeom>
          <a:noFill/>
          <a:ln w="9525">
            <a:noFill/>
            <a:miter lim="800000"/>
            <a:headEnd/>
            <a:tailEnd/>
          </a:ln>
        </p:spPr>
      </p:pic>
      <p:pic>
        <p:nvPicPr>
          <p:cNvPr id="78850" name="Picture 2"/>
          <p:cNvPicPr>
            <a:picLocks noChangeAspect="1" noChangeArrowheads="1"/>
          </p:cNvPicPr>
          <p:nvPr/>
        </p:nvPicPr>
        <p:blipFill>
          <a:blip r:embed="rId5" cstate="print"/>
          <a:srcRect/>
          <a:stretch>
            <a:fillRect/>
          </a:stretch>
        </p:blipFill>
        <p:spPr bwMode="auto">
          <a:xfrm>
            <a:off x="990600" y="3371849"/>
            <a:ext cx="7620000" cy="1177483"/>
          </a:xfrm>
          <a:prstGeom prst="rect">
            <a:avLst/>
          </a:prstGeom>
          <a:noFill/>
          <a:ln w="9525">
            <a:noFill/>
            <a:miter lim="800000"/>
            <a:headEnd/>
            <a:tailEnd/>
          </a:ln>
        </p:spPr>
      </p:pic>
      <p:pic>
        <p:nvPicPr>
          <p:cNvPr id="78851" name="Picture 3"/>
          <p:cNvPicPr>
            <a:picLocks noChangeAspect="1" noChangeArrowheads="1"/>
          </p:cNvPicPr>
          <p:nvPr/>
        </p:nvPicPr>
        <p:blipFill>
          <a:blip r:embed="rId6" cstate="print"/>
          <a:srcRect/>
          <a:stretch>
            <a:fillRect/>
          </a:stretch>
        </p:blipFill>
        <p:spPr bwMode="auto">
          <a:xfrm>
            <a:off x="990599" y="4800600"/>
            <a:ext cx="4394579"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Outer Joins</a:t>
            </a:r>
            <a:endParaRPr lang="en-NZ" dirty="0"/>
          </a:p>
        </p:txBody>
      </p:sp>
      <p:sp>
        <p:nvSpPr>
          <p:cNvPr id="3" name="Content Placeholder 2"/>
          <p:cNvSpPr>
            <a:spLocks noGrp="1"/>
          </p:cNvSpPr>
          <p:nvPr>
            <p:ph idx="1"/>
          </p:nvPr>
        </p:nvSpPr>
        <p:spPr>
          <a:xfrm>
            <a:off x="914400" y="1524000"/>
            <a:ext cx="7772400" cy="4572000"/>
          </a:xfrm>
        </p:spPr>
        <p:txBody>
          <a:bodyPr/>
          <a:lstStyle/>
          <a:p>
            <a:r>
              <a:rPr lang="en-NZ" dirty="0" smtClean="0"/>
              <a:t>Uses of Outer Joins</a:t>
            </a:r>
          </a:p>
          <a:p>
            <a:pPr lvl="1"/>
            <a:r>
              <a:rPr lang="en-NZ" dirty="0" smtClean="0"/>
              <a:t>Will always show all records, unlike INNER JOINS which can omit instances completely if there is no match</a:t>
            </a:r>
          </a:p>
          <a:p>
            <a:pPr lvl="1"/>
            <a:r>
              <a:rPr lang="en-NZ" dirty="0" smtClean="0"/>
              <a:t>Valuable for searches on NULL conditions</a:t>
            </a:r>
          </a:p>
          <a:p>
            <a:pPr lvl="1"/>
            <a:endParaRPr lang="en-NZ" dirty="0"/>
          </a:p>
        </p:txBody>
      </p:sp>
      <p:pic>
        <p:nvPicPr>
          <p:cNvPr id="79874" name="Picture 2"/>
          <p:cNvPicPr>
            <a:picLocks noChangeAspect="1" noChangeArrowheads="1"/>
          </p:cNvPicPr>
          <p:nvPr/>
        </p:nvPicPr>
        <p:blipFill>
          <a:blip r:embed="rId3" cstate="print"/>
          <a:srcRect/>
          <a:stretch>
            <a:fillRect/>
          </a:stretch>
        </p:blipFill>
        <p:spPr bwMode="auto">
          <a:xfrm>
            <a:off x="1066800" y="4191000"/>
            <a:ext cx="6583299" cy="1409700"/>
          </a:xfrm>
          <a:prstGeom prst="rect">
            <a:avLst/>
          </a:prstGeom>
          <a:noFill/>
          <a:ln w="9525">
            <a:noFill/>
            <a:miter lim="800000"/>
            <a:headEnd/>
            <a:tailEnd/>
          </a:ln>
        </p:spPr>
      </p:pic>
      <p:pic>
        <p:nvPicPr>
          <p:cNvPr id="79875" name="Picture 3"/>
          <p:cNvPicPr>
            <a:picLocks noChangeAspect="1" noChangeArrowheads="1"/>
          </p:cNvPicPr>
          <p:nvPr/>
        </p:nvPicPr>
        <p:blipFill>
          <a:blip r:embed="rId4" cstate="print"/>
          <a:srcRect/>
          <a:stretch>
            <a:fillRect/>
          </a:stretch>
        </p:blipFill>
        <p:spPr bwMode="auto">
          <a:xfrm>
            <a:off x="1066800" y="5867400"/>
            <a:ext cx="1875678" cy="790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FULL OUTER JOIN</a:t>
            </a:r>
            <a:endParaRPr lang="en-NZ" dirty="0"/>
          </a:p>
        </p:txBody>
      </p:sp>
      <p:sp>
        <p:nvSpPr>
          <p:cNvPr id="3" name="Content Placeholder 2"/>
          <p:cNvSpPr>
            <a:spLocks noGrp="1"/>
          </p:cNvSpPr>
          <p:nvPr>
            <p:ph idx="1"/>
          </p:nvPr>
        </p:nvSpPr>
        <p:spPr>
          <a:xfrm>
            <a:off x="914400" y="1524000"/>
            <a:ext cx="7772400" cy="4572000"/>
          </a:xfrm>
        </p:spPr>
        <p:txBody>
          <a:bodyPr/>
          <a:lstStyle/>
          <a:p>
            <a:r>
              <a:rPr lang="en-NZ" dirty="0" smtClean="0"/>
              <a:t>Return set includes</a:t>
            </a:r>
          </a:p>
          <a:p>
            <a:pPr lvl="1"/>
            <a:r>
              <a:rPr lang="en-NZ" dirty="0" smtClean="0"/>
              <a:t>All matched records</a:t>
            </a:r>
          </a:p>
          <a:p>
            <a:pPr lvl="1"/>
            <a:r>
              <a:rPr lang="en-NZ" dirty="0" smtClean="0"/>
              <a:t>All unmatched from the left table with NULL supplied for fields from the right</a:t>
            </a:r>
          </a:p>
          <a:p>
            <a:pPr lvl="1"/>
            <a:r>
              <a:rPr lang="en-NZ" dirty="0" smtClean="0"/>
              <a:t>All unmatched from the left table with NULL supplied for fields from the left</a:t>
            </a:r>
            <a:endParaRPr lang="en-NZ" dirty="0"/>
          </a:p>
        </p:txBody>
      </p:sp>
      <p:pic>
        <p:nvPicPr>
          <p:cNvPr id="80899" name="Picture 3"/>
          <p:cNvPicPr>
            <a:picLocks noChangeAspect="1" noChangeArrowheads="1"/>
          </p:cNvPicPr>
          <p:nvPr/>
        </p:nvPicPr>
        <p:blipFill>
          <a:blip r:embed="rId3" cstate="print"/>
          <a:srcRect/>
          <a:stretch>
            <a:fillRect/>
          </a:stretch>
        </p:blipFill>
        <p:spPr bwMode="auto">
          <a:xfrm>
            <a:off x="1447800" y="4572000"/>
            <a:ext cx="4495800" cy="20998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2763"/>
            <a:ext cx="8229600" cy="914400"/>
          </a:xfrm>
        </p:spPr>
        <p:txBody>
          <a:bodyPr/>
          <a:lstStyle/>
          <a:p>
            <a:r>
              <a:rPr lang="en-NZ" sz="3600" dirty="0" smtClean="0"/>
              <a:t>Generating the Cartesian Product</a:t>
            </a:r>
            <a:endParaRPr lang="en-NZ" sz="3600" dirty="0"/>
          </a:p>
        </p:txBody>
      </p:sp>
      <p:sp>
        <p:nvSpPr>
          <p:cNvPr id="3" name="Content Placeholder 2"/>
          <p:cNvSpPr>
            <a:spLocks noGrp="1"/>
          </p:cNvSpPr>
          <p:nvPr>
            <p:ph idx="1"/>
          </p:nvPr>
        </p:nvSpPr>
        <p:spPr/>
        <p:txBody>
          <a:bodyPr/>
          <a:lstStyle/>
          <a:p>
            <a:endParaRPr lang="en-NZ" dirty="0"/>
          </a:p>
        </p:txBody>
      </p:sp>
      <p:pic>
        <p:nvPicPr>
          <p:cNvPr id="81923" name="Picture 3"/>
          <p:cNvPicPr>
            <a:picLocks noChangeAspect="1" noChangeArrowheads="1"/>
          </p:cNvPicPr>
          <p:nvPr/>
        </p:nvPicPr>
        <p:blipFill>
          <a:blip r:embed="rId3" cstate="print"/>
          <a:srcRect/>
          <a:stretch>
            <a:fillRect/>
          </a:stretch>
        </p:blipFill>
        <p:spPr bwMode="auto">
          <a:xfrm>
            <a:off x="228600" y="2514600"/>
            <a:ext cx="8686800" cy="17195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 Operations</a:t>
            </a:r>
          </a:p>
        </p:txBody>
      </p:sp>
      <p:sp>
        <p:nvSpPr>
          <p:cNvPr id="3" name="Content Placeholder 2"/>
          <p:cNvSpPr>
            <a:spLocks noGrp="1"/>
          </p:cNvSpPr>
          <p:nvPr>
            <p:ph idx="1"/>
          </p:nvPr>
        </p:nvSpPr>
        <p:spPr/>
        <p:txBody>
          <a:bodyPr/>
          <a:lstStyle/>
          <a:p>
            <a:r>
              <a:rPr lang="en-NZ" dirty="0" smtClean="0"/>
              <a:t>Union</a:t>
            </a:r>
          </a:p>
          <a:p>
            <a:r>
              <a:rPr lang="en-NZ" dirty="0" smtClean="0"/>
              <a:t>Intersect</a:t>
            </a:r>
          </a:p>
          <a:p>
            <a:r>
              <a:rPr lang="en-NZ" dirty="0" smtClean="0"/>
              <a:t>Difference</a:t>
            </a:r>
          </a:p>
          <a:p>
            <a:r>
              <a:rPr lang="en-NZ" dirty="0" smtClean="0"/>
              <a:t>Symmetric Difference</a:t>
            </a:r>
          </a:p>
          <a:p>
            <a:endParaRPr lang="en-NZ" dirty="0" smtClean="0"/>
          </a:p>
          <a:p>
            <a:r>
              <a:rPr lang="en-NZ" dirty="0" smtClean="0"/>
              <a:t>The Select lists of tables involved in any of these operations must reference the same number of elements, of the same data types, in the same order</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 Operations</a:t>
            </a:r>
            <a:endParaRPr lang="en-NZ" dirty="0"/>
          </a:p>
        </p:txBody>
      </p:sp>
      <p:sp>
        <p:nvSpPr>
          <p:cNvPr id="3" name="Content Placeholder 2"/>
          <p:cNvSpPr>
            <a:spLocks noGrp="1"/>
          </p:cNvSpPr>
          <p:nvPr>
            <p:ph idx="1"/>
          </p:nvPr>
        </p:nvSpPr>
        <p:spPr>
          <a:xfrm>
            <a:off x="914400" y="1784350"/>
            <a:ext cx="7772400" cy="501650"/>
          </a:xfrm>
        </p:spPr>
        <p:txBody>
          <a:bodyPr/>
          <a:lstStyle/>
          <a:p>
            <a:r>
              <a:rPr lang="en-NZ" dirty="0" smtClean="0"/>
              <a:t>#t1:</a:t>
            </a:r>
            <a:endParaRPr lang="en-NZ" dirty="0"/>
          </a:p>
        </p:txBody>
      </p:sp>
      <p:pic>
        <p:nvPicPr>
          <p:cNvPr id="83970" name="Picture 2"/>
          <p:cNvPicPr>
            <a:picLocks noChangeAspect="1" noChangeArrowheads="1"/>
          </p:cNvPicPr>
          <p:nvPr/>
        </p:nvPicPr>
        <p:blipFill>
          <a:blip r:embed="rId3" cstate="print"/>
          <a:srcRect/>
          <a:stretch>
            <a:fillRect/>
          </a:stretch>
        </p:blipFill>
        <p:spPr bwMode="auto">
          <a:xfrm>
            <a:off x="2362200" y="1981200"/>
            <a:ext cx="2057400" cy="2557329"/>
          </a:xfrm>
          <a:prstGeom prst="rect">
            <a:avLst/>
          </a:prstGeom>
          <a:noFill/>
          <a:ln w="9525">
            <a:noFill/>
            <a:miter lim="800000"/>
            <a:headEnd/>
            <a:tailEnd/>
          </a:ln>
        </p:spPr>
      </p:pic>
      <p:sp>
        <p:nvSpPr>
          <p:cNvPr id="6" name="Content Placeholder 2"/>
          <p:cNvSpPr txBox="1">
            <a:spLocks/>
          </p:cNvSpPr>
          <p:nvPr/>
        </p:nvSpPr>
        <p:spPr bwMode="auto">
          <a:xfrm>
            <a:off x="4724400" y="1752600"/>
            <a:ext cx="1600200" cy="501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r>
              <a:rPr kumimoji="0" lang="en-NZ" sz="3000" b="0" i="0" u="none" strike="noStrike" kern="1200" cap="none" spc="0" normalizeH="0" baseline="0" noProof="0" dirty="0" smtClean="0">
                <a:ln>
                  <a:noFill/>
                </a:ln>
                <a:solidFill>
                  <a:schemeClr val="tx1"/>
                </a:solidFill>
                <a:effectLst/>
                <a:uLnTx/>
                <a:uFillTx/>
                <a:latin typeface="+mn-lt"/>
                <a:ea typeface="+mn-ea"/>
                <a:cs typeface="+mn-cs"/>
              </a:rPr>
              <a:t>#t2:</a:t>
            </a:r>
            <a:endParaRPr kumimoji="0" lang="en-NZ" sz="3000" b="0" i="0" u="none" strike="noStrike" kern="1200" cap="none" spc="0" normalizeH="0" baseline="0" noProof="0" dirty="0">
              <a:ln>
                <a:noFill/>
              </a:ln>
              <a:solidFill>
                <a:schemeClr val="tx1"/>
              </a:solidFill>
              <a:effectLst/>
              <a:uLnTx/>
              <a:uFillTx/>
              <a:latin typeface="+mn-lt"/>
              <a:ea typeface="+mn-ea"/>
              <a:cs typeface="+mn-cs"/>
            </a:endParaRPr>
          </a:p>
        </p:txBody>
      </p:sp>
      <p:pic>
        <p:nvPicPr>
          <p:cNvPr id="83972" name="Picture 4"/>
          <p:cNvPicPr>
            <a:picLocks noChangeAspect="1" noChangeArrowheads="1"/>
          </p:cNvPicPr>
          <p:nvPr/>
        </p:nvPicPr>
        <p:blipFill>
          <a:blip r:embed="rId4" cstate="print"/>
          <a:srcRect/>
          <a:stretch>
            <a:fillRect/>
          </a:stretch>
        </p:blipFill>
        <p:spPr bwMode="auto">
          <a:xfrm>
            <a:off x="6019800" y="1905000"/>
            <a:ext cx="2105025" cy="26610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UNION</a:t>
            </a:r>
            <a:endParaRPr lang="en-NZ" dirty="0"/>
          </a:p>
        </p:txBody>
      </p:sp>
      <p:sp>
        <p:nvSpPr>
          <p:cNvPr id="3" name="Content Placeholder 2"/>
          <p:cNvSpPr>
            <a:spLocks noGrp="1"/>
          </p:cNvSpPr>
          <p:nvPr>
            <p:ph idx="1"/>
          </p:nvPr>
        </p:nvSpPr>
        <p:spPr>
          <a:xfrm>
            <a:off x="914400" y="1784350"/>
            <a:ext cx="7772400" cy="654050"/>
          </a:xfrm>
        </p:spPr>
        <p:txBody>
          <a:bodyPr/>
          <a:lstStyle/>
          <a:p>
            <a:r>
              <a:rPr lang="en-NZ" dirty="0" smtClean="0"/>
              <a:t>Contains all elements in either set A or set B</a:t>
            </a:r>
            <a:endParaRPr lang="en-NZ" dirty="0"/>
          </a:p>
        </p:txBody>
      </p:sp>
      <p:pic>
        <p:nvPicPr>
          <p:cNvPr id="82947" name="Picture 3"/>
          <p:cNvPicPr>
            <a:picLocks noChangeAspect="1" noChangeArrowheads="1"/>
          </p:cNvPicPr>
          <p:nvPr/>
        </p:nvPicPr>
        <p:blipFill>
          <a:blip r:embed="rId3" cstate="print"/>
          <a:srcRect/>
          <a:stretch>
            <a:fillRect/>
          </a:stretch>
        </p:blipFill>
        <p:spPr bwMode="auto">
          <a:xfrm>
            <a:off x="3124200" y="228600"/>
            <a:ext cx="2325247" cy="1462087"/>
          </a:xfrm>
          <a:prstGeom prst="rect">
            <a:avLst/>
          </a:prstGeom>
          <a:noFill/>
          <a:ln w="9525">
            <a:noFill/>
            <a:miter lim="800000"/>
            <a:headEnd/>
            <a:tailEnd/>
          </a:ln>
        </p:spPr>
      </p:pic>
      <p:pic>
        <p:nvPicPr>
          <p:cNvPr id="82948" name="Picture 4"/>
          <p:cNvPicPr>
            <a:picLocks noChangeAspect="1" noChangeArrowheads="1"/>
          </p:cNvPicPr>
          <p:nvPr/>
        </p:nvPicPr>
        <p:blipFill>
          <a:blip r:embed="rId4" cstate="print"/>
          <a:srcRect/>
          <a:stretch>
            <a:fillRect/>
          </a:stretch>
        </p:blipFill>
        <p:spPr bwMode="auto">
          <a:xfrm>
            <a:off x="838200" y="2667000"/>
            <a:ext cx="2773680" cy="1066800"/>
          </a:xfrm>
          <a:prstGeom prst="rect">
            <a:avLst/>
          </a:prstGeom>
          <a:noFill/>
          <a:ln w="9525">
            <a:noFill/>
            <a:miter lim="800000"/>
            <a:headEnd/>
            <a:tailEnd/>
          </a:ln>
        </p:spPr>
      </p:pic>
      <p:pic>
        <p:nvPicPr>
          <p:cNvPr id="82949" name="Picture 5"/>
          <p:cNvPicPr>
            <a:picLocks noChangeAspect="1" noChangeArrowheads="1"/>
          </p:cNvPicPr>
          <p:nvPr/>
        </p:nvPicPr>
        <p:blipFill>
          <a:blip r:embed="rId5" cstate="print"/>
          <a:srcRect/>
          <a:stretch>
            <a:fillRect/>
          </a:stretch>
        </p:blipFill>
        <p:spPr bwMode="auto">
          <a:xfrm>
            <a:off x="868680" y="3857625"/>
            <a:ext cx="1676400" cy="2857863"/>
          </a:xfrm>
          <a:prstGeom prst="rect">
            <a:avLst/>
          </a:prstGeom>
          <a:noFill/>
          <a:ln w="9525">
            <a:noFill/>
            <a:miter lim="800000"/>
            <a:headEnd/>
            <a:tailEnd/>
          </a:ln>
        </p:spPr>
      </p:pic>
      <p:sp>
        <p:nvSpPr>
          <p:cNvPr id="8" name="Content Placeholder 2"/>
          <p:cNvSpPr txBox="1">
            <a:spLocks/>
          </p:cNvSpPr>
          <p:nvPr/>
        </p:nvSpPr>
        <p:spPr bwMode="auto">
          <a:xfrm>
            <a:off x="3962400" y="2667000"/>
            <a:ext cx="48768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r>
              <a:rPr kumimoji="0" lang="en-NZ" sz="3000" b="0" i="0" u="none" strike="noStrike" kern="1200" cap="none" spc="0" normalizeH="0" baseline="0" noProof="0" dirty="0" smtClean="0">
                <a:ln>
                  <a:noFill/>
                </a:ln>
                <a:solidFill>
                  <a:schemeClr val="tx1"/>
                </a:solidFill>
                <a:effectLst/>
                <a:uLnTx/>
                <a:uFillTx/>
                <a:latin typeface="+mn-lt"/>
                <a:ea typeface="+mn-ea"/>
                <a:cs typeface="+mn-cs"/>
              </a:rPr>
              <a:t>Note:</a:t>
            </a:r>
          </a:p>
          <a:p>
            <a:pPr marL="868363" lvl="1" indent="-342900">
              <a:spcBef>
                <a:spcPts val="700"/>
              </a:spcBef>
              <a:buClr>
                <a:schemeClr val="tx2"/>
              </a:buClr>
              <a:buSzPct val="95000"/>
              <a:buFont typeface="Wingdings" pitchFamily="2" charset="2"/>
              <a:buChar char=""/>
            </a:pPr>
            <a:r>
              <a:rPr lang="en-NZ" sz="3000" dirty="0" smtClean="0">
                <a:latin typeface="+mn-lt"/>
              </a:rPr>
              <a:t>The column labels are essentially meaningless</a:t>
            </a:r>
          </a:p>
          <a:p>
            <a:pPr marL="868363" lvl="1" indent="-342900">
              <a:spcBef>
                <a:spcPts val="700"/>
              </a:spcBef>
              <a:buClr>
                <a:schemeClr val="tx2"/>
              </a:buClr>
              <a:buSzPct val="95000"/>
              <a:buFont typeface="Wingdings" pitchFamily="2" charset="2"/>
              <a:buChar char=""/>
            </a:pPr>
            <a:r>
              <a:rPr kumimoji="0" lang="en-NZ" sz="3000" b="0" i="0" u="none" strike="noStrike" kern="1200" cap="none" spc="0" normalizeH="0" baseline="0" noProof="0" dirty="0" smtClean="0">
                <a:ln>
                  <a:noFill/>
                </a:ln>
                <a:solidFill>
                  <a:schemeClr val="tx1"/>
                </a:solidFill>
                <a:effectLst/>
                <a:uLnTx/>
                <a:uFillTx/>
                <a:latin typeface="+mn-lt"/>
                <a:ea typeface="+mn-ea"/>
                <a:cs typeface="+mn-cs"/>
              </a:rPr>
              <a:t>Duplicate records are removed</a:t>
            </a:r>
            <a:endParaRPr kumimoji="0" lang="en-NZ"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9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Complex Joins</a:t>
            </a:r>
            <a:endParaRPr lang="en-NZ" dirty="0"/>
          </a:p>
        </p:txBody>
      </p:sp>
      <p:sp>
        <p:nvSpPr>
          <p:cNvPr id="3" name="Content Placeholder 2"/>
          <p:cNvSpPr>
            <a:spLocks noGrp="1"/>
          </p:cNvSpPr>
          <p:nvPr>
            <p:ph idx="1"/>
          </p:nvPr>
        </p:nvSpPr>
        <p:spPr/>
        <p:txBody>
          <a:bodyPr/>
          <a:lstStyle/>
          <a:p>
            <a:r>
              <a:rPr lang="en-NZ" dirty="0" smtClean="0"/>
              <a:t>http://www.ibm.com/developerworks/data/library/techarticle/purcell/0112purcell.html</a:t>
            </a:r>
            <a:endParaRPr lang="en-NZ"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Union</a:t>
            </a:r>
            <a:endParaRPr lang="en-NZ" dirty="0"/>
          </a:p>
        </p:txBody>
      </p:sp>
      <p:sp>
        <p:nvSpPr>
          <p:cNvPr id="3" name="Content Placeholder 2"/>
          <p:cNvSpPr>
            <a:spLocks noGrp="1"/>
          </p:cNvSpPr>
          <p:nvPr>
            <p:ph idx="1"/>
          </p:nvPr>
        </p:nvSpPr>
        <p:spPr>
          <a:xfrm>
            <a:off x="914400" y="1784350"/>
            <a:ext cx="7772400" cy="654050"/>
          </a:xfrm>
        </p:spPr>
        <p:txBody>
          <a:bodyPr/>
          <a:lstStyle/>
          <a:p>
            <a:r>
              <a:rPr lang="en-NZ" dirty="0" smtClean="0"/>
              <a:t>Contains all elements in either set A or set B</a:t>
            </a:r>
            <a:endParaRPr lang="en-NZ" dirty="0"/>
          </a:p>
        </p:txBody>
      </p:sp>
      <p:pic>
        <p:nvPicPr>
          <p:cNvPr id="82947" name="Picture 3"/>
          <p:cNvPicPr>
            <a:picLocks noChangeAspect="1" noChangeArrowheads="1"/>
          </p:cNvPicPr>
          <p:nvPr/>
        </p:nvPicPr>
        <p:blipFill>
          <a:blip r:embed="rId3" cstate="print"/>
          <a:srcRect/>
          <a:stretch>
            <a:fillRect/>
          </a:stretch>
        </p:blipFill>
        <p:spPr bwMode="auto">
          <a:xfrm>
            <a:off x="3124200" y="228600"/>
            <a:ext cx="2325247" cy="1462087"/>
          </a:xfrm>
          <a:prstGeom prst="rect">
            <a:avLst/>
          </a:prstGeom>
          <a:noFill/>
          <a:ln w="9525">
            <a:noFill/>
            <a:miter lim="800000"/>
            <a:headEnd/>
            <a:tailEnd/>
          </a:ln>
        </p:spPr>
      </p:pic>
      <p:pic>
        <p:nvPicPr>
          <p:cNvPr id="84994" name="Picture 2"/>
          <p:cNvPicPr>
            <a:picLocks noChangeAspect="1" noChangeArrowheads="1"/>
          </p:cNvPicPr>
          <p:nvPr/>
        </p:nvPicPr>
        <p:blipFill>
          <a:blip r:embed="rId4" cstate="print"/>
          <a:srcRect/>
          <a:stretch>
            <a:fillRect/>
          </a:stretch>
        </p:blipFill>
        <p:spPr bwMode="auto">
          <a:xfrm>
            <a:off x="948847" y="2590800"/>
            <a:ext cx="4196219" cy="1524000"/>
          </a:xfrm>
          <a:prstGeom prst="rect">
            <a:avLst/>
          </a:prstGeom>
          <a:noFill/>
          <a:ln w="9525">
            <a:noFill/>
            <a:miter lim="800000"/>
            <a:headEnd/>
            <a:tailEnd/>
          </a:ln>
        </p:spPr>
      </p:pic>
      <p:pic>
        <p:nvPicPr>
          <p:cNvPr id="84995" name="Picture 3"/>
          <p:cNvPicPr>
            <a:picLocks noChangeAspect="1" noChangeArrowheads="1"/>
          </p:cNvPicPr>
          <p:nvPr/>
        </p:nvPicPr>
        <p:blipFill>
          <a:blip r:embed="rId5" cstate="print"/>
          <a:srcRect/>
          <a:stretch>
            <a:fillRect/>
          </a:stretch>
        </p:blipFill>
        <p:spPr bwMode="auto">
          <a:xfrm>
            <a:off x="5672138" y="2567488"/>
            <a:ext cx="1795462" cy="413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Intersection</a:t>
            </a:r>
            <a:endParaRPr lang="en-NZ" dirty="0"/>
          </a:p>
        </p:txBody>
      </p:sp>
      <p:sp>
        <p:nvSpPr>
          <p:cNvPr id="3" name="Content Placeholder 2"/>
          <p:cNvSpPr>
            <a:spLocks noGrp="1"/>
          </p:cNvSpPr>
          <p:nvPr>
            <p:ph idx="1"/>
          </p:nvPr>
        </p:nvSpPr>
        <p:spPr>
          <a:xfrm>
            <a:off x="914400" y="1784350"/>
            <a:ext cx="7772400" cy="654050"/>
          </a:xfrm>
        </p:spPr>
        <p:txBody>
          <a:bodyPr/>
          <a:lstStyle/>
          <a:p>
            <a:r>
              <a:rPr lang="en-NZ" dirty="0" smtClean="0"/>
              <a:t>Contains all elements in both set A and set B</a:t>
            </a:r>
            <a:endParaRPr lang="en-NZ" dirty="0"/>
          </a:p>
        </p:txBody>
      </p:sp>
      <p:pic>
        <p:nvPicPr>
          <p:cNvPr id="86018" name="Picture 2"/>
          <p:cNvPicPr>
            <a:picLocks noChangeAspect="1" noChangeArrowheads="1"/>
          </p:cNvPicPr>
          <p:nvPr/>
        </p:nvPicPr>
        <p:blipFill>
          <a:blip r:embed="rId3" cstate="print"/>
          <a:srcRect/>
          <a:stretch>
            <a:fillRect/>
          </a:stretch>
        </p:blipFill>
        <p:spPr bwMode="auto">
          <a:xfrm>
            <a:off x="5105400" y="152400"/>
            <a:ext cx="2590800" cy="1614268"/>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1295400" y="2438400"/>
            <a:ext cx="1119363" cy="1447800"/>
          </a:xfrm>
          <a:prstGeom prst="rect">
            <a:avLst/>
          </a:prstGeom>
          <a:noFill/>
          <a:ln w="9525">
            <a:noFill/>
            <a:miter lim="800000"/>
            <a:headEnd/>
            <a:tailEnd/>
          </a:ln>
        </p:spPr>
      </p:pic>
      <p:pic>
        <p:nvPicPr>
          <p:cNvPr id="9" name="Picture 4"/>
          <p:cNvPicPr>
            <a:picLocks noChangeAspect="1" noChangeArrowheads="1"/>
          </p:cNvPicPr>
          <p:nvPr/>
        </p:nvPicPr>
        <p:blipFill>
          <a:blip r:embed="rId5" cstate="print"/>
          <a:srcRect/>
          <a:stretch>
            <a:fillRect/>
          </a:stretch>
        </p:blipFill>
        <p:spPr bwMode="auto">
          <a:xfrm>
            <a:off x="2895600" y="2438400"/>
            <a:ext cx="1145275" cy="1447800"/>
          </a:xfrm>
          <a:prstGeom prst="rect">
            <a:avLst/>
          </a:prstGeom>
          <a:noFill/>
          <a:ln w="9525">
            <a:noFill/>
            <a:miter lim="800000"/>
            <a:headEnd/>
            <a:tailEnd/>
          </a:ln>
        </p:spPr>
      </p:pic>
      <p:pic>
        <p:nvPicPr>
          <p:cNvPr id="86019" name="Picture 3"/>
          <p:cNvPicPr>
            <a:picLocks noChangeAspect="1" noChangeArrowheads="1"/>
          </p:cNvPicPr>
          <p:nvPr/>
        </p:nvPicPr>
        <p:blipFill>
          <a:blip r:embed="rId6" cstate="print"/>
          <a:srcRect/>
          <a:stretch>
            <a:fillRect/>
          </a:stretch>
        </p:blipFill>
        <p:spPr bwMode="auto">
          <a:xfrm>
            <a:off x="1295400" y="4295274"/>
            <a:ext cx="3048000" cy="1267326"/>
          </a:xfrm>
          <a:prstGeom prst="rect">
            <a:avLst/>
          </a:prstGeom>
          <a:noFill/>
          <a:ln w="9525">
            <a:noFill/>
            <a:miter lim="800000"/>
            <a:headEnd/>
            <a:tailEnd/>
          </a:ln>
        </p:spPr>
      </p:pic>
      <p:pic>
        <p:nvPicPr>
          <p:cNvPr id="86020" name="Picture 4"/>
          <p:cNvPicPr>
            <a:picLocks noChangeAspect="1" noChangeArrowheads="1"/>
          </p:cNvPicPr>
          <p:nvPr/>
        </p:nvPicPr>
        <p:blipFill>
          <a:blip r:embed="rId7" cstate="print"/>
          <a:srcRect/>
          <a:stretch>
            <a:fillRect/>
          </a:stretch>
        </p:blipFill>
        <p:spPr bwMode="auto">
          <a:xfrm>
            <a:off x="5181600" y="4246033"/>
            <a:ext cx="2590800" cy="22309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a:t>
            </a:r>
            <a:endParaRPr lang="en-NZ" dirty="0"/>
          </a:p>
        </p:txBody>
      </p:sp>
      <p:sp>
        <p:nvSpPr>
          <p:cNvPr id="3" name="Content Placeholder 2"/>
          <p:cNvSpPr>
            <a:spLocks noGrp="1"/>
          </p:cNvSpPr>
          <p:nvPr>
            <p:ph idx="1"/>
          </p:nvPr>
        </p:nvSpPr>
        <p:spPr>
          <a:xfrm>
            <a:off x="914400" y="1784350"/>
            <a:ext cx="7772400" cy="1644650"/>
          </a:xfrm>
        </p:spPr>
        <p:txBody>
          <a:bodyPr/>
          <a:lstStyle/>
          <a:p>
            <a:r>
              <a:rPr lang="en-NZ" dirty="0" smtClean="0"/>
              <a:t>Contains all that are in A, but not in B</a:t>
            </a:r>
          </a:p>
          <a:p>
            <a:r>
              <a:rPr lang="en-NZ" dirty="0" smtClean="0"/>
              <a:t>SQL operator is EXCEPT</a:t>
            </a:r>
          </a:p>
          <a:p>
            <a:r>
              <a:rPr lang="en-NZ" dirty="0" smtClean="0"/>
              <a:t>Not commutative</a:t>
            </a:r>
            <a:endParaRPr lang="en-NZ" dirty="0"/>
          </a:p>
        </p:txBody>
      </p:sp>
      <p:pic>
        <p:nvPicPr>
          <p:cNvPr id="8" name="Picture 2"/>
          <p:cNvPicPr>
            <a:picLocks noChangeAspect="1" noChangeArrowheads="1"/>
          </p:cNvPicPr>
          <p:nvPr/>
        </p:nvPicPr>
        <p:blipFill>
          <a:blip r:embed="rId3" cstate="print"/>
          <a:srcRect/>
          <a:stretch>
            <a:fillRect/>
          </a:stretch>
        </p:blipFill>
        <p:spPr bwMode="auto">
          <a:xfrm>
            <a:off x="1295400" y="3505200"/>
            <a:ext cx="1119363" cy="1447800"/>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2895600" y="3505200"/>
            <a:ext cx="1145275" cy="1447800"/>
          </a:xfrm>
          <a:prstGeom prst="rect">
            <a:avLst/>
          </a:prstGeom>
          <a:noFill/>
          <a:ln w="9525">
            <a:noFill/>
            <a:miter lim="800000"/>
            <a:headEnd/>
            <a:tailEnd/>
          </a:ln>
        </p:spPr>
      </p:pic>
      <p:pic>
        <p:nvPicPr>
          <p:cNvPr id="87042" name="Picture 2"/>
          <p:cNvPicPr>
            <a:picLocks noChangeAspect="1" noChangeArrowheads="1"/>
          </p:cNvPicPr>
          <p:nvPr/>
        </p:nvPicPr>
        <p:blipFill>
          <a:blip r:embed="rId5" cstate="print"/>
          <a:srcRect/>
          <a:stretch>
            <a:fillRect/>
          </a:stretch>
        </p:blipFill>
        <p:spPr bwMode="auto">
          <a:xfrm>
            <a:off x="4419600" y="304800"/>
            <a:ext cx="2286000" cy="1437968"/>
          </a:xfrm>
          <a:prstGeom prst="rect">
            <a:avLst/>
          </a:prstGeom>
          <a:noFill/>
          <a:ln w="9525">
            <a:noFill/>
            <a:miter lim="800000"/>
            <a:headEnd/>
            <a:tailEnd/>
          </a:ln>
        </p:spPr>
      </p:pic>
      <p:pic>
        <p:nvPicPr>
          <p:cNvPr id="87043" name="Picture 3"/>
          <p:cNvPicPr>
            <a:picLocks noChangeAspect="1" noChangeArrowheads="1"/>
          </p:cNvPicPr>
          <p:nvPr/>
        </p:nvPicPr>
        <p:blipFill>
          <a:blip r:embed="rId6" cstate="print"/>
          <a:srcRect/>
          <a:stretch>
            <a:fillRect/>
          </a:stretch>
        </p:blipFill>
        <p:spPr bwMode="auto">
          <a:xfrm>
            <a:off x="1219200" y="5181600"/>
            <a:ext cx="2865120" cy="1143000"/>
          </a:xfrm>
          <a:prstGeom prst="rect">
            <a:avLst/>
          </a:prstGeom>
          <a:noFill/>
          <a:ln w="9525">
            <a:noFill/>
            <a:miter lim="800000"/>
            <a:headEnd/>
            <a:tailEnd/>
          </a:ln>
        </p:spPr>
      </p:pic>
      <p:pic>
        <p:nvPicPr>
          <p:cNvPr id="87044" name="Picture 4"/>
          <p:cNvPicPr>
            <a:picLocks noChangeAspect="1" noChangeArrowheads="1"/>
          </p:cNvPicPr>
          <p:nvPr/>
        </p:nvPicPr>
        <p:blipFill>
          <a:blip r:embed="rId7" cstate="print"/>
          <a:srcRect/>
          <a:stretch>
            <a:fillRect/>
          </a:stretch>
        </p:blipFill>
        <p:spPr bwMode="auto">
          <a:xfrm>
            <a:off x="5105400" y="4267200"/>
            <a:ext cx="301487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0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Symmetric Difference</a:t>
            </a:r>
            <a:endParaRPr lang="en-NZ" dirty="0"/>
          </a:p>
        </p:txBody>
      </p:sp>
      <p:sp>
        <p:nvSpPr>
          <p:cNvPr id="3" name="Content Placeholder 2"/>
          <p:cNvSpPr>
            <a:spLocks noGrp="1"/>
          </p:cNvSpPr>
          <p:nvPr>
            <p:ph idx="1"/>
          </p:nvPr>
        </p:nvSpPr>
        <p:spPr>
          <a:xfrm>
            <a:off x="914400" y="1784350"/>
            <a:ext cx="7772400" cy="4616450"/>
          </a:xfrm>
        </p:spPr>
        <p:txBody>
          <a:bodyPr/>
          <a:lstStyle/>
          <a:p>
            <a:r>
              <a:rPr lang="en-NZ" dirty="0" smtClean="0"/>
              <a:t>Contains all that are in A, or in B, but not in both</a:t>
            </a:r>
          </a:p>
          <a:p>
            <a:r>
              <a:rPr lang="en-NZ" dirty="0" smtClean="0"/>
              <a:t>T-SQL does not have this operator.</a:t>
            </a:r>
          </a:p>
          <a:p>
            <a:r>
              <a:rPr lang="en-NZ" dirty="0" smtClean="0"/>
              <a:t>Can be computed using the available set operations.</a:t>
            </a:r>
          </a:p>
        </p:txBody>
      </p:sp>
      <p:pic>
        <p:nvPicPr>
          <p:cNvPr id="88066" name="Picture 2"/>
          <p:cNvPicPr>
            <a:picLocks noChangeAspect="1" noChangeArrowheads="1"/>
          </p:cNvPicPr>
          <p:nvPr/>
        </p:nvPicPr>
        <p:blipFill>
          <a:blip r:embed="rId3" cstate="print"/>
          <a:srcRect/>
          <a:stretch>
            <a:fillRect/>
          </a:stretch>
        </p:blipFill>
        <p:spPr bwMode="auto">
          <a:xfrm>
            <a:off x="6781800" y="228600"/>
            <a:ext cx="1981200" cy="12280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Symmetric Difference</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2" cstate="print"/>
          <a:srcRect/>
          <a:stretch>
            <a:fillRect/>
          </a:stretch>
        </p:blipFill>
        <p:spPr bwMode="auto">
          <a:xfrm>
            <a:off x="6781800" y="228600"/>
            <a:ext cx="1981200" cy="1228017"/>
          </a:xfrm>
          <a:prstGeom prst="rect">
            <a:avLst/>
          </a:prstGeom>
          <a:noFill/>
          <a:ln w="9525">
            <a:noFill/>
            <a:miter lim="800000"/>
            <a:headEnd/>
            <a:tailEnd/>
          </a:ln>
        </p:spPr>
      </p:pic>
      <p:pic>
        <p:nvPicPr>
          <p:cNvPr id="89090" name="Picture 2"/>
          <p:cNvPicPr>
            <a:picLocks noChangeAspect="1" noChangeArrowheads="1"/>
          </p:cNvPicPr>
          <p:nvPr/>
        </p:nvPicPr>
        <p:blipFill>
          <a:blip r:embed="rId3" cstate="print"/>
          <a:srcRect/>
          <a:stretch>
            <a:fillRect/>
          </a:stretch>
        </p:blipFill>
        <p:spPr bwMode="auto">
          <a:xfrm>
            <a:off x="457200" y="1752600"/>
            <a:ext cx="4352973" cy="4419600"/>
          </a:xfrm>
          <a:prstGeom prst="rect">
            <a:avLst/>
          </a:prstGeom>
          <a:noFill/>
          <a:ln w="9525">
            <a:noFill/>
            <a:miter lim="800000"/>
            <a:headEnd/>
            <a:tailEnd/>
          </a:ln>
        </p:spPr>
      </p:pic>
      <p:pic>
        <p:nvPicPr>
          <p:cNvPr id="89091" name="Picture 3"/>
          <p:cNvPicPr>
            <a:picLocks noChangeAspect="1" noChangeArrowheads="1"/>
          </p:cNvPicPr>
          <p:nvPr/>
        </p:nvPicPr>
        <p:blipFill>
          <a:blip r:embed="rId4" cstate="print"/>
          <a:srcRect/>
          <a:stretch>
            <a:fillRect/>
          </a:stretch>
        </p:blipFill>
        <p:spPr bwMode="auto">
          <a:xfrm>
            <a:off x="5238749" y="2133600"/>
            <a:ext cx="3129005" cy="3276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Set Operations</a:t>
            </a:r>
            <a:endParaRPr lang="en-NZ" dirty="0"/>
          </a:p>
        </p:txBody>
      </p:sp>
      <p:sp>
        <p:nvSpPr>
          <p:cNvPr id="3" name="Content Placeholder 2"/>
          <p:cNvSpPr>
            <a:spLocks noGrp="1"/>
          </p:cNvSpPr>
          <p:nvPr>
            <p:ph idx="1"/>
          </p:nvPr>
        </p:nvSpPr>
        <p:spPr/>
        <p:txBody>
          <a:bodyPr/>
          <a:lstStyle/>
          <a:p>
            <a:r>
              <a:rPr lang="en-NZ" dirty="0" smtClean="0"/>
              <a:t>Note that the set operations are not especially common in a single database</a:t>
            </a:r>
          </a:p>
          <a:p>
            <a:r>
              <a:rPr lang="en-NZ" dirty="0" smtClean="0"/>
              <a:t>They are usually seen in data warehousing applications</a:t>
            </a:r>
            <a:endParaRPr lang="en-NZ"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CASE</a:t>
            </a:r>
            <a:endParaRPr lang="en-NZ" dirty="0"/>
          </a:p>
        </p:txBody>
      </p:sp>
      <p:sp>
        <p:nvSpPr>
          <p:cNvPr id="3" name="Content Placeholder 2"/>
          <p:cNvSpPr>
            <a:spLocks noGrp="1"/>
          </p:cNvSpPr>
          <p:nvPr>
            <p:ph idx="1"/>
          </p:nvPr>
        </p:nvSpPr>
        <p:spPr/>
        <p:txBody>
          <a:bodyPr/>
          <a:lstStyle/>
          <a:p>
            <a:r>
              <a:rPr lang="en-NZ" dirty="0" smtClean="0"/>
              <a:t>The SQL case statements allows you to embed conditional logic in a query.</a:t>
            </a:r>
          </a:p>
          <a:p>
            <a:r>
              <a:rPr lang="en-NZ" dirty="0" smtClean="0"/>
              <a:t>There are two formats, called “simple” and “searched”</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CASE</a:t>
            </a:r>
            <a:endParaRPr lang="en-NZ" dirty="0"/>
          </a:p>
        </p:txBody>
      </p:sp>
      <p:sp>
        <p:nvSpPr>
          <p:cNvPr id="3" name="Content Placeholder 2"/>
          <p:cNvSpPr>
            <a:spLocks noGrp="1"/>
          </p:cNvSpPr>
          <p:nvPr>
            <p:ph idx="1"/>
          </p:nvPr>
        </p:nvSpPr>
        <p:spPr/>
        <p:txBody>
          <a:bodyPr/>
          <a:lstStyle/>
          <a:p>
            <a:pPr>
              <a:buNone/>
            </a:pPr>
            <a:r>
              <a:rPr lang="en-NZ" dirty="0" smtClean="0"/>
              <a:t>CASE </a:t>
            </a:r>
            <a:r>
              <a:rPr lang="en-NZ" i="1" dirty="0" err="1" smtClean="0"/>
              <a:t>input_expression</a:t>
            </a:r>
            <a:r>
              <a:rPr lang="en-NZ" i="1" dirty="0" smtClean="0"/>
              <a:t> </a:t>
            </a:r>
          </a:p>
          <a:p>
            <a:pPr>
              <a:buNone/>
            </a:pPr>
            <a:r>
              <a:rPr lang="en-NZ" dirty="0" smtClean="0"/>
              <a:t>     WHEN </a:t>
            </a:r>
            <a:r>
              <a:rPr lang="en-NZ" i="1" dirty="0" smtClean="0"/>
              <a:t>value</a:t>
            </a:r>
            <a:r>
              <a:rPr lang="en-NZ" dirty="0" smtClean="0"/>
              <a:t> THEN </a:t>
            </a:r>
            <a:r>
              <a:rPr lang="en-NZ" i="1" dirty="0" smtClean="0"/>
              <a:t>result</a:t>
            </a:r>
            <a:r>
              <a:rPr lang="en-NZ" dirty="0" smtClean="0"/>
              <a:t> [ ...n ] </a:t>
            </a:r>
          </a:p>
          <a:p>
            <a:pPr>
              <a:buNone/>
            </a:pPr>
            <a:r>
              <a:rPr lang="en-NZ" dirty="0" smtClean="0"/>
              <a:t>     [ ELSE </a:t>
            </a:r>
            <a:r>
              <a:rPr lang="en-NZ" i="1" dirty="0" smtClean="0"/>
              <a:t>expression</a:t>
            </a:r>
            <a:r>
              <a:rPr lang="en-NZ" dirty="0" smtClean="0"/>
              <a:t> ] </a:t>
            </a:r>
          </a:p>
          <a:p>
            <a:pPr>
              <a:buNone/>
            </a:pPr>
            <a:r>
              <a:rPr lang="en-NZ" dirty="0" smtClean="0"/>
              <a:t>END </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CASE</a:t>
            </a:r>
            <a:endParaRPr lang="en-NZ" dirty="0"/>
          </a:p>
        </p:txBody>
      </p:sp>
      <p:pic>
        <p:nvPicPr>
          <p:cNvPr id="90114" name="Picture 2"/>
          <p:cNvPicPr>
            <a:picLocks noGrp="1" noChangeAspect="1" noChangeArrowheads="1"/>
          </p:cNvPicPr>
          <p:nvPr>
            <p:ph idx="1"/>
          </p:nvPr>
        </p:nvPicPr>
        <p:blipFill>
          <a:blip r:embed="rId3" cstate="print"/>
          <a:srcRect/>
          <a:stretch>
            <a:fillRect/>
          </a:stretch>
        </p:blipFill>
        <p:spPr bwMode="auto">
          <a:xfrm>
            <a:off x="472325" y="2057400"/>
            <a:ext cx="8356163"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Simple CASE</a:t>
            </a:r>
            <a:endParaRPr lang="en-NZ" dirty="0"/>
          </a:p>
        </p:txBody>
      </p:sp>
      <p:sp>
        <p:nvSpPr>
          <p:cNvPr id="3" name="Content Placeholder 2"/>
          <p:cNvSpPr>
            <a:spLocks noGrp="1"/>
          </p:cNvSpPr>
          <p:nvPr>
            <p:ph idx="1"/>
          </p:nvPr>
        </p:nvSpPr>
        <p:spPr/>
        <p:txBody>
          <a:bodyPr/>
          <a:lstStyle/>
          <a:p>
            <a:endParaRPr lang="en-NZ"/>
          </a:p>
        </p:txBody>
      </p:sp>
      <p:pic>
        <p:nvPicPr>
          <p:cNvPr id="91138" name="Picture 2"/>
          <p:cNvPicPr>
            <a:picLocks noChangeAspect="1" noChangeArrowheads="1"/>
          </p:cNvPicPr>
          <p:nvPr/>
        </p:nvPicPr>
        <p:blipFill>
          <a:blip r:embed="rId3" cstate="print"/>
          <a:srcRect/>
          <a:stretch>
            <a:fillRect/>
          </a:stretch>
        </p:blipFill>
        <p:spPr bwMode="auto">
          <a:xfrm>
            <a:off x="2438400" y="1600200"/>
            <a:ext cx="4495800" cy="49707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Review</a:t>
            </a:r>
          </a:p>
        </p:txBody>
      </p:sp>
      <p:sp>
        <p:nvSpPr>
          <p:cNvPr id="3" name="Content Placeholder 2"/>
          <p:cNvSpPr>
            <a:spLocks noGrp="1"/>
          </p:cNvSpPr>
          <p:nvPr>
            <p:ph idx="1"/>
          </p:nvPr>
        </p:nvSpPr>
        <p:spPr>
          <a:xfrm>
            <a:off x="4724400" y="1784350"/>
            <a:ext cx="4191000" cy="2559050"/>
          </a:xfrm>
        </p:spPr>
        <p:txBody>
          <a:bodyPr/>
          <a:lstStyle/>
          <a:p>
            <a:pPr>
              <a:buNone/>
            </a:pPr>
            <a:r>
              <a:rPr lang="en-NZ" sz="2800" dirty="0" smtClean="0"/>
              <a:t>SELECT </a:t>
            </a:r>
          </a:p>
          <a:p>
            <a:pPr lvl="1">
              <a:buNone/>
            </a:pPr>
            <a:r>
              <a:rPr lang="en-NZ" sz="2800" dirty="0" err="1" smtClean="0"/>
              <a:t>musicianID</a:t>
            </a:r>
            <a:r>
              <a:rPr lang="en-NZ" sz="2800" dirty="0" smtClean="0"/>
              <a:t>, </a:t>
            </a:r>
          </a:p>
          <a:p>
            <a:pPr lvl="1">
              <a:buNone/>
            </a:pPr>
            <a:r>
              <a:rPr lang="en-NZ" sz="2800" dirty="0" smtClean="0"/>
              <a:t>rental </a:t>
            </a:r>
          </a:p>
          <a:p>
            <a:pPr>
              <a:buNone/>
            </a:pPr>
            <a:r>
              <a:rPr lang="en-NZ" sz="2800" dirty="0" smtClean="0"/>
              <a:t>FROM </a:t>
            </a:r>
            <a:r>
              <a:rPr lang="en-NZ" sz="2800" dirty="0" err="1" smtClean="0"/>
              <a:t>tblOrchestra</a:t>
            </a:r>
            <a:endParaRPr lang="en-NZ" sz="2800" dirty="0"/>
          </a:p>
        </p:txBody>
      </p:sp>
      <p:pic>
        <p:nvPicPr>
          <p:cNvPr id="3074" name="Picture 2"/>
          <p:cNvPicPr>
            <a:picLocks noChangeAspect="1" noChangeArrowheads="1"/>
          </p:cNvPicPr>
          <p:nvPr/>
        </p:nvPicPr>
        <p:blipFill>
          <a:blip r:embed="rId3" cstate="print"/>
          <a:srcRect/>
          <a:stretch>
            <a:fillRect/>
          </a:stretch>
        </p:blipFill>
        <p:spPr bwMode="auto">
          <a:xfrm>
            <a:off x="381000" y="1903874"/>
            <a:ext cx="4156075" cy="26681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381000" y="4800600"/>
            <a:ext cx="7368636"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Searched CASE</a:t>
            </a:r>
            <a:endParaRPr lang="en-NZ" dirty="0"/>
          </a:p>
        </p:txBody>
      </p:sp>
      <p:sp>
        <p:nvSpPr>
          <p:cNvPr id="3" name="Content Placeholder 2"/>
          <p:cNvSpPr>
            <a:spLocks noGrp="1"/>
          </p:cNvSpPr>
          <p:nvPr>
            <p:ph idx="1"/>
          </p:nvPr>
        </p:nvSpPr>
        <p:spPr/>
        <p:txBody>
          <a:bodyPr/>
          <a:lstStyle/>
          <a:p>
            <a:endParaRPr lang="en-NZ"/>
          </a:p>
        </p:txBody>
      </p:sp>
      <p:pic>
        <p:nvPicPr>
          <p:cNvPr id="92163" name="Picture 3"/>
          <p:cNvPicPr>
            <a:picLocks noChangeAspect="1" noChangeArrowheads="1"/>
          </p:cNvPicPr>
          <p:nvPr/>
        </p:nvPicPr>
        <p:blipFill>
          <a:blip r:embed="rId3" cstate="print"/>
          <a:srcRect/>
          <a:stretch>
            <a:fillRect/>
          </a:stretch>
        </p:blipFill>
        <p:spPr bwMode="auto">
          <a:xfrm>
            <a:off x="177535" y="2057400"/>
            <a:ext cx="8814065" cy="3657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Searched CASE</a:t>
            </a:r>
            <a:endParaRPr lang="en-NZ" dirty="0"/>
          </a:p>
        </p:txBody>
      </p:sp>
      <p:sp>
        <p:nvSpPr>
          <p:cNvPr id="3" name="Content Placeholder 2"/>
          <p:cNvSpPr>
            <a:spLocks noGrp="1"/>
          </p:cNvSpPr>
          <p:nvPr>
            <p:ph idx="1"/>
          </p:nvPr>
        </p:nvSpPr>
        <p:spPr/>
        <p:txBody>
          <a:bodyPr/>
          <a:lstStyle/>
          <a:p>
            <a:endParaRPr lang="en-NZ"/>
          </a:p>
        </p:txBody>
      </p:sp>
      <p:pic>
        <p:nvPicPr>
          <p:cNvPr id="93186" name="Picture 2"/>
          <p:cNvPicPr>
            <a:picLocks noChangeAspect="1" noChangeArrowheads="1"/>
          </p:cNvPicPr>
          <p:nvPr/>
        </p:nvPicPr>
        <p:blipFill>
          <a:blip r:embed="rId3" cstate="print"/>
          <a:srcRect/>
          <a:stretch>
            <a:fillRect/>
          </a:stretch>
        </p:blipFill>
        <p:spPr bwMode="auto">
          <a:xfrm>
            <a:off x="1307289" y="1524000"/>
            <a:ext cx="6693711"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CASE</a:t>
            </a:r>
            <a:endParaRPr lang="en-NZ" dirty="0"/>
          </a:p>
        </p:txBody>
      </p:sp>
      <p:sp>
        <p:nvSpPr>
          <p:cNvPr id="3" name="Content Placeholder 2"/>
          <p:cNvSpPr>
            <a:spLocks noGrp="1"/>
          </p:cNvSpPr>
          <p:nvPr>
            <p:ph idx="1"/>
          </p:nvPr>
        </p:nvSpPr>
        <p:spPr>
          <a:xfrm>
            <a:off x="76200" y="1784350"/>
            <a:ext cx="8915400" cy="4572000"/>
          </a:xfrm>
        </p:spPr>
        <p:txBody>
          <a:bodyPr/>
          <a:lstStyle/>
          <a:p>
            <a:r>
              <a:rPr lang="en-NZ" dirty="0" smtClean="0"/>
              <a:t>www.4guysfromrolla.com/webtech/102704-1.shtml</a:t>
            </a:r>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Review</a:t>
            </a:r>
          </a:p>
        </p:txBody>
      </p:sp>
      <p:pic>
        <p:nvPicPr>
          <p:cNvPr id="4098" name="Picture 2"/>
          <p:cNvPicPr>
            <a:picLocks noChangeAspect="1" noChangeArrowheads="1"/>
          </p:cNvPicPr>
          <p:nvPr/>
        </p:nvPicPr>
        <p:blipFill>
          <a:blip r:embed="rId3" cstate="print"/>
          <a:srcRect/>
          <a:stretch>
            <a:fillRect/>
          </a:stretch>
        </p:blipFill>
        <p:spPr bwMode="auto">
          <a:xfrm>
            <a:off x="457200" y="2049462"/>
            <a:ext cx="2514600" cy="3436938"/>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343275" y="2057400"/>
            <a:ext cx="3603567" cy="13716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305175" y="3600450"/>
            <a:ext cx="5321340" cy="1733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Review</a:t>
            </a:r>
            <a:endParaRPr lang="en-NZ" dirty="0"/>
          </a:p>
        </p:txBody>
      </p:sp>
      <p:sp>
        <p:nvSpPr>
          <p:cNvPr id="4" name="Content Placeholder 3"/>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831679" y="1981200"/>
            <a:ext cx="8007521"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Review</a:t>
            </a:r>
            <a:endParaRPr lang="en-NZ" dirty="0"/>
          </a:p>
        </p:txBody>
      </p:sp>
      <p:sp>
        <p:nvSpPr>
          <p:cNvPr id="4" name="Content Placeholder 3"/>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838200" y="1787673"/>
            <a:ext cx="7693982" cy="4689327"/>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5219700" y="457200"/>
            <a:ext cx="3314700" cy="88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Review</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884921" y="1924050"/>
            <a:ext cx="7755581"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 Mechanics</a:t>
            </a:r>
            <a:endParaRPr lang="en-NZ" dirty="0"/>
          </a:p>
        </p:txBody>
      </p:sp>
      <p:sp>
        <p:nvSpPr>
          <p:cNvPr id="3" name="Content Placeholder 2"/>
          <p:cNvSpPr>
            <a:spLocks noGrp="1"/>
          </p:cNvSpPr>
          <p:nvPr>
            <p:ph idx="1"/>
          </p:nvPr>
        </p:nvSpPr>
        <p:spPr/>
        <p:txBody>
          <a:bodyPr/>
          <a:lstStyle/>
          <a:p>
            <a:r>
              <a:rPr lang="en-NZ" dirty="0" smtClean="0"/>
              <a:t>INNER JOIN</a:t>
            </a:r>
          </a:p>
          <a:p>
            <a:pPr marL="582613" indent="-514350">
              <a:buFont typeface="+mj-lt"/>
              <a:buAutoNum type="arabicPeriod"/>
            </a:pPr>
            <a:r>
              <a:rPr lang="en-NZ" dirty="0" smtClean="0"/>
              <a:t>Build Cartesian product of the two tables</a:t>
            </a:r>
          </a:p>
          <a:p>
            <a:pPr marL="582613" indent="-514350">
              <a:buFont typeface="+mj-lt"/>
              <a:buAutoNum type="arabicPeriod"/>
            </a:pPr>
            <a:r>
              <a:rPr lang="en-NZ" dirty="0" smtClean="0"/>
              <a:t>Keep only those records that satisfy the ON condition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3326</TotalTime>
  <Words>2680</Words>
  <Application>Microsoft Office PowerPoint</Application>
  <PresentationFormat>On-screen Show (4:3)</PresentationFormat>
  <Paragraphs>270</Paragraphs>
  <Slides>42</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Corbel</vt:lpstr>
      <vt:lpstr>Wingdings</vt:lpstr>
      <vt:lpstr>Wingdings 2</vt:lpstr>
      <vt:lpstr>Wingdings 3</vt:lpstr>
      <vt:lpstr>Metro</vt:lpstr>
      <vt:lpstr>Week 6  Advanced SQL  Outer Joins and Sets </vt:lpstr>
      <vt:lpstr>Topics</vt:lpstr>
      <vt:lpstr>Complex Joins</vt:lpstr>
      <vt:lpstr>Join Review</vt:lpstr>
      <vt:lpstr>Join Review</vt:lpstr>
      <vt:lpstr>Join Review</vt:lpstr>
      <vt:lpstr>Join Review</vt:lpstr>
      <vt:lpstr>Join Review</vt:lpstr>
      <vt:lpstr>Join Mechanics</vt:lpstr>
      <vt:lpstr>Join Mechanics</vt:lpstr>
      <vt:lpstr>Join Mechanics</vt:lpstr>
      <vt:lpstr>Join Mechanics</vt:lpstr>
      <vt:lpstr>Join Mechanics</vt:lpstr>
      <vt:lpstr>Join Mechanics</vt:lpstr>
      <vt:lpstr>Join Mechanics</vt:lpstr>
      <vt:lpstr>Outer Joins</vt:lpstr>
      <vt:lpstr>LEFT OUTER JOIN</vt:lpstr>
      <vt:lpstr>LEFT OUTER JOIN</vt:lpstr>
      <vt:lpstr>LEFT OUTER JOIN</vt:lpstr>
      <vt:lpstr>RIGHT OUTER JOIN</vt:lpstr>
      <vt:lpstr>Outer Joins</vt:lpstr>
      <vt:lpstr>Outer Joins</vt:lpstr>
      <vt:lpstr>Outer Joins</vt:lpstr>
      <vt:lpstr>Outer Joins</vt:lpstr>
      <vt:lpstr>FULL OUTER JOIN</vt:lpstr>
      <vt:lpstr>Generating the Cartesian Product</vt:lpstr>
      <vt:lpstr>Set Operations</vt:lpstr>
      <vt:lpstr>Set Operations</vt:lpstr>
      <vt:lpstr>UNION</vt:lpstr>
      <vt:lpstr>Union</vt:lpstr>
      <vt:lpstr>Intersection</vt:lpstr>
      <vt:lpstr>Difference</vt:lpstr>
      <vt:lpstr>Symmetric Difference</vt:lpstr>
      <vt:lpstr>Symmetric Difference</vt:lpstr>
      <vt:lpstr>Set Operations</vt:lpstr>
      <vt:lpstr>CASE</vt:lpstr>
      <vt:lpstr>Simple CASE</vt:lpstr>
      <vt:lpstr>Simple CASE</vt:lpstr>
      <vt:lpstr>Simple CASE</vt:lpstr>
      <vt:lpstr>Searched CASE</vt:lpstr>
      <vt:lpstr>Searched CASE</vt:lpstr>
      <vt:lpstr>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410</cp:revision>
  <dcterms:created xsi:type="dcterms:W3CDTF">2006-08-16T00:00:00Z</dcterms:created>
  <dcterms:modified xsi:type="dcterms:W3CDTF">2018-08-28T02:55:51Z</dcterms:modified>
</cp:coreProperties>
</file>