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334" r:id="rId2"/>
    <p:sldId id="335" r:id="rId3"/>
    <p:sldId id="336" r:id="rId4"/>
    <p:sldId id="337" r:id="rId5"/>
    <p:sldId id="269" r:id="rId6"/>
    <p:sldId id="286" r:id="rId7"/>
    <p:sldId id="283" r:id="rId8"/>
    <p:sldId id="284" r:id="rId9"/>
    <p:sldId id="285" r:id="rId10"/>
    <p:sldId id="287" r:id="rId11"/>
    <p:sldId id="288" r:id="rId12"/>
    <p:sldId id="289" r:id="rId13"/>
    <p:sldId id="290" r:id="rId14"/>
    <p:sldId id="291" r:id="rId15"/>
    <p:sldId id="292" r:id="rId16"/>
    <p:sldId id="293" r:id="rId17"/>
    <p:sldId id="294" r:id="rId18"/>
    <p:sldId id="295" r:id="rId19"/>
    <p:sldId id="296" r:id="rId20"/>
    <p:sldId id="297" r:id="rId21"/>
    <p:sldId id="299" r:id="rId22"/>
    <p:sldId id="300" r:id="rId23"/>
    <p:sldId id="302" r:id="rId24"/>
    <p:sldId id="303" r:id="rId25"/>
    <p:sldId id="301" r:id="rId26"/>
    <p:sldId id="298"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38" r:id="rId46"/>
    <p:sldId id="339" r:id="rId47"/>
    <p:sldId id="340" r:id="rId48"/>
    <p:sldId id="341" r:id="rId49"/>
    <p:sldId id="325" r:id="rId50"/>
    <p:sldId id="326" r:id="rId51"/>
    <p:sldId id="327" r:id="rId52"/>
    <p:sldId id="332" r:id="rId53"/>
    <p:sldId id="329" r:id="rId54"/>
    <p:sldId id="330" r:id="rId55"/>
    <p:sldId id="331" r:id="rId56"/>
    <p:sldId id="333" r:id="rId57"/>
    <p:sldId id="343" r:id="rId58"/>
    <p:sldId id="348" r:id="rId59"/>
    <p:sldId id="349" r:id="rId60"/>
    <p:sldId id="350" r:id="rId61"/>
    <p:sldId id="351" r:id="rId62"/>
    <p:sldId id="342" r:id="rId63"/>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59317" autoAdjust="0"/>
  </p:normalViewPr>
  <p:slideViewPr>
    <p:cSldViewPr>
      <p:cViewPr varScale="1">
        <p:scale>
          <a:sx n="71" d="100"/>
          <a:sy n="71" d="100"/>
        </p:scale>
        <p:origin x="27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55AC654-482C-4BAC-9C0F-AD965CDFE064}" type="datetimeFigureOut">
              <a:rPr lang="en-US"/>
              <a:pPr>
                <a:defRPr/>
              </a:pPr>
              <a:t>8/29/2018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7B451D7-B806-43FA-A572-D7A02F5DDA7F}" type="slidenum">
              <a:rPr lang="en-NZ"/>
              <a:pPr>
                <a:defRPr/>
              </a:pPr>
              <a:t>‹#›</a:t>
            </a:fld>
            <a:endParaRPr lang="en-NZ"/>
          </a:p>
        </p:txBody>
      </p:sp>
    </p:spTree>
    <p:extLst>
      <p:ext uri="{BB962C8B-B14F-4D97-AF65-F5344CB8AC3E}">
        <p14:creationId xmlns:p14="http://schemas.microsoft.com/office/powerpoint/2010/main" val="2539743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Today we will talk about what we must consider </a:t>
            </a:r>
            <a:r>
              <a:rPr lang="en-NZ" dirty="0" err="1" smtClean="0"/>
              <a:t>wrt</a:t>
            </a:r>
            <a:r>
              <a:rPr lang="en-NZ" baseline="0" dirty="0" smtClean="0"/>
              <a:t> the physical layout of the database on disk</a:t>
            </a:r>
          </a:p>
          <a:p>
            <a:pPr>
              <a:spcBef>
                <a:spcPct val="0"/>
              </a:spcBef>
              <a:buFontTx/>
              <a:buChar char="•"/>
            </a:pPr>
            <a:r>
              <a:rPr lang="en-NZ" baseline="0" dirty="0" smtClean="0"/>
              <a:t>Next time we talk about query optimisation.</a:t>
            </a:r>
            <a:endParaRPr lang="en-NZ" dirty="0"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D49936-7F64-45DC-88E3-1D63D58EEA7C}"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dirty="0" smtClean="0"/>
              <a:t>There are a number of operating system level strategies for block access optimisation.</a:t>
            </a:r>
          </a:p>
          <a:p>
            <a:pPr eaLnBrk="1" hangingPunct="1">
              <a:buFontTx/>
              <a:buChar char="•"/>
            </a:pPr>
            <a:r>
              <a:rPr lang="en-AU" dirty="0" smtClean="0"/>
              <a:t>Systems that defrag, for example, do so to keep logically adjacent blocks physically close together.</a:t>
            </a:r>
          </a:p>
          <a:p>
            <a:pPr eaLnBrk="1" hangingPunct="1">
              <a:buFontTx/>
              <a:buChar char="•"/>
            </a:pPr>
            <a:r>
              <a:rPr lang="en-AU" dirty="0" smtClean="0"/>
              <a:t>These issues are out of scope for this paper, as they are architecturally below the database level.</a:t>
            </a:r>
          </a:p>
          <a:p>
            <a:pPr eaLnBrk="1" hangingPunct="1">
              <a:buFontTx/>
              <a:buChar char="•"/>
            </a:pPr>
            <a:r>
              <a:rPr lang="en-AU" dirty="0" smtClean="0"/>
              <a:t>However, if you’re interested, I can provide further references.</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smtClean="0"/>
              <a:t>However, very much a part of the DBMS business is the organisation of its files on disk.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smtClean="0"/>
              <a:t>Tuples (records) from different tables are almost certainly going to be different sizes, but what about different tuples from the same table?</a:t>
            </a:r>
          </a:p>
          <a:p>
            <a:pPr eaLnBrk="1" hangingPunct="1">
              <a:buFontTx/>
              <a:buChar char="•"/>
            </a:pPr>
            <a:r>
              <a:rPr lang="en-AU" smtClean="0"/>
              <a:t>These can be either fixed length (all records in a table use the same number of bits) or variable length (different records in the same table use different numbers of bits) depending on the contents</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dirty="0" smtClean="0"/>
              <a:t>Look at these two table definitions</a:t>
            </a:r>
          </a:p>
          <a:p>
            <a:pPr eaLnBrk="1" hangingPunct="1">
              <a:buFontTx/>
              <a:buChar char="•"/>
            </a:pPr>
            <a:r>
              <a:rPr lang="en-AU" dirty="0" smtClean="0"/>
              <a:t>What’s the difference?</a:t>
            </a:r>
          </a:p>
          <a:p>
            <a:pPr eaLnBrk="1" hangingPunct="1">
              <a:buFontTx/>
              <a:buChar char="•"/>
            </a:pPr>
            <a:r>
              <a:rPr lang="en-AU" dirty="0" smtClean="0"/>
              <a:t>In the first table, every </a:t>
            </a:r>
            <a:r>
              <a:rPr lang="en-AU" dirty="0" smtClean="0"/>
              <a:t>record </a:t>
            </a:r>
            <a:r>
              <a:rPr lang="en-AU" dirty="0" smtClean="0"/>
              <a:t>requires exactly the same number of bits, some of them will be blank; in the second, there are no blank bits and every record will be in length only that required to exactly hold the two string variables.</a:t>
            </a:r>
          </a:p>
          <a:p>
            <a:pPr eaLnBrk="1" hangingPunct="1">
              <a:buFontTx/>
              <a:buChar char="•"/>
            </a:pPr>
            <a:r>
              <a:rPr lang="en-AU" dirty="0" smtClean="0"/>
              <a:t>Variable length records complicated the storage of your database on disk.</a:t>
            </a:r>
          </a:p>
          <a:p>
            <a:pPr eaLnBrk="1" hangingPunct="1">
              <a:buFontTx/>
              <a:buChar char="•"/>
            </a:pPr>
            <a:r>
              <a:rPr lang="en-AU" dirty="0" smtClean="0"/>
              <a:t>So we will start by talking about how it works with fixed length records, and then consider the extensions required to accommodate data types like varchar</a:t>
            </a:r>
          </a:p>
          <a:p>
            <a:pPr eaLnBrk="1" hangingPunct="1">
              <a:buFontTx/>
              <a:buChar char="•"/>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dirty="0" smtClean="0"/>
              <a:t>Fixed length records</a:t>
            </a:r>
          </a:p>
          <a:p>
            <a:pPr eaLnBrk="1" hangingPunct="1">
              <a:buFontTx/>
              <a:buChar char="•"/>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smtClean="0"/>
              <a:t>One option is to just stuff them in end to end.</a:t>
            </a:r>
          </a:p>
          <a:p>
            <a:pPr eaLnBrk="1" hangingPunct="1">
              <a:buFontTx/>
              <a:buChar char="•"/>
            </a:pPr>
            <a:r>
              <a:rPr lang="en-AU" smtClean="0"/>
              <a:t>If the size of a block is a perfect multiple of 40, everything is fine</a:t>
            </a:r>
          </a:p>
          <a:p>
            <a:pPr eaLnBrk="1" hangingPunct="1">
              <a:buFontTx/>
              <a:buChar char="•"/>
            </a:pPr>
            <a:r>
              <a:rPr lang="en-AU" smtClean="0"/>
              <a:t>But what if the size of the block isn’t a perfect multiple of 40 (or however big your record is)?</a:t>
            </a:r>
          </a:p>
          <a:p>
            <a:pPr eaLnBrk="1" hangingPunct="1">
              <a:buFontTx/>
              <a:buChar char="•"/>
            </a:pPr>
            <a:r>
              <a:rPr lang="en-AU" smtClean="0"/>
              <a:t>At the ends of blocks, your records will get split up. Remember that we said that things that needed to be accessed together should be in the same block? Well, certainly all the bytes of a single record will need to be accessed together, and will thus need to be in the same block.</a:t>
            </a:r>
          </a:p>
          <a:p>
            <a:pPr eaLnBrk="1" hangingPunct="1">
              <a:buFontTx/>
              <a:buChar char="•"/>
            </a:pPr>
            <a:r>
              <a:rPr lang="en-AU" smtClean="0"/>
              <a:t>Therefore, it’s not done this way.</a:t>
            </a: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dirty="0" smtClean="0"/>
              <a:t>Like so (assume all those boxes were to scale…)</a:t>
            </a:r>
          </a:p>
          <a:p>
            <a:pPr eaLnBrk="1" hangingPunct="1">
              <a:buFontTx/>
              <a:buChar char="•"/>
            </a:pPr>
            <a:r>
              <a:rPr lang="en-AU" dirty="0" smtClean="0"/>
              <a:t>Just for interest, what happens here when a record is deleted?</a:t>
            </a:r>
          </a:p>
          <a:p>
            <a:pPr eaLnBrk="1" hangingPunct="1">
              <a:buFontTx/>
              <a:buChar char="•"/>
            </a:pPr>
            <a:r>
              <a:rPr lang="en-AU" dirty="0" smtClean="0"/>
              <a:t>You could shift all the other records back one (including reshuffling across block boundaries). Then everything would be tidy.</a:t>
            </a:r>
          </a:p>
          <a:p>
            <a:pPr eaLnBrk="1" hangingPunct="1">
              <a:buFontTx/>
              <a:buChar char="•"/>
            </a:pPr>
            <a:r>
              <a:rPr lang="en-AU" dirty="0" smtClean="0"/>
              <a:t>Is this a good idea?</a:t>
            </a:r>
          </a:p>
          <a:p>
            <a:pPr eaLnBrk="1" hangingPunct="1">
              <a:buFontTx/>
              <a:buChar char="•"/>
            </a:pPr>
            <a:r>
              <a:rPr lang="en-AU" dirty="0" smtClean="0"/>
              <a:t>No. Because of all the disk accesses that would be required.</a:t>
            </a:r>
          </a:p>
          <a:p>
            <a:pPr eaLnBrk="1" hangingPunct="1">
              <a:buFontTx/>
              <a:buChar char="•"/>
            </a:pPr>
            <a:r>
              <a:rPr lang="en-AU" dirty="0" smtClean="0"/>
              <a:t>The solution actually used is quite interesting. For an unsorted file (and most are), on the assumption that deletions are relatively infrequent in a database, empty spaces are often simply left in place (until some rare bulk tidy up operation during a system down time)</a:t>
            </a:r>
          </a:p>
          <a:p>
            <a:pPr eaLnBrk="1" hangingPunct="1">
              <a:buFontTx/>
              <a:buChar char="•"/>
            </a:pPr>
            <a:r>
              <a:rPr lang="en-AU" dirty="0" smtClean="0"/>
              <a:t>New records are inserted into these empty spaces as required. Think though about what a pain this would be to find an empty space? You would actually have to do a linear search through the whole file every time looking for empty spaces. This would require exactly the bunch of disk accesses you are trying to avoid.</a:t>
            </a:r>
          </a:p>
          <a:p>
            <a:pPr eaLnBrk="1" hangingPunct="1">
              <a:buFontTx/>
              <a:buChar char="•"/>
            </a:pPr>
            <a:r>
              <a:rPr lang="en-AU" dirty="0" smtClean="0"/>
              <a:t>Thoughts?</a:t>
            </a:r>
          </a:p>
          <a:p>
            <a:pPr eaLnBrk="1" hangingPunct="1">
              <a:buFontTx/>
              <a:buChar char="•"/>
            </a:pPr>
            <a:r>
              <a:rPr lang="en-AU" dirty="0" smtClean="0"/>
              <a:t>Here’s the solution</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smtClean="0"/>
              <a:t>Each time you delete, update the tail</a:t>
            </a:r>
          </a:p>
          <a:p>
            <a:pPr eaLnBrk="1" hangingPunct="1">
              <a:buFontTx/>
              <a:buChar char="•"/>
            </a:pPr>
            <a:r>
              <a:rPr lang="en-AU" smtClean="0"/>
              <a:t>Each time you insert, update the head</a:t>
            </a: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dirty="0" smtClean="0"/>
              <a:t>As we have seen, you can get variable length records if you have variable length fields.</a:t>
            </a:r>
          </a:p>
          <a:p>
            <a:pPr eaLnBrk="1" hangingPunct="1">
              <a:buFontTx/>
              <a:buChar char="•"/>
            </a:pPr>
            <a:r>
              <a:rPr lang="en-AU" dirty="0" smtClean="0"/>
              <a:t>It can also happen if you end up with records from different tables stored in the same file (this can happen, and can often even be a good thing, as we will discuss later)</a:t>
            </a:r>
          </a:p>
          <a:p>
            <a:pPr eaLnBrk="1" hangingPunct="1">
              <a:buFontTx/>
              <a:buChar char="•"/>
            </a:pPr>
            <a:r>
              <a:rPr lang="en-AU" dirty="0" smtClean="0"/>
              <a:t>With variable length records, you can’t go “40, 80, 120…..” to figure out the record boundaries, so you have to store more information with each record. </a:t>
            </a:r>
          </a:p>
          <a:p>
            <a:pPr eaLnBrk="1" hangingPunct="1">
              <a:buFontTx/>
              <a:buChar char="•"/>
            </a:pPr>
            <a:r>
              <a:rPr lang="en-AU" dirty="0" smtClean="0"/>
              <a:t>This introduces both space and time overhead.</a:t>
            </a:r>
          </a:p>
          <a:p>
            <a:pPr eaLnBrk="1" hangingPunct="1">
              <a:buFontTx/>
              <a:buChar char="•"/>
            </a:pPr>
            <a:r>
              <a:rPr lang="en-AU" dirty="0" smtClean="0"/>
              <a:t>A common structure is shown here.</a:t>
            </a:r>
          </a:p>
          <a:p>
            <a:pPr eaLnBrk="1" hangingPunct="1">
              <a:buFontTx/>
              <a:buChar char="•"/>
            </a:pPr>
            <a:r>
              <a:rPr lang="en-AU" dirty="0" smtClean="0"/>
              <a:t>At the start of each BLOCK, you must add header information. </a:t>
            </a:r>
          </a:p>
          <a:p>
            <a:pPr eaLnBrk="1" hangingPunct="1">
              <a:buFontTx/>
              <a:buChar char="•"/>
            </a:pPr>
            <a:r>
              <a:rPr lang="en-AU" dirty="0" smtClean="0"/>
              <a:t>The header contains 1) the number of records, a pointer to the end of the free space, and a list of (</a:t>
            </a:r>
            <a:r>
              <a:rPr lang="en-AU" dirty="0" err="1" smtClean="0"/>
              <a:t>size,location</a:t>
            </a:r>
            <a:r>
              <a:rPr lang="en-AU" dirty="0" smtClean="0"/>
              <a:t>) pairs, one for each record in the block.</a:t>
            </a:r>
          </a:p>
          <a:p>
            <a:pPr eaLnBrk="1" hangingPunct="1">
              <a:buFontTx/>
              <a:buChar char="•"/>
            </a:pPr>
            <a:r>
              <a:rPr lang="en-AU" dirty="0" smtClean="0"/>
              <a:t>The block is filled contiguously, starting from the end.</a:t>
            </a:r>
          </a:p>
          <a:p>
            <a:pPr eaLnBrk="1" hangingPunct="1">
              <a:buFontTx/>
              <a:buChar char="•"/>
            </a:pPr>
            <a:r>
              <a:rPr lang="en-AU" dirty="0" smtClean="0"/>
              <a:t>Later we will see that there are other structure in the database that maintain pointers to records (the most obvious example being indices). Should those pointers point to the record itself, or to its entry in the block header? </a:t>
            </a:r>
          </a:p>
          <a:p>
            <a:pPr eaLnBrk="1" hangingPunct="1">
              <a:buFontTx/>
              <a:buChar char="•"/>
            </a:pPr>
            <a:r>
              <a:rPr lang="en-AU" dirty="0" smtClean="0"/>
              <a:t>Entry in the block header. That way records can be rearranged in the block for tidiness without breaking anything.</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smtClean="0"/>
              <a:t>Allowing records larger than a block would simply reintroduce the whole “crossing the block boundary” problem, and is generally not permitted.</a:t>
            </a:r>
          </a:p>
          <a:p>
            <a:pPr eaLnBrk="1" hangingPunct="1">
              <a:buFontTx/>
              <a:buChar char="•"/>
            </a:pPr>
            <a:r>
              <a:rPr lang="en-AU" smtClean="0"/>
              <a:t>Objects that must be larger than a block (e.g. Blob or varbinary(MAX) types) are usually stored in completely separate special purpose area distinct from the other fields in their record.</a:t>
            </a:r>
          </a:p>
          <a:p>
            <a:pPr eaLnBrk="1" hangingPunct="1">
              <a:buFontTx/>
              <a:buChar char="•"/>
            </a:pPr>
            <a:r>
              <a:rPr lang="en-AU" smtClean="0"/>
              <a:t>Managing this is one of the reasons that Blob type implementations lag behind other data types in some systems (e.g. Access)</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Although</a:t>
            </a:r>
            <a:r>
              <a:rPr lang="en-NZ" baseline="0" dirty="0" smtClean="0"/>
              <a:t> your logical model produced tables and columns and keys, that’s not the end of the decisions that must be made</a:t>
            </a:r>
          </a:p>
          <a:p>
            <a:pPr>
              <a:buFont typeface="Arial" pitchFamily="34" charset="0"/>
              <a:buChar char="•"/>
            </a:pPr>
            <a:r>
              <a:rPr lang="en-NZ" baseline="0" dirty="0" smtClean="0"/>
              <a:t>In the process of actually implementing a particular database for a particular client, there are choices</a:t>
            </a:r>
          </a:p>
          <a:p>
            <a:pPr>
              <a:buFont typeface="Arial" pitchFamily="34" charset="0"/>
              <a:buChar char="•"/>
            </a:pPr>
            <a:r>
              <a:rPr lang="en-NZ" baseline="0" dirty="0" smtClean="0"/>
              <a:t>The same logical model can end up very differently, depending on the situation.</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dirty="0" smtClean="0"/>
              <a:t>So we have seen how records are physically placed within individual blocks to maximise time and space efficiency.</a:t>
            </a:r>
          </a:p>
          <a:p>
            <a:pPr eaLnBrk="1" hangingPunct="1">
              <a:buFontTx/>
              <a:buChar char="•"/>
            </a:pPr>
            <a:r>
              <a:rPr lang="en-AU" dirty="0" smtClean="0"/>
              <a:t>But how should the set of records that comprise a table be arranged?</a:t>
            </a:r>
          </a:p>
          <a:p>
            <a:pPr eaLnBrk="1" hangingPunct="1">
              <a:buFontTx/>
              <a:buChar char="•"/>
            </a:pPr>
            <a:r>
              <a:rPr lang="en-AU" dirty="0" smtClean="0"/>
              <a:t>(Note the following discussion is something of an oversimplification, and omits some technical details. A basic understanding of the issues will be enough for this paper and for most DB situations, but if you are interested in the O/S details, I can provide further references.)</a:t>
            </a:r>
          </a:p>
          <a:p>
            <a:pPr eaLnBrk="1" hangingPunct="1">
              <a:buFontTx/>
              <a:buChar char="•"/>
            </a:pPr>
            <a:r>
              <a:rPr lang="en-AU" dirty="0" smtClean="0"/>
              <a:t>Assume for the moment that each table gets its own file. How would you order the records within that file?</a:t>
            </a:r>
          </a:p>
          <a:p>
            <a:pPr eaLnBrk="1" hangingPunct="1">
              <a:buFontTx/>
              <a:buChar char="•"/>
            </a:pPr>
            <a:r>
              <a:rPr lang="en-AU" dirty="0" smtClean="0"/>
              <a:t>Heap</a:t>
            </a:r>
          </a:p>
          <a:p>
            <a:pPr lvl="1" eaLnBrk="1" hangingPunct="1">
              <a:buFontTx/>
              <a:buChar char="•"/>
            </a:pPr>
            <a:r>
              <a:rPr lang="en-AU" dirty="0" smtClean="0"/>
              <a:t>Random</a:t>
            </a:r>
          </a:p>
          <a:p>
            <a:pPr lvl="1" eaLnBrk="1" hangingPunct="1">
              <a:buFontTx/>
              <a:buChar char="•"/>
            </a:pPr>
            <a:r>
              <a:rPr lang="en-AU" dirty="0" smtClean="0"/>
              <a:t>Usually in insert order</a:t>
            </a:r>
          </a:p>
          <a:p>
            <a:pPr eaLnBrk="1" hangingPunct="1">
              <a:buFontTx/>
              <a:buChar char="•"/>
            </a:pPr>
            <a:r>
              <a:rPr lang="en-AU" dirty="0" smtClean="0"/>
              <a:t>Sequential</a:t>
            </a:r>
          </a:p>
          <a:p>
            <a:pPr lvl="1" eaLnBrk="1" hangingPunct="1">
              <a:buFontTx/>
              <a:buChar char="•"/>
            </a:pPr>
            <a:r>
              <a:rPr lang="en-AU" dirty="0" smtClean="0"/>
              <a:t>Sorted</a:t>
            </a:r>
          </a:p>
          <a:p>
            <a:pPr lvl="1" eaLnBrk="1" hangingPunct="1">
              <a:buFontTx/>
              <a:buChar char="•"/>
            </a:pPr>
            <a:r>
              <a:rPr lang="en-AU" dirty="0" smtClean="0"/>
              <a:t>Most likely on the primary key</a:t>
            </a:r>
          </a:p>
          <a:p>
            <a:pPr lvl="1" eaLnBrk="1" hangingPunct="1">
              <a:buFontTx/>
              <a:buChar char="•"/>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smtClean="0"/>
              <a:t>So which should you use?</a:t>
            </a:r>
          </a:p>
          <a:p>
            <a:pPr eaLnBrk="1" hangingPunct="1">
              <a:buFontTx/>
              <a:buChar char="•"/>
            </a:pPr>
            <a:r>
              <a:rPr lang="en-AU" smtClean="0"/>
              <a:t>It depends on what sort of use your database is going to be put to.</a:t>
            </a:r>
          </a:p>
          <a:p>
            <a:pPr eaLnBrk="1" hangingPunct="1">
              <a:buFontTx/>
              <a:buChar char="•"/>
            </a:pPr>
            <a:r>
              <a:rPr lang="en-AU" smtClean="0"/>
              <a:t>Of course.</a:t>
            </a: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normAutofit lnSpcReduction="10000"/>
          </a:bodyPr>
          <a:lstStyle/>
          <a:p>
            <a:pPr eaLnBrk="1" hangingPunct="1">
              <a:lnSpc>
                <a:spcPct val="90000"/>
              </a:lnSpc>
              <a:buFontTx/>
              <a:buChar char="•"/>
            </a:pPr>
            <a:r>
              <a:rPr lang="en-AU" dirty="0" smtClean="0"/>
              <a:t>Of all the things on that list of “stuff you can do”, the safest is indexing. It is also the one over which you have the most</a:t>
            </a:r>
            <a:r>
              <a:rPr lang="en-AU" baseline="0" dirty="0" smtClean="0"/>
              <a:t> direct and flexible control. </a:t>
            </a:r>
          </a:p>
          <a:p>
            <a:pPr eaLnBrk="1" hangingPunct="1">
              <a:lnSpc>
                <a:spcPct val="90000"/>
              </a:lnSpc>
              <a:buFontTx/>
              <a:buChar char="•"/>
            </a:pPr>
            <a:r>
              <a:rPr lang="en-AU" baseline="0" dirty="0" smtClean="0"/>
              <a:t>So we will spend more time on it than on any of the others. We will talk about them briefly at the end.</a:t>
            </a:r>
          </a:p>
          <a:p>
            <a:pPr eaLnBrk="1" hangingPunct="1">
              <a:lnSpc>
                <a:spcPct val="90000"/>
              </a:lnSpc>
              <a:buFontTx/>
              <a:buChar char="•"/>
            </a:pPr>
            <a:endParaRPr lang="en-AU" dirty="0" smtClean="0"/>
          </a:p>
          <a:p>
            <a:pPr eaLnBrk="1" hangingPunct="1">
              <a:lnSpc>
                <a:spcPct val="90000"/>
              </a:lnSpc>
              <a:buFontTx/>
              <a:buChar char="•"/>
            </a:pPr>
            <a:r>
              <a:rPr lang="en-AU" dirty="0" smtClean="0"/>
              <a:t>So, make sure you have the concepts clear, and be aware that there may be these conflicts</a:t>
            </a:r>
          </a:p>
          <a:p>
            <a:pPr eaLnBrk="1" hangingPunct="1">
              <a:lnSpc>
                <a:spcPct val="90000"/>
              </a:lnSpc>
              <a:buFontTx/>
              <a:buChar char="•"/>
            </a:pPr>
            <a:r>
              <a:rPr lang="en-AU" dirty="0" smtClean="0"/>
              <a:t>When discussing indexing, make sure that everyone is talking about the same thing.</a:t>
            </a:r>
          </a:p>
          <a:p>
            <a:pPr eaLnBrk="1" hangingPunct="1">
              <a:lnSpc>
                <a:spcPct val="90000"/>
              </a:lnSpc>
              <a:buFontTx/>
              <a:buChar char="•"/>
            </a:pPr>
            <a:endParaRPr lang="en-AU" dirty="0" smtClean="0"/>
          </a:p>
          <a:p>
            <a:pPr eaLnBrk="1" hangingPunct="1">
              <a:lnSpc>
                <a:spcPct val="90000"/>
              </a:lnSpc>
              <a:buFontTx/>
              <a:buChar char="•"/>
            </a:pPr>
            <a:r>
              <a:rPr lang="en-AU" i="1" dirty="0" smtClean="0"/>
              <a:t>Primary Index: On a primary key. If dense, will be 1-1 entry to record relationship. Can be sparse if file is ordered on the primary key, having one index entry for each block. These are guaranteed to be unique values, as each record has a unique value on this field.</a:t>
            </a:r>
          </a:p>
          <a:p>
            <a:pPr eaLnBrk="1" hangingPunct="1">
              <a:lnSpc>
                <a:spcPct val="90000"/>
              </a:lnSpc>
              <a:buFontTx/>
              <a:buChar char="•"/>
            </a:pPr>
            <a:r>
              <a:rPr lang="en-AU" i="1" dirty="0" smtClean="0"/>
              <a:t>Clustering Index: On the field that determines the sort order of the file, </a:t>
            </a:r>
            <a:r>
              <a:rPr lang="en-AU" i="1" smtClean="0"/>
              <a:t>but </a:t>
            </a:r>
            <a:r>
              <a:rPr lang="en-AU" i="1" smtClean="0"/>
              <a:t>need </a:t>
            </a:r>
            <a:r>
              <a:rPr lang="en-AU" i="1" dirty="0" smtClean="0"/>
              <a:t>not be primary (and therefore need not be unique). Retrieval therefore not guaranteed to be 1-1, and file must be traversed to change in field value. Has an entry for every distinct value of the field, although not necessarily for every record (if there are duplicates, there will be fewer values than records). Does this make it sparse or dense?</a:t>
            </a:r>
          </a:p>
          <a:p>
            <a:pPr eaLnBrk="1" hangingPunct="1">
              <a:lnSpc>
                <a:spcPct val="90000"/>
              </a:lnSpc>
              <a:buFontTx/>
              <a:buChar char="•"/>
            </a:pPr>
            <a:r>
              <a:rPr lang="en-AU" i="1" dirty="0" smtClean="0"/>
              <a:t>Secondary index: On a non-primary key and non-sort-order key. Must therefore have one entry for each record (i.e. it is dense)</a:t>
            </a:r>
          </a:p>
          <a:p>
            <a:pPr eaLnBrk="1" hangingPunct="1">
              <a:lnSpc>
                <a:spcPct val="90000"/>
              </a:lnSpc>
              <a:buFontTx/>
              <a:buChar char="•"/>
            </a:pPr>
            <a:endParaRPr lang="en-AU" i="1" dirty="0" smtClean="0"/>
          </a:p>
          <a:p>
            <a:pPr eaLnBrk="1" hangingPunct="1">
              <a:lnSpc>
                <a:spcPct val="90000"/>
              </a:lnSpc>
              <a:buFontTx/>
              <a:buChar char="•"/>
            </a:pPr>
            <a:r>
              <a:rPr lang="en-AU" i="1" dirty="0" smtClean="0"/>
              <a:t>Primary: One entry for each block</a:t>
            </a:r>
          </a:p>
          <a:p>
            <a:pPr eaLnBrk="1" hangingPunct="1">
              <a:lnSpc>
                <a:spcPct val="90000"/>
              </a:lnSpc>
              <a:buFontTx/>
              <a:buChar char="•"/>
            </a:pPr>
            <a:r>
              <a:rPr lang="en-AU" i="1" dirty="0" smtClean="0"/>
              <a:t>Clustering: One entry for each value</a:t>
            </a:r>
          </a:p>
          <a:p>
            <a:pPr eaLnBrk="1" hangingPunct="1">
              <a:lnSpc>
                <a:spcPct val="90000"/>
              </a:lnSpc>
              <a:buFontTx/>
              <a:buChar char="•"/>
            </a:pPr>
            <a:r>
              <a:rPr lang="en-AU" i="1" dirty="0" smtClean="0"/>
              <a:t>Secondary: One entry for each record if the index is a candidate key, or each block of pointers to records having the same value, otherwise</a:t>
            </a:r>
            <a:endParaRPr lang="en-US" i="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NZ" dirty="0" smtClean="0"/>
              <a:t>Let’s assume that for some reason, you have to deal with this database about the United States.</a:t>
            </a:r>
          </a:p>
          <a:p>
            <a:pPr eaLnBrk="1" hangingPunct="1">
              <a:buFontTx/>
              <a:buChar char="•"/>
            </a:pPr>
            <a:r>
              <a:rPr lang="en-NZ" dirty="0" smtClean="0"/>
              <a:t>There are exactly 50 individual states in the U.S., each with its own capitol, state bird, state flower, state insect and, of course, population.</a:t>
            </a:r>
          </a:p>
          <a:p>
            <a:pPr eaLnBrk="1" hangingPunct="1">
              <a:buFontTx/>
              <a:buChar char="•"/>
            </a:pPr>
            <a:r>
              <a:rPr lang="en-NZ" dirty="0" smtClean="0"/>
              <a:t>You have a sort of ordinary table of information for a state record, and it is stored in a heap (that is unordered).</a:t>
            </a:r>
          </a:p>
          <a:p>
            <a:pPr eaLnBrk="1" hangingPunct="1">
              <a:buFontTx/>
              <a:buChar char="•"/>
            </a:pPr>
            <a:r>
              <a:rPr lang="en-NZ" dirty="0" smtClean="0"/>
              <a:t>The first bit of the table looks like this…</a:t>
            </a:r>
          </a:p>
          <a:p>
            <a:pPr eaLnBrk="1" hangingPunct="1">
              <a:buFontTx/>
              <a:buChar char="•"/>
            </a:pPr>
            <a:r>
              <a:rPr lang="en-NZ" dirty="0" smtClean="0"/>
              <a:t>Assuming that the table is in random order on disk, what is the algorithm required to find a particular record, say, Hawaii?</a:t>
            </a:r>
          </a:p>
          <a:p>
            <a:pPr eaLnBrk="1" hangingPunct="1">
              <a:buFontTx/>
              <a:buChar char="•"/>
            </a:pPr>
            <a:r>
              <a:rPr lang="en-NZ" dirty="0" smtClean="0"/>
              <a:t>Linear search – you would have to start at the beginning and look at every record until you found Hawaii in the Name field, or you reached the end of the records. On a bad day, Hawaii might be record 50 and you would have to look at the whole table</a:t>
            </a:r>
          </a:p>
          <a:p>
            <a:pPr eaLnBrk="1" hangingPunct="1">
              <a:buFontTx/>
              <a:buChar char="•"/>
            </a:pPr>
            <a:r>
              <a:rPr lang="en-NZ" dirty="0" smtClean="0"/>
              <a:t>If the table was large, you would pull in an awful lot of data from disk  before you found what you wanted</a:t>
            </a:r>
          </a:p>
          <a:p>
            <a:pPr eaLnBrk="1" hangingPunct="1">
              <a:buFontTx/>
              <a:buChar char="•"/>
            </a:pPr>
            <a:r>
              <a:rPr lang="en-NZ" dirty="0" smtClean="0"/>
              <a:t>(Note, this example only has 50 records in it for the sake of clarity; always keep in  mind though, that production databases can have millions and millions of records.)</a:t>
            </a:r>
          </a:p>
          <a:p>
            <a:pPr eaLnBrk="1" hangingPunct="1">
              <a:buFontTx/>
              <a:buChar char="•"/>
            </a:pPr>
            <a:r>
              <a:rPr lang="en-NZ" dirty="0" smtClean="0"/>
              <a:t>If you think about it, though, to find the Hawaii record, you don’t need the whole record, you only need the name field.</a:t>
            </a:r>
          </a:p>
          <a:p>
            <a:pPr eaLnBrk="1" hangingPunct="1">
              <a:buFontTx/>
              <a:buChar char="•"/>
            </a:pPr>
            <a:r>
              <a:rPr lang="en-NZ" dirty="0" smtClean="0"/>
              <a:t>Imagine instead that we had a structure like this:</a:t>
            </a:r>
          </a:p>
        </p:txBody>
      </p:sp>
      <p:sp>
        <p:nvSpPr>
          <p:cNvPr id="4" name="Slide Number Placeholder 3"/>
          <p:cNvSpPr>
            <a:spLocks noGrp="1"/>
          </p:cNvSpPr>
          <p:nvPr>
            <p:ph type="sldNum" sz="quarter" idx="5"/>
          </p:nvPr>
        </p:nvSpPr>
        <p:spPr/>
        <p:txBody>
          <a:bodyPr/>
          <a:lstStyle/>
          <a:p>
            <a:pPr>
              <a:defRPr/>
            </a:pPr>
            <a:fld id="{228B74EB-CEFA-4745-9250-273F36188271}" type="slidenum">
              <a:rPr lang="en-NZ" smtClean="0"/>
              <a:pPr>
                <a:defRPr/>
              </a:pPr>
              <a:t>28</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NZ" smtClean="0"/>
              <a:t>The ellipsis indicate fields that are not displayed</a:t>
            </a:r>
          </a:p>
          <a:p>
            <a:pPr eaLnBrk="1" hangingPunct="1">
              <a:buFontTx/>
              <a:buChar char="•"/>
            </a:pPr>
            <a:r>
              <a:rPr lang="en-NZ" smtClean="0"/>
              <a:t>This structure has all 50 state names, in alphabetical order</a:t>
            </a:r>
          </a:p>
          <a:p>
            <a:pPr eaLnBrk="1" hangingPunct="1">
              <a:buFontTx/>
              <a:buChar char="•"/>
            </a:pPr>
            <a:r>
              <a:rPr lang="en-NZ" smtClean="0"/>
              <a:t>For each one, it has a pointer to the address of disk of the associated record.</a:t>
            </a:r>
          </a:p>
          <a:p>
            <a:pPr eaLnBrk="1" hangingPunct="1">
              <a:buFontTx/>
              <a:buChar char="•"/>
            </a:pPr>
            <a:r>
              <a:rPr lang="en-NZ" smtClean="0"/>
              <a:t>To find the record for, say, Hawaii, you look up Hawaii in this little name table, and have directly its address on disk</a:t>
            </a:r>
          </a:p>
          <a:p>
            <a:pPr eaLnBrk="1" hangingPunct="1">
              <a:buFontTx/>
              <a:buChar char="•"/>
            </a:pPr>
            <a:r>
              <a:rPr lang="en-NZ" smtClean="0"/>
              <a:t>No unused bits, other than the names are pulled in</a:t>
            </a:r>
          </a:p>
        </p:txBody>
      </p:sp>
      <p:sp>
        <p:nvSpPr>
          <p:cNvPr id="4" name="Slide Number Placeholder 3"/>
          <p:cNvSpPr>
            <a:spLocks noGrp="1"/>
          </p:cNvSpPr>
          <p:nvPr>
            <p:ph type="sldNum" sz="quarter" idx="5"/>
          </p:nvPr>
        </p:nvSpPr>
        <p:spPr/>
        <p:txBody>
          <a:bodyPr/>
          <a:lstStyle/>
          <a:p>
            <a:pPr>
              <a:defRPr/>
            </a:pPr>
            <a:fld id="{0DD2D01B-1890-4185-B09C-B3DFDDBC0DF3}" type="slidenum">
              <a:rPr lang="en-NZ" smtClean="0"/>
              <a:pPr>
                <a:defRPr/>
              </a:pPr>
              <a:t>29</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NZ" smtClean="0"/>
              <a:t>So instead of searching the whole database, we just search this little table, which is going to be much faster for a number of reasons</a:t>
            </a:r>
          </a:p>
          <a:p>
            <a:pPr eaLnBrk="1" hangingPunct="1">
              <a:buFontTx/>
              <a:buChar char="•"/>
            </a:pPr>
            <a:r>
              <a:rPr lang="en-NZ" smtClean="0"/>
              <a:t>Main memory: No matter how many columns there are in the database, this table will have only the search key</a:t>
            </a:r>
          </a:p>
          <a:p>
            <a:pPr eaLnBrk="1" hangingPunct="1">
              <a:buFontTx/>
              <a:buChar char="•"/>
            </a:pPr>
            <a:r>
              <a:rPr lang="en-NZ" smtClean="0"/>
              <a:t>Binary search. Usual phone book analogy and explanation of O(log n) complexity.</a:t>
            </a:r>
          </a:p>
          <a:p>
            <a:pPr eaLnBrk="1" hangingPunct="1">
              <a:buFontTx/>
              <a:buChar char="•"/>
            </a:pPr>
            <a:r>
              <a:rPr lang="en-NZ" smtClean="0"/>
              <a:t>This little table – a sorted set of search key values with pointers to record addresses --  is called an index</a:t>
            </a:r>
          </a:p>
          <a:p>
            <a:pPr eaLnBrk="1" hangingPunct="1">
              <a:buFontTx/>
              <a:buChar char="•"/>
            </a:pPr>
            <a:r>
              <a:rPr lang="en-NZ" smtClean="0"/>
              <a:t>When you create a table in MSSQL, it automatically makes an index on the primary key (we’ll talk later about other indices) and uses it in queries to speed up retrieval.</a:t>
            </a:r>
          </a:p>
        </p:txBody>
      </p:sp>
      <p:sp>
        <p:nvSpPr>
          <p:cNvPr id="4" name="Slide Number Placeholder 3"/>
          <p:cNvSpPr>
            <a:spLocks noGrp="1"/>
          </p:cNvSpPr>
          <p:nvPr>
            <p:ph type="sldNum" sz="quarter" idx="5"/>
          </p:nvPr>
        </p:nvSpPr>
        <p:spPr/>
        <p:txBody>
          <a:bodyPr/>
          <a:lstStyle/>
          <a:p>
            <a:pPr>
              <a:defRPr/>
            </a:pPr>
            <a:fld id="{9C1018CC-E48F-4EE2-96DC-5AB377588230}" type="slidenum">
              <a:rPr lang="en-NZ" smtClean="0"/>
              <a:pPr>
                <a:defRPr/>
              </a:pPr>
              <a:t>30</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hangingPunct="1">
              <a:buFont typeface="Arial" pitchFamily="34" charset="0"/>
              <a:buChar char="•"/>
              <a:defRPr/>
            </a:pPr>
            <a:r>
              <a:rPr lang="en-NZ" dirty="0" smtClean="0"/>
              <a:t>But what if instead of 50 records, you have millions.</a:t>
            </a:r>
          </a:p>
          <a:p>
            <a:pPr eaLnBrk="1" hangingPunct="1">
              <a:buFont typeface="Arial" pitchFamily="34" charset="0"/>
              <a:buChar char="•"/>
              <a:defRPr/>
            </a:pPr>
            <a:r>
              <a:rPr lang="en-NZ" dirty="0" smtClean="0"/>
              <a:t>For example, the Internal Revenue Service in the United States has a database with 400,000,000 records.</a:t>
            </a:r>
          </a:p>
          <a:p>
            <a:pPr eaLnBrk="1" hangingPunct="1">
              <a:buFont typeface="Arial" pitchFamily="34" charset="0"/>
              <a:buChar char="•"/>
              <a:defRPr/>
            </a:pPr>
            <a:r>
              <a:rPr lang="en-NZ" dirty="0" smtClean="0"/>
              <a:t>Even a single field index (on SSN, say) would get huge.</a:t>
            </a:r>
          </a:p>
          <a:p>
            <a:pPr eaLnBrk="1" hangingPunct="1">
              <a:buFont typeface="Arial" pitchFamily="34" charset="0"/>
              <a:buChar char="•"/>
              <a:defRPr/>
            </a:pPr>
            <a:r>
              <a:rPr lang="en-NZ" dirty="0" smtClean="0"/>
              <a:t>It would spread across blocks on disk and be slow to process.</a:t>
            </a:r>
          </a:p>
          <a:p>
            <a:pPr eaLnBrk="1" hangingPunct="1">
              <a:buFont typeface="Arial" pitchFamily="34" charset="0"/>
              <a:buChar char="•"/>
              <a:defRPr/>
            </a:pPr>
            <a:r>
              <a:rPr lang="en-NZ" dirty="0" smtClean="0"/>
              <a:t>So we would like to make our index smaller.</a:t>
            </a:r>
          </a:p>
          <a:p>
            <a:pPr eaLnBrk="1" hangingPunct="1">
              <a:buFont typeface="Arial" pitchFamily="34" charset="0"/>
              <a:buChar char="•"/>
              <a:defRPr/>
            </a:pPr>
            <a:r>
              <a:rPr lang="en-NZ" dirty="0" smtClean="0"/>
              <a:t>One way to do this is to keep only some of the values, like this.</a:t>
            </a:r>
          </a:p>
          <a:p>
            <a:pPr eaLnBrk="1" hangingPunct="1">
              <a:buFont typeface="Arial" pitchFamily="34" charset="0"/>
              <a:buChar char="•"/>
              <a:defRPr/>
            </a:pPr>
            <a:r>
              <a:rPr lang="en-NZ" dirty="0" smtClean="0"/>
              <a:t>How can you speed up access to the table with this kind of index?</a:t>
            </a:r>
          </a:p>
          <a:p>
            <a:pPr eaLnBrk="1" hangingPunct="1">
              <a:buFont typeface="Arial" pitchFamily="34" charset="0"/>
              <a:buChar char="•"/>
              <a:defRPr/>
            </a:pPr>
            <a:r>
              <a:rPr lang="en-NZ" dirty="0" smtClean="0"/>
              <a:t>How can you even find Hawaii, since it’s not in the index?</a:t>
            </a:r>
          </a:p>
          <a:p>
            <a:pPr eaLnBrk="1" hangingPunct="1">
              <a:buFont typeface="Arial" pitchFamily="34" charset="0"/>
              <a:buChar char="•"/>
              <a:defRPr/>
            </a:pPr>
            <a:r>
              <a:rPr lang="en-NZ" dirty="0" smtClean="0"/>
              <a:t>Ponder, ponder….</a:t>
            </a:r>
          </a:p>
          <a:p>
            <a:pPr eaLnBrk="1" hangingPunct="1">
              <a:buFont typeface="Arial" pitchFamily="34" charset="0"/>
              <a:buChar char="•"/>
              <a:defRPr/>
            </a:pPr>
            <a:r>
              <a:rPr lang="en-NZ" dirty="0" smtClean="0"/>
              <a:t>What if the database table itself is stored sorted.</a:t>
            </a:r>
          </a:p>
          <a:p>
            <a:pPr eaLnBrk="1" hangingPunct="1">
              <a:buFont typeface="Arial" pitchFamily="34" charset="0"/>
              <a:buChar char="•"/>
              <a:defRPr/>
            </a:pPr>
            <a:r>
              <a:rPr lang="en-NZ" dirty="0" smtClean="0"/>
              <a:t>Each value in the index points to its guy. Alabama to Alabama, California to California, Montana to Montana, etc.</a:t>
            </a:r>
          </a:p>
          <a:p>
            <a:pPr eaLnBrk="1" hangingPunct="1">
              <a:buFont typeface="Arial" pitchFamily="34" charset="0"/>
              <a:buChar char="•"/>
              <a:defRPr/>
            </a:pPr>
            <a:r>
              <a:rPr lang="en-NZ" dirty="0" smtClean="0"/>
              <a:t>What’s the algorithm for retrieval now?</a:t>
            </a:r>
          </a:p>
          <a:p>
            <a:pPr marL="228600" indent="-228600" eaLnBrk="1" hangingPunct="1">
              <a:buFont typeface="+mj-lt"/>
              <a:buAutoNum type="arabicPeriod"/>
              <a:defRPr/>
            </a:pPr>
            <a:r>
              <a:rPr lang="en-NZ" dirty="0" smtClean="0"/>
              <a:t>Find the value in the index that’s after you in the alphabet</a:t>
            </a:r>
          </a:p>
          <a:p>
            <a:pPr marL="228600" indent="-228600" eaLnBrk="1" hangingPunct="1">
              <a:buFont typeface="+mj-lt"/>
              <a:buAutoNum type="arabicPeriod"/>
              <a:defRPr/>
            </a:pPr>
            <a:r>
              <a:rPr lang="en-NZ" dirty="0" smtClean="0"/>
              <a:t>Use the one right before him</a:t>
            </a:r>
          </a:p>
          <a:p>
            <a:pPr marL="228600" indent="-228600" eaLnBrk="1" hangingPunct="1">
              <a:buFont typeface="+mj-lt"/>
              <a:buAutoNum type="arabicPeriod"/>
              <a:defRPr/>
            </a:pPr>
            <a:r>
              <a:rPr lang="en-NZ" dirty="0" smtClean="0"/>
              <a:t>Go where it points</a:t>
            </a:r>
          </a:p>
          <a:p>
            <a:pPr marL="228600" indent="-228600" eaLnBrk="1" hangingPunct="1">
              <a:buFont typeface="+mj-lt"/>
              <a:buAutoNum type="arabicPeriod"/>
              <a:defRPr/>
            </a:pPr>
            <a:r>
              <a:rPr lang="en-NZ" dirty="0" smtClean="0"/>
              <a:t>Search the table until you find what you’re looking for, or hit the next “pointed to” entry (in which case it’s not in the database)</a:t>
            </a:r>
            <a:endParaRPr lang="en-NZ" dirty="0"/>
          </a:p>
        </p:txBody>
      </p:sp>
      <p:sp>
        <p:nvSpPr>
          <p:cNvPr id="4" name="Slide Number Placeholder 3"/>
          <p:cNvSpPr>
            <a:spLocks noGrp="1"/>
          </p:cNvSpPr>
          <p:nvPr>
            <p:ph type="sldNum" sz="quarter" idx="5"/>
          </p:nvPr>
        </p:nvSpPr>
        <p:spPr/>
        <p:txBody>
          <a:bodyPr/>
          <a:lstStyle/>
          <a:p>
            <a:pPr>
              <a:defRPr/>
            </a:pPr>
            <a:fld id="{1F0C8DF3-D8DA-44B9-8839-687DCFA01BF9}" type="slidenum">
              <a:rPr lang="en-NZ" smtClean="0"/>
              <a:pPr>
                <a:defRPr/>
              </a:pPr>
              <a:t>31</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NZ" smtClean="0"/>
              <a:t>So we’ve seen these two approaches</a:t>
            </a:r>
          </a:p>
        </p:txBody>
      </p:sp>
      <p:sp>
        <p:nvSpPr>
          <p:cNvPr id="4" name="Slide Number Placeholder 3"/>
          <p:cNvSpPr>
            <a:spLocks noGrp="1"/>
          </p:cNvSpPr>
          <p:nvPr>
            <p:ph type="sldNum" sz="quarter" idx="5"/>
          </p:nvPr>
        </p:nvSpPr>
        <p:spPr/>
        <p:txBody>
          <a:bodyPr/>
          <a:lstStyle/>
          <a:p>
            <a:pPr>
              <a:defRPr/>
            </a:pPr>
            <a:fld id="{F2AF12A0-2B53-41A2-8ED2-1167649DB927}" type="slidenum">
              <a:rPr lang="en-NZ" smtClean="0"/>
              <a:pPr>
                <a:defRPr/>
              </a:pPr>
              <a:t>32</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NZ" smtClean="0"/>
              <a:t>Putting together the sparse/dense distinction with what you know about how magnetic disks work, can you come up with a good scheme?</a:t>
            </a:r>
          </a:p>
        </p:txBody>
      </p:sp>
      <p:sp>
        <p:nvSpPr>
          <p:cNvPr id="4" name="Slide Number Placeholder 3"/>
          <p:cNvSpPr>
            <a:spLocks noGrp="1"/>
          </p:cNvSpPr>
          <p:nvPr>
            <p:ph type="sldNum" sz="quarter" idx="5"/>
          </p:nvPr>
        </p:nvSpPr>
        <p:spPr/>
        <p:txBody>
          <a:bodyPr/>
          <a:lstStyle/>
          <a:p>
            <a:pPr>
              <a:defRPr/>
            </a:pPr>
            <a:fld id="{98DB6704-428A-4BE5-9F11-8826DC8B10BB}" type="slidenum">
              <a:rPr lang="en-NZ" smtClean="0"/>
              <a:pPr>
                <a:defRPr/>
              </a:pPr>
              <a:t>33</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NZ" smtClean="0"/>
              <a:t>Choose your sparse index entries so that each one points to the record at the start of a block of memory.</a:t>
            </a:r>
          </a:p>
          <a:p>
            <a:pPr eaLnBrk="1" hangingPunct="1"/>
            <a:r>
              <a:rPr lang="en-NZ" smtClean="0"/>
              <a:t>It thus takes you only one seek to get any record in the database.</a:t>
            </a:r>
          </a:p>
          <a:p>
            <a:pPr eaLnBrk="1" hangingPunct="1"/>
            <a:r>
              <a:rPr lang="en-NZ" smtClean="0"/>
              <a:t>(Note those blocks of memory are all the same size; just having trouble getting Powerpoint to cooperate</a:t>
            </a:r>
          </a:p>
        </p:txBody>
      </p:sp>
      <p:sp>
        <p:nvSpPr>
          <p:cNvPr id="4" name="Slide Number Placeholder 3"/>
          <p:cNvSpPr>
            <a:spLocks noGrp="1"/>
          </p:cNvSpPr>
          <p:nvPr>
            <p:ph type="sldNum" sz="quarter" idx="5"/>
          </p:nvPr>
        </p:nvSpPr>
        <p:spPr/>
        <p:txBody>
          <a:bodyPr/>
          <a:lstStyle/>
          <a:p>
            <a:pPr>
              <a:defRPr/>
            </a:pPr>
            <a:fld id="{8A938586-D27F-4B38-BD85-0B1F2558FE3A}" type="slidenum">
              <a:rPr lang="en-NZ" smtClean="0"/>
              <a:pPr>
                <a:defRPr/>
              </a:pPr>
              <a:t>35</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Many situation-specific issues will effect the final implementation</a:t>
            </a:r>
            <a:r>
              <a:rPr lang="en-NZ" baseline="0" dirty="0" smtClean="0"/>
              <a:t> of your database, as shown here....</a:t>
            </a:r>
          </a:p>
          <a:p>
            <a:pPr>
              <a:buFont typeface="Arial" pitchFamily="34" charset="0"/>
              <a:buChar char="•"/>
            </a:pPr>
            <a:r>
              <a:rPr lang="en-NZ" baseline="0" dirty="0" smtClean="0"/>
              <a:t>So at one installation you might have a lot of swoopy hardware; at another, barely enough to get by</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One installation might have 1,000,000s of record, another only a fraction of that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Distribution of values: common queries returning many or few records?</a:t>
            </a:r>
          </a:p>
          <a:p>
            <a:pPr>
              <a:buFont typeface="Arial" pitchFamily="34" charset="0"/>
              <a:buChar char="•"/>
            </a:pPr>
            <a:r>
              <a:rPr lang="en-NZ" baseline="0" dirty="0" smtClean="0"/>
              <a:t>One database might need very fast response time, but not require many modifications; another might not be mad about speed, but can’t ever be offline</a:t>
            </a:r>
          </a:p>
          <a:p>
            <a:pPr>
              <a:buFont typeface="Arial" pitchFamily="34" charset="0"/>
              <a:buChar char="•"/>
            </a:pPr>
            <a:r>
              <a:rPr lang="en-NZ" baseline="0" dirty="0" smtClean="0"/>
              <a:t>And so on.</a:t>
            </a:r>
          </a:p>
          <a:p>
            <a:pPr>
              <a:buFont typeface="Arial" pitchFamily="34" charset="0"/>
              <a:buChar char="•"/>
            </a:pPr>
            <a:r>
              <a:rPr lang="en-NZ" baseline="0" dirty="0" smtClean="0"/>
              <a:t>So, as is often the case, there is no single “best” solution to many of these physical design problems</a:t>
            </a:r>
          </a:p>
          <a:p>
            <a:pPr>
              <a:buFont typeface="Arial" pitchFamily="34" charset="0"/>
              <a:buChar char="•"/>
            </a:pPr>
            <a:r>
              <a:rPr lang="en-NZ" baseline="0" dirty="0" smtClean="0"/>
              <a:t>Getting an acceptable solution requires a good understanding of both:</a:t>
            </a:r>
          </a:p>
          <a:p>
            <a:pPr lvl="1">
              <a:buFont typeface="Arial" pitchFamily="34" charset="0"/>
              <a:buChar char="•"/>
            </a:pPr>
            <a:r>
              <a:rPr lang="en-NZ" baseline="0" dirty="0" smtClean="0"/>
              <a:t>The underlying principles</a:t>
            </a:r>
          </a:p>
          <a:p>
            <a:pPr lvl="1">
              <a:buFont typeface="Arial" pitchFamily="34" charset="0"/>
              <a:buChar char="•"/>
            </a:pPr>
            <a:r>
              <a:rPr lang="en-NZ" baseline="0" dirty="0" smtClean="0"/>
              <a:t>The specific context of operation</a:t>
            </a:r>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 typeface="Arial" pitchFamily="34" charset="0"/>
              <a:buChar char="•"/>
            </a:pPr>
            <a:r>
              <a:rPr lang="en-NZ" dirty="0" smtClean="0"/>
              <a:t>The first two:</a:t>
            </a:r>
          </a:p>
          <a:p>
            <a:pPr marL="171450" indent="-171450" eaLnBrk="1" hangingPunct="1">
              <a:buFont typeface="Arial" pitchFamily="34" charset="0"/>
              <a:buChar char="•"/>
            </a:pPr>
            <a:r>
              <a:rPr lang="en-NZ" dirty="0" smtClean="0"/>
              <a:t>Think a bit about how the implementation and algorithm are different for the clustered index as opposed to the primary.</a:t>
            </a:r>
          </a:p>
        </p:txBody>
      </p:sp>
      <p:sp>
        <p:nvSpPr>
          <p:cNvPr id="4" name="Slide Number Placeholder 3"/>
          <p:cNvSpPr>
            <a:spLocks noGrp="1"/>
          </p:cNvSpPr>
          <p:nvPr>
            <p:ph type="sldNum" sz="quarter" idx="5"/>
          </p:nvPr>
        </p:nvSpPr>
        <p:spPr/>
        <p:txBody>
          <a:bodyPr/>
          <a:lstStyle/>
          <a:p>
            <a:pPr>
              <a:defRPr/>
            </a:pPr>
            <a:fld id="{E96F2E0B-8FA0-4A76-B151-CF10AAEC023F}" type="slidenum">
              <a:rPr lang="en-NZ" smtClean="0"/>
              <a:pPr>
                <a:defRPr/>
              </a:pPr>
              <a:t>36</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 typeface="Arial" pitchFamily="34" charset="0"/>
              <a:buChar char="•"/>
            </a:pPr>
            <a:r>
              <a:rPr lang="en-NZ" dirty="0" smtClean="0"/>
              <a:t>The third one</a:t>
            </a:r>
          </a:p>
          <a:p>
            <a:pPr marL="171450" indent="-171450" eaLnBrk="1" hangingPunct="1">
              <a:buFont typeface="Arial" pitchFamily="34" charset="0"/>
              <a:buChar char="•"/>
            </a:pPr>
            <a:r>
              <a:rPr lang="en-NZ" dirty="0" smtClean="0"/>
              <a:t>Can we index on, say State Capitol?</a:t>
            </a:r>
          </a:p>
          <a:p>
            <a:pPr marL="171450" indent="-171450" eaLnBrk="1" hangingPunct="1">
              <a:buFont typeface="Arial" pitchFamily="34" charset="0"/>
              <a:buChar char="•"/>
            </a:pPr>
            <a:r>
              <a:rPr lang="en-NZ" dirty="0" smtClean="0"/>
              <a:t>Sure. </a:t>
            </a:r>
          </a:p>
        </p:txBody>
      </p:sp>
      <p:sp>
        <p:nvSpPr>
          <p:cNvPr id="4" name="Slide Number Placeholder 3"/>
          <p:cNvSpPr>
            <a:spLocks noGrp="1"/>
          </p:cNvSpPr>
          <p:nvPr>
            <p:ph type="sldNum" sz="quarter" idx="5"/>
          </p:nvPr>
        </p:nvSpPr>
        <p:spPr/>
        <p:txBody>
          <a:bodyPr/>
          <a:lstStyle/>
          <a:p>
            <a:pPr>
              <a:defRPr/>
            </a:pPr>
            <a:fld id="{288170C5-0A19-4168-BA01-734746CF8313}" type="slidenum">
              <a:rPr lang="en-NZ" smtClean="0"/>
              <a:pPr>
                <a:defRPr/>
              </a:pPr>
              <a:t>37</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 typeface="Arial" pitchFamily="34" charset="0"/>
              <a:buChar char="•"/>
            </a:pPr>
            <a:r>
              <a:rPr lang="en-NZ" dirty="0" smtClean="0"/>
              <a:t>Note the ellipses in the index.</a:t>
            </a:r>
          </a:p>
          <a:p>
            <a:pPr marL="171450" indent="-171450" eaLnBrk="1" hangingPunct="1">
              <a:buFont typeface="Arial" pitchFamily="34" charset="0"/>
              <a:buChar char="•"/>
            </a:pPr>
            <a:r>
              <a:rPr lang="en-NZ" dirty="0" smtClean="0"/>
              <a:t>Is a secondary index sparse or dense?</a:t>
            </a:r>
          </a:p>
          <a:p>
            <a:pPr marL="171450" indent="-171450" eaLnBrk="1" hangingPunct="1">
              <a:buFont typeface="Arial" pitchFamily="34" charset="0"/>
              <a:buChar char="•"/>
            </a:pPr>
            <a:r>
              <a:rPr lang="en-NZ" dirty="0" smtClean="0"/>
              <a:t>Must be dense. Since the table is not sorted on the index key (by definition, since it is secondary) you can’t do “find and follow”</a:t>
            </a:r>
          </a:p>
        </p:txBody>
      </p:sp>
      <p:sp>
        <p:nvSpPr>
          <p:cNvPr id="4" name="Slide Number Placeholder 3"/>
          <p:cNvSpPr>
            <a:spLocks noGrp="1"/>
          </p:cNvSpPr>
          <p:nvPr>
            <p:ph type="sldNum" sz="quarter" idx="5"/>
          </p:nvPr>
        </p:nvSpPr>
        <p:spPr/>
        <p:txBody>
          <a:bodyPr/>
          <a:lstStyle/>
          <a:p>
            <a:pPr>
              <a:defRPr/>
            </a:pPr>
            <a:fld id="{4333AD46-C495-49F6-9A57-A894ED16B630}" type="slidenum">
              <a:rPr lang="en-NZ" smtClean="0"/>
              <a:pPr>
                <a:defRPr/>
              </a:pPr>
              <a:t>38</a:t>
            </a:fld>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For example, what if we want to index State Insect.</a:t>
            </a:r>
          </a:p>
          <a:p>
            <a:r>
              <a:rPr lang="en-NZ" smtClean="0"/>
              <a:t>There are multiple occurrences of Honey Bee and Monarch Butterfly</a:t>
            </a:r>
          </a:p>
        </p:txBody>
      </p:sp>
      <p:sp>
        <p:nvSpPr>
          <p:cNvPr id="4" name="Slide Number Placeholder 3"/>
          <p:cNvSpPr>
            <a:spLocks noGrp="1"/>
          </p:cNvSpPr>
          <p:nvPr>
            <p:ph type="sldNum" sz="quarter" idx="5"/>
          </p:nvPr>
        </p:nvSpPr>
        <p:spPr/>
        <p:txBody>
          <a:bodyPr/>
          <a:lstStyle/>
          <a:p>
            <a:pPr>
              <a:defRPr/>
            </a:pPr>
            <a:fld id="{02F77FD3-666C-4E01-9CCB-5877789FA1AF}" type="slidenum">
              <a:rPr lang="en-NZ" smtClean="0"/>
              <a:pPr>
                <a:defRPr/>
              </a:pPr>
              <a:t>40</a:t>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You keep a “bucket” of pointers to all the records with the index entry.</a:t>
            </a:r>
          </a:p>
          <a:p>
            <a:r>
              <a:rPr lang="en-NZ" smtClean="0"/>
              <a:t>The index points to the bucket</a:t>
            </a:r>
          </a:p>
          <a:p>
            <a:r>
              <a:rPr lang="en-NZ" smtClean="0"/>
              <a:t>The buckets are just linked lists</a:t>
            </a:r>
          </a:p>
        </p:txBody>
      </p:sp>
      <p:sp>
        <p:nvSpPr>
          <p:cNvPr id="4" name="Slide Number Placeholder 3"/>
          <p:cNvSpPr>
            <a:spLocks noGrp="1"/>
          </p:cNvSpPr>
          <p:nvPr>
            <p:ph type="sldNum" sz="quarter" idx="5"/>
          </p:nvPr>
        </p:nvSpPr>
        <p:spPr/>
        <p:txBody>
          <a:bodyPr/>
          <a:lstStyle/>
          <a:p>
            <a:pPr>
              <a:defRPr/>
            </a:pPr>
            <a:fld id="{04713A19-C8D6-412A-997F-63CCD6908FA1}" type="slidenum">
              <a:rPr lang="en-NZ" smtClean="0"/>
              <a:pPr>
                <a:defRPr/>
              </a:pPr>
              <a:t>41</a:t>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But what if your index gets so big that, even sparse, it’s too big to fit in main memory?</a:t>
            </a:r>
          </a:p>
          <a:p>
            <a:r>
              <a:rPr lang="en-NZ" smtClean="0"/>
              <a:t>Index your index.</a:t>
            </a:r>
          </a:p>
        </p:txBody>
      </p:sp>
      <p:sp>
        <p:nvSpPr>
          <p:cNvPr id="4" name="Slide Number Placeholder 3"/>
          <p:cNvSpPr>
            <a:spLocks noGrp="1"/>
          </p:cNvSpPr>
          <p:nvPr>
            <p:ph type="sldNum" sz="quarter" idx="5"/>
          </p:nvPr>
        </p:nvSpPr>
        <p:spPr/>
        <p:txBody>
          <a:bodyPr/>
          <a:lstStyle/>
          <a:p>
            <a:pPr>
              <a:defRPr/>
            </a:pPr>
            <a:fld id="{EC055277-4597-4801-95D9-18817D596A2B}" type="slidenum">
              <a:rPr lang="en-NZ" smtClean="0"/>
              <a:pPr>
                <a:defRPr/>
              </a:pPr>
              <a:t>42</a:t>
            </a:fld>
            <a:endParaRPr lang="en-N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dirty="0" smtClean="0"/>
              <a:t>Remember that when we first saw this index, we said that it was fast to search because it was sorted.</a:t>
            </a:r>
          </a:p>
          <a:p>
            <a:pPr>
              <a:buFontTx/>
              <a:buChar char="•"/>
            </a:pPr>
            <a:r>
              <a:rPr lang="en-NZ" dirty="0" smtClean="0"/>
              <a:t>Like using a phone book, we used a binary search, which allows us to eliminate half the index, then half of the remaining, then half of the remaining, and so on.</a:t>
            </a:r>
          </a:p>
          <a:p>
            <a:pPr>
              <a:buFontTx/>
              <a:buChar char="•"/>
            </a:pPr>
            <a:r>
              <a:rPr lang="en-NZ" dirty="0" smtClean="0"/>
              <a:t>In practice, we can get even better performance with indices.</a:t>
            </a:r>
          </a:p>
          <a:p>
            <a:pPr>
              <a:buFontTx/>
              <a:buChar char="•"/>
            </a:pPr>
            <a:r>
              <a:rPr lang="en-NZ" dirty="0" smtClean="0"/>
              <a:t>Imagine that instead of dividing the index in half and eliminating one half, you could, in one step, divide it in thirds and eliminate 2/3. Or divide it in fourths and eliminate ¾.  That would make the search even faster.</a:t>
            </a:r>
          </a:p>
          <a:p>
            <a:pPr>
              <a:buFontTx/>
              <a:buChar char="•"/>
            </a:pPr>
            <a:r>
              <a:rPr lang="en-NZ" dirty="0" smtClean="0"/>
              <a:t>This is achieved by storing the index not as, essentially, an array, like we see here, but in a hierarchical structure called a B+ tree.</a:t>
            </a:r>
          </a:p>
          <a:p>
            <a:pPr>
              <a:buFontTx/>
              <a:buChar char="•"/>
            </a:pPr>
            <a:r>
              <a:rPr lang="en-NZ" dirty="0" smtClean="0"/>
              <a:t>Imagine we have indexed an IDENTITY primary key. The only values are 1 to 7.</a:t>
            </a:r>
          </a:p>
          <a:p>
            <a:pPr>
              <a:buFontTx/>
              <a:buChar char="•"/>
            </a:pPr>
            <a:r>
              <a:rPr lang="en-NZ" dirty="0" smtClean="0"/>
              <a:t>The top node, the root, has two values in it (3 &amp; 5) that divide the data set up into approximate 1/3</a:t>
            </a:r>
          </a:p>
          <a:p>
            <a:pPr>
              <a:buFontTx/>
              <a:buChar char="•"/>
            </a:pPr>
            <a:r>
              <a:rPr lang="en-NZ" dirty="0" smtClean="0"/>
              <a:t>That node has pointers to three children k&lt;=3, 3&lt;k&lt;=5, k&gt;5.</a:t>
            </a:r>
          </a:p>
          <a:p>
            <a:pPr>
              <a:buFontTx/>
              <a:buChar char="•"/>
            </a:pPr>
            <a:r>
              <a:rPr lang="en-NZ" dirty="0" smtClean="0"/>
              <a:t>You look in the root node, compare the value you’re hunting for to the values you find there, and follow the pointer to the correct child.</a:t>
            </a:r>
          </a:p>
          <a:p>
            <a:pPr>
              <a:buFontTx/>
              <a:buChar char="•"/>
            </a:pPr>
            <a:endParaRPr lang="en-NZ" dirty="0" smtClean="0"/>
          </a:p>
        </p:txBody>
      </p:sp>
      <p:sp>
        <p:nvSpPr>
          <p:cNvPr id="4" name="Slide Number Placeholder 3"/>
          <p:cNvSpPr>
            <a:spLocks noGrp="1"/>
          </p:cNvSpPr>
          <p:nvPr>
            <p:ph type="sldNum" sz="quarter" idx="5"/>
          </p:nvPr>
        </p:nvSpPr>
        <p:spPr/>
        <p:txBody>
          <a:bodyPr/>
          <a:lstStyle/>
          <a:p>
            <a:pPr>
              <a:defRPr/>
            </a:pPr>
            <a:fld id="{729CCBAC-B8FD-4AE9-B32A-5EF7FE0AAA41}" type="slidenum">
              <a:rPr lang="en-NZ" smtClean="0"/>
              <a:pPr>
                <a:defRPr/>
              </a:pPr>
              <a:t>43</a:t>
            </a:fld>
            <a:endParaRPr lang="en-N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B+ trees are complicated data structures that grow and change as more records are inserted according to elegant algorithms.</a:t>
            </a:r>
          </a:p>
          <a:p>
            <a:pPr>
              <a:buFontTx/>
              <a:buChar char="•"/>
            </a:pPr>
            <a:r>
              <a:rPr lang="en-NZ" smtClean="0"/>
              <a:t>As the data set grows, the B+ tree gets wider more quickly than it gets taller, thus getting to a leaf (where the pointer to the record is) remains fast.</a:t>
            </a:r>
          </a:p>
          <a:p>
            <a:pPr>
              <a:buFontTx/>
              <a:buChar char="•"/>
            </a:pPr>
            <a:r>
              <a:rPr lang="en-NZ" smtClean="0"/>
              <a:t>A typical “fan-out” for a production B+ tree is more than 100, allowing you to eliminate a large proportion of the unwanted records at each step down the tree.</a:t>
            </a:r>
          </a:p>
          <a:p>
            <a:pPr>
              <a:buFontTx/>
              <a:buChar char="•"/>
            </a:pPr>
            <a:r>
              <a:rPr lang="en-NZ" smtClean="0"/>
              <a:t>The details of the management of B+ tree is out of scope for this paper, but let me know if you want more detailed references.</a:t>
            </a:r>
          </a:p>
        </p:txBody>
      </p:sp>
      <p:sp>
        <p:nvSpPr>
          <p:cNvPr id="4" name="Slide Number Placeholder 3"/>
          <p:cNvSpPr>
            <a:spLocks noGrp="1"/>
          </p:cNvSpPr>
          <p:nvPr>
            <p:ph type="sldNum" sz="quarter" idx="5"/>
          </p:nvPr>
        </p:nvSpPr>
        <p:spPr/>
        <p:txBody>
          <a:bodyPr/>
          <a:lstStyle/>
          <a:p>
            <a:pPr>
              <a:defRPr/>
            </a:pPr>
            <a:fld id="{B2EC90EB-644D-4B7B-B203-B6E7B45BB07C}" type="slidenum">
              <a:rPr lang="en-NZ" smtClean="0"/>
              <a:pPr>
                <a:defRPr/>
              </a:pPr>
              <a:t>44</a:t>
            </a:fld>
            <a:endParaRPr lang="en-N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types of indices</a:t>
            </a:r>
            <a:r>
              <a:rPr lang="en-NZ" baseline="0" dirty="0" smtClean="0"/>
              <a:t> we have been discussing are most efficient when the index key has a wide range of values, and few occurrences per value, as this maximises the selectivity of the index, minimising the number of records to be returned, and hence, the number of disk accesses</a:t>
            </a:r>
          </a:p>
          <a:p>
            <a:pPr>
              <a:buFont typeface="Arial" pitchFamily="34" charset="0"/>
              <a:buChar char="•"/>
            </a:pPr>
            <a:r>
              <a:rPr lang="en-NZ" baseline="0" dirty="0" smtClean="0"/>
              <a:t>Having an index on, say, gender isn’t really worth the effort, because you have to deal with such a large record set anyway.</a:t>
            </a:r>
          </a:p>
          <a:p>
            <a:pPr>
              <a:buFont typeface="Arial" pitchFamily="34" charset="0"/>
              <a:buChar char="•"/>
            </a:pPr>
            <a:r>
              <a:rPr lang="en-NZ" baseline="0" dirty="0" smtClean="0"/>
              <a:t>The bitmap index, however, is another kind of index that works best on keys that have a small set of values.</a:t>
            </a:r>
          </a:p>
          <a:p>
            <a:pPr>
              <a:buFont typeface="Arial" pitchFamily="34" charset="0"/>
              <a:buChar char="•"/>
            </a:pPr>
            <a:r>
              <a:rPr lang="en-NZ" baseline="0" dirty="0" smtClean="0"/>
              <a:t>This kind of index is stored as a simple table, like a two-dimensional array</a:t>
            </a:r>
          </a:p>
          <a:p>
            <a:pPr>
              <a:buFont typeface="Arial" pitchFamily="34" charset="0"/>
              <a:buChar char="•"/>
            </a:pPr>
            <a:r>
              <a:rPr lang="en-NZ" baseline="0" dirty="0" smtClean="0"/>
              <a:t>Each cell holds a single bit</a:t>
            </a:r>
          </a:p>
          <a:p>
            <a:pPr>
              <a:buFont typeface="Arial" pitchFamily="34" charset="0"/>
              <a:buChar char="•"/>
            </a:pPr>
            <a:r>
              <a:rPr lang="en-NZ" baseline="0" dirty="0" smtClean="0"/>
              <a:t>Each row corresponds to a row in the table to which the index is bound</a:t>
            </a:r>
          </a:p>
          <a:p>
            <a:pPr>
              <a:buFont typeface="Arial" pitchFamily="34" charset="0"/>
              <a:buChar char="•"/>
            </a:pPr>
            <a:r>
              <a:rPr lang="en-NZ" baseline="0" dirty="0" smtClean="0"/>
              <a:t>Each column corresponds to a single possible value of the attribute being indexed</a:t>
            </a:r>
          </a:p>
          <a:p>
            <a:pPr>
              <a:buFont typeface="Arial" pitchFamily="34" charset="0"/>
              <a:buChar char="•"/>
            </a:pPr>
            <a:r>
              <a:rPr lang="en-NZ" baseline="0" dirty="0" smtClean="0"/>
              <a:t>As shown in the figure</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45</a:t>
            </a:fld>
            <a:endParaRPr lang="en-NZ"/>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A B-tree index must contain all of the key values for every record (and that’s just the lead nodes). If keys are large, then the tree is large. </a:t>
            </a:r>
          </a:p>
          <a:p>
            <a:pPr>
              <a:buFont typeface="Arial" pitchFamily="34" charset="0"/>
              <a:buChar char="•"/>
            </a:pPr>
            <a:r>
              <a:rPr lang="en-NZ" baseline="0" dirty="0" smtClean="0"/>
              <a:t>However, a bitmap index uses only one bit to represent each value.</a:t>
            </a:r>
          </a:p>
          <a:p>
            <a:pPr>
              <a:buFont typeface="Arial" pitchFamily="34" charset="0"/>
              <a:buChar char="•"/>
            </a:pPr>
            <a:r>
              <a:rPr lang="en-NZ" baseline="0" dirty="0" smtClean="0"/>
              <a:t>In addition, the bitmap structure is highly suitable for compression</a:t>
            </a:r>
          </a:p>
          <a:p>
            <a:pPr>
              <a:buFont typeface="Arial" pitchFamily="34" charset="0"/>
              <a:buChar char="•"/>
            </a:pPr>
            <a:r>
              <a:rPr lang="en-NZ" baseline="0" dirty="0" smtClean="0"/>
              <a:t>Thus bitmap indexes are much smaller than B-trees</a:t>
            </a:r>
          </a:p>
          <a:p>
            <a:pPr>
              <a:buFont typeface="Arial" pitchFamily="34" charset="0"/>
              <a:buChar char="•"/>
            </a:pPr>
            <a:r>
              <a:rPr lang="en-NZ" baseline="0" dirty="0" smtClean="0"/>
              <a:t>This advantage is more pronounced the lower the cardinality of the indexed attribute</a:t>
            </a:r>
          </a:p>
          <a:p>
            <a:pPr>
              <a:buFont typeface="Arial" pitchFamily="34" charset="0"/>
              <a:buChar char="•"/>
            </a:pPr>
            <a:r>
              <a:rPr lang="en-NZ" baseline="0" dirty="0" smtClean="0"/>
              <a:t>The advantage is more pronounced for larger databases (1,000,000 rows on the left; 5,000,000 on the right)</a:t>
            </a:r>
          </a:p>
          <a:p>
            <a:pPr>
              <a:buFont typeface="Arial" pitchFamily="34" charset="0"/>
              <a:buChar char="•"/>
            </a:pPr>
            <a:endParaRPr lang="en-NZ" baseline="0" dirty="0" smtClean="0"/>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46</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actions are listed in increasing order of their impact on the logical model</a:t>
            </a:r>
          </a:p>
          <a:p>
            <a:pPr>
              <a:buFont typeface="Arial" pitchFamily="34" charset="0"/>
              <a:buChar char="•"/>
            </a:pPr>
            <a:r>
              <a:rPr lang="en-NZ" dirty="0" smtClean="0"/>
              <a:t>For example, adding an index or partitioning a table doesn’t change the relationship between the tables in the logical model and the physical tables on</a:t>
            </a:r>
            <a:r>
              <a:rPr lang="en-NZ" baseline="0" dirty="0" smtClean="0"/>
              <a:t> disk</a:t>
            </a:r>
          </a:p>
          <a:p>
            <a:pPr>
              <a:buFont typeface="Arial" pitchFamily="34" charset="0"/>
              <a:buChar char="•"/>
            </a:pPr>
            <a:r>
              <a:rPr lang="en-NZ" baseline="0" dirty="0" smtClean="0"/>
              <a:t>By comparison, </a:t>
            </a:r>
            <a:r>
              <a:rPr lang="en-NZ" baseline="0" dirty="0" err="1" smtClean="0"/>
              <a:t>denormalisation</a:t>
            </a:r>
            <a:r>
              <a:rPr lang="en-NZ" baseline="0" dirty="0" smtClean="0"/>
              <a:t> will cause some tables in the logical model to disappear from the physical instantiation.</a:t>
            </a:r>
          </a:p>
          <a:p>
            <a:pPr>
              <a:buFont typeface="Arial" pitchFamily="34" charset="0"/>
              <a:buChar char="•"/>
            </a:pPr>
            <a:r>
              <a:rPr lang="en-NZ" baseline="0" dirty="0" smtClean="0"/>
              <a:t>The most useful and powerful is the index, so we will look carefully at them today, but the others are important to understand as well.</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4</a:t>
            </a:fld>
            <a:endParaRPr lang="en-NZ"/>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Certain types of operations are especially</a:t>
            </a:r>
            <a:r>
              <a:rPr lang="en-NZ" baseline="0" dirty="0" smtClean="0"/>
              <a:t> efficient when you have bitmapped indices</a:t>
            </a:r>
          </a:p>
          <a:p>
            <a:pPr>
              <a:buFont typeface="Arial" pitchFamily="34" charset="0"/>
              <a:buChar char="•"/>
            </a:pPr>
            <a:r>
              <a:rPr lang="en-NZ" baseline="0" dirty="0" smtClean="0"/>
              <a:t>For example, you can do counts quite easily from the index alone, without accessing the database. Just sum the corresponding column.</a:t>
            </a:r>
          </a:p>
          <a:p>
            <a:pPr>
              <a:buFont typeface="Arial" pitchFamily="34" charset="0"/>
              <a:buChar char="•"/>
            </a:pPr>
            <a:r>
              <a:rPr lang="en-NZ" baseline="0" dirty="0" smtClean="0"/>
              <a:t>And you can also do certain costly joins very cheaply</a:t>
            </a:r>
          </a:p>
          <a:p>
            <a:pPr>
              <a:buFont typeface="Arial" pitchFamily="34" charset="0"/>
              <a:buChar char="•"/>
            </a:pPr>
            <a:r>
              <a:rPr lang="en-NZ" baseline="0" dirty="0" smtClean="0"/>
              <a:t>Imagine we have this table and we want to select supervisors from branch B3</a:t>
            </a:r>
          </a:p>
          <a:p>
            <a:pPr>
              <a:buFont typeface="Arial" pitchFamily="34" charset="0"/>
              <a:buChar char="•"/>
            </a:pPr>
            <a:r>
              <a:rPr lang="en-NZ" baseline="0" dirty="0" smtClean="0"/>
              <a:t>With only traditional indices this requires grabbing all the records and performing equality comparison on each pair of supervisor and branch fields</a:t>
            </a:r>
          </a:p>
          <a:p>
            <a:pPr>
              <a:buFont typeface="Arial" pitchFamily="34" charset="0"/>
              <a:buChar char="•"/>
            </a:pPr>
            <a:r>
              <a:rPr lang="en-NZ" baseline="0" dirty="0" smtClean="0"/>
              <a:t>With the bitmap indices, however, you just.....do a bitwise AND on the two columns</a:t>
            </a:r>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47</a:t>
            </a:fld>
            <a:endParaRPr lang="en-NZ"/>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 modification to a bitmap index requires a great deal more work on behalf of the system than a modification to a b-tree index.</a:t>
            </a: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48</a:t>
            </a:fld>
            <a:endParaRPr lang="en-NZ"/>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So you don’t have to do anything</a:t>
            </a:r>
          </a:p>
          <a:p>
            <a:pPr>
              <a:buFontTx/>
              <a:buChar char="•"/>
            </a:pPr>
            <a:r>
              <a:rPr lang="en-NZ" smtClean="0"/>
              <a:t>We will look more closely at this “system decides what to do” business when we discuss query processing and optimisation next time.</a:t>
            </a:r>
          </a:p>
        </p:txBody>
      </p:sp>
      <p:sp>
        <p:nvSpPr>
          <p:cNvPr id="4" name="Slide Number Placeholder 3"/>
          <p:cNvSpPr>
            <a:spLocks noGrp="1"/>
          </p:cNvSpPr>
          <p:nvPr>
            <p:ph type="sldNum" sz="quarter" idx="5"/>
          </p:nvPr>
        </p:nvSpPr>
        <p:spPr/>
        <p:txBody>
          <a:bodyPr/>
          <a:lstStyle/>
          <a:p>
            <a:pPr>
              <a:defRPr/>
            </a:pPr>
            <a:fld id="{2C6180B5-D87E-4B32-BF51-4C05BD7522CB}" type="slidenum">
              <a:rPr lang="en-NZ" smtClean="0"/>
              <a:pPr>
                <a:defRPr/>
              </a:pPr>
              <a:t>49</a:t>
            </a:fld>
            <a:endParaRPr lang="en-NZ"/>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And, to allow a sparse index on PK, the table is sorted on PK</a:t>
            </a:r>
          </a:p>
        </p:txBody>
      </p:sp>
      <p:sp>
        <p:nvSpPr>
          <p:cNvPr id="4" name="Slide Number Placeholder 3"/>
          <p:cNvSpPr>
            <a:spLocks noGrp="1"/>
          </p:cNvSpPr>
          <p:nvPr>
            <p:ph type="sldNum" sz="quarter" idx="5"/>
          </p:nvPr>
        </p:nvSpPr>
        <p:spPr/>
        <p:txBody>
          <a:bodyPr/>
          <a:lstStyle/>
          <a:p>
            <a:pPr>
              <a:defRPr/>
            </a:pPr>
            <a:fld id="{48CEEE97-517E-413B-8536-210D02D6B385}" type="slidenum">
              <a:rPr lang="en-NZ" smtClean="0"/>
              <a:pPr>
                <a:defRPr/>
              </a:pPr>
              <a:t>50</a:t>
            </a:fld>
            <a:endParaRPr lang="en-NZ"/>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dirty="0" smtClean="0"/>
              <a:t>The syntax of CREATE INDEX is complex; we will see it in practical</a:t>
            </a:r>
          </a:p>
          <a:p>
            <a:pPr>
              <a:buFontTx/>
              <a:buChar char="•"/>
            </a:pPr>
            <a:r>
              <a:rPr lang="en-NZ" dirty="0" smtClean="0"/>
              <a:t>Note the “clustered” option. Remember what that means?</a:t>
            </a:r>
          </a:p>
          <a:p>
            <a:pPr>
              <a:buFontTx/>
              <a:buChar char="•"/>
            </a:pPr>
            <a:r>
              <a:rPr lang="en-NZ" dirty="0" smtClean="0"/>
              <a:t>A clustered index is on a field that is not the primary key, but that is a sort key.</a:t>
            </a:r>
          </a:p>
          <a:p>
            <a:pPr>
              <a:buFontTx/>
              <a:buChar char="•"/>
            </a:pPr>
            <a:r>
              <a:rPr lang="en-NZ" dirty="0" smtClean="0"/>
              <a:t>Because the assumption is that the table is sorted on that key, the index can be sparse.</a:t>
            </a:r>
          </a:p>
          <a:p>
            <a:pPr>
              <a:buFontTx/>
              <a:buChar char="•"/>
            </a:pPr>
            <a:r>
              <a:rPr lang="en-NZ" dirty="0" smtClean="0"/>
              <a:t>What, therefore, do you think SQL Server does to a table if you create a clustered index on it? (Sorts it)</a:t>
            </a:r>
          </a:p>
          <a:p>
            <a:pPr>
              <a:buFontTx/>
              <a:buChar char="•"/>
            </a:pPr>
            <a:r>
              <a:rPr lang="en-NZ" dirty="0" smtClean="0"/>
              <a:t>How many clustered indices can you have on a single table? (one)</a:t>
            </a:r>
          </a:p>
          <a:p>
            <a:pPr>
              <a:buFontTx/>
              <a:buChar char="•"/>
            </a:pPr>
            <a:r>
              <a:rPr lang="en-NZ" dirty="0" smtClean="0"/>
              <a:t>SQL Server 2008 allows up to 249 non-clustered indices on each table</a:t>
            </a:r>
          </a:p>
        </p:txBody>
      </p:sp>
      <p:sp>
        <p:nvSpPr>
          <p:cNvPr id="4" name="Slide Number Placeholder 3"/>
          <p:cNvSpPr>
            <a:spLocks noGrp="1"/>
          </p:cNvSpPr>
          <p:nvPr>
            <p:ph type="sldNum" sz="quarter" idx="5"/>
          </p:nvPr>
        </p:nvSpPr>
        <p:spPr/>
        <p:txBody>
          <a:bodyPr/>
          <a:lstStyle/>
          <a:p>
            <a:pPr>
              <a:defRPr/>
            </a:pPr>
            <a:fld id="{32BBECD0-1243-45AB-8B11-B88E0972F115}" type="slidenum">
              <a:rPr lang="en-NZ" smtClean="0"/>
              <a:pPr>
                <a:defRPr/>
              </a:pPr>
              <a:t>51</a:t>
            </a:fld>
            <a:endParaRPr lang="en-NZ"/>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Why would you do this?</a:t>
            </a:r>
          </a:p>
          <a:p>
            <a:r>
              <a:rPr lang="en-NZ" dirty="0" smtClean="0"/>
              <a:t>If you often sort,</a:t>
            </a:r>
            <a:r>
              <a:rPr lang="en-NZ" baseline="0" dirty="0" smtClean="0"/>
              <a:t> join or filter on a multi-column comparison</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52</a:t>
            </a:fld>
            <a:endParaRPr lang="en-NZ"/>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You’ve got a nice sparse clustered index with the value of the record at the start of a block.</a:t>
            </a:r>
          </a:p>
          <a:p>
            <a:pPr>
              <a:buFontTx/>
              <a:buChar char="•"/>
            </a:pPr>
            <a:r>
              <a:rPr lang="en-NZ" smtClean="0"/>
              <a:t>You insert a new record, and the guy at the start of the block changes. What happens to your index? It has to be rebuilt completely.</a:t>
            </a:r>
          </a:p>
          <a:p>
            <a:pPr>
              <a:buFontTx/>
              <a:buChar char="•"/>
            </a:pPr>
            <a:r>
              <a:rPr lang="en-NZ" smtClean="0"/>
              <a:t>Same with deletion, and update on variable length fields.</a:t>
            </a:r>
          </a:p>
          <a:p>
            <a:pPr>
              <a:buFontTx/>
              <a:buChar char="•"/>
            </a:pPr>
            <a:r>
              <a:rPr lang="en-NZ" smtClean="0"/>
              <a:t>So it’s a tradeoff</a:t>
            </a:r>
          </a:p>
          <a:p>
            <a:pPr>
              <a:buFontTx/>
              <a:buChar char="•"/>
            </a:pPr>
            <a:r>
              <a:rPr lang="en-NZ" smtClean="0"/>
              <a:t>Indexes take up space. Eventually if you index enough columns, you might as well be working with the whole table.</a:t>
            </a:r>
          </a:p>
          <a:p>
            <a:endParaRPr lang="en-NZ" smtClean="0"/>
          </a:p>
        </p:txBody>
      </p:sp>
      <p:sp>
        <p:nvSpPr>
          <p:cNvPr id="4" name="Slide Number Placeholder 3"/>
          <p:cNvSpPr>
            <a:spLocks noGrp="1"/>
          </p:cNvSpPr>
          <p:nvPr>
            <p:ph type="sldNum" sz="quarter" idx="5"/>
          </p:nvPr>
        </p:nvSpPr>
        <p:spPr/>
        <p:txBody>
          <a:bodyPr/>
          <a:lstStyle/>
          <a:p>
            <a:pPr>
              <a:defRPr/>
            </a:pPr>
            <a:fld id="{CAF7E216-8D38-42BC-B09C-20A3944E692B}" type="slidenum">
              <a:rPr lang="en-NZ" smtClean="0"/>
              <a:pPr>
                <a:defRPr/>
              </a:pPr>
              <a:t>53</a:t>
            </a:fld>
            <a:endParaRPr lang="en-NZ"/>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We will look at this in practical</a:t>
            </a:r>
          </a:p>
          <a:p>
            <a:pPr>
              <a:buFontTx/>
              <a:buChar char="•"/>
            </a:pPr>
            <a:r>
              <a:rPr lang="en-NZ" smtClean="0"/>
              <a:t> But there are some general guidelines</a:t>
            </a:r>
          </a:p>
        </p:txBody>
      </p:sp>
      <p:sp>
        <p:nvSpPr>
          <p:cNvPr id="4" name="Slide Number Placeholder 3"/>
          <p:cNvSpPr>
            <a:spLocks noGrp="1"/>
          </p:cNvSpPr>
          <p:nvPr>
            <p:ph type="sldNum" sz="quarter" idx="5"/>
          </p:nvPr>
        </p:nvSpPr>
        <p:spPr/>
        <p:txBody>
          <a:bodyPr/>
          <a:lstStyle/>
          <a:p>
            <a:pPr>
              <a:defRPr/>
            </a:pPr>
            <a:fld id="{477E1E6C-06D2-4AFB-8A40-E54AC9D702F5}" type="slidenum">
              <a:rPr lang="en-NZ" smtClean="0"/>
              <a:pPr>
                <a:defRPr/>
              </a:pPr>
              <a:t>54</a:t>
            </a:fld>
            <a:endParaRPr lang="en-NZ"/>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We will look at this in practical</a:t>
            </a:r>
          </a:p>
          <a:p>
            <a:pPr>
              <a:buFontTx/>
              <a:buChar char="•"/>
            </a:pPr>
            <a:r>
              <a:rPr lang="en-NZ" smtClean="0"/>
              <a:t>There are some general guidelines</a:t>
            </a:r>
          </a:p>
        </p:txBody>
      </p:sp>
      <p:sp>
        <p:nvSpPr>
          <p:cNvPr id="4" name="Slide Number Placeholder 3"/>
          <p:cNvSpPr>
            <a:spLocks noGrp="1"/>
          </p:cNvSpPr>
          <p:nvPr>
            <p:ph type="sldNum" sz="quarter" idx="5"/>
          </p:nvPr>
        </p:nvSpPr>
        <p:spPr/>
        <p:txBody>
          <a:bodyPr/>
          <a:lstStyle/>
          <a:p>
            <a:pPr>
              <a:defRPr/>
            </a:pPr>
            <a:fld id="{6900A83D-DB7B-42A3-8C18-03427D06479A}" type="slidenum">
              <a:rPr lang="en-NZ" smtClean="0"/>
              <a:pPr>
                <a:defRPr/>
              </a:pPr>
              <a:t>55</a:t>
            </a:fld>
            <a:endParaRPr lang="en-NZ"/>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We will look at this in practical</a:t>
            </a:r>
          </a:p>
          <a:p>
            <a:pPr>
              <a:buFontTx/>
              <a:buChar char="•"/>
            </a:pPr>
            <a:r>
              <a:rPr lang="en-NZ" smtClean="0"/>
              <a:t>There are some general guidelines</a:t>
            </a:r>
          </a:p>
        </p:txBody>
      </p:sp>
      <p:sp>
        <p:nvSpPr>
          <p:cNvPr id="4" name="Slide Number Placeholder 3"/>
          <p:cNvSpPr>
            <a:spLocks noGrp="1"/>
          </p:cNvSpPr>
          <p:nvPr>
            <p:ph type="sldNum" sz="quarter" idx="5"/>
          </p:nvPr>
        </p:nvSpPr>
        <p:spPr/>
        <p:txBody>
          <a:bodyPr/>
          <a:lstStyle/>
          <a:p>
            <a:pPr>
              <a:defRPr/>
            </a:pPr>
            <a:fld id="{57FE489A-EB14-44C3-ABA3-AB847CBC414A}" type="slidenum">
              <a:rPr lang="en-NZ" smtClean="0"/>
              <a:pPr>
                <a:defRPr/>
              </a:pPr>
              <a:t>56</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dirty="0" smtClean="0"/>
              <a:t>For example, we will talk later</a:t>
            </a:r>
            <a:r>
              <a:rPr lang="en-AU" baseline="0" dirty="0" smtClean="0"/>
              <a:t> about an important kind of index that isn’t supported in SQL Server</a:t>
            </a:r>
            <a:endParaRPr lang="en-AU" dirty="0" smtClean="0"/>
          </a:p>
          <a:p>
            <a:pPr eaLnBrk="1" hangingPunct="1">
              <a:buFontTx/>
              <a:buChar char="•"/>
            </a:pPr>
            <a:r>
              <a:rPr lang="en-AU" dirty="0" smtClean="0"/>
              <a:t>We are using MSSQL this term, so we won’t actually tune an Oracle database</a:t>
            </a:r>
          </a:p>
          <a:p>
            <a:pPr eaLnBrk="1" hangingPunct="1">
              <a:buFontTx/>
              <a:buChar char="•"/>
            </a:pPr>
            <a:r>
              <a:rPr lang="en-AU" dirty="0" smtClean="0"/>
              <a:t>However, you would like to be able to do so with just a little time and a manual, if anybody ever asks you to</a:t>
            </a:r>
          </a:p>
          <a:p>
            <a:pPr eaLnBrk="1" hangingPunct="1">
              <a:buFontTx/>
              <a:buChar char="•"/>
            </a:pPr>
            <a:r>
              <a:rPr lang="en-AU" dirty="0" smtClean="0"/>
              <a:t>Therefore, we will discuss the issues around physical design in as system-independent a way possible</a:t>
            </a:r>
          </a:p>
          <a:p>
            <a:pPr eaLnBrk="1" hangingPunct="1">
              <a:buFontTx/>
              <a:buChar char="•"/>
            </a:pPr>
            <a:r>
              <a:rPr lang="en-AU" dirty="0" smtClean="0"/>
              <a:t>Remember that all these things are covered on the theory exam.</a:t>
            </a:r>
          </a:p>
          <a:p>
            <a:pPr eaLnBrk="1" hangingPunct="1">
              <a:buFontTx/>
              <a:buChar char="•"/>
            </a:pPr>
            <a:r>
              <a:rPr lang="en-AU" dirty="0" smtClean="0"/>
              <a:t>During the DBA portion of the paper, we will look more closely</a:t>
            </a:r>
            <a:r>
              <a:rPr lang="en-AU" baseline="0" dirty="0" smtClean="0"/>
              <a:t> at the specifics of tuning SQL Server</a:t>
            </a: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Consider vertical partitioning carefully, though.</a:t>
            </a:r>
          </a:p>
          <a:p>
            <a:pPr>
              <a:buFont typeface="Arial" pitchFamily="34" charset="0"/>
              <a:buChar char="•"/>
            </a:pPr>
            <a:r>
              <a:rPr lang="en-NZ" dirty="0" smtClean="0"/>
              <a:t>A</a:t>
            </a:r>
            <a:r>
              <a:rPr lang="en-NZ" baseline="0" dirty="0" smtClean="0"/>
              <a:t> vertical partitioning requires duplication of the primary key for each row</a:t>
            </a:r>
          </a:p>
          <a:p>
            <a:pPr>
              <a:buFont typeface="Arial" pitchFamily="34" charset="0"/>
              <a:buChar char="•"/>
            </a:pPr>
            <a:r>
              <a:rPr lang="en-NZ" baseline="0" dirty="0" smtClean="0"/>
              <a:t>It also requires join operations to put the table back together again</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57</a:t>
            </a:fld>
            <a:endParaRPr lang="en-NZ"/>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Upside: No computations required</a:t>
            </a:r>
          </a:p>
          <a:p>
            <a:pPr>
              <a:buFont typeface="Arial" pitchFamily="34" charset="0"/>
              <a:buChar char="•"/>
            </a:pPr>
            <a:r>
              <a:rPr lang="en-NZ" dirty="0" smtClean="0"/>
              <a:t>Downside: Update anomalies</a:t>
            </a:r>
            <a:r>
              <a:rPr lang="en-NZ" baseline="0" dirty="0" smtClean="0"/>
              <a:t> now possible if input values change and derived values are not updated.</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58</a:t>
            </a:fld>
            <a:endParaRPr lang="en-NZ"/>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Advantage: no join when both fields required</a:t>
            </a:r>
          </a:p>
          <a:p>
            <a:pPr>
              <a:buFont typeface="Arial" pitchFamily="34" charset="0"/>
              <a:buChar char="•"/>
            </a:pPr>
            <a:r>
              <a:rPr lang="en-NZ" dirty="0" smtClean="0"/>
              <a:t>Disadvantage:</a:t>
            </a:r>
            <a:r>
              <a:rPr lang="en-NZ" baseline="0" dirty="0" smtClean="0"/>
              <a:t> Slower when only one is required, because the records are bigger</a:t>
            </a:r>
          </a:p>
          <a:p>
            <a:pPr>
              <a:buFont typeface="Arial" pitchFamily="34" charset="0"/>
              <a:buChar char="•"/>
            </a:pPr>
            <a:r>
              <a:rPr lang="en-NZ" baseline="0" dirty="0" smtClean="0"/>
              <a:t>To decide? Obviously must have very detailed knowledge of the database actual, not theoretical, usage.</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59</a:t>
            </a:fld>
            <a:endParaRPr lang="en-NZ"/>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 how we took</a:t>
            </a:r>
            <a:r>
              <a:rPr lang="en-NZ" baseline="0" dirty="0" smtClean="0"/>
              <a:t> owner out of the dog show table?</a:t>
            </a:r>
          </a:p>
          <a:p>
            <a:pPr>
              <a:buFont typeface="Arial" pitchFamily="34" charset="0"/>
              <a:buChar char="•"/>
            </a:pPr>
            <a:r>
              <a:rPr lang="en-NZ" baseline="0" dirty="0" smtClean="0"/>
              <a:t>Now our data were protected, but to get the owner requires a join</a:t>
            </a:r>
          </a:p>
          <a:p>
            <a:pPr>
              <a:buFont typeface="Arial" pitchFamily="34" charset="0"/>
              <a:buChar char="•"/>
            </a:pPr>
            <a:r>
              <a:rPr lang="en-NZ" baseline="0" dirty="0" smtClean="0"/>
              <a:t>So, to eliminate the join, we can put it back</a:t>
            </a:r>
          </a:p>
          <a:p>
            <a:pPr>
              <a:buFont typeface="Arial" pitchFamily="34" charset="0"/>
              <a:buChar char="•"/>
            </a:pPr>
            <a:r>
              <a:rPr lang="en-NZ" baseline="0" dirty="0" smtClean="0"/>
              <a:t>This of course introduces all the problems that normalisation solved for us.</a:t>
            </a:r>
          </a:p>
          <a:p>
            <a:pPr>
              <a:buFont typeface="Arial" pitchFamily="34" charset="0"/>
              <a:buChar char="•"/>
            </a:pPr>
            <a:r>
              <a:rPr lang="en-NZ" baseline="0" dirty="0" smtClean="0"/>
              <a:t>Very risky, and going out of fashion rapidly as hardware and DBMS algorithms improve</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60</a:t>
            </a:fld>
            <a:endParaRPr lang="en-NZ"/>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user competition for access is hurting response times,</a:t>
            </a:r>
            <a:r>
              <a:rPr lang="en-NZ" baseline="0" dirty="0" smtClean="0"/>
              <a:t> and you have tried everything else you can possibly think of, you can always make multiple copies of the database, and direct different users or applications to different copies</a:t>
            </a:r>
          </a:p>
          <a:p>
            <a:pPr>
              <a:buFont typeface="Arial" pitchFamily="34" charset="0"/>
              <a:buChar char="•"/>
            </a:pPr>
            <a:r>
              <a:rPr lang="en-NZ" baseline="0" dirty="0" smtClean="0"/>
              <a:t>The hideous downside of this should be obvious</a:t>
            </a:r>
          </a:p>
          <a:p>
            <a:pPr>
              <a:buFont typeface="Arial" pitchFamily="34" charset="0"/>
              <a:buChar char="•"/>
            </a:pPr>
            <a:r>
              <a:rPr lang="en-NZ" baseline="0" dirty="0" smtClean="0"/>
              <a:t>To make it slightly less awful, you can duplicate only the most popular parts of the database.</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61</a:t>
            </a:fld>
            <a:endParaRPr lang="en-NZ"/>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Our discussion today has been focusing on principles, concepts and theory.</a:t>
            </a:r>
          </a:p>
          <a:p>
            <a:pPr>
              <a:buFont typeface="Arial" pitchFamily="34" charset="0"/>
              <a:buChar char="•"/>
            </a:pPr>
            <a:r>
              <a:rPr lang="en-NZ" dirty="0" smtClean="0"/>
              <a:t>So will our</a:t>
            </a:r>
            <a:r>
              <a:rPr lang="en-NZ" baseline="0" dirty="0" smtClean="0"/>
              <a:t> exercises.</a:t>
            </a:r>
          </a:p>
          <a:p>
            <a:pPr>
              <a:buFont typeface="Arial" pitchFamily="34" charset="0"/>
              <a:buChar char="•"/>
            </a:pPr>
            <a:r>
              <a:rPr lang="en-NZ" baseline="0" dirty="0" smtClean="0"/>
              <a:t>Remember that we will have a chance to see these things in action later in the term.</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62</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p:spPr>
      </p:sp>
      <p:sp>
        <p:nvSpPr>
          <p:cNvPr id="6963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 typeface="Arial" pitchFamily="34" charset="0"/>
              <a:buChar char="•"/>
            </a:pPr>
            <a:r>
              <a:rPr lang="en-AU" dirty="0" smtClean="0"/>
              <a:t>Physical</a:t>
            </a:r>
            <a:r>
              <a:rPr lang="en-AU" baseline="0" dirty="0" smtClean="0"/>
              <a:t> design is largely about speed (also about security and reliability, but mostly about speed).</a:t>
            </a:r>
          </a:p>
          <a:p>
            <a:pPr eaLnBrk="1" hangingPunct="1">
              <a:buFont typeface="Arial" pitchFamily="34" charset="0"/>
              <a:buChar char="•"/>
            </a:pPr>
            <a:r>
              <a:rPr lang="en-AU" baseline="0" dirty="0" smtClean="0"/>
              <a:t>You need, therefore, to understand what thing or things impact database response time.</a:t>
            </a:r>
          </a:p>
          <a:p>
            <a:pPr eaLnBrk="1" hangingPunct="1">
              <a:buFontTx/>
              <a:buChar char="•"/>
            </a:pPr>
            <a:r>
              <a:rPr lang="en-AU" dirty="0" smtClean="0"/>
              <a:t>There are several things that can harm database performance.</a:t>
            </a:r>
          </a:p>
          <a:p>
            <a:pPr eaLnBrk="1" hangingPunct="1">
              <a:buFontTx/>
              <a:buChar char="•"/>
            </a:pPr>
            <a:r>
              <a:rPr lang="en-AU" dirty="0" smtClean="0"/>
              <a:t>For example, if two users want to change the same field at the same time, one of them has to wait. </a:t>
            </a:r>
          </a:p>
          <a:p>
            <a:pPr eaLnBrk="1" hangingPunct="1">
              <a:buFontTx/>
              <a:buChar char="•"/>
            </a:pPr>
            <a:r>
              <a:rPr lang="en-AU" dirty="0" smtClean="0"/>
              <a:t>This is a concurrency issue, and we will talk about it later on.</a:t>
            </a:r>
          </a:p>
          <a:p>
            <a:pPr eaLnBrk="1" hangingPunct="1">
              <a:buFontTx/>
              <a:buChar char="•"/>
            </a:pPr>
            <a:r>
              <a:rPr lang="en-AU" dirty="0" smtClean="0"/>
              <a:t>But the biggest, clumsiest, ugliest problem is hardware – specifically memory. Specifically, secondary</a:t>
            </a:r>
            <a:r>
              <a:rPr lang="en-AU" baseline="0" dirty="0" smtClean="0"/>
              <a:t> memory.</a:t>
            </a:r>
          </a:p>
          <a:p>
            <a:pPr eaLnBrk="1" hangingPunct="1">
              <a:buFont typeface="Arial" pitchFamily="34" charset="0"/>
              <a:buChar char="•"/>
            </a:pPr>
            <a:r>
              <a:rPr lang="en-AU" baseline="0" dirty="0" smtClean="0"/>
              <a:t>The big bottleneck in any DBMS is the time it takes to get data from disk to RAM</a:t>
            </a:r>
            <a:endParaRPr lang="en-AU" dirty="0" smtClean="0"/>
          </a:p>
          <a:p>
            <a:pPr eaLnBrk="1" hangingPunct="1">
              <a:buFont typeface="Arial" pitchFamily="34" charset="0"/>
              <a:buChar char="•"/>
            </a:pPr>
            <a:r>
              <a:rPr lang="en-AU" dirty="0" smtClean="0"/>
              <a:t>(This is an 8 inch floppy. The ones I used in my first programming class held 64k. You kept an entire 10-week paper’s worth of code on them.)</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AU" dirty="0" smtClean="0"/>
              <a:t>We review here very briefly</a:t>
            </a:r>
            <a:r>
              <a:rPr lang="en-AU" baseline="0" dirty="0" smtClean="0"/>
              <a:t> the issues around memory.</a:t>
            </a:r>
            <a:endParaRPr lang="en-AU" dirty="0" smtClean="0"/>
          </a:p>
          <a:p>
            <a:pPr eaLnBrk="1" hangingPunct="1">
              <a:buFontTx/>
              <a:buChar char="•"/>
            </a:pPr>
            <a:r>
              <a:rPr lang="en-AU" dirty="0" smtClean="0"/>
              <a:t>As you know, there are different kinds of memory in/associated with your machine</a:t>
            </a:r>
          </a:p>
          <a:p>
            <a:pPr eaLnBrk="1" hangingPunct="1">
              <a:buFontTx/>
              <a:buChar char="•"/>
            </a:pPr>
            <a:r>
              <a:rPr lang="en-AU" dirty="0" smtClean="0"/>
              <a:t>The problem is that the fast memory is small, and the big memory is slow</a:t>
            </a:r>
          </a:p>
          <a:p>
            <a:pPr eaLnBrk="1" hangingPunct="1">
              <a:buFontTx/>
              <a:buChar cha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normAutofit lnSpcReduction="10000"/>
          </a:bodyPr>
          <a:lstStyle/>
          <a:p>
            <a:pPr eaLnBrk="1" hangingPunct="1">
              <a:buFontTx/>
              <a:buChar char="•"/>
            </a:pPr>
            <a:r>
              <a:rPr lang="en-AU" dirty="0" smtClean="0"/>
              <a:t>We’re no going to worry about cache at the moment, as that is an operating system issue</a:t>
            </a:r>
          </a:p>
          <a:p>
            <a:pPr eaLnBrk="1" hangingPunct="1">
              <a:buFontTx/>
              <a:buChar char="•"/>
            </a:pPr>
            <a:r>
              <a:rPr lang="en-AU" dirty="0" smtClean="0"/>
              <a:t>We’re also not going to worry about tape at the moment, although we will talk about it when we discuss backups</a:t>
            </a:r>
          </a:p>
          <a:p>
            <a:pPr eaLnBrk="1" hangingPunct="1">
              <a:buFontTx/>
              <a:buChar char="•"/>
            </a:pPr>
            <a:r>
              <a:rPr lang="en-AU" dirty="0" smtClean="0"/>
              <a:t>So let’s just think about RAM and Disk</a:t>
            </a:r>
          </a:p>
          <a:p>
            <a:pPr eaLnBrk="1" hangingPunct="1">
              <a:buFontTx/>
              <a:buChar char="•"/>
            </a:pPr>
            <a:r>
              <a:rPr lang="en-AU" dirty="0" smtClean="0"/>
              <a:t>RAM is the memory that machine instructions can work</a:t>
            </a:r>
            <a:r>
              <a:rPr lang="en-AU" baseline="0" dirty="0" smtClean="0"/>
              <a:t> </a:t>
            </a:r>
            <a:r>
              <a:rPr lang="en-AU" dirty="0" smtClean="0"/>
              <a:t>on. For data to be used, it must be in RAM</a:t>
            </a:r>
          </a:p>
          <a:p>
            <a:pPr eaLnBrk="1" hangingPunct="1">
              <a:buFontTx/>
              <a:buChar char="•"/>
            </a:pPr>
            <a:r>
              <a:rPr lang="en-AU" dirty="0" smtClean="0"/>
              <a:t>Even a loaded machine probably tops out at about 16Gb of RAM, while it will have 100s of Gb of disk storage</a:t>
            </a:r>
          </a:p>
          <a:p>
            <a:pPr eaLnBrk="1" hangingPunct="1">
              <a:buFontTx/>
              <a:buChar char="•"/>
            </a:pPr>
            <a:r>
              <a:rPr lang="en-AU" dirty="0" smtClean="0"/>
              <a:t>For a database of any size, there is not enough room for the whole thing to sit in RAM</a:t>
            </a:r>
          </a:p>
          <a:p>
            <a:pPr eaLnBrk="1" hangingPunct="1">
              <a:buFontTx/>
              <a:buChar char="•"/>
            </a:pPr>
            <a:r>
              <a:rPr lang="en-AU" dirty="0" smtClean="0"/>
              <a:t>So to process the contents of the database, the system has to find the relevant portion on disk and move it into RAM.</a:t>
            </a:r>
          </a:p>
          <a:p>
            <a:pPr eaLnBrk="1" hangingPunct="1">
              <a:buFontTx/>
              <a:buChar char="•"/>
            </a:pPr>
            <a:r>
              <a:rPr lang="en-AU" dirty="0" smtClean="0"/>
              <a:t>If modifications are made in RAM, those data have to be written back out to disk</a:t>
            </a:r>
          </a:p>
          <a:p>
            <a:pPr eaLnBrk="1" hangingPunct="1">
              <a:buFontTx/>
              <a:buChar char="•"/>
            </a:pPr>
            <a:r>
              <a:rPr lang="en-AU" dirty="0" smtClean="0"/>
              <a:t>These disk accesses are the biggest bottleneck in database processing</a:t>
            </a:r>
          </a:p>
          <a:p>
            <a:pPr eaLnBrk="1" hangingPunct="1">
              <a:buFontTx/>
              <a:buChar char="•"/>
            </a:pPr>
            <a:r>
              <a:rPr lang="en-AU" dirty="0" smtClean="0"/>
              <a:t>A large element of physical design work is to arrange your database on disk so as to minimise the number of disk accesses required</a:t>
            </a:r>
          </a:p>
          <a:p>
            <a:pPr eaLnBrk="1" hangingPunct="1">
              <a:buFontTx/>
              <a:buChar char="•"/>
            </a:pPr>
            <a:r>
              <a:rPr lang="en-AU" dirty="0" smtClean="0"/>
              <a:t>(As we will see, we can also try to write our code with this goal in mind as well)</a:t>
            </a:r>
          </a:p>
          <a:p>
            <a:pPr eaLnBrk="1" hangingPunct="1">
              <a:buFontTx/>
              <a:buChar char="•"/>
            </a:pPr>
            <a:r>
              <a:rPr lang="en-AU" dirty="0" smtClean="0"/>
              <a:t>To understand how this arranging works, you need to remember how bits are stored on disk, and how they are accessed.</a:t>
            </a:r>
          </a:p>
          <a:p>
            <a:pPr eaLnBrk="1" hangingPunct="1">
              <a:buFontTx/>
              <a:buChar char="•"/>
            </a:pPr>
            <a:r>
              <a:rPr lang="en-AU" dirty="0" smtClean="0"/>
              <a:t>We review this briefly here</a:t>
            </a:r>
          </a:p>
          <a:p>
            <a:pPr eaLnBrk="1" hangingPunct="1">
              <a:buFontTx/>
              <a:buChar char="•"/>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buFontTx/>
              <a:buChar char="•"/>
            </a:pPr>
            <a:r>
              <a:rPr lang="en-AU" dirty="0" smtClean="0"/>
              <a:t>A magnetic storage disk consists of a series of flat “platters”. These are coated with magic stuff that can hold 0s and 1s</a:t>
            </a:r>
          </a:p>
          <a:p>
            <a:pPr eaLnBrk="1" hangingPunct="1">
              <a:lnSpc>
                <a:spcPct val="90000"/>
              </a:lnSpc>
              <a:buFontTx/>
              <a:buChar char="•"/>
            </a:pPr>
            <a:r>
              <a:rPr lang="en-AU" dirty="0" smtClean="0"/>
              <a:t>Each platter is divided into a series of concentric “tracks” of increasing diameter from centre to edge</a:t>
            </a:r>
          </a:p>
          <a:p>
            <a:pPr eaLnBrk="1" hangingPunct="1">
              <a:lnSpc>
                <a:spcPct val="90000"/>
              </a:lnSpc>
              <a:buFontTx/>
              <a:buChar char="•"/>
            </a:pPr>
            <a:r>
              <a:rPr lang="en-AU" dirty="0" smtClean="0"/>
              <a:t>Each track is divided into a series of “sectors”.  The sector is the smallest unit that can be read from the disk</a:t>
            </a:r>
          </a:p>
          <a:p>
            <a:pPr eaLnBrk="1" hangingPunct="1">
              <a:lnSpc>
                <a:spcPct val="90000"/>
              </a:lnSpc>
              <a:buFontTx/>
              <a:buChar char="•"/>
            </a:pPr>
            <a:r>
              <a:rPr lang="en-AU" dirty="0" smtClean="0"/>
              <a:t>The sectors themselves are organised into logical (not physical) groups called “blocks”. Data are transferred from disk to RAM in units of blocks</a:t>
            </a:r>
          </a:p>
          <a:p>
            <a:pPr eaLnBrk="1" hangingPunct="1">
              <a:lnSpc>
                <a:spcPct val="90000"/>
              </a:lnSpc>
              <a:buFontTx/>
              <a:buChar char="•"/>
            </a:pPr>
            <a:r>
              <a:rPr lang="en-AU" dirty="0" smtClean="0"/>
              <a:t>Bits are moved to and from the disk by positioning the read/write heads above the required track (</a:t>
            </a:r>
            <a:r>
              <a:rPr lang="en-AU" i="1" dirty="0" smtClean="0"/>
              <a:t>seek time</a:t>
            </a:r>
            <a:r>
              <a:rPr lang="en-AU" dirty="0" smtClean="0"/>
              <a:t>), and then waiting for the desired sector to rotate under the r/w head (rotational latency). This is the slowest part of the whole process.</a:t>
            </a:r>
          </a:p>
          <a:p>
            <a:pPr eaLnBrk="1" hangingPunct="1">
              <a:lnSpc>
                <a:spcPct val="90000"/>
              </a:lnSpc>
              <a:buFontTx/>
              <a:buChar char="•"/>
            </a:pPr>
            <a:r>
              <a:rPr lang="en-AU" dirty="0" smtClean="0"/>
              <a:t>That is, once you get the heads where they should be, data transfers fairly quickly compared to the time it takes to move the heads</a:t>
            </a:r>
          </a:p>
          <a:p>
            <a:pPr eaLnBrk="1" hangingPunct="1">
              <a:lnSpc>
                <a:spcPct val="90000"/>
              </a:lnSpc>
              <a:buFontTx/>
              <a:buChar char="•"/>
            </a:pPr>
            <a:r>
              <a:rPr lang="en-AU" dirty="0" smtClean="0"/>
              <a:t>Therefore, to get good database performance, you want to minimise the number of times you have to move the read/write heads.</a:t>
            </a:r>
          </a:p>
          <a:p>
            <a:pPr eaLnBrk="1" hangingPunct="1">
              <a:lnSpc>
                <a:spcPct val="90000"/>
              </a:lnSpc>
              <a:buFontTx/>
              <a:buChar char="•"/>
            </a:pPr>
            <a:r>
              <a:rPr lang="en-AU" dirty="0" smtClean="0"/>
              <a:t>Even from this vast simplification, you can see that how the records in your database are laid down on disk will effect performance. </a:t>
            </a:r>
          </a:p>
          <a:p>
            <a:pPr eaLnBrk="1" hangingPunct="1">
              <a:lnSpc>
                <a:spcPct val="90000"/>
              </a:lnSpc>
              <a:buFontTx/>
              <a:buChar char="•"/>
            </a:pPr>
            <a:r>
              <a:rPr lang="en-AU" dirty="0" smtClean="0"/>
              <a:t>For example, if a large set of records is often fetched together for processing, it will be quicker if those records are in adjacent blocks (either within the same track, or same cylinder).</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3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4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41"/>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0" name="Date Placeholder 27"/>
          <p:cNvSpPr>
            <a:spLocks noGrp="1"/>
          </p:cNvSpPr>
          <p:nvPr>
            <p:ph type="dt" sz="half" idx="10"/>
          </p:nvPr>
        </p:nvSpPr>
        <p:spPr/>
        <p:txBody>
          <a:bodyPr/>
          <a:lstStyle>
            <a:lvl1pPr>
              <a:defRPr/>
            </a:lvl1pPr>
            <a:extLst/>
          </a:lstStyle>
          <a:p>
            <a:pPr>
              <a:defRPr/>
            </a:pPr>
            <a:fld id="{2F918BB0-A32D-4170-BDA0-93A9048F23CD}" type="datetimeFigureOut">
              <a:rPr lang="en-US"/>
              <a:pPr>
                <a:defRPr/>
              </a:pPr>
              <a:t>8/29/2018</a:t>
            </a:fld>
            <a:endParaRPr lang="en-US"/>
          </a:p>
        </p:txBody>
      </p:sp>
      <p:sp>
        <p:nvSpPr>
          <p:cNvPr id="11" name="Footer Placeholder 16"/>
          <p:cNvSpPr>
            <a:spLocks noGrp="1"/>
          </p:cNvSpPr>
          <p:nvPr>
            <p:ph type="ftr" sz="quarter" idx="11"/>
          </p:nvPr>
        </p:nvSpPr>
        <p:spPr/>
        <p:txBody>
          <a:bodyPr/>
          <a:lstStyle>
            <a:lvl1pPr>
              <a:defRPr/>
            </a:lvl1pPr>
            <a:extLst/>
          </a:lstStyle>
          <a:p>
            <a:pPr>
              <a:defRPr/>
            </a:pPr>
            <a:endParaRPr lang="en-US"/>
          </a:p>
        </p:txBody>
      </p:sp>
      <p:sp>
        <p:nvSpPr>
          <p:cNvPr id="12" name="Slide Number Placeholder 28"/>
          <p:cNvSpPr>
            <a:spLocks noGrp="1"/>
          </p:cNvSpPr>
          <p:nvPr>
            <p:ph type="sldNum" sz="quarter" idx="12"/>
          </p:nvPr>
        </p:nvSpPr>
        <p:spPr/>
        <p:txBody>
          <a:bodyPr/>
          <a:lstStyle>
            <a:lvl1pPr>
              <a:defRPr/>
            </a:lvl1pPr>
            <a:extLst/>
          </a:lstStyle>
          <a:p>
            <a:pPr>
              <a:defRPr/>
            </a:pPr>
            <a:fld id="{DEDF4D5B-F823-4F33-B2C9-8EDD432E542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C9B9071-73A5-4E00-AFCC-6BAFCF1BB5F3}" type="datetimeFigureOut">
              <a:rPr lang="en-US"/>
              <a:pPr>
                <a:defRPr/>
              </a:pPr>
              <a:t>8/29/2018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3253DBE-BD88-475B-9B25-97B6D2E3B2E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199300A-D3F1-48D5-B37D-30CE2F4F156B}" type="datetimeFigureOut">
              <a:rPr lang="en-US"/>
              <a:pPr>
                <a:defRPr/>
              </a:pPr>
              <a:t>8/29/2018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BD28C3AC-709B-4375-A78D-E2D58EB977B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Freeform 1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reeform 1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reeform 12"/>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5" name="Freeform 24"/>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6" name="Freeform 25"/>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8" name="Rectangle 6"/>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7"/>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8"/>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9"/>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10"/>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11"/>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A39B8695-DA00-4562-85EB-6963D34E98F3}" type="datetimeFigureOut">
              <a:rPr lang="en-US"/>
              <a:pPr>
                <a:defRPr/>
              </a:pPr>
              <a:t>8/29/2018</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5E9DCB2C-FA3F-474F-93B2-FF4077224EA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625652F2-B44E-4F5C-B716-7B92A3DDA31A}" type="datetimeFigureOut">
              <a:rPr lang="en-US"/>
              <a:pPr>
                <a:defRPr/>
              </a:pPr>
              <a:t>8/29/2018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221A43B-7C92-42AE-A3A8-FCD63FD582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5"/>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16"/>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7"/>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8"/>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9"/>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20"/>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21"/>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8"/>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29"/>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B024C87A-C6AD-477B-9D09-301073B5CAEA}" type="datetimeFigureOut">
              <a:rPr lang="en-US"/>
              <a:pPr>
                <a:defRPr/>
              </a:pPr>
              <a:t>8/29/2018</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E10FFD19-65F1-45F6-A795-24475E21D06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5FDE0F6-2082-4217-928A-5515D97123AD}" type="datetimeFigureOut">
              <a:rPr lang="en-US"/>
              <a:pPr>
                <a:defRPr/>
              </a:pPr>
              <a:t>8/29/2018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BD0A5A2C-D7A5-4FF9-BB69-66D7CB808B8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24AD12C-5DA0-4A06-AAF2-24C380FAB1D6}" type="datetimeFigureOut">
              <a:rPr lang="en-US"/>
              <a:pPr>
                <a:defRPr/>
              </a:pPr>
              <a:t>8/29/2018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9D83D12B-6CF1-4AD3-AD98-10353ECA0D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8515351" y="1219200"/>
            <a:ext cx="131762" cy="128587"/>
            <a:chOff x="6668087" y="1297746"/>
            <a:chExt cx="161840" cy="156602"/>
          </a:xfrm>
        </p:grpSpPr>
        <p:cxnSp>
          <p:nvCxnSpPr>
            <p:cNvPr id="17" name="Straight Connector 14"/>
            <p:cNvCxnSpPr/>
            <p:nvPr/>
          </p:nvCxnSpPr>
          <p:spPr>
            <a:xfrm rot="16200000">
              <a:off x="6663593" y="12945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3533"/>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8667751" y="1371600"/>
            <a:ext cx="131762" cy="128587"/>
            <a:chOff x="6668087" y="1297746"/>
            <a:chExt cx="161840" cy="156602"/>
          </a:xfrm>
        </p:grpSpPr>
        <p:cxnSp>
          <p:nvCxnSpPr>
            <p:cNvPr id="21" name="Straight Connector 10"/>
            <p:cNvCxnSpPr/>
            <p:nvPr/>
          </p:nvCxnSpPr>
          <p:spPr>
            <a:xfrm rot="16200000">
              <a:off x="6663593" y="12945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3533"/>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8320087" y="1474788"/>
            <a:ext cx="131763" cy="128588"/>
            <a:chOff x="6668087" y="1297746"/>
            <a:chExt cx="161840" cy="156602"/>
          </a:xfrm>
        </p:grpSpPr>
        <p:cxnSp>
          <p:nvCxnSpPr>
            <p:cNvPr id="25" name="Straight Connector 18"/>
            <p:cNvCxnSpPr/>
            <p:nvPr/>
          </p:nvCxnSpPr>
          <p:spPr>
            <a:xfrm rot="16200000">
              <a:off x="6663592" y="1294506"/>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35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6477000" y="55563"/>
            <a:ext cx="2133600" cy="365125"/>
          </a:xfrm>
        </p:spPr>
        <p:txBody>
          <a:bodyPr/>
          <a:lstStyle>
            <a:lvl1pPr>
              <a:defRPr/>
            </a:lvl1pPr>
            <a:extLst/>
          </a:lstStyle>
          <a:p>
            <a:pPr>
              <a:defRPr/>
            </a:pPr>
            <a:fld id="{FF12D61A-B2BF-4E25-A871-D016E737EB32}" type="datetimeFigureOut">
              <a:rPr lang="en-US"/>
              <a:pPr>
                <a:defRPr/>
              </a:pPr>
              <a:t>8/29/2018</a:t>
            </a:fld>
            <a:endParaRPr lang="en-US"/>
          </a:p>
        </p:txBody>
      </p:sp>
      <p:sp>
        <p:nvSpPr>
          <p:cNvPr id="29"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DA0DD6FA-CF1E-4931-8C40-D7582805D5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D213872-1D1F-4A09-AF5D-52E217B8A6BE}" type="datetimeFigureOut">
              <a:rPr lang="en-US"/>
              <a:pPr>
                <a:defRPr/>
              </a:pPr>
              <a:t>8/29/2018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3EB3AD4-742C-4BB0-BEC4-2DD4EB73CD4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1031"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defRPr>
            </a:lvl1pPr>
            <a:extLst/>
          </a:lstStyle>
          <a:p>
            <a:pPr>
              <a:defRPr/>
            </a:pPr>
            <a:fld id="{AA980226-0933-43FE-B2EE-F0B5986FAA35}" type="datetimeFigureOut">
              <a:rPr lang="en-US"/>
              <a:pPr>
                <a:defRPr/>
              </a:pPr>
              <a:t>8/29/2018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a:solidFill>
                  <a:schemeClr val="tx2"/>
                </a:solidFill>
                <a:latin typeface="+mn-lt"/>
              </a:defRPr>
            </a:lvl1pPr>
            <a:extLst/>
          </a:lstStyle>
          <a:p>
            <a:pPr>
              <a:defRPr/>
            </a:pPr>
            <a:fld id="{EF38B610-B7EA-451A-A7E8-7CCE80454E4C}"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17" r:id="rId1"/>
    <p:sldLayoutId id="2147483712" r:id="rId2"/>
    <p:sldLayoutId id="2147483718" r:id="rId3"/>
    <p:sldLayoutId id="2147483719" r:id="rId4"/>
    <p:sldLayoutId id="2147483720" r:id="rId5"/>
    <p:sldLayoutId id="2147483713" r:id="rId6"/>
    <p:sldLayoutId id="2147483714" r:id="rId7"/>
    <p:sldLayoutId id="2147483721" r:id="rId8"/>
    <p:sldLayoutId id="2147483715" r:id="rId9"/>
    <p:sldLayoutId id="2147483716" r:id="rId10"/>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0"/>
            <a:ext cx="8382000" cy="1975104"/>
          </a:xfrm>
        </p:spPr>
        <p:txBody>
          <a:bodyPr/>
          <a:lstStyle/>
          <a:p>
            <a:pPr algn="r" fontAlgn="auto">
              <a:spcAft>
                <a:spcPts val="0"/>
              </a:spcAft>
              <a:defRPr/>
            </a:pPr>
            <a:r>
              <a:rPr lang="en-NZ" dirty="0" smtClean="0">
                <a:solidFill>
                  <a:schemeClr val="tx2">
                    <a:satMod val="200000"/>
                  </a:schemeClr>
                </a:solidFill>
              </a:rPr>
              <a:t>Session </a:t>
            </a:r>
            <a:r>
              <a:rPr lang="en-NZ" dirty="0" smtClean="0">
                <a:solidFill>
                  <a:schemeClr val="tx2">
                    <a:satMod val="200000"/>
                  </a:schemeClr>
                </a:solidFill>
              </a:rPr>
              <a:t>6.2</a:t>
            </a: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sz="3600" dirty="0" smtClean="0">
                <a:solidFill>
                  <a:schemeClr val="tx2">
                    <a:satMod val="200000"/>
                  </a:schemeClr>
                </a:solidFill>
              </a:rPr>
              <a:t>Performance 1 – Physical Design</a:t>
            </a:r>
            <a:endParaRPr lang="en-NZ" dirty="0">
              <a:solidFill>
                <a:schemeClr val="tx2">
                  <a:satMod val="200000"/>
                </a:schemeClr>
              </a:solidFill>
            </a:endParaRPr>
          </a:p>
        </p:txBody>
      </p:sp>
      <p:sp>
        <p:nvSpPr>
          <p:cNvPr id="15362" name="Subtitle 2"/>
          <p:cNvSpPr>
            <a:spLocks noGrp="1"/>
          </p:cNvSpPr>
          <p:nvPr>
            <p:ph type="subTitle" idx="1"/>
          </p:nvPr>
        </p:nvSpPr>
        <p:spPr>
          <a:xfrm>
            <a:off x="914400" y="2835275"/>
            <a:ext cx="7772400" cy="1508125"/>
          </a:xfrm>
        </p:spPr>
        <p:txBody>
          <a:bodyPr/>
          <a:lstStyle/>
          <a:p>
            <a:pPr>
              <a:spcBef>
                <a:spcPct val="0"/>
              </a:spcBef>
            </a:pPr>
            <a:r>
              <a:rPr lang="en-NZ" dirty="0" smtClean="0"/>
              <a:t>IN705 Databases 3 - </a:t>
            </a:r>
            <a:r>
              <a:rPr lang="en-NZ" dirty="0" smtClean="0"/>
              <a:t>2018</a:t>
            </a:r>
            <a:endParaRPr lang="en-NZ"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Block Access Optimisation</a:t>
            </a:r>
            <a:endParaRPr lang="en-US" smtClean="0"/>
          </a:p>
        </p:txBody>
      </p:sp>
      <p:sp>
        <p:nvSpPr>
          <p:cNvPr id="17411" name="Rectangle 3"/>
          <p:cNvSpPr>
            <a:spLocks noGrp="1"/>
          </p:cNvSpPr>
          <p:nvPr>
            <p:ph type="body" idx="1"/>
          </p:nvPr>
        </p:nvSpPr>
        <p:spPr/>
        <p:txBody>
          <a:bodyPr/>
          <a:lstStyle/>
          <a:p>
            <a:pPr eaLnBrk="1" hangingPunct="1"/>
            <a:r>
              <a:rPr lang="en-AU" smtClean="0"/>
              <a:t>Out of scope</a:t>
            </a: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File Organisation</a:t>
            </a:r>
            <a:endParaRPr lang="en-US" smtClean="0"/>
          </a:p>
        </p:txBody>
      </p:sp>
      <p:sp>
        <p:nvSpPr>
          <p:cNvPr id="18435" name="Rectangle 3"/>
          <p:cNvSpPr>
            <a:spLocks noGrp="1"/>
          </p:cNvSpPr>
          <p:nvPr>
            <p:ph type="body" idx="1"/>
          </p:nvPr>
        </p:nvSpPr>
        <p:spPr/>
        <p:txBody>
          <a:bodyPr/>
          <a:lstStyle/>
          <a:p>
            <a:pPr eaLnBrk="1" hangingPunct="1"/>
            <a:r>
              <a:rPr lang="en-AU" dirty="0" smtClean="0"/>
              <a:t>A database file is </a:t>
            </a:r>
            <a:r>
              <a:rPr lang="en-AU" i="1" dirty="0" smtClean="0"/>
              <a:t>logically</a:t>
            </a:r>
            <a:r>
              <a:rPr lang="en-AU" dirty="0" smtClean="0"/>
              <a:t> a sequence of records</a:t>
            </a:r>
          </a:p>
          <a:p>
            <a:pPr eaLnBrk="1" hangingPunct="1"/>
            <a:r>
              <a:rPr lang="en-AU" dirty="0" smtClean="0"/>
              <a:t>A database file is </a:t>
            </a:r>
            <a:r>
              <a:rPr lang="en-AU" i="1" dirty="0" smtClean="0"/>
              <a:t>physically</a:t>
            </a:r>
            <a:r>
              <a:rPr lang="en-AU" dirty="0" smtClean="0"/>
              <a:t> a sequence of blocks</a:t>
            </a:r>
          </a:p>
          <a:p>
            <a:pPr eaLnBrk="1" hangingPunct="1"/>
            <a:r>
              <a:rPr lang="en-AU" i="1" dirty="0" smtClean="0"/>
              <a:t>Blocks</a:t>
            </a:r>
            <a:r>
              <a:rPr lang="en-AU" dirty="0" smtClean="0"/>
              <a:t> are fixed size (a hardware property)</a:t>
            </a:r>
          </a:p>
          <a:p>
            <a:pPr eaLnBrk="1" hangingPunct="1"/>
            <a:r>
              <a:rPr lang="en-AU" i="1" dirty="0" smtClean="0"/>
              <a:t>Records</a:t>
            </a:r>
            <a:r>
              <a:rPr lang="en-AU" dirty="0" smtClean="0"/>
              <a:t> are variable sized </a:t>
            </a:r>
          </a:p>
          <a:p>
            <a:pPr eaLnBrk="1" hangingPunct="1"/>
            <a:r>
              <a:rPr lang="en-AU" dirty="0" smtClean="0"/>
              <a:t>How do we map records to blocks for maximum access efficiency?</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Record Length</a:t>
            </a:r>
            <a:endParaRPr lang="en-US" smtClean="0"/>
          </a:p>
        </p:txBody>
      </p:sp>
      <p:sp>
        <p:nvSpPr>
          <p:cNvPr id="19459" name="Rectangle 3"/>
          <p:cNvSpPr>
            <a:spLocks noGrp="1"/>
          </p:cNvSpPr>
          <p:nvPr>
            <p:ph type="body" idx="1"/>
          </p:nvPr>
        </p:nvSpPr>
        <p:spPr>
          <a:xfrm>
            <a:off x="914400" y="1784350"/>
            <a:ext cx="7772400" cy="577850"/>
          </a:xfrm>
        </p:spPr>
        <p:txBody>
          <a:bodyPr/>
          <a:lstStyle/>
          <a:p>
            <a:pPr eaLnBrk="1" hangingPunct="1"/>
            <a:r>
              <a:rPr lang="en-AU" dirty="0" smtClean="0"/>
              <a:t>Fixed or Variable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Record Length</a:t>
            </a:r>
            <a:endParaRPr lang="en-US" smtClean="0"/>
          </a:p>
        </p:txBody>
      </p:sp>
      <p:sp>
        <p:nvSpPr>
          <p:cNvPr id="20483" name="Rectangle 4"/>
          <p:cNvSpPr>
            <a:spLocks/>
          </p:cNvSpPr>
          <p:nvPr/>
        </p:nvSpPr>
        <p:spPr bwMode="auto">
          <a:xfrm>
            <a:off x="1905000" y="1479550"/>
            <a:ext cx="5181600" cy="2406650"/>
          </a:xfrm>
          <a:prstGeom prst="rect">
            <a:avLst/>
          </a:prstGeom>
          <a:noFill/>
          <a:ln w="9525">
            <a:noFill/>
            <a:miter lim="800000"/>
            <a:headEnd/>
            <a:tailEnd/>
          </a:ln>
        </p:spPr>
        <p:txBody>
          <a:bodyPr/>
          <a:lstStyle/>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CREATE TABLE tblAccountInfo</a:t>
            </a:r>
          </a:p>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a:t>
            </a:r>
          </a:p>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	accountID		char(10),</a:t>
            </a:r>
          </a:p>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	branchName	char(22</a:t>
            </a:r>
            <a:r>
              <a:rPr lang="en-AU" sz="2000">
                <a:latin typeface="Courier New" pitchFamily="49" charset="0"/>
                <a:cs typeface="Courier New" pitchFamily="49" charset="0"/>
              </a:rPr>
              <a:t>)</a:t>
            </a:r>
            <a:r>
              <a:rPr lang="en-AU" sz="2000" noProof="1">
                <a:latin typeface="Courier New" pitchFamily="49" charset="0"/>
                <a:cs typeface="Courier New" pitchFamily="49" charset="0"/>
              </a:rPr>
              <a:t>,</a:t>
            </a:r>
          </a:p>
          <a:p>
            <a:pPr marL="411163" indent="-342900">
              <a:spcBef>
                <a:spcPts val="700"/>
              </a:spcBef>
              <a:buClr>
                <a:schemeClr val="tx2"/>
              </a:buClr>
              <a:buSzPct val="95000"/>
              <a:buFont typeface="Wingdings" pitchFamily="2" charset="2"/>
              <a:buNone/>
            </a:pPr>
            <a:r>
              <a:rPr lang="en-AU" sz="2000" noProof="1">
                <a:latin typeface="Courier New" pitchFamily="49" charset="0"/>
                <a:cs typeface="Courier New" pitchFamily="49" charset="0"/>
              </a:rPr>
              <a:t>	balance		numeric(12,2)</a:t>
            </a:r>
          </a:p>
          <a:p>
            <a:pPr marL="411163" indent="-342900">
              <a:spcBef>
                <a:spcPts val="700"/>
              </a:spcBef>
              <a:buClr>
                <a:schemeClr val="tx2"/>
              </a:buClr>
              <a:buSzPct val="95000"/>
              <a:buFont typeface="Wingdings" pitchFamily="2" charset="2"/>
              <a:buNone/>
            </a:pPr>
            <a:r>
              <a:rPr lang="en-AU" sz="2000" noProof="1">
                <a:latin typeface="Courier New" pitchFamily="49" charset="0"/>
                <a:cs typeface="Courier New" pitchFamily="49" charset="0"/>
              </a:rPr>
              <a:t>)</a:t>
            </a:r>
            <a:endParaRPr lang="en-US" sz="2000">
              <a:latin typeface="Courier New" pitchFamily="49" charset="0"/>
              <a:cs typeface="Courier New" pitchFamily="49" charset="0"/>
            </a:endParaRPr>
          </a:p>
        </p:txBody>
      </p:sp>
      <p:sp>
        <p:nvSpPr>
          <p:cNvPr id="20484" name="Rectangle 5"/>
          <p:cNvSpPr>
            <a:spLocks/>
          </p:cNvSpPr>
          <p:nvPr/>
        </p:nvSpPr>
        <p:spPr bwMode="auto">
          <a:xfrm>
            <a:off x="1905000" y="4191000"/>
            <a:ext cx="5181600" cy="2406650"/>
          </a:xfrm>
          <a:prstGeom prst="rect">
            <a:avLst/>
          </a:prstGeom>
          <a:noFill/>
          <a:ln w="9525">
            <a:noFill/>
            <a:miter lim="800000"/>
            <a:headEnd/>
            <a:tailEnd/>
          </a:ln>
        </p:spPr>
        <p:txBody>
          <a:bodyPr/>
          <a:lstStyle/>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CREATE TABLE tblAccountInfo</a:t>
            </a:r>
          </a:p>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a:t>
            </a:r>
          </a:p>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	accountID		</a:t>
            </a:r>
            <a:r>
              <a:rPr lang="en-AU" sz="2000">
                <a:latin typeface="Courier New" pitchFamily="49" charset="0"/>
                <a:cs typeface="Courier New" pitchFamily="49" charset="0"/>
              </a:rPr>
              <a:t>var</a:t>
            </a:r>
            <a:r>
              <a:rPr lang="en-AU" sz="2000" noProof="1">
                <a:latin typeface="Courier New" pitchFamily="49" charset="0"/>
                <a:cs typeface="Courier New" pitchFamily="49" charset="0"/>
              </a:rPr>
              <a:t>char(10),</a:t>
            </a:r>
          </a:p>
          <a:p>
            <a:pPr marL="411163" indent="-342900">
              <a:spcBef>
                <a:spcPts val="700"/>
              </a:spcBef>
              <a:buClr>
                <a:schemeClr val="tx2"/>
              </a:buClr>
              <a:buSzPct val="95000"/>
              <a:buFont typeface="Wingdings" pitchFamily="2" charset="2"/>
              <a:buNone/>
            </a:pPr>
            <a:r>
              <a:rPr lang="en-AU" sz="2000" noProof="1">
                <a:latin typeface="Courier New" pitchFamily="49" charset="0"/>
                <a:cs typeface="Courier New" pitchFamily="49" charset="0"/>
              </a:rPr>
              <a:t>	branchName	</a:t>
            </a:r>
            <a:r>
              <a:rPr lang="en-AU" sz="2000">
                <a:latin typeface="Courier New" pitchFamily="49" charset="0"/>
                <a:cs typeface="Courier New" pitchFamily="49" charset="0"/>
              </a:rPr>
              <a:t>var</a:t>
            </a:r>
            <a:r>
              <a:rPr lang="en-AU" sz="2000" noProof="1">
                <a:latin typeface="Courier New" pitchFamily="49" charset="0"/>
                <a:cs typeface="Courier New" pitchFamily="49" charset="0"/>
              </a:rPr>
              <a:t>char(22</a:t>
            </a:r>
            <a:r>
              <a:rPr lang="en-AU" sz="2000">
                <a:latin typeface="Courier New" pitchFamily="49" charset="0"/>
                <a:cs typeface="Courier New" pitchFamily="49" charset="0"/>
              </a:rPr>
              <a:t>)</a:t>
            </a:r>
            <a:r>
              <a:rPr lang="en-AU" sz="2000" noProof="1">
                <a:latin typeface="Courier New" pitchFamily="49" charset="0"/>
                <a:cs typeface="Courier New" pitchFamily="49" charset="0"/>
              </a:rPr>
              <a:t>,</a:t>
            </a:r>
          </a:p>
          <a:p>
            <a:pPr marL="411163" indent="-342900">
              <a:spcBef>
                <a:spcPts val="700"/>
              </a:spcBef>
              <a:buClr>
                <a:schemeClr val="tx2"/>
              </a:buClr>
              <a:buSzPct val="95000"/>
              <a:buFont typeface="Wingdings" pitchFamily="2" charset="2"/>
              <a:buNone/>
            </a:pPr>
            <a:r>
              <a:rPr lang="en-AU" sz="2000" noProof="1">
                <a:latin typeface="Courier New" pitchFamily="49" charset="0"/>
                <a:cs typeface="Courier New" pitchFamily="49" charset="0"/>
              </a:rPr>
              <a:t>	balance		numeric(12,2)</a:t>
            </a:r>
          </a:p>
          <a:p>
            <a:pPr marL="411163" indent="-342900">
              <a:spcBef>
                <a:spcPts val="700"/>
              </a:spcBef>
              <a:buClr>
                <a:schemeClr val="tx2"/>
              </a:buClr>
              <a:buSzPct val="95000"/>
              <a:buFont typeface="Wingdings" pitchFamily="2" charset="2"/>
              <a:buNone/>
            </a:pPr>
            <a:r>
              <a:rPr lang="en-AU" sz="2000" noProof="1">
                <a:latin typeface="Courier New" pitchFamily="49" charset="0"/>
                <a:cs typeface="Courier New" pitchFamily="49" charset="0"/>
              </a:rPr>
              <a:t>)</a:t>
            </a:r>
            <a:endParaRPr lang="en-US" sz="200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Fixed Length Records</a:t>
            </a:r>
            <a:endParaRPr lang="en-US" smtClean="0"/>
          </a:p>
        </p:txBody>
      </p:sp>
      <p:sp>
        <p:nvSpPr>
          <p:cNvPr id="21507" name="Rectangle 3"/>
          <p:cNvSpPr>
            <a:spLocks/>
          </p:cNvSpPr>
          <p:nvPr/>
        </p:nvSpPr>
        <p:spPr bwMode="auto">
          <a:xfrm>
            <a:off x="1600200" y="1708150"/>
            <a:ext cx="5181600" cy="2406650"/>
          </a:xfrm>
          <a:prstGeom prst="rect">
            <a:avLst/>
          </a:prstGeom>
          <a:noFill/>
          <a:ln w="9525">
            <a:noFill/>
            <a:miter lim="800000"/>
            <a:headEnd/>
            <a:tailEnd/>
          </a:ln>
        </p:spPr>
        <p:txBody>
          <a:bodyPr/>
          <a:lstStyle/>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CREATE TABLE tblAccountInfo</a:t>
            </a:r>
          </a:p>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a:t>
            </a:r>
          </a:p>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	accountID		char(10),</a:t>
            </a:r>
          </a:p>
          <a:p>
            <a:pPr marL="411163" indent="-342900">
              <a:spcBef>
                <a:spcPts val="700"/>
              </a:spcBef>
              <a:buClr>
                <a:schemeClr val="tx2"/>
              </a:buClr>
              <a:buSzPct val="95000"/>
              <a:buFont typeface="Wingdings" pitchFamily="2" charset="2"/>
              <a:buNone/>
            </a:pPr>
            <a:r>
              <a:rPr lang="en-NZ" sz="2000" noProof="1">
                <a:latin typeface="Courier New" pitchFamily="49" charset="0"/>
                <a:cs typeface="Courier New" pitchFamily="49" charset="0"/>
              </a:rPr>
              <a:t>	branchName	char(22</a:t>
            </a:r>
            <a:r>
              <a:rPr lang="en-AU" sz="2000">
                <a:latin typeface="Courier New" pitchFamily="49" charset="0"/>
                <a:cs typeface="Courier New" pitchFamily="49" charset="0"/>
              </a:rPr>
              <a:t>)</a:t>
            </a:r>
            <a:r>
              <a:rPr lang="en-AU" sz="2000" noProof="1">
                <a:latin typeface="Courier New" pitchFamily="49" charset="0"/>
                <a:cs typeface="Courier New" pitchFamily="49" charset="0"/>
              </a:rPr>
              <a:t>,</a:t>
            </a:r>
          </a:p>
          <a:p>
            <a:pPr marL="411163" indent="-342900">
              <a:spcBef>
                <a:spcPts val="700"/>
              </a:spcBef>
              <a:buClr>
                <a:schemeClr val="tx2"/>
              </a:buClr>
              <a:buSzPct val="95000"/>
              <a:buFont typeface="Wingdings" pitchFamily="2" charset="2"/>
              <a:buNone/>
            </a:pPr>
            <a:r>
              <a:rPr lang="en-AU" sz="2000" noProof="1">
                <a:latin typeface="Courier New" pitchFamily="49" charset="0"/>
                <a:cs typeface="Courier New" pitchFamily="49" charset="0"/>
              </a:rPr>
              <a:t>	balance		numeric(12,2)</a:t>
            </a:r>
          </a:p>
          <a:p>
            <a:pPr marL="411163" indent="-342900">
              <a:spcBef>
                <a:spcPts val="700"/>
              </a:spcBef>
              <a:buClr>
                <a:schemeClr val="tx2"/>
              </a:buClr>
              <a:buSzPct val="95000"/>
              <a:buFont typeface="Wingdings" pitchFamily="2" charset="2"/>
              <a:buNone/>
            </a:pPr>
            <a:r>
              <a:rPr lang="en-AU" sz="2000" noProof="1">
                <a:latin typeface="Courier New" pitchFamily="49" charset="0"/>
                <a:cs typeface="Courier New" pitchFamily="49" charset="0"/>
              </a:rPr>
              <a:t>)</a:t>
            </a:r>
            <a:endParaRPr lang="en-US" sz="2000">
              <a:latin typeface="Courier New" pitchFamily="49" charset="0"/>
              <a:cs typeface="Courier New" pitchFamily="49" charset="0"/>
            </a:endParaRPr>
          </a:p>
        </p:txBody>
      </p:sp>
      <p:sp>
        <p:nvSpPr>
          <p:cNvPr id="21508" name="Rectangle 5"/>
          <p:cNvSpPr>
            <a:spLocks noGrp="1"/>
          </p:cNvSpPr>
          <p:nvPr>
            <p:ph type="body" idx="1"/>
          </p:nvPr>
        </p:nvSpPr>
        <p:spPr>
          <a:xfrm>
            <a:off x="914400" y="4222750"/>
            <a:ext cx="7772400" cy="2330450"/>
          </a:xfrm>
          <a:noFill/>
        </p:spPr>
        <p:txBody>
          <a:bodyPr/>
          <a:lstStyle/>
          <a:p>
            <a:pPr eaLnBrk="1" hangingPunct="1"/>
            <a:r>
              <a:rPr lang="en-AU" sz="2600" smtClean="0"/>
              <a:t>Each char requires 1 byte</a:t>
            </a:r>
          </a:p>
          <a:p>
            <a:pPr eaLnBrk="1" hangingPunct="1"/>
            <a:r>
              <a:rPr lang="en-AU" sz="2600" smtClean="0"/>
              <a:t>A numeric(12,2) requires 8 bytes</a:t>
            </a:r>
          </a:p>
          <a:p>
            <a:pPr eaLnBrk="1" hangingPunct="1"/>
            <a:r>
              <a:rPr lang="en-AU" sz="2600" smtClean="0"/>
              <a:t>Each record in this table requires exactly 40 bytes.</a:t>
            </a:r>
          </a:p>
          <a:p>
            <a:pPr eaLnBrk="1" hangingPunct="1"/>
            <a:r>
              <a:rPr lang="en-AU" sz="2600" smtClean="0"/>
              <a:t>How should we place these records in a disk block?</a:t>
            </a:r>
            <a:endParaRPr lang="en-US" sz="26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Fixed Length Records</a:t>
            </a:r>
            <a:endParaRPr lang="en-US" smtClean="0"/>
          </a:p>
        </p:txBody>
      </p:sp>
      <p:sp>
        <p:nvSpPr>
          <p:cNvPr id="256004" name="Text Box 4"/>
          <p:cNvSpPr txBox="1">
            <a:spLocks noChangeArrowheads="1"/>
          </p:cNvSpPr>
          <p:nvPr/>
        </p:nvSpPr>
        <p:spPr bwMode="auto">
          <a:xfrm>
            <a:off x="288925" y="1789113"/>
            <a:ext cx="857250" cy="366712"/>
          </a:xfrm>
          <a:prstGeom prst="rect">
            <a:avLst/>
          </a:prstGeom>
          <a:noFill/>
          <a:ln w="9525">
            <a:noFill/>
            <a:miter lim="800000"/>
            <a:headEnd/>
            <a:tailEnd/>
          </a:ln>
        </p:spPr>
        <p:txBody>
          <a:bodyPr wrap="none">
            <a:spAutoFit/>
          </a:bodyPr>
          <a:lstStyle/>
          <a:p>
            <a:r>
              <a:rPr lang="en-AU"/>
              <a:t>Block i</a:t>
            </a:r>
            <a:endParaRPr lang="en-US"/>
          </a:p>
        </p:txBody>
      </p:sp>
      <p:sp>
        <p:nvSpPr>
          <p:cNvPr id="256005" name="Text Box 5"/>
          <p:cNvSpPr txBox="1">
            <a:spLocks noChangeArrowheads="1"/>
          </p:cNvSpPr>
          <p:nvPr/>
        </p:nvSpPr>
        <p:spPr bwMode="auto">
          <a:xfrm>
            <a:off x="1571625" y="1833563"/>
            <a:ext cx="1120775" cy="376237"/>
          </a:xfrm>
          <a:prstGeom prst="rect">
            <a:avLst/>
          </a:prstGeom>
          <a:noFill/>
          <a:ln w="9525">
            <a:solidFill>
              <a:schemeClr val="tx1"/>
            </a:solidFill>
            <a:miter lim="800000"/>
            <a:headEnd/>
            <a:tailEnd/>
          </a:ln>
        </p:spPr>
        <p:txBody>
          <a:bodyPr wrap="none">
            <a:spAutoFit/>
          </a:bodyPr>
          <a:lstStyle/>
          <a:p>
            <a:r>
              <a:rPr lang="en-AU"/>
              <a:t>Record 1</a:t>
            </a:r>
            <a:endParaRPr lang="en-US"/>
          </a:p>
        </p:txBody>
      </p:sp>
      <p:sp>
        <p:nvSpPr>
          <p:cNvPr id="256006" name="Text Box 6"/>
          <p:cNvSpPr txBox="1">
            <a:spLocks noChangeArrowheads="1"/>
          </p:cNvSpPr>
          <p:nvPr/>
        </p:nvSpPr>
        <p:spPr bwMode="auto">
          <a:xfrm>
            <a:off x="2667000" y="1828800"/>
            <a:ext cx="1120775" cy="376238"/>
          </a:xfrm>
          <a:prstGeom prst="rect">
            <a:avLst/>
          </a:prstGeom>
          <a:noFill/>
          <a:ln w="9525">
            <a:solidFill>
              <a:schemeClr val="tx1"/>
            </a:solidFill>
            <a:miter lim="800000"/>
            <a:headEnd/>
            <a:tailEnd/>
          </a:ln>
        </p:spPr>
        <p:txBody>
          <a:bodyPr wrap="none">
            <a:spAutoFit/>
          </a:bodyPr>
          <a:lstStyle/>
          <a:p>
            <a:r>
              <a:rPr lang="en-AU"/>
              <a:t>Record 2</a:t>
            </a:r>
            <a:endParaRPr lang="en-US"/>
          </a:p>
        </p:txBody>
      </p:sp>
      <p:sp>
        <p:nvSpPr>
          <p:cNvPr id="256007" name="Text Box 7"/>
          <p:cNvSpPr txBox="1">
            <a:spLocks noChangeArrowheads="1"/>
          </p:cNvSpPr>
          <p:nvPr/>
        </p:nvSpPr>
        <p:spPr bwMode="auto">
          <a:xfrm>
            <a:off x="3756025" y="1828800"/>
            <a:ext cx="1120775" cy="376238"/>
          </a:xfrm>
          <a:prstGeom prst="rect">
            <a:avLst/>
          </a:prstGeom>
          <a:noFill/>
          <a:ln w="9525">
            <a:solidFill>
              <a:schemeClr val="tx1"/>
            </a:solidFill>
            <a:miter lim="800000"/>
            <a:headEnd/>
            <a:tailEnd/>
          </a:ln>
        </p:spPr>
        <p:txBody>
          <a:bodyPr wrap="none">
            <a:spAutoFit/>
          </a:bodyPr>
          <a:lstStyle/>
          <a:p>
            <a:r>
              <a:rPr lang="en-AU"/>
              <a:t>Record 3</a:t>
            </a:r>
            <a:endParaRPr lang="en-US"/>
          </a:p>
        </p:txBody>
      </p:sp>
      <p:sp>
        <p:nvSpPr>
          <p:cNvPr id="256008" name="Text Box 8"/>
          <p:cNvSpPr txBox="1">
            <a:spLocks noChangeArrowheads="1"/>
          </p:cNvSpPr>
          <p:nvPr/>
        </p:nvSpPr>
        <p:spPr bwMode="auto">
          <a:xfrm>
            <a:off x="4876800" y="1828800"/>
            <a:ext cx="1171575" cy="376238"/>
          </a:xfrm>
          <a:prstGeom prst="rect">
            <a:avLst/>
          </a:prstGeom>
          <a:noFill/>
          <a:ln w="9525">
            <a:solidFill>
              <a:schemeClr val="tx1"/>
            </a:solidFill>
            <a:miter lim="800000"/>
            <a:headEnd/>
            <a:tailEnd/>
          </a:ln>
        </p:spPr>
        <p:txBody>
          <a:bodyPr wrap="none">
            <a:spAutoFit/>
          </a:bodyPr>
          <a:lstStyle/>
          <a:p>
            <a:r>
              <a:rPr lang="en-AU"/>
              <a:t>………….</a:t>
            </a:r>
            <a:endParaRPr lang="en-US"/>
          </a:p>
        </p:txBody>
      </p:sp>
      <p:sp>
        <p:nvSpPr>
          <p:cNvPr id="256009" name="Text Box 9"/>
          <p:cNvSpPr txBox="1">
            <a:spLocks noChangeArrowheads="1"/>
          </p:cNvSpPr>
          <p:nvPr/>
        </p:nvSpPr>
        <p:spPr bwMode="auto">
          <a:xfrm>
            <a:off x="6019800" y="1833563"/>
            <a:ext cx="1120775" cy="376237"/>
          </a:xfrm>
          <a:prstGeom prst="rect">
            <a:avLst/>
          </a:prstGeom>
          <a:noFill/>
          <a:ln w="9525">
            <a:solidFill>
              <a:schemeClr val="tx1"/>
            </a:solidFill>
            <a:miter lim="800000"/>
            <a:headEnd/>
            <a:tailEnd/>
          </a:ln>
        </p:spPr>
        <p:txBody>
          <a:bodyPr wrap="none">
            <a:spAutoFit/>
          </a:bodyPr>
          <a:lstStyle/>
          <a:p>
            <a:r>
              <a:rPr lang="en-AU"/>
              <a:t>Record n</a:t>
            </a:r>
            <a:endParaRPr lang="en-US"/>
          </a:p>
        </p:txBody>
      </p:sp>
      <p:sp>
        <p:nvSpPr>
          <p:cNvPr id="256010" name="Text Box 10"/>
          <p:cNvSpPr txBox="1">
            <a:spLocks noChangeArrowheads="1"/>
          </p:cNvSpPr>
          <p:nvPr/>
        </p:nvSpPr>
        <p:spPr bwMode="auto">
          <a:xfrm>
            <a:off x="2498725" y="2398713"/>
            <a:ext cx="438150" cy="366712"/>
          </a:xfrm>
          <a:prstGeom prst="rect">
            <a:avLst/>
          </a:prstGeom>
          <a:noFill/>
          <a:ln w="9525">
            <a:noFill/>
            <a:miter lim="800000"/>
            <a:headEnd/>
            <a:tailEnd/>
          </a:ln>
        </p:spPr>
        <p:txBody>
          <a:bodyPr wrap="none">
            <a:spAutoFit/>
          </a:bodyPr>
          <a:lstStyle/>
          <a:p>
            <a:r>
              <a:rPr lang="en-AU"/>
              <a:t>40</a:t>
            </a:r>
            <a:endParaRPr lang="en-US"/>
          </a:p>
        </p:txBody>
      </p:sp>
      <p:sp>
        <p:nvSpPr>
          <p:cNvPr id="256011" name="Text Box 11"/>
          <p:cNvSpPr txBox="1">
            <a:spLocks noChangeArrowheads="1"/>
          </p:cNvSpPr>
          <p:nvPr/>
        </p:nvSpPr>
        <p:spPr bwMode="auto">
          <a:xfrm>
            <a:off x="3600450" y="2376488"/>
            <a:ext cx="438150" cy="366712"/>
          </a:xfrm>
          <a:prstGeom prst="rect">
            <a:avLst/>
          </a:prstGeom>
          <a:noFill/>
          <a:ln w="9525">
            <a:noFill/>
            <a:miter lim="800000"/>
            <a:headEnd/>
            <a:tailEnd/>
          </a:ln>
        </p:spPr>
        <p:txBody>
          <a:bodyPr wrap="none">
            <a:spAutoFit/>
          </a:bodyPr>
          <a:lstStyle/>
          <a:p>
            <a:r>
              <a:rPr lang="en-AU"/>
              <a:t>80</a:t>
            </a:r>
            <a:endParaRPr lang="en-US"/>
          </a:p>
        </p:txBody>
      </p:sp>
      <p:sp>
        <p:nvSpPr>
          <p:cNvPr id="256012" name="Text Box 12"/>
          <p:cNvSpPr txBox="1">
            <a:spLocks noChangeArrowheads="1"/>
          </p:cNvSpPr>
          <p:nvPr/>
        </p:nvSpPr>
        <p:spPr bwMode="auto">
          <a:xfrm>
            <a:off x="4667250" y="2362200"/>
            <a:ext cx="565150" cy="366713"/>
          </a:xfrm>
          <a:prstGeom prst="rect">
            <a:avLst/>
          </a:prstGeom>
          <a:noFill/>
          <a:ln w="9525">
            <a:noFill/>
            <a:miter lim="800000"/>
            <a:headEnd/>
            <a:tailEnd/>
          </a:ln>
        </p:spPr>
        <p:txBody>
          <a:bodyPr wrap="none">
            <a:spAutoFit/>
          </a:bodyPr>
          <a:lstStyle/>
          <a:p>
            <a:r>
              <a:rPr lang="en-AU"/>
              <a:t>120</a:t>
            </a:r>
            <a:endParaRPr lang="en-US"/>
          </a:p>
        </p:txBody>
      </p:sp>
      <p:sp>
        <p:nvSpPr>
          <p:cNvPr id="256013" name="Text Box 13"/>
          <p:cNvSpPr txBox="1">
            <a:spLocks noChangeArrowheads="1"/>
          </p:cNvSpPr>
          <p:nvPr/>
        </p:nvSpPr>
        <p:spPr bwMode="auto">
          <a:xfrm>
            <a:off x="6902450" y="2362200"/>
            <a:ext cx="1136650" cy="366713"/>
          </a:xfrm>
          <a:prstGeom prst="rect">
            <a:avLst/>
          </a:prstGeom>
          <a:noFill/>
          <a:ln w="9525">
            <a:noFill/>
            <a:miter lim="800000"/>
            <a:headEnd/>
            <a:tailEnd/>
          </a:ln>
        </p:spPr>
        <p:txBody>
          <a:bodyPr wrap="none">
            <a:spAutoFit/>
          </a:bodyPr>
          <a:lstStyle/>
          <a:p>
            <a:r>
              <a:rPr lang="en-AU"/>
              <a:t>(n-1) * 40</a:t>
            </a:r>
            <a:endParaRPr lang="en-US"/>
          </a:p>
        </p:txBody>
      </p:sp>
      <p:sp>
        <p:nvSpPr>
          <p:cNvPr id="256014" name="Text Box 14"/>
          <p:cNvSpPr txBox="1">
            <a:spLocks noChangeArrowheads="1"/>
          </p:cNvSpPr>
          <p:nvPr/>
        </p:nvSpPr>
        <p:spPr bwMode="auto">
          <a:xfrm>
            <a:off x="304800" y="3976688"/>
            <a:ext cx="857250" cy="366712"/>
          </a:xfrm>
          <a:prstGeom prst="rect">
            <a:avLst/>
          </a:prstGeom>
          <a:noFill/>
          <a:ln w="9525">
            <a:noFill/>
            <a:miter lim="800000"/>
            <a:headEnd/>
            <a:tailEnd/>
          </a:ln>
        </p:spPr>
        <p:txBody>
          <a:bodyPr wrap="none">
            <a:spAutoFit/>
          </a:bodyPr>
          <a:lstStyle/>
          <a:p>
            <a:r>
              <a:rPr lang="en-AU"/>
              <a:t>Block i</a:t>
            </a:r>
            <a:endParaRPr lang="en-US"/>
          </a:p>
        </p:txBody>
      </p:sp>
      <p:sp>
        <p:nvSpPr>
          <p:cNvPr id="256015" name="Text Box 15"/>
          <p:cNvSpPr txBox="1">
            <a:spLocks noChangeArrowheads="1"/>
          </p:cNvSpPr>
          <p:nvPr/>
        </p:nvSpPr>
        <p:spPr bwMode="auto">
          <a:xfrm>
            <a:off x="1587500" y="4021138"/>
            <a:ext cx="1120775" cy="376237"/>
          </a:xfrm>
          <a:prstGeom prst="rect">
            <a:avLst/>
          </a:prstGeom>
          <a:noFill/>
          <a:ln w="9525">
            <a:solidFill>
              <a:schemeClr val="tx1"/>
            </a:solidFill>
            <a:miter lim="800000"/>
            <a:headEnd/>
            <a:tailEnd/>
          </a:ln>
        </p:spPr>
        <p:txBody>
          <a:bodyPr wrap="none">
            <a:spAutoFit/>
          </a:bodyPr>
          <a:lstStyle/>
          <a:p>
            <a:r>
              <a:rPr lang="en-AU"/>
              <a:t>Record 1</a:t>
            </a:r>
            <a:endParaRPr lang="en-US"/>
          </a:p>
        </p:txBody>
      </p:sp>
      <p:sp>
        <p:nvSpPr>
          <p:cNvPr id="256016" name="Text Box 16"/>
          <p:cNvSpPr txBox="1">
            <a:spLocks noChangeArrowheads="1"/>
          </p:cNvSpPr>
          <p:nvPr/>
        </p:nvSpPr>
        <p:spPr bwMode="auto">
          <a:xfrm>
            <a:off x="2682875" y="4016375"/>
            <a:ext cx="1120775" cy="376238"/>
          </a:xfrm>
          <a:prstGeom prst="rect">
            <a:avLst/>
          </a:prstGeom>
          <a:noFill/>
          <a:ln w="9525">
            <a:solidFill>
              <a:schemeClr val="tx1"/>
            </a:solidFill>
            <a:miter lim="800000"/>
            <a:headEnd/>
            <a:tailEnd/>
          </a:ln>
        </p:spPr>
        <p:txBody>
          <a:bodyPr wrap="none">
            <a:spAutoFit/>
          </a:bodyPr>
          <a:lstStyle/>
          <a:p>
            <a:r>
              <a:rPr lang="en-AU"/>
              <a:t>Record 2</a:t>
            </a:r>
            <a:endParaRPr lang="en-US"/>
          </a:p>
        </p:txBody>
      </p:sp>
      <p:sp>
        <p:nvSpPr>
          <p:cNvPr id="256017" name="Text Box 17"/>
          <p:cNvSpPr txBox="1">
            <a:spLocks noChangeArrowheads="1"/>
          </p:cNvSpPr>
          <p:nvPr/>
        </p:nvSpPr>
        <p:spPr bwMode="auto">
          <a:xfrm>
            <a:off x="3771900" y="4016375"/>
            <a:ext cx="1120775" cy="376238"/>
          </a:xfrm>
          <a:prstGeom prst="rect">
            <a:avLst/>
          </a:prstGeom>
          <a:noFill/>
          <a:ln w="9525">
            <a:solidFill>
              <a:schemeClr val="tx1"/>
            </a:solidFill>
            <a:miter lim="800000"/>
            <a:headEnd/>
            <a:tailEnd/>
          </a:ln>
        </p:spPr>
        <p:txBody>
          <a:bodyPr wrap="none">
            <a:spAutoFit/>
          </a:bodyPr>
          <a:lstStyle/>
          <a:p>
            <a:r>
              <a:rPr lang="en-AU"/>
              <a:t>Record 3</a:t>
            </a:r>
            <a:endParaRPr lang="en-US"/>
          </a:p>
        </p:txBody>
      </p:sp>
      <p:sp>
        <p:nvSpPr>
          <p:cNvPr id="256018" name="Text Box 18"/>
          <p:cNvSpPr txBox="1">
            <a:spLocks noChangeArrowheads="1"/>
          </p:cNvSpPr>
          <p:nvPr/>
        </p:nvSpPr>
        <p:spPr bwMode="auto">
          <a:xfrm>
            <a:off x="4892675" y="4016375"/>
            <a:ext cx="1171575" cy="376238"/>
          </a:xfrm>
          <a:prstGeom prst="rect">
            <a:avLst/>
          </a:prstGeom>
          <a:noFill/>
          <a:ln w="9525">
            <a:solidFill>
              <a:schemeClr val="tx1"/>
            </a:solidFill>
            <a:miter lim="800000"/>
            <a:headEnd/>
            <a:tailEnd/>
          </a:ln>
        </p:spPr>
        <p:txBody>
          <a:bodyPr wrap="none">
            <a:spAutoFit/>
          </a:bodyPr>
          <a:lstStyle/>
          <a:p>
            <a:r>
              <a:rPr lang="en-AU"/>
              <a:t>………….</a:t>
            </a:r>
            <a:endParaRPr lang="en-US"/>
          </a:p>
        </p:txBody>
      </p:sp>
      <p:sp>
        <p:nvSpPr>
          <p:cNvPr id="256019" name="Text Box 19"/>
          <p:cNvSpPr txBox="1">
            <a:spLocks noChangeArrowheads="1"/>
          </p:cNvSpPr>
          <p:nvPr/>
        </p:nvSpPr>
        <p:spPr bwMode="auto">
          <a:xfrm>
            <a:off x="6035675" y="4021138"/>
            <a:ext cx="1838965" cy="369332"/>
          </a:xfrm>
          <a:prstGeom prst="rect">
            <a:avLst/>
          </a:prstGeom>
          <a:noFill/>
          <a:ln w="9525">
            <a:solidFill>
              <a:schemeClr val="tx1"/>
            </a:solidFill>
            <a:miter lim="800000"/>
            <a:headEnd/>
            <a:tailEnd/>
          </a:ln>
        </p:spPr>
        <p:txBody>
          <a:bodyPr wrap="none">
            <a:spAutoFit/>
          </a:bodyPr>
          <a:lstStyle/>
          <a:p>
            <a:r>
              <a:rPr lang="en-AU" dirty="0" smtClean="0"/>
              <a:t>Partial </a:t>
            </a:r>
            <a:r>
              <a:rPr lang="en-AU" dirty="0"/>
              <a:t>Record n</a:t>
            </a:r>
            <a:endParaRPr lang="en-US" dirty="0"/>
          </a:p>
        </p:txBody>
      </p:sp>
      <p:sp>
        <p:nvSpPr>
          <p:cNvPr id="256020" name="Text Box 20"/>
          <p:cNvSpPr txBox="1">
            <a:spLocks noChangeArrowheads="1"/>
          </p:cNvSpPr>
          <p:nvPr/>
        </p:nvSpPr>
        <p:spPr bwMode="auto">
          <a:xfrm>
            <a:off x="2514600" y="4586288"/>
            <a:ext cx="438150" cy="366712"/>
          </a:xfrm>
          <a:prstGeom prst="rect">
            <a:avLst/>
          </a:prstGeom>
          <a:noFill/>
          <a:ln w="9525">
            <a:noFill/>
            <a:miter lim="800000"/>
            <a:headEnd/>
            <a:tailEnd/>
          </a:ln>
        </p:spPr>
        <p:txBody>
          <a:bodyPr wrap="none">
            <a:spAutoFit/>
          </a:bodyPr>
          <a:lstStyle/>
          <a:p>
            <a:r>
              <a:rPr lang="en-AU"/>
              <a:t>40</a:t>
            </a:r>
            <a:endParaRPr lang="en-US"/>
          </a:p>
        </p:txBody>
      </p:sp>
      <p:sp>
        <p:nvSpPr>
          <p:cNvPr id="256021" name="Text Box 21"/>
          <p:cNvSpPr txBox="1">
            <a:spLocks noChangeArrowheads="1"/>
          </p:cNvSpPr>
          <p:nvPr/>
        </p:nvSpPr>
        <p:spPr bwMode="auto">
          <a:xfrm>
            <a:off x="3616325" y="4564063"/>
            <a:ext cx="438150" cy="366712"/>
          </a:xfrm>
          <a:prstGeom prst="rect">
            <a:avLst/>
          </a:prstGeom>
          <a:noFill/>
          <a:ln w="9525">
            <a:noFill/>
            <a:miter lim="800000"/>
            <a:headEnd/>
            <a:tailEnd/>
          </a:ln>
        </p:spPr>
        <p:txBody>
          <a:bodyPr wrap="none">
            <a:spAutoFit/>
          </a:bodyPr>
          <a:lstStyle/>
          <a:p>
            <a:r>
              <a:rPr lang="en-AU"/>
              <a:t>80</a:t>
            </a:r>
            <a:endParaRPr lang="en-US"/>
          </a:p>
        </p:txBody>
      </p:sp>
      <p:sp>
        <p:nvSpPr>
          <p:cNvPr id="256022" name="Text Box 22"/>
          <p:cNvSpPr txBox="1">
            <a:spLocks noChangeArrowheads="1"/>
          </p:cNvSpPr>
          <p:nvPr/>
        </p:nvSpPr>
        <p:spPr bwMode="auto">
          <a:xfrm>
            <a:off x="4683125" y="4549775"/>
            <a:ext cx="565150" cy="366713"/>
          </a:xfrm>
          <a:prstGeom prst="rect">
            <a:avLst/>
          </a:prstGeom>
          <a:noFill/>
          <a:ln w="9525">
            <a:noFill/>
            <a:miter lim="800000"/>
            <a:headEnd/>
            <a:tailEnd/>
          </a:ln>
        </p:spPr>
        <p:txBody>
          <a:bodyPr wrap="none">
            <a:spAutoFit/>
          </a:bodyPr>
          <a:lstStyle/>
          <a:p>
            <a:r>
              <a:rPr lang="en-AU"/>
              <a:t>120</a:t>
            </a:r>
            <a:endParaRPr lang="en-US"/>
          </a:p>
        </p:txBody>
      </p:sp>
      <p:sp>
        <p:nvSpPr>
          <p:cNvPr id="256023" name="Text Box 23"/>
          <p:cNvSpPr txBox="1">
            <a:spLocks noChangeArrowheads="1"/>
          </p:cNvSpPr>
          <p:nvPr/>
        </p:nvSpPr>
        <p:spPr bwMode="auto">
          <a:xfrm>
            <a:off x="7200900" y="4549775"/>
            <a:ext cx="1333500" cy="366713"/>
          </a:xfrm>
          <a:prstGeom prst="rect">
            <a:avLst/>
          </a:prstGeom>
          <a:noFill/>
          <a:ln w="9525">
            <a:noFill/>
            <a:miter lim="800000"/>
            <a:headEnd/>
            <a:tailEnd/>
          </a:ln>
        </p:spPr>
        <p:txBody>
          <a:bodyPr wrap="none">
            <a:spAutoFit/>
          </a:bodyPr>
          <a:lstStyle/>
          <a:p>
            <a:r>
              <a:rPr lang="en-AU"/>
              <a:t>&lt; (n-1) * 40</a:t>
            </a:r>
            <a:endParaRPr lang="en-US"/>
          </a:p>
        </p:txBody>
      </p:sp>
      <p:sp>
        <p:nvSpPr>
          <p:cNvPr id="256024" name="Text Box 24"/>
          <p:cNvSpPr txBox="1">
            <a:spLocks noChangeArrowheads="1"/>
          </p:cNvSpPr>
          <p:nvPr/>
        </p:nvSpPr>
        <p:spPr bwMode="auto">
          <a:xfrm>
            <a:off x="76200" y="5348288"/>
            <a:ext cx="1117600" cy="366712"/>
          </a:xfrm>
          <a:prstGeom prst="rect">
            <a:avLst/>
          </a:prstGeom>
          <a:noFill/>
          <a:ln w="9525">
            <a:noFill/>
            <a:miter lim="800000"/>
            <a:headEnd/>
            <a:tailEnd/>
          </a:ln>
        </p:spPr>
        <p:txBody>
          <a:bodyPr wrap="none">
            <a:spAutoFit/>
          </a:bodyPr>
          <a:lstStyle/>
          <a:p>
            <a:r>
              <a:rPr lang="en-AU"/>
              <a:t>Block i+1</a:t>
            </a:r>
            <a:endParaRPr lang="en-US"/>
          </a:p>
        </p:txBody>
      </p:sp>
      <p:sp>
        <p:nvSpPr>
          <p:cNvPr id="256025" name="Text Box 25"/>
          <p:cNvSpPr txBox="1">
            <a:spLocks noChangeArrowheads="1"/>
          </p:cNvSpPr>
          <p:nvPr/>
        </p:nvSpPr>
        <p:spPr bwMode="auto">
          <a:xfrm>
            <a:off x="1597025" y="5392738"/>
            <a:ext cx="1908175" cy="376237"/>
          </a:xfrm>
          <a:prstGeom prst="rect">
            <a:avLst/>
          </a:prstGeom>
          <a:noFill/>
          <a:ln w="9525">
            <a:solidFill>
              <a:schemeClr val="tx1"/>
            </a:solidFill>
            <a:miter lim="800000"/>
            <a:headEnd/>
            <a:tailEnd/>
          </a:ln>
        </p:spPr>
        <p:txBody>
          <a:bodyPr wrap="none">
            <a:spAutoFit/>
          </a:bodyPr>
          <a:lstStyle/>
          <a:p>
            <a:r>
              <a:rPr lang="en-AU"/>
              <a:t>Rest of Record n</a:t>
            </a:r>
            <a:endParaRPr lang="en-US"/>
          </a:p>
        </p:txBody>
      </p:sp>
      <p:sp>
        <p:nvSpPr>
          <p:cNvPr id="256026" name="Text Box 26"/>
          <p:cNvSpPr txBox="1">
            <a:spLocks noChangeArrowheads="1"/>
          </p:cNvSpPr>
          <p:nvPr/>
        </p:nvSpPr>
        <p:spPr bwMode="auto">
          <a:xfrm>
            <a:off x="3527425" y="5387975"/>
            <a:ext cx="1381125" cy="376238"/>
          </a:xfrm>
          <a:prstGeom prst="rect">
            <a:avLst/>
          </a:prstGeom>
          <a:noFill/>
          <a:ln w="9525">
            <a:solidFill>
              <a:schemeClr val="tx1"/>
            </a:solidFill>
            <a:miter lim="800000"/>
            <a:headEnd/>
            <a:tailEnd/>
          </a:ln>
        </p:spPr>
        <p:txBody>
          <a:bodyPr wrap="none">
            <a:spAutoFit/>
          </a:bodyPr>
          <a:lstStyle/>
          <a:p>
            <a:r>
              <a:rPr lang="en-AU"/>
              <a:t>Record n+1</a:t>
            </a:r>
            <a:endParaRPr lang="en-US"/>
          </a:p>
        </p:txBody>
      </p:sp>
      <p:sp>
        <p:nvSpPr>
          <p:cNvPr id="256027" name="Text Box 27"/>
          <p:cNvSpPr txBox="1">
            <a:spLocks noChangeArrowheads="1"/>
          </p:cNvSpPr>
          <p:nvPr/>
        </p:nvSpPr>
        <p:spPr bwMode="auto">
          <a:xfrm>
            <a:off x="4953000" y="5387975"/>
            <a:ext cx="1120775" cy="376238"/>
          </a:xfrm>
          <a:prstGeom prst="rect">
            <a:avLst/>
          </a:prstGeom>
          <a:noFill/>
          <a:ln w="9525">
            <a:solidFill>
              <a:schemeClr val="tx1"/>
            </a:solidFill>
            <a:miter lim="800000"/>
            <a:headEnd/>
            <a:tailEnd/>
          </a:ln>
        </p:spPr>
        <p:txBody>
          <a:bodyPr wrap="none">
            <a:spAutoFit/>
          </a:bodyPr>
          <a:lstStyle/>
          <a:p>
            <a:r>
              <a:rPr lang="en-AU"/>
              <a:t>Record 3</a:t>
            </a:r>
            <a:endParaRPr lang="en-US"/>
          </a:p>
        </p:txBody>
      </p:sp>
      <p:sp>
        <p:nvSpPr>
          <p:cNvPr id="256028" name="Text Box 28"/>
          <p:cNvSpPr txBox="1">
            <a:spLocks noChangeArrowheads="1"/>
          </p:cNvSpPr>
          <p:nvPr/>
        </p:nvSpPr>
        <p:spPr bwMode="auto">
          <a:xfrm>
            <a:off x="6096000" y="5387975"/>
            <a:ext cx="1171575" cy="376238"/>
          </a:xfrm>
          <a:prstGeom prst="rect">
            <a:avLst/>
          </a:prstGeom>
          <a:noFill/>
          <a:ln w="9525">
            <a:solidFill>
              <a:schemeClr val="tx1"/>
            </a:solidFill>
            <a:miter lim="800000"/>
            <a:headEnd/>
            <a:tailEnd/>
          </a:ln>
        </p:spPr>
        <p:txBody>
          <a:bodyPr wrap="none">
            <a:spAutoFit/>
          </a:bodyPr>
          <a:lstStyle/>
          <a:p>
            <a:r>
              <a:rPr lang="en-AU"/>
              <a:t>………….</a:t>
            </a:r>
            <a:endParaRPr lang="en-US"/>
          </a:p>
        </p:txBody>
      </p:sp>
      <p:sp>
        <p:nvSpPr>
          <p:cNvPr id="256029" name="Text Box 29"/>
          <p:cNvSpPr txBox="1">
            <a:spLocks noChangeArrowheads="1"/>
          </p:cNvSpPr>
          <p:nvPr/>
        </p:nvSpPr>
        <p:spPr bwMode="auto">
          <a:xfrm>
            <a:off x="3295650" y="5957888"/>
            <a:ext cx="571500" cy="366712"/>
          </a:xfrm>
          <a:prstGeom prst="rect">
            <a:avLst/>
          </a:prstGeom>
          <a:noFill/>
          <a:ln w="9525">
            <a:noFill/>
            <a:miter lim="800000"/>
            <a:headEnd/>
            <a:tailEnd/>
          </a:ln>
        </p:spPr>
        <p:txBody>
          <a:bodyPr wrap="none">
            <a:spAutoFit/>
          </a:bodyPr>
          <a:lstStyle/>
          <a:p>
            <a:r>
              <a:rPr lang="en-AU"/>
              <a:t>&lt;40</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60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0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0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0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60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60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60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60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60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60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60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60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60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60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6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p:bldP spid="256005" grpId="0" animBg="1"/>
      <p:bldP spid="256006" grpId="0" animBg="1"/>
      <p:bldP spid="256007" grpId="0" animBg="1"/>
      <p:bldP spid="256008" grpId="0" animBg="1"/>
      <p:bldP spid="256009" grpId="0" animBg="1"/>
      <p:bldP spid="256010" grpId="0"/>
      <p:bldP spid="256011" grpId="0"/>
      <p:bldP spid="256012" grpId="0"/>
      <p:bldP spid="256013" grpId="0"/>
      <p:bldP spid="256014" grpId="0"/>
      <p:bldP spid="256015" grpId="0" animBg="1"/>
      <p:bldP spid="256016" grpId="0" animBg="1"/>
      <p:bldP spid="256017" grpId="0" animBg="1"/>
      <p:bldP spid="256018" grpId="0" animBg="1"/>
      <p:bldP spid="256019" grpId="0" animBg="1"/>
      <p:bldP spid="256020" grpId="0"/>
      <p:bldP spid="256021" grpId="0"/>
      <p:bldP spid="256022" grpId="0"/>
      <p:bldP spid="256023" grpId="0"/>
      <p:bldP spid="256024" grpId="0"/>
      <p:bldP spid="256025" grpId="0" animBg="1"/>
      <p:bldP spid="256026" grpId="0" animBg="1"/>
      <p:bldP spid="256027" grpId="0" animBg="1"/>
      <p:bldP spid="256028" grpId="0" animBg="1"/>
      <p:bldP spid="2560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Fixed Length Records</a:t>
            </a:r>
            <a:endParaRPr lang="en-US" smtClean="0"/>
          </a:p>
        </p:txBody>
      </p:sp>
      <p:sp>
        <p:nvSpPr>
          <p:cNvPr id="258052" name="Text Box 4"/>
          <p:cNvSpPr txBox="1">
            <a:spLocks noChangeArrowheads="1"/>
          </p:cNvSpPr>
          <p:nvPr/>
        </p:nvSpPr>
        <p:spPr bwMode="auto">
          <a:xfrm>
            <a:off x="288925" y="1789113"/>
            <a:ext cx="857250" cy="366712"/>
          </a:xfrm>
          <a:prstGeom prst="rect">
            <a:avLst/>
          </a:prstGeom>
          <a:noFill/>
          <a:ln w="9525">
            <a:noFill/>
            <a:miter lim="800000"/>
            <a:headEnd/>
            <a:tailEnd/>
          </a:ln>
        </p:spPr>
        <p:txBody>
          <a:bodyPr wrap="none">
            <a:spAutoFit/>
          </a:bodyPr>
          <a:lstStyle/>
          <a:p>
            <a:r>
              <a:rPr lang="en-AU"/>
              <a:t>Block i</a:t>
            </a:r>
            <a:endParaRPr lang="en-US"/>
          </a:p>
        </p:txBody>
      </p:sp>
      <p:sp>
        <p:nvSpPr>
          <p:cNvPr id="258053" name="Text Box 5"/>
          <p:cNvSpPr txBox="1">
            <a:spLocks noChangeArrowheads="1"/>
          </p:cNvSpPr>
          <p:nvPr/>
        </p:nvSpPr>
        <p:spPr bwMode="auto">
          <a:xfrm>
            <a:off x="1600200" y="1833563"/>
            <a:ext cx="1374775" cy="376237"/>
          </a:xfrm>
          <a:prstGeom prst="rect">
            <a:avLst/>
          </a:prstGeom>
          <a:noFill/>
          <a:ln w="9525">
            <a:solidFill>
              <a:schemeClr val="tx1"/>
            </a:solidFill>
            <a:miter lim="800000"/>
            <a:headEnd/>
            <a:tailEnd/>
          </a:ln>
        </p:spPr>
        <p:txBody>
          <a:bodyPr wrap="none">
            <a:spAutoFit/>
          </a:bodyPr>
          <a:lstStyle/>
          <a:p>
            <a:r>
              <a:rPr lang="en-AU"/>
              <a:t>Record 1    </a:t>
            </a:r>
            <a:endParaRPr lang="en-US"/>
          </a:p>
        </p:txBody>
      </p:sp>
      <p:sp>
        <p:nvSpPr>
          <p:cNvPr id="258054" name="Text Box 6"/>
          <p:cNvSpPr txBox="1">
            <a:spLocks noChangeArrowheads="1"/>
          </p:cNvSpPr>
          <p:nvPr/>
        </p:nvSpPr>
        <p:spPr bwMode="auto">
          <a:xfrm>
            <a:off x="2974975" y="1833563"/>
            <a:ext cx="1374775" cy="376237"/>
          </a:xfrm>
          <a:prstGeom prst="rect">
            <a:avLst/>
          </a:prstGeom>
          <a:noFill/>
          <a:ln w="9525">
            <a:solidFill>
              <a:schemeClr val="tx1"/>
            </a:solidFill>
            <a:miter lim="800000"/>
            <a:headEnd/>
            <a:tailEnd/>
          </a:ln>
        </p:spPr>
        <p:txBody>
          <a:bodyPr wrap="none">
            <a:spAutoFit/>
          </a:bodyPr>
          <a:lstStyle/>
          <a:p>
            <a:r>
              <a:rPr lang="en-AU"/>
              <a:t>Record 2    </a:t>
            </a:r>
            <a:endParaRPr lang="en-US"/>
          </a:p>
        </p:txBody>
      </p:sp>
      <p:sp>
        <p:nvSpPr>
          <p:cNvPr id="258055" name="Text Box 7"/>
          <p:cNvSpPr txBox="1">
            <a:spLocks noChangeArrowheads="1"/>
          </p:cNvSpPr>
          <p:nvPr/>
        </p:nvSpPr>
        <p:spPr bwMode="auto">
          <a:xfrm>
            <a:off x="4352925" y="1828800"/>
            <a:ext cx="1438275" cy="376238"/>
          </a:xfrm>
          <a:prstGeom prst="rect">
            <a:avLst/>
          </a:prstGeom>
          <a:noFill/>
          <a:ln w="9525">
            <a:solidFill>
              <a:schemeClr val="tx1"/>
            </a:solidFill>
            <a:miter lim="800000"/>
            <a:headEnd/>
            <a:tailEnd/>
          </a:ln>
        </p:spPr>
        <p:txBody>
          <a:bodyPr wrap="none">
            <a:spAutoFit/>
          </a:bodyPr>
          <a:lstStyle/>
          <a:p>
            <a:r>
              <a:rPr lang="en-AU"/>
              <a:t> Record 3    </a:t>
            </a:r>
            <a:endParaRPr lang="en-US"/>
          </a:p>
        </p:txBody>
      </p:sp>
      <p:sp>
        <p:nvSpPr>
          <p:cNvPr id="258056" name="Text Box 8"/>
          <p:cNvSpPr txBox="1">
            <a:spLocks noChangeArrowheads="1"/>
          </p:cNvSpPr>
          <p:nvPr/>
        </p:nvSpPr>
        <p:spPr bwMode="auto">
          <a:xfrm>
            <a:off x="5838825" y="1828800"/>
            <a:ext cx="790575" cy="376238"/>
          </a:xfrm>
          <a:prstGeom prst="rect">
            <a:avLst/>
          </a:prstGeom>
          <a:noFill/>
          <a:ln w="9525">
            <a:solidFill>
              <a:schemeClr val="tx1"/>
            </a:solidFill>
            <a:miter lim="800000"/>
            <a:headEnd/>
            <a:tailEnd/>
          </a:ln>
        </p:spPr>
        <p:txBody>
          <a:bodyPr>
            <a:spAutoFit/>
          </a:bodyPr>
          <a:lstStyle/>
          <a:p>
            <a:r>
              <a:rPr lang="en-AU"/>
              <a:t>…….</a:t>
            </a:r>
            <a:endParaRPr lang="en-US"/>
          </a:p>
        </p:txBody>
      </p:sp>
      <p:sp>
        <p:nvSpPr>
          <p:cNvPr id="258057" name="Text Box 9"/>
          <p:cNvSpPr txBox="1">
            <a:spLocks noChangeArrowheads="1"/>
          </p:cNvSpPr>
          <p:nvPr/>
        </p:nvSpPr>
        <p:spPr bwMode="auto">
          <a:xfrm>
            <a:off x="6584950" y="1833563"/>
            <a:ext cx="1247775" cy="376237"/>
          </a:xfrm>
          <a:prstGeom prst="rect">
            <a:avLst/>
          </a:prstGeom>
          <a:noFill/>
          <a:ln w="9525">
            <a:solidFill>
              <a:schemeClr val="tx1"/>
            </a:solidFill>
            <a:miter lim="800000"/>
            <a:headEnd/>
            <a:tailEnd/>
          </a:ln>
        </p:spPr>
        <p:txBody>
          <a:bodyPr wrap="none">
            <a:spAutoFit/>
          </a:bodyPr>
          <a:lstStyle/>
          <a:p>
            <a:r>
              <a:rPr lang="en-AU"/>
              <a:t>Record n  </a:t>
            </a:r>
            <a:endParaRPr lang="en-US"/>
          </a:p>
        </p:txBody>
      </p:sp>
      <p:sp>
        <p:nvSpPr>
          <p:cNvPr id="258062" name="Text Box 14" descr="Wide upward diagonal"/>
          <p:cNvSpPr txBox="1">
            <a:spLocks noChangeArrowheads="1"/>
          </p:cNvSpPr>
          <p:nvPr/>
        </p:nvSpPr>
        <p:spPr bwMode="auto">
          <a:xfrm>
            <a:off x="7842250" y="1828800"/>
            <a:ext cx="638175" cy="376238"/>
          </a:xfrm>
          <a:prstGeom prst="rect">
            <a:avLst/>
          </a:prstGeom>
          <a:pattFill prst="wdUpDiag">
            <a:fgClr>
              <a:srgbClr val="FF0000"/>
            </a:fgClr>
            <a:bgClr>
              <a:schemeClr val="bg1"/>
            </a:bgClr>
          </a:pattFill>
          <a:ln w="9525">
            <a:solidFill>
              <a:schemeClr val="tx1"/>
            </a:solidFill>
            <a:miter lim="800000"/>
            <a:headEnd/>
            <a:tailEnd/>
          </a:ln>
        </p:spPr>
        <p:txBody>
          <a:bodyPr wrap="none">
            <a:spAutoFit/>
          </a:bodyPr>
          <a:lstStyle/>
          <a:p>
            <a:r>
              <a:rPr lang="en-AU"/>
              <a:t>       </a:t>
            </a:r>
            <a:endParaRPr lang="en-US"/>
          </a:p>
        </p:txBody>
      </p:sp>
      <p:sp>
        <p:nvSpPr>
          <p:cNvPr id="258063" name="Text Box 15"/>
          <p:cNvSpPr txBox="1">
            <a:spLocks noChangeArrowheads="1"/>
          </p:cNvSpPr>
          <p:nvPr/>
        </p:nvSpPr>
        <p:spPr bwMode="auto">
          <a:xfrm>
            <a:off x="304800" y="2224088"/>
            <a:ext cx="1117600" cy="366712"/>
          </a:xfrm>
          <a:prstGeom prst="rect">
            <a:avLst/>
          </a:prstGeom>
          <a:noFill/>
          <a:ln w="9525">
            <a:noFill/>
            <a:miter lim="800000"/>
            <a:headEnd/>
            <a:tailEnd/>
          </a:ln>
        </p:spPr>
        <p:txBody>
          <a:bodyPr wrap="none">
            <a:spAutoFit/>
          </a:bodyPr>
          <a:lstStyle/>
          <a:p>
            <a:r>
              <a:rPr lang="en-AU"/>
              <a:t>Block i+1</a:t>
            </a:r>
            <a:endParaRPr lang="en-US"/>
          </a:p>
        </p:txBody>
      </p:sp>
      <p:sp>
        <p:nvSpPr>
          <p:cNvPr id="258064" name="Text Box 16"/>
          <p:cNvSpPr txBox="1">
            <a:spLocks noChangeArrowheads="1"/>
          </p:cNvSpPr>
          <p:nvPr/>
        </p:nvSpPr>
        <p:spPr bwMode="auto">
          <a:xfrm>
            <a:off x="1616075" y="2268538"/>
            <a:ext cx="1381125" cy="376237"/>
          </a:xfrm>
          <a:prstGeom prst="rect">
            <a:avLst/>
          </a:prstGeom>
          <a:noFill/>
          <a:ln w="9525">
            <a:solidFill>
              <a:schemeClr val="tx1"/>
            </a:solidFill>
            <a:miter lim="800000"/>
            <a:headEnd/>
            <a:tailEnd/>
          </a:ln>
        </p:spPr>
        <p:txBody>
          <a:bodyPr wrap="none">
            <a:spAutoFit/>
          </a:bodyPr>
          <a:lstStyle/>
          <a:p>
            <a:r>
              <a:rPr lang="en-AU"/>
              <a:t>Record n+1</a:t>
            </a:r>
            <a:endParaRPr lang="en-US"/>
          </a:p>
        </p:txBody>
      </p:sp>
      <p:sp>
        <p:nvSpPr>
          <p:cNvPr id="258065" name="Text Box 17"/>
          <p:cNvSpPr txBox="1">
            <a:spLocks noChangeArrowheads="1"/>
          </p:cNvSpPr>
          <p:nvPr/>
        </p:nvSpPr>
        <p:spPr bwMode="auto">
          <a:xfrm>
            <a:off x="2990850" y="2263775"/>
            <a:ext cx="1381125" cy="376238"/>
          </a:xfrm>
          <a:prstGeom prst="rect">
            <a:avLst/>
          </a:prstGeom>
          <a:noFill/>
          <a:ln w="9525">
            <a:solidFill>
              <a:schemeClr val="tx1"/>
            </a:solidFill>
            <a:miter lim="800000"/>
            <a:headEnd/>
            <a:tailEnd/>
          </a:ln>
        </p:spPr>
        <p:txBody>
          <a:bodyPr wrap="none">
            <a:spAutoFit/>
          </a:bodyPr>
          <a:lstStyle/>
          <a:p>
            <a:r>
              <a:rPr lang="en-AU"/>
              <a:t>Record n+2</a:t>
            </a:r>
            <a:endParaRPr lang="en-US"/>
          </a:p>
        </p:txBody>
      </p:sp>
      <p:sp>
        <p:nvSpPr>
          <p:cNvPr id="258066" name="Text Box 18"/>
          <p:cNvSpPr txBox="1">
            <a:spLocks noChangeArrowheads="1"/>
          </p:cNvSpPr>
          <p:nvPr/>
        </p:nvSpPr>
        <p:spPr bwMode="auto">
          <a:xfrm>
            <a:off x="4343400" y="2263775"/>
            <a:ext cx="1457325" cy="376238"/>
          </a:xfrm>
          <a:prstGeom prst="rect">
            <a:avLst/>
          </a:prstGeom>
          <a:noFill/>
          <a:ln w="9525">
            <a:solidFill>
              <a:schemeClr val="tx1"/>
            </a:solidFill>
            <a:miter lim="800000"/>
            <a:headEnd/>
            <a:tailEnd/>
          </a:ln>
        </p:spPr>
        <p:txBody>
          <a:bodyPr>
            <a:spAutoFit/>
          </a:bodyPr>
          <a:lstStyle/>
          <a:p>
            <a:r>
              <a:rPr lang="en-AU"/>
              <a:t>Record n+3</a:t>
            </a:r>
            <a:endParaRPr lang="en-US"/>
          </a:p>
        </p:txBody>
      </p:sp>
      <p:sp>
        <p:nvSpPr>
          <p:cNvPr id="258068" name="Text Box 20"/>
          <p:cNvSpPr txBox="1">
            <a:spLocks noChangeArrowheads="1"/>
          </p:cNvSpPr>
          <p:nvPr/>
        </p:nvSpPr>
        <p:spPr bwMode="auto">
          <a:xfrm>
            <a:off x="6600825" y="2268538"/>
            <a:ext cx="1247775" cy="376237"/>
          </a:xfrm>
          <a:prstGeom prst="rect">
            <a:avLst/>
          </a:prstGeom>
          <a:noFill/>
          <a:ln w="9525">
            <a:solidFill>
              <a:schemeClr val="tx1"/>
            </a:solidFill>
            <a:miter lim="800000"/>
            <a:headEnd/>
            <a:tailEnd/>
          </a:ln>
        </p:spPr>
        <p:txBody>
          <a:bodyPr wrap="none">
            <a:spAutoFit/>
          </a:bodyPr>
          <a:lstStyle/>
          <a:p>
            <a:r>
              <a:rPr lang="en-AU"/>
              <a:t>Record 2n</a:t>
            </a:r>
            <a:endParaRPr lang="en-US"/>
          </a:p>
        </p:txBody>
      </p:sp>
      <p:sp>
        <p:nvSpPr>
          <p:cNvPr id="258069" name="Text Box 21"/>
          <p:cNvSpPr txBox="1">
            <a:spLocks noChangeArrowheads="1"/>
          </p:cNvSpPr>
          <p:nvPr/>
        </p:nvSpPr>
        <p:spPr bwMode="auto">
          <a:xfrm>
            <a:off x="2838450" y="2833688"/>
            <a:ext cx="438150" cy="366712"/>
          </a:xfrm>
          <a:prstGeom prst="rect">
            <a:avLst/>
          </a:prstGeom>
          <a:noFill/>
          <a:ln w="9525">
            <a:noFill/>
            <a:miter lim="800000"/>
            <a:headEnd/>
            <a:tailEnd/>
          </a:ln>
        </p:spPr>
        <p:txBody>
          <a:bodyPr wrap="none">
            <a:spAutoFit/>
          </a:bodyPr>
          <a:lstStyle/>
          <a:p>
            <a:r>
              <a:rPr lang="en-AU"/>
              <a:t>40</a:t>
            </a:r>
            <a:endParaRPr lang="en-US"/>
          </a:p>
        </p:txBody>
      </p:sp>
      <p:sp>
        <p:nvSpPr>
          <p:cNvPr id="258070" name="Text Box 22"/>
          <p:cNvSpPr txBox="1">
            <a:spLocks noChangeArrowheads="1"/>
          </p:cNvSpPr>
          <p:nvPr/>
        </p:nvSpPr>
        <p:spPr bwMode="auto">
          <a:xfrm>
            <a:off x="4133850" y="2811463"/>
            <a:ext cx="438150" cy="366712"/>
          </a:xfrm>
          <a:prstGeom prst="rect">
            <a:avLst/>
          </a:prstGeom>
          <a:noFill/>
          <a:ln w="9525">
            <a:noFill/>
            <a:miter lim="800000"/>
            <a:headEnd/>
            <a:tailEnd/>
          </a:ln>
        </p:spPr>
        <p:txBody>
          <a:bodyPr wrap="none">
            <a:spAutoFit/>
          </a:bodyPr>
          <a:lstStyle/>
          <a:p>
            <a:r>
              <a:rPr lang="en-AU"/>
              <a:t>80</a:t>
            </a:r>
            <a:endParaRPr lang="en-US"/>
          </a:p>
        </p:txBody>
      </p:sp>
      <p:sp>
        <p:nvSpPr>
          <p:cNvPr id="258071" name="Text Box 23"/>
          <p:cNvSpPr txBox="1">
            <a:spLocks noChangeArrowheads="1"/>
          </p:cNvSpPr>
          <p:nvPr/>
        </p:nvSpPr>
        <p:spPr bwMode="auto">
          <a:xfrm>
            <a:off x="5530850" y="2797175"/>
            <a:ext cx="565150" cy="366713"/>
          </a:xfrm>
          <a:prstGeom prst="rect">
            <a:avLst/>
          </a:prstGeom>
          <a:noFill/>
          <a:ln w="9525">
            <a:noFill/>
            <a:miter lim="800000"/>
            <a:headEnd/>
            <a:tailEnd/>
          </a:ln>
        </p:spPr>
        <p:txBody>
          <a:bodyPr wrap="none">
            <a:spAutoFit/>
          </a:bodyPr>
          <a:lstStyle/>
          <a:p>
            <a:r>
              <a:rPr lang="en-AU"/>
              <a:t>120</a:t>
            </a:r>
            <a:endParaRPr lang="en-US"/>
          </a:p>
        </p:txBody>
      </p:sp>
      <p:sp>
        <p:nvSpPr>
          <p:cNvPr id="258072" name="Text Box 24"/>
          <p:cNvSpPr txBox="1">
            <a:spLocks noChangeArrowheads="1"/>
          </p:cNvSpPr>
          <p:nvPr/>
        </p:nvSpPr>
        <p:spPr bwMode="auto">
          <a:xfrm>
            <a:off x="7245350" y="2797175"/>
            <a:ext cx="1136650" cy="366713"/>
          </a:xfrm>
          <a:prstGeom prst="rect">
            <a:avLst/>
          </a:prstGeom>
          <a:noFill/>
          <a:ln w="9525">
            <a:noFill/>
            <a:miter lim="800000"/>
            <a:headEnd/>
            <a:tailEnd/>
          </a:ln>
        </p:spPr>
        <p:txBody>
          <a:bodyPr wrap="none">
            <a:spAutoFit/>
          </a:bodyPr>
          <a:lstStyle/>
          <a:p>
            <a:r>
              <a:rPr lang="en-AU"/>
              <a:t>(n-1) * 40</a:t>
            </a:r>
            <a:endParaRPr lang="en-US"/>
          </a:p>
        </p:txBody>
      </p:sp>
      <p:sp>
        <p:nvSpPr>
          <p:cNvPr id="258073" name="Text Box 25" descr="Wide upward diagonal"/>
          <p:cNvSpPr txBox="1">
            <a:spLocks noChangeArrowheads="1"/>
          </p:cNvSpPr>
          <p:nvPr/>
        </p:nvSpPr>
        <p:spPr bwMode="auto">
          <a:xfrm>
            <a:off x="7858125" y="2263775"/>
            <a:ext cx="638175" cy="376238"/>
          </a:xfrm>
          <a:prstGeom prst="rect">
            <a:avLst/>
          </a:prstGeom>
          <a:pattFill prst="wdUpDiag">
            <a:fgClr>
              <a:srgbClr val="FF0000"/>
            </a:fgClr>
            <a:bgClr>
              <a:schemeClr val="bg1"/>
            </a:bgClr>
          </a:pattFill>
          <a:ln w="9525">
            <a:solidFill>
              <a:schemeClr val="tx1"/>
            </a:solidFill>
            <a:miter lim="800000"/>
            <a:headEnd/>
            <a:tailEnd/>
          </a:ln>
        </p:spPr>
        <p:txBody>
          <a:bodyPr wrap="none">
            <a:spAutoFit/>
          </a:bodyPr>
          <a:lstStyle/>
          <a:p>
            <a:r>
              <a:rPr lang="en-AU"/>
              <a:t>       </a:t>
            </a:r>
            <a:endParaRPr lang="en-US"/>
          </a:p>
        </p:txBody>
      </p:sp>
      <p:sp>
        <p:nvSpPr>
          <p:cNvPr id="258075" name="Text Box 27"/>
          <p:cNvSpPr txBox="1">
            <a:spLocks noChangeArrowheads="1"/>
          </p:cNvSpPr>
          <p:nvPr/>
        </p:nvSpPr>
        <p:spPr bwMode="auto">
          <a:xfrm>
            <a:off x="5791200" y="2286000"/>
            <a:ext cx="838200" cy="376238"/>
          </a:xfrm>
          <a:prstGeom prst="rect">
            <a:avLst/>
          </a:prstGeom>
          <a:noFill/>
          <a:ln w="9525">
            <a:solidFill>
              <a:schemeClr val="tx1"/>
            </a:solidFill>
            <a:miter lim="800000"/>
            <a:headEnd/>
            <a:tailEnd/>
          </a:ln>
        </p:spPr>
        <p:txBody>
          <a:bodyPr>
            <a:spAutoFit/>
          </a:bodyPr>
          <a:lstStyle/>
          <a:p>
            <a:r>
              <a:rPr lang="en-AU"/>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80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80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80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80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80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80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80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80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80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80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0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80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80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0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80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8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P spid="258053" grpId="0" animBg="1"/>
      <p:bldP spid="258054" grpId="0" animBg="1"/>
      <p:bldP spid="258055" grpId="0" animBg="1"/>
      <p:bldP spid="258056" grpId="0" animBg="1"/>
      <p:bldP spid="258057" grpId="0" animBg="1"/>
      <p:bldP spid="258062" grpId="0" animBg="1"/>
      <p:bldP spid="258063" grpId="0"/>
      <p:bldP spid="258064" grpId="0" animBg="1"/>
      <p:bldP spid="258065" grpId="0" animBg="1"/>
      <p:bldP spid="258066" grpId="0" animBg="1"/>
      <p:bldP spid="258068" grpId="0" animBg="1"/>
      <p:bldP spid="258069" grpId="0"/>
      <p:bldP spid="258070" grpId="0"/>
      <p:bldP spid="258071" grpId="0"/>
      <p:bldP spid="258072" grpId="0"/>
      <p:bldP spid="258073" grpId="0" animBg="1"/>
      <p:bldP spid="2580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Managing Deletions</a:t>
            </a:r>
            <a:endParaRPr lang="en-US" smtClean="0"/>
          </a:p>
        </p:txBody>
      </p:sp>
      <p:sp>
        <p:nvSpPr>
          <p:cNvPr id="24579" name="Rectangle 3"/>
          <p:cNvSpPr>
            <a:spLocks noGrp="1"/>
          </p:cNvSpPr>
          <p:nvPr>
            <p:ph type="body" idx="1"/>
          </p:nvPr>
        </p:nvSpPr>
        <p:spPr>
          <a:xfrm>
            <a:off x="457200" y="1784350"/>
            <a:ext cx="4114800" cy="4572000"/>
          </a:xfrm>
        </p:spPr>
        <p:txBody>
          <a:bodyPr/>
          <a:lstStyle/>
          <a:p>
            <a:pPr eaLnBrk="1" hangingPunct="1">
              <a:lnSpc>
                <a:spcPct val="80000"/>
              </a:lnSpc>
            </a:pPr>
            <a:r>
              <a:rPr lang="en-AU" sz="2600" dirty="0" smtClean="0"/>
              <a:t>Allocate some space at the beginning of the file for a “header”</a:t>
            </a:r>
          </a:p>
          <a:p>
            <a:pPr eaLnBrk="1" hangingPunct="1">
              <a:lnSpc>
                <a:spcPct val="80000"/>
              </a:lnSpc>
            </a:pPr>
            <a:r>
              <a:rPr lang="en-AU" sz="2600" dirty="0" smtClean="0"/>
              <a:t>Allocate some space at the end of each record for a pointer</a:t>
            </a:r>
          </a:p>
          <a:p>
            <a:pPr eaLnBrk="1" hangingPunct="1">
              <a:lnSpc>
                <a:spcPct val="80000"/>
              </a:lnSpc>
            </a:pPr>
            <a:r>
              <a:rPr lang="en-AU" sz="2600" dirty="0" smtClean="0"/>
              <a:t>In the header store the address of the first empty space</a:t>
            </a:r>
          </a:p>
          <a:p>
            <a:pPr eaLnBrk="1" hangingPunct="1">
              <a:lnSpc>
                <a:spcPct val="80000"/>
              </a:lnSpc>
            </a:pPr>
            <a:r>
              <a:rPr lang="en-AU" sz="2600" dirty="0" smtClean="0"/>
              <a:t>Maintain a linked list of the empty spaces using the pointer.</a:t>
            </a:r>
            <a:endParaRPr lang="en-US" sz="2600" dirty="0" smtClean="0"/>
          </a:p>
        </p:txBody>
      </p:sp>
      <p:pic>
        <p:nvPicPr>
          <p:cNvPr id="24580" name="Picture 7"/>
          <p:cNvPicPr>
            <a:picLocks noChangeAspect="1" noChangeArrowheads="1"/>
          </p:cNvPicPr>
          <p:nvPr/>
        </p:nvPicPr>
        <p:blipFill>
          <a:blip r:embed="rId3" cstate="print"/>
          <a:srcRect l="616" t="6851" r="822" b="6851"/>
          <a:stretch>
            <a:fillRect/>
          </a:stretch>
        </p:blipFill>
        <p:spPr bwMode="auto">
          <a:xfrm>
            <a:off x="4837113" y="2057400"/>
            <a:ext cx="3849687" cy="2528888"/>
          </a:xfrm>
          <a:prstGeom prst="rect">
            <a:avLst/>
          </a:prstGeom>
          <a:noFill/>
          <a:ln w="38100" cmpd="dbl">
            <a:solidFill>
              <a:schemeClr val="tx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Variable-Length Records</a:t>
            </a:r>
            <a:endParaRPr lang="en-US" smtClean="0"/>
          </a:p>
        </p:txBody>
      </p:sp>
      <p:sp>
        <p:nvSpPr>
          <p:cNvPr id="25603" name="Rectangle 3"/>
          <p:cNvSpPr>
            <a:spLocks noGrp="1"/>
          </p:cNvSpPr>
          <p:nvPr>
            <p:ph type="body" idx="1"/>
          </p:nvPr>
        </p:nvSpPr>
        <p:spPr/>
        <p:txBody>
          <a:bodyPr/>
          <a:lstStyle/>
          <a:p>
            <a:pPr eaLnBrk="1" hangingPunct="1"/>
            <a:endParaRPr lang="en-US" smtClean="0"/>
          </a:p>
        </p:txBody>
      </p:sp>
      <p:pic>
        <p:nvPicPr>
          <p:cNvPr id="25604" name="Picture 7"/>
          <p:cNvPicPr>
            <a:picLocks noChangeAspect="1" noChangeArrowheads="1"/>
          </p:cNvPicPr>
          <p:nvPr/>
        </p:nvPicPr>
        <p:blipFill>
          <a:blip r:embed="rId3" cstate="print"/>
          <a:srcRect l="330" t="31580" r="822" b="31798"/>
          <a:stretch>
            <a:fillRect/>
          </a:stretch>
        </p:blipFill>
        <p:spPr bwMode="auto">
          <a:xfrm>
            <a:off x="304800" y="2636838"/>
            <a:ext cx="8610600" cy="2392362"/>
          </a:xfrm>
          <a:prstGeom prst="rect">
            <a:avLst/>
          </a:prstGeom>
          <a:noFill/>
          <a:ln w="38100" cmpd="dbl">
            <a:solidFill>
              <a:schemeClr val="tx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z="3600" smtClean="0"/>
              <a:t>What About Records that are Larger than a Block?</a:t>
            </a:r>
            <a:endParaRPr lang="en-US" sz="3600" smtClean="0"/>
          </a:p>
        </p:txBody>
      </p:sp>
      <p:sp>
        <p:nvSpPr>
          <p:cNvPr id="26627" name="Rectangle 3"/>
          <p:cNvSpPr>
            <a:spLocks noGrp="1"/>
          </p:cNvSpPr>
          <p:nvPr>
            <p:ph type="body"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Life Cycle</a:t>
            </a:r>
            <a:endParaRPr lang="en-NZ" dirty="0"/>
          </a:p>
        </p:txBody>
      </p:sp>
      <p:sp>
        <p:nvSpPr>
          <p:cNvPr id="3" name="Content Placeholder 2"/>
          <p:cNvSpPr>
            <a:spLocks noGrp="1"/>
          </p:cNvSpPr>
          <p:nvPr>
            <p:ph idx="1"/>
          </p:nvPr>
        </p:nvSpPr>
        <p:spPr/>
        <p:txBody>
          <a:bodyPr/>
          <a:lstStyle/>
          <a:p>
            <a:pPr marL="582613" indent="-514350">
              <a:buFont typeface="+mj-lt"/>
              <a:buAutoNum type="arabicPeriod"/>
            </a:pPr>
            <a:r>
              <a:rPr lang="en-NZ" dirty="0" smtClean="0"/>
              <a:t>Requirements Elicitation</a:t>
            </a:r>
          </a:p>
          <a:p>
            <a:pPr marL="582613" indent="-514350">
              <a:buFont typeface="+mj-lt"/>
              <a:buAutoNum type="arabicPeriod"/>
            </a:pPr>
            <a:r>
              <a:rPr lang="en-NZ" dirty="0" smtClean="0"/>
              <a:t>Conceptual Model</a:t>
            </a:r>
          </a:p>
          <a:p>
            <a:pPr marL="582613" indent="-514350">
              <a:buFont typeface="+mj-lt"/>
              <a:buAutoNum type="arabicPeriod"/>
            </a:pPr>
            <a:r>
              <a:rPr lang="en-NZ" dirty="0" smtClean="0"/>
              <a:t>Logical Model</a:t>
            </a:r>
          </a:p>
          <a:p>
            <a:pPr marL="582613" indent="-514350">
              <a:buFont typeface="+mj-lt"/>
              <a:buAutoNum type="arabicPeriod"/>
            </a:pPr>
            <a:r>
              <a:rPr lang="en-NZ" dirty="0" smtClean="0"/>
              <a:t>Physical Design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z="3600" dirty="0" smtClean="0"/>
              <a:t>Organisation of Records within Files</a:t>
            </a:r>
            <a:endParaRPr lang="en-US" sz="3600" dirty="0" smtClean="0"/>
          </a:p>
        </p:txBody>
      </p:sp>
      <p:sp>
        <p:nvSpPr>
          <p:cNvPr id="27651" name="Rectangle 3"/>
          <p:cNvSpPr>
            <a:spLocks noGrp="1"/>
          </p:cNvSpPr>
          <p:nvPr>
            <p:ph type="body" idx="1"/>
          </p:nvPr>
        </p:nvSpPr>
        <p:spPr/>
        <p:txBody>
          <a:bodyPr/>
          <a:lstStyle/>
          <a:p>
            <a:pPr eaLnBrk="1" hangingPunct="1"/>
            <a:r>
              <a:rPr lang="en-AU" dirty="0" smtClean="0"/>
              <a:t>Heap</a:t>
            </a:r>
          </a:p>
          <a:p>
            <a:pPr lvl="1" eaLnBrk="1" hangingPunct="1"/>
            <a:r>
              <a:rPr lang="en-AU" dirty="0" smtClean="0"/>
              <a:t>Records stored in random order (usually insert order)</a:t>
            </a:r>
          </a:p>
          <a:p>
            <a:pPr eaLnBrk="1" hangingPunct="1"/>
            <a:r>
              <a:rPr lang="en-AU" dirty="0" smtClean="0"/>
              <a:t>Sequential</a:t>
            </a:r>
          </a:p>
          <a:p>
            <a:pPr lvl="1" eaLnBrk="1" hangingPunct="1"/>
            <a:r>
              <a:rPr lang="en-AU" dirty="0" smtClean="0"/>
              <a:t>Records stored in sort order on one field</a:t>
            </a:r>
          </a:p>
          <a:p>
            <a:pPr eaLnBrk="1" hangingPunct="1"/>
            <a:r>
              <a:rPr lang="en-AU" dirty="0" smtClean="0"/>
              <a:t>Hash</a:t>
            </a:r>
          </a:p>
          <a:p>
            <a:pPr lvl="1" eaLnBrk="1" hangingPunct="1"/>
            <a:r>
              <a:rPr lang="en-AU" dirty="0" smtClean="0"/>
              <a:t>Record position computed as a function of the value of a field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Insertion</a:t>
            </a:r>
            <a:endParaRPr lang="en-US" smtClean="0"/>
          </a:p>
        </p:txBody>
      </p:sp>
      <p:sp>
        <p:nvSpPr>
          <p:cNvPr id="28675" name="Rectangle 3"/>
          <p:cNvSpPr>
            <a:spLocks noGrp="1"/>
          </p:cNvSpPr>
          <p:nvPr>
            <p:ph type="body" idx="1"/>
          </p:nvPr>
        </p:nvSpPr>
        <p:spPr/>
        <p:txBody>
          <a:bodyPr/>
          <a:lstStyle/>
          <a:p>
            <a:pPr eaLnBrk="1" hangingPunct="1">
              <a:lnSpc>
                <a:spcPct val="90000"/>
              </a:lnSpc>
            </a:pPr>
            <a:r>
              <a:rPr lang="en-AU" dirty="0" smtClean="0"/>
              <a:t>Heap</a:t>
            </a:r>
          </a:p>
          <a:p>
            <a:pPr lvl="1" eaLnBrk="1" hangingPunct="1">
              <a:lnSpc>
                <a:spcPct val="90000"/>
              </a:lnSpc>
            </a:pPr>
            <a:r>
              <a:rPr lang="en-AU" dirty="0" smtClean="0"/>
              <a:t>Any empty space</a:t>
            </a:r>
          </a:p>
          <a:p>
            <a:pPr eaLnBrk="1" hangingPunct="1">
              <a:lnSpc>
                <a:spcPct val="90000"/>
              </a:lnSpc>
            </a:pPr>
            <a:r>
              <a:rPr lang="en-AU" dirty="0" smtClean="0"/>
              <a:t>Sequential</a:t>
            </a:r>
          </a:p>
          <a:p>
            <a:pPr lvl="1" eaLnBrk="1" hangingPunct="1">
              <a:lnSpc>
                <a:spcPct val="90000"/>
              </a:lnSpc>
            </a:pPr>
            <a:r>
              <a:rPr lang="en-AU" dirty="0" smtClean="0"/>
              <a:t>Linear search to find correct position</a:t>
            </a:r>
          </a:p>
          <a:p>
            <a:pPr eaLnBrk="1" hangingPunct="1">
              <a:lnSpc>
                <a:spcPct val="90000"/>
              </a:lnSpc>
            </a:pPr>
            <a:r>
              <a:rPr lang="en-AU" dirty="0" smtClean="0"/>
              <a:t>Hash</a:t>
            </a:r>
          </a:p>
          <a:p>
            <a:pPr lvl="1" eaLnBrk="1" hangingPunct="1">
              <a:lnSpc>
                <a:spcPct val="90000"/>
              </a:lnSpc>
            </a:pPr>
            <a:r>
              <a:rPr lang="en-AU" dirty="0" smtClean="0"/>
              <a:t>Compute hash function</a:t>
            </a:r>
          </a:p>
          <a:p>
            <a:pPr lvl="1" eaLnBrk="1" hangingPunct="1">
              <a:lnSpc>
                <a:spcPct val="90000"/>
              </a:lnSpc>
            </a:pPr>
            <a:r>
              <a:rPr lang="en-AU" dirty="0" smtClean="0"/>
              <a:t>Place record there if possible</a:t>
            </a:r>
          </a:p>
          <a:p>
            <a:pPr lvl="1" eaLnBrk="1" hangingPunct="1">
              <a:lnSpc>
                <a:spcPct val="90000"/>
              </a:lnSpc>
            </a:pPr>
            <a:r>
              <a:rPr lang="en-AU" dirty="0" smtClean="0"/>
              <a:t>Resolve collision if required</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Retrieval</a:t>
            </a:r>
            <a:endParaRPr lang="en-US" smtClean="0"/>
          </a:p>
        </p:txBody>
      </p:sp>
      <p:sp>
        <p:nvSpPr>
          <p:cNvPr id="29699" name="Rectangle 3"/>
          <p:cNvSpPr>
            <a:spLocks noGrp="1"/>
          </p:cNvSpPr>
          <p:nvPr>
            <p:ph type="body" idx="1"/>
          </p:nvPr>
        </p:nvSpPr>
        <p:spPr/>
        <p:txBody>
          <a:bodyPr/>
          <a:lstStyle/>
          <a:p>
            <a:pPr eaLnBrk="1" hangingPunct="1"/>
            <a:r>
              <a:rPr lang="en-AU" dirty="0" smtClean="0"/>
              <a:t>Heap</a:t>
            </a:r>
          </a:p>
          <a:p>
            <a:pPr lvl="1" eaLnBrk="1" hangingPunct="1"/>
            <a:r>
              <a:rPr lang="en-AU" dirty="0" smtClean="0"/>
              <a:t>Linear search (possibly through entire file)</a:t>
            </a:r>
          </a:p>
          <a:p>
            <a:pPr eaLnBrk="1" hangingPunct="1"/>
            <a:r>
              <a:rPr lang="en-AU" dirty="0" smtClean="0"/>
              <a:t>Sequential</a:t>
            </a:r>
          </a:p>
          <a:p>
            <a:pPr lvl="1" eaLnBrk="1" hangingPunct="1"/>
            <a:r>
              <a:rPr lang="en-AU" dirty="0" smtClean="0"/>
              <a:t>Binary search</a:t>
            </a:r>
          </a:p>
          <a:p>
            <a:pPr eaLnBrk="1" hangingPunct="1"/>
            <a:r>
              <a:rPr lang="en-AU" dirty="0" smtClean="0"/>
              <a:t>Hash</a:t>
            </a:r>
          </a:p>
          <a:p>
            <a:pPr lvl="1" eaLnBrk="1" hangingPunct="1"/>
            <a:r>
              <a:rPr lang="en-AU" dirty="0" smtClean="0"/>
              <a:t>Compute hash function</a:t>
            </a:r>
          </a:p>
          <a:p>
            <a:pPr lvl="1" eaLnBrk="1" hangingPunct="1"/>
            <a:r>
              <a:rPr lang="en-AU" dirty="0" smtClean="0"/>
              <a:t>Go there</a:t>
            </a:r>
          </a:p>
          <a:p>
            <a:pPr lvl="1" eaLnBrk="1" hangingPunct="1"/>
            <a:r>
              <a:rPr lang="en-AU" dirty="0" smtClean="0"/>
              <a:t>Follow collision resolution path if required</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Range Queries</a:t>
            </a:r>
            <a:endParaRPr lang="en-US" smtClean="0"/>
          </a:p>
        </p:txBody>
      </p:sp>
      <p:sp>
        <p:nvSpPr>
          <p:cNvPr id="30723" name="Rectangle 3"/>
          <p:cNvSpPr>
            <a:spLocks noGrp="1"/>
          </p:cNvSpPr>
          <p:nvPr>
            <p:ph type="body" idx="1"/>
          </p:nvPr>
        </p:nvSpPr>
        <p:spPr/>
        <p:txBody>
          <a:bodyPr/>
          <a:lstStyle/>
          <a:p>
            <a:pPr eaLnBrk="1" hangingPunct="1"/>
            <a:r>
              <a:rPr lang="en-AU" dirty="0" smtClean="0"/>
              <a:t>Heap</a:t>
            </a:r>
          </a:p>
          <a:p>
            <a:pPr lvl="1" eaLnBrk="1" hangingPunct="1"/>
            <a:r>
              <a:rPr lang="en-AU" dirty="0" smtClean="0"/>
              <a:t>Requires pre-sorting</a:t>
            </a:r>
          </a:p>
          <a:p>
            <a:pPr eaLnBrk="1" hangingPunct="1"/>
            <a:r>
              <a:rPr lang="en-AU" dirty="0" smtClean="0"/>
              <a:t>Sequential</a:t>
            </a:r>
          </a:p>
          <a:p>
            <a:pPr lvl="1" eaLnBrk="1" hangingPunct="1"/>
            <a:r>
              <a:rPr lang="en-AU" dirty="0" smtClean="0"/>
              <a:t>Directly on file</a:t>
            </a:r>
          </a:p>
          <a:p>
            <a:pPr eaLnBrk="1" hangingPunct="1"/>
            <a:r>
              <a:rPr lang="en-AU" dirty="0" smtClean="0"/>
              <a:t>Hash</a:t>
            </a:r>
          </a:p>
          <a:p>
            <a:pPr lvl="1" eaLnBrk="1" hangingPunct="1"/>
            <a:r>
              <a:rPr lang="en-AU" dirty="0" smtClean="0"/>
              <a:t>Requires pre-sorting</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Deletion</a:t>
            </a:r>
            <a:endParaRPr lang="en-US" smtClean="0"/>
          </a:p>
        </p:txBody>
      </p:sp>
      <p:sp>
        <p:nvSpPr>
          <p:cNvPr id="31747" name="Rectangle 3"/>
          <p:cNvSpPr>
            <a:spLocks noGrp="1"/>
          </p:cNvSpPr>
          <p:nvPr>
            <p:ph type="body" idx="1"/>
          </p:nvPr>
        </p:nvSpPr>
        <p:spPr/>
        <p:txBody>
          <a:bodyPr/>
          <a:lstStyle/>
          <a:p>
            <a:pPr eaLnBrk="1" hangingPunct="1"/>
            <a:r>
              <a:rPr lang="en-AU" dirty="0" smtClean="0"/>
              <a:t>Heap</a:t>
            </a:r>
          </a:p>
          <a:p>
            <a:pPr lvl="1" eaLnBrk="1" hangingPunct="1"/>
            <a:r>
              <a:rPr lang="en-AU" dirty="0" smtClean="0"/>
              <a:t>No overhead</a:t>
            </a:r>
          </a:p>
          <a:p>
            <a:pPr eaLnBrk="1" hangingPunct="1"/>
            <a:r>
              <a:rPr lang="en-AU" dirty="0" smtClean="0"/>
              <a:t>Sequential</a:t>
            </a:r>
          </a:p>
          <a:p>
            <a:pPr lvl="1" eaLnBrk="1" hangingPunct="1"/>
            <a:r>
              <a:rPr lang="en-AU" dirty="0" smtClean="0"/>
              <a:t>Must maintain pointer chains</a:t>
            </a:r>
          </a:p>
          <a:p>
            <a:pPr eaLnBrk="1" hangingPunct="1"/>
            <a:r>
              <a:rPr lang="en-AU" dirty="0" smtClean="0"/>
              <a:t>Hash</a:t>
            </a:r>
          </a:p>
          <a:p>
            <a:pPr lvl="1" eaLnBrk="1" hangingPunct="1"/>
            <a:r>
              <a:rPr lang="en-AU" dirty="0" smtClean="0"/>
              <a:t>Must maintain pointer chains</a:t>
            </a:r>
          </a:p>
          <a:p>
            <a:pPr lvl="1"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Storage Space</a:t>
            </a:r>
            <a:endParaRPr lang="en-US" smtClean="0"/>
          </a:p>
        </p:txBody>
      </p:sp>
      <p:sp>
        <p:nvSpPr>
          <p:cNvPr id="32771" name="Rectangle 3"/>
          <p:cNvSpPr>
            <a:spLocks noGrp="1"/>
          </p:cNvSpPr>
          <p:nvPr>
            <p:ph type="body" idx="1"/>
          </p:nvPr>
        </p:nvSpPr>
        <p:spPr/>
        <p:txBody>
          <a:bodyPr/>
          <a:lstStyle/>
          <a:p>
            <a:pPr eaLnBrk="1" hangingPunct="1"/>
            <a:r>
              <a:rPr lang="en-AU" dirty="0" smtClean="0"/>
              <a:t>Heap</a:t>
            </a:r>
          </a:p>
          <a:p>
            <a:pPr lvl="1" eaLnBrk="1" hangingPunct="1"/>
            <a:r>
              <a:rPr lang="en-AU" dirty="0" smtClean="0"/>
              <a:t>No wasted space</a:t>
            </a:r>
          </a:p>
          <a:p>
            <a:pPr eaLnBrk="1" hangingPunct="1"/>
            <a:r>
              <a:rPr lang="en-AU" dirty="0" smtClean="0"/>
              <a:t>Sequential</a:t>
            </a:r>
          </a:p>
          <a:p>
            <a:pPr lvl="1" eaLnBrk="1" hangingPunct="1"/>
            <a:r>
              <a:rPr lang="en-AU" dirty="0" smtClean="0"/>
              <a:t>No wasted space</a:t>
            </a:r>
          </a:p>
          <a:p>
            <a:pPr eaLnBrk="1" hangingPunct="1"/>
            <a:r>
              <a:rPr lang="en-AU" dirty="0" smtClean="0"/>
              <a:t>Hash</a:t>
            </a:r>
          </a:p>
          <a:p>
            <a:pPr lvl="1" eaLnBrk="1" hangingPunct="1"/>
            <a:r>
              <a:rPr lang="en-AU" dirty="0" smtClean="0"/>
              <a:t>Requires extra space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File Organisation</a:t>
            </a:r>
            <a:endParaRPr lang="en-US" smtClean="0"/>
          </a:p>
        </p:txBody>
      </p:sp>
      <p:sp>
        <p:nvSpPr>
          <p:cNvPr id="33795" name="Rectangle 3"/>
          <p:cNvSpPr>
            <a:spLocks noGrp="1"/>
          </p:cNvSpPr>
          <p:nvPr>
            <p:ph type="body" idx="1"/>
          </p:nvPr>
        </p:nvSpPr>
        <p:spPr/>
        <p:txBody>
          <a:bodyPr/>
          <a:lstStyle/>
          <a:p>
            <a:pPr eaLnBrk="1" hangingPunct="1"/>
            <a:endParaRPr lang="en-US" smtClean="0"/>
          </a:p>
        </p:txBody>
      </p:sp>
      <p:graphicFrame>
        <p:nvGraphicFramePr>
          <p:cNvPr id="268344" name="Group 56"/>
          <p:cNvGraphicFramePr>
            <a:graphicFrameLocks noGrp="1"/>
          </p:cNvGraphicFramePr>
          <p:nvPr/>
        </p:nvGraphicFramePr>
        <p:xfrm>
          <a:off x="533400" y="1905000"/>
          <a:ext cx="8229600" cy="419100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85800">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endParaRPr kumimoji="0" lang="en-US" sz="2600" b="0" i="0" u="none" strike="noStrike" cap="none" normalizeH="0" baseline="0" dirty="0" smtClean="0">
                        <a:ln>
                          <a:noFill/>
                        </a:ln>
                        <a:solidFill>
                          <a:schemeClr val="tx1"/>
                        </a:solidFill>
                        <a:effectLst/>
                        <a:latin typeface="Corbe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1" i="0" u="none" strike="noStrike" cap="none" normalizeH="0" baseline="0" smtClean="0">
                          <a:ln>
                            <a:noFill/>
                          </a:ln>
                          <a:solidFill>
                            <a:schemeClr val="tx1"/>
                          </a:solidFill>
                          <a:effectLst/>
                          <a:latin typeface="Corbel" pitchFamily="34" charset="0"/>
                        </a:rPr>
                        <a:t>Heap</a:t>
                      </a:r>
                      <a:endParaRPr kumimoji="0" lang="en-US" sz="2600" b="1"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1" i="0" u="none" strike="noStrike" cap="none" normalizeH="0" baseline="0" smtClean="0">
                          <a:ln>
                            <a:noFill/>
                          </a:ln>
                          <a:solidFill>
                            <a:schemeClr val="tx1"/>
                          </a:solidFill>
                          <a:effectLst/>
                          <a:latin typeface="Corbel" pitchFamily="34" charset="0"/>
                        </a:rPr>
                        <a:t>Sequential</a:t>
                      </a:r>
                      <a:endParaRPr kumimoji="0" lang="en-US" sz="2600" b="1"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1" i="0" u="none" strike="noStrike" cap="none" normalizeH="0" baseline="0" smtClean="0">
                          <a:ln>
                            <a:noFill/>
                          </a:ln>
                          <a:solidFill>
                            <a:schemeClr val="tx1"/>
                          </a:solidFill>
                          <a:effectLst/>
                          <a:latin typeface="Corbel" pitchFamily="34" charset="0"/>
                        </a:rPr>
                        <a:t>Hash</a:t>
                      </a:r>
                      <a:endParaRPr kumimoji="0" lang="en-US" sz="2600" b="1"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1" i="0" u="none" strike="noStrike" cap="none" normalizeH="0" baseline="0" smtClean="0">
                          <a:ln>
                            <a:noFill/>
                          </a:ln>
                          <a:solidFill>
                            <a:schemeClr val="tx1"/>
                          </a:solidFill>
                          <a:effectLst/>
                          <a:latin typeface="Corbel" pitchFamily="34" charset="0"/>
                        </a:rPr>
                        <a:t>Insertion</a:t>
                      </a:r>
                      <a:endParaRPr kumimoji="0" lang="en-US" sz="2600" b="1" i="0" u="none" strike="noStrike" cap="none" normalizeH="0" baseline="0" smtClean="0">
                        <a:ln>
                          <a:noFill/>
                        </a:ln>
                        <a:solidFill>
                          <a:schemeClr val="tx1"/>
                        </a:solidFill>
                        <a:effectLst/>
                        <a:latin typeface="Corbe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dirty="0" smtClean="0">
                          <a:ln>
                            <a:noFill/>
                          </a:ln>
                          <a:solidFill>
                            <a:schemeClr val="tx1"/>
                          </a:solidFill>
                          <a:effectLst/>
                          <a:latin typeface="Corbel" pitchFamily="34" charset="0"/>
                        </a:rPr>
                        <a:t>0</a:t>
                      </a:r>
                      <a:endParaRPr kumimoji="0" lang="en-US" sz="2600" b="0" i="0" u="none" strike="noStrike" cap="none" normalizeH="0" baseline="0" dirty="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1" i="0" u="none" strike="noStrike" cap="none" normalizeH="0" baseline="0" smtClean="0">
                          <a:ln>
                            <a:noFill/>
                          </a:ln>
                          <a:solidFill>
                            <a:schemeClr val="tx1"/>
                          </a:solidFill>
                          <a:effectLst/>
                          <a:latin typeface="Corbel" pitchFamily="34" charset="0"/>
                        </a:rPr>
                        <a:t>Retreival</a:t>
                      </a:r>
                      <a:endParaRPr kumimoji="0" lang="en-US" sz="2600" b="1" i="0" u="none" strike="noStrike" cap="none" normalizeH="0" baseline="0" smtClean="0">
                        <a:ln>
                          <a:noFill/>
                        </a:ln>
                        <a:solidFill>
                          <a:schemeClr val="tx1"/>
                        </a:solidFill>
                        <a:effectLst/>
                        <a:latin typeface="Corbe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0</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1" i="0" u="none" strike="noStrike" cap="none" normalizeH="0" baseline="0" smtClean="0">
                          <a:ln>
                            <a:noFill/>
                          </a:ln>
                          <a:solidFill>
                            <a:schemeClr val="tx1"/>
                          </a:solidFill>
                          <a:effectLst/>
                          <a:latin typeface="Corbel" pitchFamily="34" charset="0"/>
                        </a:rPr>
                        <a:t>Range</a:t>
                      </a:r>
                      <a:endParaRPr kumimoji="0" lang="en-US" sz="2600" b="1" i="0" u="none" strike="noStrike" cap="none" normalizeH="0" baseline="0" smtClean="0">
                        <a:ln>
                          <a:noFill/>
                        </a:ln>
                        <a:solidFill>
                          <a:schemeClr val="tx1"/>
                        </a:solidFill>
                        <a:effectLst/>
                        <a:latin typeface="Corbe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1" i="0" u="none" strike="noStrike" cap="none" normalizeH="0" baseline="0" smtClean="0">
                          <a:ln>
                            <a:noFill/>
                          </a:ln>
                          <a:solidFill>
                            <a:schemeClr val="tx1"/>
                          </a:solidFill>
                          <a:effectLst/>
                          <a:latin typeface="Corbel" pitchFamily="34" charset="0"/>
                        </a:rPr>
                        <a:t>Deletion</a:t>
                      </a:r>
                      <a:endParaRPr kumimoji="0" lang="en-US" sz="2600" b="1" i="0" u="none" strike="noStrike" cap="none" normalizeH="0" baseline="0" smtClean="0">
                        <a:ln>
                          <a:noFill/>
                        </a:ln>
                        <a:solidFill>
                          <a:schemeClr val="tx1"/>
                        </a:solidFill>
                        <a:effectLst/>
                        <a:latin typeface="Corbe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1" i="0" u="none" strike="noStrike" cap="none" normalizeH="0" baseline="0" smtClean="0">
                          <a:ln>
                            <a:noFill/>
                          </a:ln>
                          <a:solidFill>
                            <a:schemeClr val="tx1"/>
                          </a:solidFill>
                          <a:effectLst/>
                          <a:latin typeface="Corbel" pitchFamily="34" charset="0"/>
                        </a:rPr>
                        <a:t>Space</a:t>
                      </a:r>
                      <a:endParaRPr kumimoji="0" lang="en-US" sz="2600" b="1" i="0" u="none" strike="noStrike" cap="none" normalizeH="0" baseline="0" smtClean="0">
                        <a:ln>
                          <a:noFill/>
                        </a:ln>
                        <a:solidFill>
                          <a:schemeClr val="tx1"/>
                        </a:solidFill>
                        <a:effectLst/>
                        <a:latin typeface="Corbe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a:t>
                      </a:r>
                      <a:endParaRPr kumimoji="0" lang="en-US" sz="2600" b="0" i="0" u="none" strike="noStrike" cap="none" normalizeH="0" baseline="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dirty="0" smtClean="0">
                          <a:ln>
                            <a:noFill/>
                          </a:ln>
                          <a:solidFill>
                            <a:schemeClr val="tx1"/>
                          </a:solidFill>
                          <a:effectLst/>
                          <a:latin typeface="Corbel" pitchFamily="34" charset="0"/>
                        </a:rPr>
                        <a:t>-</a:t>
                      </a:r>
                      <a:endParaRPr kumimoji="0" lang="en-US" sz="2600" b="0" i="0" u="none" strike="noStrike" cap="none" normalizeH="0" baseline="0" dirty="0" smtClean="0">
                        <a:ln>
                          <a:noFill/>
                        </a:ln>
                        <a:solidFill>
                          <a:schemeClr val="tx1"/>
                        </a:solidFill>
                        <a:effectLst/>
                        <a:latin typeface="Corbe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Indexing</a:t>
            </a:r>
            <a:endParaRPr lang="en-US" smtClean="0"/>
          </a:p>
        </p:txBody>
      </p:sp>
      <p:sp>
        <p:nvSpPr>
          <p:cNvPr id="36867" name="Rectangle 3"/>
          <p:cNvSpPr>
            <a:spLocks noGrp="1"/>
          </p:cNvSpPr>
          <p:nvPr>
            <p:ph type="body" idx="1"/>
          </p:nvPr>
        </p:nvSpPr>
        <p:spPr/>
        <p:txBody>
          <a:bodyPr/>
          <a:lstStyle/>
          <a:p>
            <a:pPr eaLnBrk="1" hangingPunct="1"/>
            <a:r>
              <a:rPr lang="en-AU" dirty="0" smtClean="0"/>
              <a:t>Caution: Different authors use the terminology of indexing slightly differently</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eaLnBrk="1" hangingPunct="1">
              <a:defRPr/>
            </a:pPr>
            <a:r>
              <a:rPr lang="en-NZ" sz="4800" dirty="0" smtClean="0"/>
              <a:t>Searching</a:t>
            </a:r>
            <a:endParaRPr lang="en-NZ" sz="4800" dirty="0"/>
          </a:p>
        </p:txBody>
      </p:sp>
      <p:graphicFrame>
        <p:nvGraphicFramePr>
          <p:cNvPr id="15" name="Content Placeholder 14"/>
          <p:cNvGraphicFramePr>
            <a:graphicFrameLocks noGrp="1"/>
          </p:cNvGraphicFramePr>
          <p:nvPr>
            <p:ph idx="1"/>
          </p:nvPr>
        </p:nvGraphicFramePr>
        <p:xfrm>
          <a:off x="457200" y="2133600"/>
          <a:ext cx="8305800" cy="3810011"/>
        </p:xfrm>
        <a:graphic>
          <a:graphicData uri="http://schemas.openxmlformats.org/drawingml/2006/table">
            <a:tbl>
              <a:tblPr/>
              <a:tblGrid>
                <a:gridCol w="1071612">
                  <a:extLst>
                    <a:ext uri="{9D8B030D-6E8A-4147-A177-3AD203B41FA5}">
                      <a16:colId xmlns:a16="http://schemas.microsoft.com/office/drawing/2014/main" val="20000"/>
                    </a:ext>
                  </a:extLst>
                </a:gridCol>
                <a:gridCol w="1029777">
                  <a:extLst>
                    <a:ext uri="{9D8B030D-6E8A-4147-A177-3AD203B41FA5}">
                      <a16:colId xmlns:a16="http://schemas.microsoft.com/office/drawing/2014/main" val="20001"/>
                    </a:ext>
                  </a:extLst>
                </a:gridCol>
                <a:gridCol w="888183">
                  <a:extLst>
                    <a:ext uri="{9D8B030D-6E8A-4147-A177-3AD203B41FA5}">
                      <a16:colId xmlns:a16="http://schemas.microsoft.com/office/drawing/2014/main" val="20002"/>
                    </a:ext>
                  </a:extLst>
                </a:gridCol>
                <a:gridCol w="1724878">
                  <a:extLst>
                    <a:ext uri="{9D8B030D-6E8A-4147-A177-3AD203B41FA5}">
                      <a16:colId xmlns:a16="http://schemas.microsoft.com/office/drawing/2014/main" val="20003"/>
                    </a:ext>
                  </a:extLst>
                </a:gridCol>
                <a:gridCol w="2008066">
                  <a:extLst>
                    <a:ext uri="{9D8B030D-6E8A-4147-A177-3AD203B41FA5}">
                      <a16:colId xmlns:a16="http://schemas.microsoft.com/office/drawing/2014/main" val="20004"/>
                    </a:ext>
                  </a:extLst>
                </a:gridCol>
                <a:gridCol w="1583284">
                  <a:extLst>
                    <a:ext uri="{9D8B030D-6E8A-4147-A177-3AD203B41FA5}">
                      <a16:colId xmlns:a16="http://schemas.microsoft.com/office/drawing/2014/main" val="20005"/>
                    </a:ext>
                  </a:extLst>
                </a:gridCol>
              </a:tblGrid>
              <a:tr h="271376">
                <a:tc>
                  <a:txBody>
                    <a:bodyPr/>
                    <a:lstStyle/>
                    <a:p>
                      <a:pPr algn="l" fontAlgn="b"/>
                      <a:endParaRPr lang="en-NZ" sz="1100" b="0" i="0" u="none" strike="noStrike" dirty="0">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endParaRPr lang="en-NZ" sz="1100" b="0" i="0" u="none" strike="noStrike">
                        <a:solidFill>
                          <a:srgbClr val="000000"/>
                        </a:solidFill>
                        <a:latin typeface="Arial"/>
                      </a:endParaRPr>
                    </a:p>
                  </a:txBody>
                  <a:tcPr marL="9038" marR="9038" marT="9038" marB="0" anchor="ctr">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82123">
                <a:tc>
                  <a:txBody>
                    <a:bodyPr/>
                    <a:lstStyle/>
                    <a:p>
                      <a:pPr algn="ctr" fontAlgn="b"/>
                      <a:r>
                        <a:rPr lang="en-NZ" sz="1100" b="1" i="0" u="none" strike="noStrike">
                          <a:solidFill>
                            <a:srgbClr val="3F3F3F"/>
                          </a:solidFill>
                          <a:latin typeface="Arial"/>
                        </a:rPr>
                        <a:t>Name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Capitol</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1" i="0" u="none" strike="noStrike">
                          <a:solidFill>
                            <a:srgbClr val="3F3F3F"/>
                          </a:solidFill>
                          <a:latin typeface="Arial"/>
                        </a:rPr>
                        <a:t>Population</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Flower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Insect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1376">
                <a:tc>
                  <a:txBody>
                    <a:bodyPr/>
                    <a:lstStyle/>
                    <a:p>
                      <a:pPr algn="l" fontAlgn="b"/>
                      <a:r>
                        <a:rPr lang="en-NZ" sz="1100" b="0" i="0" u="none" strike="noStrike">
                          <a:solidFill>
                            <a:srgbClr val="3F3F3F"/>
                          </a:solidFill>
                          <a:latin typeface="Arial"/>
                        </a:rPr>
                        <a:t>Rhode Island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Providence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1,048,319</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Rhode Island Red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Violet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271376">
                <a:tc>
                  <a:txBody>
                    <a:bodyPr/>
                    <a:lstStyle/>
                    <a:p>
                      <a:pPr algn="l" fontAlgn="b"/>
                      <a:r>
                        <a:rPr lang="en-NZ" sz="1100" b="0" i="0" u="none" strike="noStrike">
                          <a:solidFill>
                            <a:srgbClr val="3F3F3F"/>
                          </a:solidFill>
                          <a:latin typeface="Arial"/>
                        </a:rPr>
                        <a:t>Arizona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Phoenix</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5,130,632</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Cactus Wren</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dirty="0">
                          <a:solidFill>
                            <a:srgbClr val="3F3F3F"/>
                          </a:solidFill>
                          <a:latin typeface="Arial"/>
                        </a:rPr>
                        <a:t>Saguaro Cactus Blossom</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Swallowtail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271376">
                <a:tc>
                  <a:txBody>
                    <a:bodyPr/>
                    <a:lstStyle/>
                    <a:p>
                      <a:pPr algn="l" fontAlgn="b"/>
                      <a:r>
                        <a:rPr lang="en-NZ" sz="1100" b="0" i="0" u="none" strike="noStrike">
                          <a:solidFill>
                            <a:srgbClr val="3F3F3F"/>
                          </a:solidFill>
                          <a:latin typeface="Arial"/>
                        </a:rPr>
                        <a:t>Vermont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Montpelier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608,827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Hermit  Thrush</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Red Clover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271376">
                <a:tc>
                  <a:txBody>
                    <a:bodyPr/>
                    <a:lstStyle/>
                    <a:p>
                      <a:pPr algn="l" fontAlgn="b"/>
                      <a:r>
                        <a:rPr lang="en-NZ" sz="1100" b="0" i="0" u="none" strike="noStrike">
                          <a:solidFill>
                            <a:srgbClr val="3F3F3F"/>
                          </a:solidFill>
                          <a:latin typeface="Arial"/>
                        </a:rPr>
                        <a:t>Hawaii</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Honolulu</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1,211,537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Nene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Hibiscus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271376">
                <a:tc>
                  <a:txBody>
                    <a:bodyPr/>
                    <a:lstStyle/>
                    <a:p>
                      <a:pPr algn="l" fontAlgn="b"/>
                      <a:r>
                        <a:rPr lang="en-NZ" sz="1100" b="0" i="0" u="none" strike="noStrike">
                          <a:solidFill>
                            <a:srgbClr val="3F3F3F"/>
                          </a:solidFill>
                          <a:latin typeface="Arial"/>
                        </a:rPr>
                        <a:t>Alaska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Juneau</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626,932</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Willow Ptarmigan</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Forget Me Not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Skimmer dragonfly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271376">
                <a:tc>
                  <a:txBody>
                    <a:bodyPr/>
                    <a:lstStyle/>
                    <a:p>
                      <a:pPr algn="l" fontAlgn="b"/>
                      <a:r>
                        <a:rPr lang="en-NZ" sz="1100" b="0" i="0" u="none" strike="noStrike">
                          <a:solidFill>
                            <a:srgbClr val="3F3F3F"/>
                          </a:solidFill>
                          <a:latin typeface="Arial"/>
                        </a:rPr>
                        <a:t>California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Sacramento</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33,871,648</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California Valley Quial</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California Poppy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Dogface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271376">
                <a:tc>
                  <a:txBody>
                    <a:bodyPr/>
                    <a:lstStyle/>
                    <a:p>
                      <a:pPr algn="l" fontAlgn="b"/>
                      <a:r>
                        <a:rPr lang="en-NZ" sz="1100" b="0" i="0" u="none" strike="noStrike">
                          <a:solidFill>
                            <a:srgbClr val="3F3F3F"/>
                          </a:solidFill>
                          <a:latin typeface="Arial"/>
                        </a:rPr>
                        <a:t>Kansas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Topeka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2,688,418</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Western Meadowlark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Sunflower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271376">
                <a:tc>
                  <a:txBody>
                    <a:bodyPr/>
                    <a:lstStyle/>
                    <a:p>
                      <a:pPr algn="l" fontAlgn="b"/>
                      <a:r>
                        <a:rPr lang="en-NZ" sz="1100" b="0" i="0" u="none" strike="noStrike">
                          <a:solidFill>
                            <a:srgbClr val="3F3F3F"/>
                          </a:solidFill>
                          <a:latin typeface="Arial"/>
                        </a:rPr>
                        <a:t>Idaho</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Boise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1,293,953</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Mountain Bluebird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Syringa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Monarch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r h="271376">
                <a:tc>
                  <a:txBody>
                    <a:bodyPr/>
                    <a:lstStyle/>
                    <a:p>
                      <a:pPr algn="l" fontAlgn="b"/>
                      <a:r>
                        <a:rPr lang="en-NZ" sz="1100" b="0" i="0" u="none" strike="noStrike">
                          <a:solidFill>
                            <a:srgbClr val="3F3F3F"/>
                          </a:solidFill>
                          <a:latin typeface="Arial"/>
                        </a:rPr>
                        <a:t>Alabama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Montgomery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4,447,100</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Yellow Hammer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Camellia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Monarch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r h="271376">
                <a:tc>
                  <a:txBody>
                    <a:bodyPr/>
                    <a:lstStyle/>
                    <a:p>
                      <a:pPr algn="l" fontAlgn="b"/>
                      <a:r>
                        <a:rPr lang="en-NZ" sz="1100" b="0" i="0" u="none" strike="noStrike">
                          <a:solidFill>
                            <a:srgbClr val="3F3F3F"/>
                          </a:solidFill>
                          <a:latin typeface="Arial"/>
                        </a:rPr>
                        <a:t>New york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Albany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18,976,457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Bluebird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Rose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Ladybug</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1"/>
                  </a:ext>
                </a:extLst>
              </a:tr>
              <a:tr h="271376">
                <a:tc>
                  <a:txBody>
                    <a:bodyPr/>
                    <a:lstStyle/>
                    <a:p>
                      <a:pPr algn="l" fontAlgn="b"/>
                      <a:r>
                        <a:rPr lang="en-NZ" sz="1100" b="0" i="0" u="none" strike="noStrike">
                          <a:solidFill>
                            <a:srgbClr val="3F3F3F"/>
                          </a:solidFill>
                          <a:latin typeface="Arial"/>
                        </a:rPr>
                        <a:t>Arkansas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Little Rock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2,675,400</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Mockingbird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Apple Blossom</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2"/>
                  </a:ext>
                </a:extLst>
              </a:tr>
              <a:tr h="271376">
                <a:tc>
                  <a:txBody>
                    <a:bodyPr/>
                    <a:lstStyle/>
                    <a:p>
                      <a:pPr algn="l" fontAlgn="b"/>
                      <a:r>
                        <a:rPr lang="en-NZ" sz="1100" b="0" i="0" u="none" strike="noStrike">
                          <a:solidFill>
                            <a:srgbClr val="000000"/>
                          </a:solidFill>
                          <a:latin typeface="Arial"/>
                        </a:rPr>
                        <a:t>………</a:t>
                      </a: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ctr" fontAlgn="ctr"/>
                      <a:endParaRPr lang="en-NZ" sz="1100" b="0" i="0" u="none" strike="noStrike">
                        <a:solidFill>
                          <a:srgbClr val="000000"/>
                        </a:solidFill>
                        <a:latin typeface="Arial"/>
                      </a:endParaRPr>
                    </a:p>
                  </a:txBody>
                  <a:tcPr marL="9038" marR="9038" marT="9038" marB="0" anchor="ctr">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dirty="0">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eaLnBrk="1" hangingPunct="1">
              <a:defRPr/>
            </a:pPr>
            <a:r>
              <a:rPr lang="en-NZ" sz="4800" dirty="0" smtClean="0"/>
              <a:t>Searching</a:t>
            </a:r>
            <a:endParaRPr lang="en-NZ" sz="4800" dirty="0"/>
          </a:p>
        </p:txBody>
      </p:sp>
      <p:graphicFrame>
        <p:nvGraphicFramePr>
          <p:cNvPr id="15" name="Content Placeholder 14"/>
          <p:cNvGraphicFramePr>
            <a:graphicFrameLocks noGrp="1"/>
          </p:cNvGraphicFramePr>
          <p:nvPr>
            <p:ph idx="1"/>
          </p:nvPr>
        </p:nvGraphicFramePr>
        <p:xfrm>
          <a:off x="3609975" y="2133600"/>
          <a:ext cx="5228503" cy="2912040"/>
        </p:xfrm>
        <a:graphic>
          <a:graphicData uri="http://schemas.openxmlformats.org/drawingml/2006/table">
            <a:tbl>
              <a:tblPr/>
              <a:tblGrid>
                <a:gridCol w="674580">
                  <a:extLst>
                    <a:ext uri="{9D8B030D-6E8A-4147-A177-3AD203B41FA5}">
                      <a16:colId xmlns:a16="http://schemas.microsoft.com/office/drawing/2014/main" val="20000"/>
                    </a:ext>
                  </a:extLst>
                </a:gridCol>
                <a:gridCol w="648245">
                  <a:extLst>
                    <a:ext uri="{9D8B030D-6E8A-4147-A177-3AD203B41FA5}">
                      <a16:colId xmlns:a16="http://schemas.microsoft.com/office/drawing/2014/main" val="20001"/>
                    </a:ext>
                  </a:extLst>
                </a:gridCol>
                <a:gridCol w="559111">
                  <a:extLst>
                    <a:ext uri="{9D8B030D-6E8A-4147-A177-3AD203B41FA5}">
                      <a16:colId xmlns:a16="http://schemas.microsoft.com/office/drawing/2014/main" val="20002"/>
                    </a:ext>
                  </a:extLst>
                </a:gridCol>
                <a:gridCol w="1085811">
                  <a:extLst>
                    <a:ext uri="{9D8B030D-6E8A-4147-A177-3AD203B41FA5}">
                      <a16:colId xmlns:a16="http://schemas.microsoft.com/office/drawing/2014/main" val="20003"/>
                    </a:ext>
                  </a:extLst>
                </a:gridCol>
                <a:gridCol w="1264078">
                  <a:extLst>
                    <a:ext uri="{9D8B030D-6E8A-4147-A177-3AD203B41FA5}">
                      <a16:colId xmlns:a16="http://schemas.microsoft.com/office/drawing/2014/main" val="20004"/>
                    </a:ext>
                  </a:extLst>
                </a:gridCol>
                <a:gridCol w="996678">
                  <a:extLst>
                    <a:ext uri="{9D8B030D-6E8A-4147-A177-3AD203B41FA5}">
                      <a16:colId xmlns:a16="http://schemas.microsoft.com/office/drawing/2014/main" val="20005"/>
                    </a:ext>
                  </a:extLst>
                </a:gridCol>
              </a:tblGrid>
              <a:tr h="170831">
                <a:tc>
                  <a:txBody>
                    <a:bodyPr/>
                    <a:lstStyle/>
                    <a:p>
                      <a:pPr algn="l" fontAlgn="b"/>
                      <a:endParaRPr lang="en-NZ" sz="900" b="0" i="0" u="none" strike="noStrike" dirty="0">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endParaRPr lang="en-NZ" sz="900" b="0" i="0" u="none" strike="noStrike">
                        <a:solidFill>
                          <a:srgbClr val="000000"/>
                        </a:solidFill>
                        <a:latin typeface="Arial"/>
                      </a:endParaRPr>
                    </a:p>
                  </a:txBody>
                  <a:tcPr marL="5689" marR="5689" marT="5689" marB="0" anchor="ctr">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dirty="0">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77596">
                <a:tc>
                  <a:txBody>
                    <a:bodyPr/>
                    <a:lstStyle/>
                    <a:p>
                      <a:pPr algn="ctr" fontAlgn="b"/>
                      <a:r>
                        <a:rPr lang="en-NZ" sz="900" b="1" i="0" u="none" strike="noStrike">
                          <a:solidFill>
                            <a:srgbClr val="3F3F3F"/>
                          </a:solidFill>
                          <a:latin typeface="Arial"/>
                        </a:rPr>
                        <a:t>Name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900" b="1" i="0" u="none" strike="noStrike">
                          <a:solidFill>
                            <a:srgbClr val="3F3F3F"/>
                          </a:solidFill>
                          <a:latin typeface="Arial"/>
                        </a:rPr>
                        <a:t>Capitol</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1" i="0" u="none" strike="noStrike">
                          <a:solidFill>
                            <a:srgbClr val="3F3F3F"/>
                          </a:solidFill>
                          <a:latin typeface="Arial"/>
                        </a:rPr>
                        <a:t>Population</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900" b="1" i="0" u="none" strike="noStrike">
                          <a:solidFill>
                            <a:srgbClr val="3F3F3F"/>
                          </a:solidFill>
                          <a:latin typeface="Arial"/>
                        </a:rPr>
                        <a:t>Bird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900" b="1" i="0" u="none" strike="noStrike">
                          <a:solidFill>
                            <a:srgbClr val="3F3F3F"/>
                          </a:solidFill>
                          <a:latin typeface="Arial"/>
                        </a:rPr>
                        <a:t>Flower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900" b="1" i="0" u="none" strike="noStrike">
                          <a:solidFill>
                            <a:srgbClr val="3F3F3F"/>
                          </a:solidFill>
                          <a:latin typeface="Arial"/>
                        </a:rPr>
                        <a:t>Insect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170831">
                <a:tc>
                  <a:txBody>
                    <a:bodyPr/>
                    <a:lstStyle/>
                    <a:p>
                      <a:pPr algn="l" fontAlgn="b"/>
                      <a:r>
                        <a:rPr lang="en-NZ" sz="900" b="0" i="0" u="none" strike="noStrike">
                          <a:solidFill>
                            <a:srgbClr val="3F3F3F"/>
                          </a:solidFill>
                          <a:latin typeface="Arial"/>
                        </a:rPr>
                        <a:t>Rhode Island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Providence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1,048,319</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Rhode Island Red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Violet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170831">
                <a:tc>
                  <a:txBody>
                    <a:bodyPr/>
                    <a:lstStyle/>
                    <a:p>
                      <a:pPr algn="l" fontAlgn="b"/>
                      <a:r>
                        <a:rPr lang="en-NZ" sz="900" b="0" i="0" u="none" strike="noStrike">
                          <a:solidFill>
                            <a:srgbClr val="3F3F3F"/>
                          </a:solidFill>
                          <a:latin typeface="Arial"/>
                        </a:rPr>
                        <a:t>Arizona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Phoenix</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5,130,632</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dirty="0">
                          <a:solidFill>
                            <a:srgbClr val="3F3F3F"/>
                          </a:solidFill>
                          <a:latin typeface="Arial"/>
                        </a:rPr>
                        <a:t>Cactus Wren</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Saguaro Cactus Blossom</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Swallowtail butterfly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170831">
                <a:tc>
                  <a:txBody>
                    <a:bodyPr/>
                    <a:lstStyle/>
                    <a:p>
                      <a:pPr algn="l" fontAlgn="b"/>
                      <a:r>
                        <a:rPr lang="en-NZ" sz="900" b="0" i="0" u="none" strike="noStrike">
                          <a:solidFill>
                            <a:srgbClr val="3F3F3F"/>
                          </a:solidFill>
                          <a:latin typeface="Arial"/>
                        </a:rPr>
                        <a:t>Vermont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Montpelier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608,827</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Hermit  Thrush</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Red Clover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Honey bee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170831">
                <a:tc>
                  <a:txBody>
                    <a:bodyPr/>
                    <a:lstStyle/>
                    <a:p>
                      <a:pPr algn="l" fontAlgn="b"/>
                      <a:r>
                        <a:rPr lang="en-NZ" sz="900" b="0" i="0" u="none" strike="noStrike">
                          <a:solidFill>
                            <a:srgbClr val="3F3F3F"/>
                          </a:solidFill>
                          <a:latin typeface="Arial"/>
                        </a:rPr>
                        <a:t>Hawaii</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Honolulu</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1,211,537</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Nene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Hibiscus</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170831">
                <a:tc>
                  <a:txBody>
                    <a:bodyPr/>
                    <a:lstStyle/>
                    <a:p>
                      <a:pPr algn="l" fontAlgn="b"/>
                      <a:r>
                        <a:rPr lang="en-NZ" sz="900" b="0" i="0" u="none" strike="noStrike">
                          <a:solidFill>
                            <a:srgbClr val="3F3F3F"/>
                          </a:solidFill>
                          <a:latin typeface="Arial"/>
                        </a:rPr>
                        <a:t>Alaska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Juneau</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626,932</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Willow Ptarmigan</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Forget Me Not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Skimmer dragonfly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170831">
                <a:tc>
                  <a:txBody>
                    <a:bodyPr/>
                    <a:lstStyle/>
                    <a:p>
                      <a:pPr algn="l" fontAlgn="b"/>
                      <a:r>
                        <a:rPr lang="en-NZ" sz="900" b="0" i="0" u="none" strike="noStrike">
                          <a:solidFill>
                            <a:srgbClr val="3F3F3F"/>
                          </a:solidFill>
                          <a:latin typeface="Arial"/>
                        </a:rPr>
                        <a:t>California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Sacramento</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33,871,648</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California Valley Quial</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California Poppy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Dogface butterfly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170831">
                <a:tc>
                  <a:txBody>
                    <a:bodyPr/>
                    <a:lstStyle/>
                    <a:p>
                      <a:pPr algn="l" fontAlgn="b"/>
                      <a:r>
                        <a:rPr lang="en-NZ" sz="900" b="0" i="0" u="none" strike="noStrike">
                          <a:solidFill>
                            <a:srgbClr val="3F3F3F"/>
                          </a:solidFill>
                          <a:latin typeface="Arial"/>
                        </a:rPr>
                        <a:t>Kansas</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Topeka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2,688,418</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Western Meadowlark</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Sunflower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Honey bee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134634">
                <a:tc>
                  <a:txBody>
                    <a:bodyPr/>
                    <a:lstStyle/>
                    <a:p>
                      <a:pPr algn="l" fontAlgn="b"/>
                      <a:r>
                        <a:rPr lang="en-NZ" sz="900" b="0" i="0" u="none" strike="noStrike">
                          <a:solidFill>
                            <a:srgbClr val="3F3F3F"/>
                          </a:solidFill>
                          <a:latin typeface="Arial"/>
                        </a:rPr>
                        <a:t>Idaho</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Boise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1,293,953</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Mountain Bluebird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Syringa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Monarch butterfly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r h="170831">
                <a:tc>
                  <a:txBody>
                    <a:bodyPr/>
                    <a:lstStyle/>
                    <a:p>
                      <a:pPr algn="l" fontAlgn="b"/>
                      <a:r>
                        <a:rPr lang="en-NZ" sz="900" b="0" i="0" u="none" strike="noStrike">
                          <a:solidFill>
                            <a:srgbClr val="3F3F3F"/>
                          </a:solidFill>
                          <a:latin typeface="Arial"/>
                        </a:rPr>
                        <a:t>Alabama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Montgomery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4,447,100</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Yellow Hammer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Camellia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Monarch butterfly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r h="170831">
                <a:tc>
                  <a:txBody>
                    <a:bodyPr/>
                    <a:lstStyle/>
                    <a:p>
                      <a:pPr algn="l" fontAlgn="b"/>
                      <a:r>
                        <a:rPr lang="en-NZ" sz="900" b="0" i="0" u="none" strike="noStrike">
                          <a:solidFill>
                            <a:srgbClr val="3F3F3F"/>
                          </a:solidFill>
                          <a:latin typeface="Arial"/>
                        </a:rPr>
                        <a:t>New york</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Albany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18,976,457</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Bluebird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Rose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Ladybug</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1"/>
                  </a:ext>
                </a:extLst>
              </a:tr>
              <a:tr h="170831">
                <a:tc>
                  <a:txBody>
                    <a:bodyPr/>
                    <a:lstStyle/>
                    <a:p>
                      <a:pPr algn="l" fontAlgn="b"/>
                      <a:r>
                        <a:rPr lang="en-NZ" sz="900" b="0" i="0" u="none" strike="noStrike">
                          <a:solidFill>
                            <a:srgbClr val="3F3F3F"/>
                          </a:solidFill>
                          <a:latin typeface="Arial"/>
                        </a:rPr>
                        <a:t>Arkansas</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Little Rock</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2,675,400</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Mockingbird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Apple Blossom</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Honey bee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2"/>
                  </a:ext>
                </a:extLst>
              </a:tr>
              <a:tr h="170831">
                <a:tc>
                  <a:txBody>
                    <a:bodyPr/>
                    <a:lstStyle/>
                    <a:p>
                      <a:pPr algn="l" fontAlgn="b"/>
                      <a:r>
                        <a:rPr lang="en-NZ" sz="900" b="0" i="0" u="none" strike="noStrike">
                          <a:solidFill>
                            <a:srgbClr val="000000"/>
                          </a:solidFill>
                          <a:latin typeface="Arial"/>
                        </a:rPr>
                        <a:t>………</a:t>
                      </a: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ctr" fontAlgn="ctr"/>
                      <a:endParaRPr lang="en-NZ" sz="900" b="0" i="0" u="none" strike="noStrike">
                        <a:solidFill>
                          <a:srgbClr val="000000"/>
                        </a:solidFill>
                        <a:latin typeface="Arial"/>
                      </a:endParaRPr>
                    </a:p>
                  </a:txBody>
                  <a:tcPr marL="5689" marR="5689" marT="5689" marB="0" anchor="ctr">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900" b="0" i="0" u="none" strike="noStrike" dirty="0">
                        <a:solidFill>
                          <a:srgbClr val="000000"/>
                        </a:solidFill>
                        <a:latin typeface="Arial"/>
                      </a:endParaRP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13"/>
                  </a:ext>
                </a:extLst>
              </a:tr>
            </a:tbl>
          </a:graphicData>
        </a:graphic>
      </p:graphicFrame>
      <p:graphicFrame>
        <p:nvGraphicFramePr>
          <p:cNvPr id="4" name="Table 3"/>
          <p:cNvGraphicFramePr>
            <a:graphicFrameLocks noGrp="1"/>
          </p:cNvGraphicFramePr>
          <p:nvPr/>
        </p:nvGraphicFramePr>
        <p:xfrm>
          <a:off x="762000" y="1397000"/>
          <a:ext cx="1752600" cy="4730425"/>
        </p:xfrm>
        <a:graphic>
          <a:graphicData uri="http://schemas.openxmlformats.org/drawingml/2006/table">
            <a:tbl>
              <a:tblPr/>
              <a:tblGrid>
                <a:gridCol w="1752600">
                  <a:extLst>
                    <a:ext uri="{9D8B030D-6E8A-4147-A177-3AD203B41FA5}">
                      <a16:colId xmlns:a16="http://schemas.microsoft.com/office/drawing/2014/main" val="20000"/>
                    </a:ext>
                  </a:extLst>
                </a:gridCol>
              </a:tblGrid>
              <a:tr h="223455">
                <a:tc>
                  <a:txBody>
                    <a:bodyPr/>
                    <a:lstStyle/>
                    <a:p>
                      <a:pPr algn="ctr" fontAlgn="b"/>
                      <a:r>
                        <a:rPr lang="en-NZ" sz="1400" b="1" i="0" u="none" strike="noStrike">
                          <a:solidFill>
                            <a:srgbClr val="3F3F3F"/>
                          </a:solidFill>
                          <a:latin typeface="Arial"/>
                        </a:rPr>
                        <a:t>Name</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23455">
                <a:tc>
                  <a:txBody>
                    <a:bodyPr/>
                    <a:lstStyle/>
                    <a:p>
                      <a:pPr algn="l" fontAlgn="b"/>
                      <a:r>
                        <a:rPr lang="en-NZ" sz="1400" b="0" i="0" u="none" strike="noStrike">
                          <a:solidFill>
                            <a:srgbClr val="3F3F3F"/>
                          </a:solidFill>
                          <a:latin typeface="Arial"/>
                        </a:rPr>
                        <a:t>Alabama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23455">
                <a:tc>
                  <a:txBody>
                    <a:bodyPr/>
                    <a:lstStyle/>
                    <a:p>
                      <a:pPr algn="l" fontAlgn="b"/>
                      <a:r>
                        <a:rPr lang="en-NZ" sz="1400" b="0" i="0" u="none" strike="noStrike">
                          <a:solidFill>
                            <a:srgbClr val="3F3F3F"/>
                          </a:solidFill>
                          <a:latin typeface="Arial"/>
                        </a:rPr>
                        <a:t>Alaska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223455">
                <a:tc>
                  <a:txBody>
                    <a:bodyPr/>
                    <a:lstStyle/>
                    <a:p>
                      <a:pPr algn="l" fontAlgn="b"/>
                      <a:r>
                        <a:rPr lang="en-NZ" sz="1400" b="0" i="0" u="none" strike="noStrike">
                          <a:solidFill>
                            <a:srgbClr val="3F3F3F"/>
                          </a:solidFill>
                          <a:latin typeface="Arial"/>
                        </a:rPr>
                        <a:t>Arizona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223455">
                <a:tc>
                  <a:txBody>
                    <a:bodyPr/>
                    <a:lstStyle/>
                    <a:p>
                      <a:pPr algn="l" fontAlgn="b"/>
                      <a:r>
                        <a:rPr lang="en-NZ" sz="1400" b="0" i="0" u="none" strike="noStrike">
                          <a:solidFill>
                            <a:srgbClr val="3F3F3F"/>
                          </a:solidFill>
                          <a:latin typeface="Arial"/>
                        </a:rPr>
                        <a:t>Arkansas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223455">
                <a:tc>
                  <a:txBody>
                    <a:bodyPr/>
                    <a:lstStyle/>
                    <a:p>
                      <a:pPr algn="l" fontAlgn="b"/>
                      <a:r>
                        <a:rPr lang="en-NZ" sz="1400" b="0" i="0" u="none" strike="noStrike">
                          <a:solidFill>
                            <a:srgbClr val="3F3F3F"/>
                          </a:solidFill>
                          <a:latin typeface="Arial"/>
                        </a:rPr>
                        <a:t>California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223455">
                <a:tc>
                  <a:txBody>
                    <a:bodyPr/>
                    <a:lstStyle/>
                    <a:p>
                      <a:pPr algn="l" fontAlgn="b"/>
                      <a:r>
                        <a:rPr lang="en-NZ" sz="1400" b="0" i="0" u="none" strike="noStrike">
                          <a:solidFill>
                            <a:srgbClr val="3F3F3F"/>
                          </a:solidFill>
                          <a:latin typeface="Arial"/>
                        </a:rPr>
                        <a:t>Hawaii</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223455">
                <a:tc>
                  <a:txBody>
                    <a:bodyPr/>
                    <a:lstStyle/>
                    <a:p>
                      <a:pPr algn="l" fontAlgn="b"/>
                      <a:r>
                        <a:rPr lang="en-NZ" sz="1400" b="0" i="0" u="none" strike="noStrike">
                          <a:solidFill>
                            <a:srgbClr val="3F3F3F"/>
                          </a:solidFill>
                          <a:latin typeface="Arial"/>
                        </a:rPr>
                        <a:t>Idaho</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223455">
                <a:tc>
                  <a:txBody>
                    <a:bodyPr/>
                    <a:lstStyle/>
                    <a:p>
                      <a:pPr algn="l" fontAlgn="b"/>
                      <a:r>
                        <a:rPr lang="en-NZ" sz="1400" b="0" i="0" u="none" strike="noStrike">
                          <a:solidFill>
                            <a:srgbClr val="3F3F3F"/>
                          </a:solidFill>
                          <a:latin typeface="Arial"/>
                        </a:rPr>
                        <a:t>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223455">
                <a:tc>
                  <a:txBody>
                    <a:bodyPr/>
                    <a:lstStyle/>
                    <a:p>
                      <a:pPr algn="l" fontAlgn="b"/>
                      <a:r>
                        <a:rPr lang="en-NZ" sz="1400" b="0" i="0" u="none" strike="noStrike">
                          <a:solidFill>
                            <a:srgbClr val="3F3F3F"/>
                          </a:solidFill>
                          <a:latin typeface="Arial"/>
                        </a:rPr>
                        <a:t>New york</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223455">
                <a:tc>
                  <a:txBody>
                    <a:bodyPr/>
                    <a:lstStyle/>
                    <a:p>
                      <a:pPr algn="l" fontAlgn="b"/>
                      <a:r>
                        <a:rPr lang="en-NZ" sz="1400" b="0" i="0" u="none" strike="noStrike">
                          <a:solidFill>
                            <a:srgbClr val="3F3F3F"/>
                          </a:solidFill>
                          <a:latin typeface="Arial"/>
                        </a:rPr>
                        <a:t>Rhode Island</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223455">
                <a:tc>
                  <a:txBody>
                    <a:bodyPr/>
                    <a:lstStyle/>
                    <a:p>
                      <a:pPr algn="l" fontAlgn="b"/>
                      <a:r>
                        <a:rPr lang="en-NZ" sz="1400" b="0" i="0" u="none" strike="noStrike" dirty="0">
                          <a:solidFill>
                            <a:srgbClr val="3F3F3F"/>
                          </a:solidFill>
                          <a:latin typeface="Arial"/>
                        </a:rPr>
                        <a:t>Vermont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cxnSp>
        <p:nvCxnSpPr>
          <p:cNvPr id="8" name="Straight Arrow Connector 7"/>
          <p:cNvCxnSpPr/>
          <p:nvPr/>
        </p:nvCxnSpPr>
        <p:spPr>
          <a:xfrm rot="16200000" flipH="1">
            <a:off x="1676400" y="2590800"/>
            <a:ext cx="2667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2247900" y="2247900"/>
            <a:ext cx="1600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14600" y="2209800"/>
            <a:ext cx="1143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866900" y="3086100"/>
            <a:ext cx="2362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2476500" y="2705100"/>
            <a:ext cx="1143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4600" y="3276600"/>
            <a:ext cx="1066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514600" y="40386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514600" y="4495800"/>
            <a:ext cx="1143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1676400" y="3505200"/>
            <a:ext cx="2743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1638300" y="4076700"/>
            <a:ext cx="2819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Issues</a:t>
            </a:r>
            <a:endParaRPr lang="en-NZ" dirty="0"/>
          </a:p>
        </p:txBody>
      </p:sp>
      <p:sp>
        <p:nvSpPr>
          <p:cNvPr id="3" name="Content Placeholder 2"/>
          <p:cNvSpPr>
            <a:spLocks noGrp="1"/>
          </p:cNvSpPr>
          <p:nvPr>
            <p:ph idx="1"/>
          </p:nvPr>
        </p:nvSpPr>
        <p:spPr/>
        <p:txBody>
          <a:bodyPr/>
          <a:lstStyle/>
          <a:p>
            <a:r>
              <a:rPr lang="en-NZ" dirty="0" smtClean="0"/>
              <a:t>DBMS</a:t>
            </a:r>
          </a:p>
          <a:p>
            <a:r>
              <a:rPr lang="en-NZ" dirty="0" smtClean="0"/>
              <a:t>Available hardware</a:t>
            </a:r>
          </a:p>
          <a:p>
            <a:r>
              <a:rPr lang="en-NZ" dirty="0" smtClean="0"/>
              <a:t>Amount of data</a:t>
            </a:r>
          </a:p>
          <a:p>
            <a:r>
              <a:rPr lang="en-NZ" dirty="0" smtClean="0"/>
              <a:t>Distribution of values within the data</a:t>
            </a:r>
          </a:p>
          <a:p>
            <a:r>
              <a:rPr lang="en-NZ" dirty="0" smtClean="0"/>
              <a:t>Required performance specifications</a:t>
            </a:r>
          </a:p>
          <a:p>
            <a:r>
              <a:rPr lang="en-NZ" dirty="0" smtClean="0"/>
              <a:t>Patterns of data access &amp; modification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eaLnBrk="1" hangingPunct="1">
              <a:defRPr/>
            </a:pPr>
            <a:r>
              <a:rPr lang="en-NZ" sz="4800" dirty="0" smtClean="0"/>
              <a:t>Searching</a:t>
            </a:r>
            <a:endParaRPr lang="en-NZ" sz="4800" dirty="0"/>
          </a:p>
        </p:txBody>
      </p:sp>
      <p:graphicFrame>
        <p:nvGraphicFramePr>
          <p:cNvPr id="4" name="Table 3"/>
          <p:cNvGraphicFramePr>
            <a:graphicFrameLocks noGrp="1"/>
          </p:cNvGraphicFramePr>
          <p:nvPr/>
        </p:nvGraphicFramePr>
        <p:xfrm>
          <a:off x="6477000" y="1517650"/>
          <a:ext cx="1752600" cy="4730425"/>
        </p:xfrm>
        <a:graphic>
          <a:graphicData uri="http://schemas.openxmlformats.org/drawingml/2006/table">
            <a:tbl>
              <a:tblPr/>
              <a:tblGrid>
                <a:gridCol w="1752600">
                  <a:extLst>
                    <a:ext uri="{9D8B030D-6E8A-4147-A177-3AD203B41FA5}">
                      <a16:colId xmlns:a16="http://schemas.microsoft.com/office/drawing/2014/main" val="20000"/>
                    </a:ext>
                  </a:extLst>
                </a:gridCol>
              </a:tblGrid>
              <a:tr h="223455">
                <a:tc>
                  <a:txBody>
                    <a:bodyPr/>
                    <a:lstStyle/>
                    <a:p>
                      <a:pPr algn="ctr" fontAlgn="b"/>
                      <a:r>
                        <a:rPr lang="en-NZ" sz="1400" b="1" i="0" u="none" strike="noStrike" dirty="0">
                          <a:solidFill>
                            <a:srgbClr val="3F3F3F"/>
                          </a:solidFill>
                          <a:latin typeface="Arial"/>
                        </a:rPr>
                        <a:t>Name</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23455">
                <a:tc>
                  <a:txBody>
                    <a:bodyPr/>
                    <a:lstStyle/>
                    <a:p>
                      <a:pPr algn="l" fontAlgn="b"/>
                      <a:r>
                        <a:rPr lang="en-NZ" sz="1400" b="0" i="0" u="none" strike="noStrike">
                          <a:solidFill>
                            <a:srgbClr val="3F3F3F"/>
                          </a:solidFill>
                          <a:latin typeface="Arial"/>
                        </a:rPr>
                        <a:t>Alabama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23455">
                <a:tc>
                  <a:txBody>
                    <a:bodyPr/>
                    <a:lstStyle/>
                    <a:p>
                      <a:pPr algn="l" fontAlgn="b"/>
                      <a:r>
                        <a:rPr lang="en-NZ" sz="1400" b="0" i="0" u="none" strike="noStrike">
                          <a:solidFill>
                            <a:srgbClr val="3F3F3F"/>
                          </a:solidFill>
                          <a:latin typeface="Arial"/>
                        </a:rPr>
                        <a:t>Alaska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223455">
                <a:tc>
                  <a:txBody>
                    <a:bodyPr/>
                    <a:lstStyle/>
                    <a:p>
                      <a:pPr algn="l" fontAlgn="b"/>
                      <a:r>
                        <a:rPr lang="en-NZ" sz="1400" b="0" i="0" u="none" strike="noStrike">
                          <a:solidFill>
                            <a:srgbClr val="3F3F3F"/>
                          </a:solidFill>
                          <a:latin typeface="Arial"/>
                        </a:rPr>
                        <a:t>Arizona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223455">
                <a:tc>
                  <a:txBody>
                    <a:bodyPr/>
                    <a:lstStyle/>
                    <a:p>
                      <a:pPr algn="l" fontAlgn="b"/>
                      <a:r>
                        <a:rPr lang="en-NZ" sz="1400" b="0" i="0" u="none" strike="noStrike">
                          <a:solidFill>
                            <a:srgbClr val="3F3F3F"/>
                          </a:solidFill>
                          <a:latin typeface="Arial"/>
                        </a:rPr>
                        <a:t>Arkansas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223455">
                <a:tc>
                  <a:txBody>
                    <a:bodyPr/>
                    <a:lstStyle/>
                    <a:p>
                      <a:pPr algn="l" fontAlgn="b"/>
                      <a:r>
                        <a:rPr lang="en-NZ" sz="1400" b="0" i="0" u="none" strike="noStrike">
                          <a:solidFill>
                            <a:srgbClr val="3F3F3F"/>
                          </a:solidFill>
                          <a:latin typeface="Arial"/>
                        </a:rPr>
                        <a:t>California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223455">
                <a:tc>
                  <a:txBody>
                    <a:bodyPr/>
                    <a:lstStyle/>
                    <a:p>
                      <a:pPr algn="l" fontAlgn="b"/>
                      <a:r>
                        <a:rPr lang="en-NZ" sz="1400" b="0" i="0" u="none" strike="noStrike" dirty="0">
                          <a:solidFill>
                            <a:srgbClr val="3F3F3F"/>
                          </a:solidFill>
                          <a:latin typeface="Arial"/>
                        </a:rPr>
                        <a:t>Hawaii</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223455">
                <a:tc>
                  <a:txBody>
                    <a:bodyPr/>
                    <a:lstStyle/>
                    <a:p>
                      <a:pPr algn="l" fontAlgn="b"/>
                      <a:r>
                        <a:rPr lang="en-NZ" sz="1400" b="0" i="0" u="none" strike="noStrike" dirty="0">
                          <a:solidFill>
                            <a:srgbClr val="3F3F3F"/>
                          </a:solidFill>
                          <a:latin typeface="Arial"/>
                        </a:rPr>
                        <a:t>Idaho</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223455">
                <a:tc>
                  <a:txBody>
                    <a:bodyPr/>
                    <a:lstStyle/>
                    <a:p>
                      <a:pPr algn="l" fontAlgn="b"/>
                      <a:r>
                        <a:rPr lang="en-NZ" sz="1400" b="0" i="0" u="none" strike="noStrike">
                          <a:solidFill>
                            <a:srgbClr val="3F3F3F"/>
                          </a:solidFill>
                          <a:latin typeface="Arial"/>
                        </a:rPr>
                        <a:t>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223455">
                <a:tc>
                  <a:txBody>
                    <a:bodyPr/>
                    <a:lstStyle/>
                    <a:p>
                      <a:pPr algn="l" fontAlgn="b"/>
                      <a:r>
                        <a:rPr lang="en-NZ" sz="1400" b="0" i="0" u="none" strike="noStrike">
                          <a:solidFill>
                            <a:srgbClr val="3F3F3F"/>
                          </a:solidFill>
                          <a:latin typeface="Arial"/>
                        </a:rPr>
                        <a:t>New york</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223455">
                <a:tc>
                  <a:txBody>
                    <a:bodyPr/>
                    <a:lstStyle/>
                    <a:p>
                      <a:pPr algn="l" fontAlgn="b"/>
                      <a:r>
                        <a:rPr lang="en-NZ" sz="1400" b="0" i="0" u="none" strike="noStrike">
                          <a:solidFill>
                            <a:srgbClr val="3F3F3F"/>
                          </a:solidFill>
                          <a:latin typeface="Arial"/>
                        </a:rPr>
                        <a:t>Rhode Island</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223455">
                <a:tc>
                  <a:txBody>
                    <a:bodyPr/>
                    <a:lstStyle/>
                    <a:p>
                      <a:pPr algn="l" fontAlgn="b"/>
                      <a:r>
                        <a:rPr lang="en-NZ" sz="1400" b="0" i="0" u="none" strike="noStrike" dirty="0">
                          <a:solidFill>
                            <a:srgbClr val="3F3F3F"/>
                          </a:solidFill>
                          <a:latin typeface="Arial"/>
                        </a:rPr>
                        <a:t>Vermont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sp>
        <p:nvSpPr>
          <p:cNvPr id="39977" name="Content Placeholder 18"/>
          <p:cNvSpPr>
            <a:spLocks noGrp="1"/>
          </p:cNvSpPr>
          <p:nvPr>
            <p:ph idx="1"/>
          </p:nvPr>
        </p:nvSpPr>
        <p:spPr>
          <a:xfrm>
            <a:off x="457200" y="1784350"/>
            <a:ext cx="5334000" cy="4572000"/>
          </a:xfrm>
        </p:spPr>
        <p:txBody>
          <a:bodyPr/>
          <a:lstStyle/>
          <a:p>
            <a:pPr marL="582613" indent="-514350" eaLnBrk="1" hangingPunct="1"/>
            <a:r>
              <a:rPr lang="en-NZ" dirty="0" smtClean="0"/>
              <a:t>Can all be held in main memory</a:t>
            </a:r>
          </a:p>
          <a:p>
            <a:pPr marL="582613" indent="-514350" eaLnBrk="1" hangingPunct="1"/>
            <a:r>
              <a:rPr lang="en-NZ" dirty="0" smtClean="0"/>
              <a:t>Can use a binary search algorithm</a:t>
            </a:r>
          </a:p>
          <a:p>
            <a:pPr marL="582613" indent="-514350" eaLnBrk="1" hangingPunct="1"/>
            <a:r>
              <a:rPr lang="en-NZ" dirty="0" smtClean="0"/>
              <a:t>Worst case log</a:t>
            </a:r>
            <a:r>
              <a:rPr lang="en-NZ" baseline="-25000" dirty="0" smtClean="0"/>
              <a:t>2</a:t>
            </a:r>
            <a:r>
              <a:rPr lang="en-NZ" dirty="0" smtClean="0"/>
              <a:t>(n)</a:t>
            </a:r>
          </a:p>
          <a:p>
            <a:pPr marL="582613" indent="-514350" eaLnBrk="1" hangingPunct="1"/>
            <a:r>
              <a:rPr lang="en-NZ" dirty="0" smtClean="0"/>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7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7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7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Index</a:t>
            </a:r>
            <a:endParaRPr lang="en-NZ" dirty="0"/>
          </a:p>
        </p:txBody>
      </p:sp>
      <p:graphicFrame>
        <p:nvGraphicFramePr>
          <p:cNvPr id="4" name="Content Placeholder 3"/>
          <p:cNvGraphicFramePr>
            <a:graphicFrameLocks noGrp="1"/>
          </p:cNvGraphicFramePr>
          <p:nvPr>
            <p:ph idx="1"/>
          </p:nvPr>
        </p:nvGraphicFramePr>
        <p:xfrm>
          <a:off x="228600" y="1784350"/>
          <a:ext cx="1828800" cy="2595880"/>
        </p:xfrm>
        <a:graphic>
          <a:graphicData uri="http://schemas.openxmlformats.org/drawingml/2006/table">
            <a:tbl>
              <a:tblPr firstRow="1" bandRow="1">
                <a:tableStyleId>{D7AC3CCA-C797-4891-BE02-D94E43425B78}</a:tableStyleId>
              </a:tblPr>
              <a:tblGrid>
                <a:gridCol w="1828800">
                  <a:extLst>
                    <a:ext uri="{9D8B030D-6E8A-4147-A177-3AD203B41FA5}">
                      <a16:colId xmlns:a16="http://schemas.microsoft.com/office/drawing/2014/main" val="20000"/>
                    </a:ext>
                  </a:extLst>
                </a:gridCol>
              </a:tblGrid>
              <a:tr h="370840">
                <a:tc>
                  <a:txBody>
                    <a:bodyPr/>
                    <a:lstStyle/>
                    <a:p>
                      <a:r>
                        <a:rPr lang="en-NZ" dirty="0" smtClean="0"/>
                        <a:t>Alabama</a:t>
                      </a:r>
                      <a:endParaRPr lang="en-NZ" dirty="0"/>
                    </a:p>
                  </a:txBody>
                  <a:tcPr/>
                </a:tc>
                <a:extLst>
                  <a:ext uri="{0D108BD9-81ED-4DB2-BD59-A6C34878D82A}">
                    <a16:rowId xmlns:a16="http://schemas.microsoft.com/office/drawing/2014/main" val="10000"/>
                  </a:ext>
                </a:extLst>
              </a:tr>
              <a:tr h="370840">
                <a:tc>
                  <a:txBody>
                    <a:bodyPr/>
                    <a:lstStyle/>
                    <a:p>
                      <a:r>
                        <a:rPr lang="en-NZ" dirty="0" smtClean="0"/>
                        <a:t>California</a:t>
                      </a:r>
                      <a:endParaRPr lang="en-NZ" dirty="0"/>
                    </a:p>
                  </a:txBody>
                  <a:tcPr/>
                </a:tc>
                <a:extLst>
                  <a:ext uri="{0D108BD9-81ED-4DB2-BD59-A6C34878D82A}">
                    <a16:rowId xmlns:a16="http://schemas.microsoft.com/office/drawing/2014/main" val="10001"/>
                  </a:ext>
                </a:extLst>
              </a:tr>
              <a:tr h="370840">
                <a:tc>
                  <a:txBody>
                    <a:bodyPr/>
                    <a:lstStyle/>
                    <a:p>
                      <a:r>
                        <a:rPr lang="en-NZ" dirty="0" smtClean="0"/>
                        <a:t>Florida</a:t>
                      </a:r>
                      <a:endParaRPr lang="en-NZ" dirty="0"/>
                    </a:p>
                  </a:txBody>
                  <a:tcPr/>
                </a:tc>
                <a:extLst>
                  <a:ext uri="{0D108BD9-81ED-4DB2-BD59-A6C34878D82A}">
                    <a16:rowId xmlns:a16="http://schemas.microsoft.com/office/drawing/2014/main" val="10002"/>
                  </a:ext>
                </a:extLst>
              </a:tr>
              <a:tr h="370840">
                <a:tc>
                  <a:txBody>
                    <a:bodyPr/>
                    <a:lstStyle/>
                    <a:p>
                      <a:r>
                        <a:rPr lang="en-NZ" dirty="0" smtClean="0"/>
                        <a:t>Iowa</a:t>
                      </a:r>
                      <a:endParaRPr lang="en-NZ" dirty="0"/>
                    </a:p>
                  </a:txBody>
                  <a:tcPr/>
                </a:tc>
                <a:extLst>
                  <a:ext uri="{0D108BD9-81ED-4DB2-BD59-A6C34878D82A}">
                    <a16:rowId xmlns:a16="http://schemas.microsoft.com/office/drawing/2014/main" val="10003"/>
                  </a:ext>
                </a:extLst>
              </a:tr>
              <a:tr h="370840">
                <a:tc>
                  <a:txBody>
                    <a:bodyPr/>
                    <a:lstStyle/>
                    <a:p>
                      <a:r>
                        <a:rPr lang="en-NZ" dirty="0" smtClean="0"/>
                        <a:t>Montana</a:t>
                      </a:r>
                      <a:endParaRPr lang="en-NZ" dirty="0"/>
                    </a:p>
                  </a:txBody>
                  <a:tcPr/>
                </a:tc>
                <a:extLst>
                  <a:ext uri="{0D108BD9-81ED-4DB2-BD59-A6C34878D82A}">
                    <a16:rowId xmlns:a16="http://schemas.microsoft.com/office/drawing/2014/main" val="10004"/>
                  </a:ext>
                </a:extLst>
              </a:tr>
              <a:tr h="370840">
                <a:tc>
                  <a:txBody>
                    <a:bodyPr/>
                    <a:lstStyle/>
                    <a:p>
                      <a:r>
                        <a:rPr lang="en-NZ" dirty="0" smtClean="0"/>
                        <a:t>Pennsylvania</a:t>
                      </a:r>
                      <a:endParaRPr lang="en-NZ" dirty="0"/>
                    </a:p>
                  </a:txBody>
                  <a:tcPr/>
                </a:tc>
                <a:extLst>
                  <a:ext uri="{0D108BD9-81ED-4DB2-BD59-A6C34878D82A}">
                    <a16:rowId xmlns:a16="http://schemas.microsoft.com/office/drawing/2014/main" val="10005"/>
                  </a:ext>
                </a:extLst>
              </a:tr>
              <a:tr h="370840">
                <a:tc>
                  <a:txBody>
                    <a:bodyPr/>
                    <a:lstStyle/>
                    <a:p>
                      <a:r>
                        <a:rPr lang="en-NZ" dirty="0" smtClean="0"/>
                        <a:t>Vermont</a:t>
                      </a:r>
                      <a:endParaRPr lang="en-NZ" dirty="0"/>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2819400" y="1489075"/>
          <a:ext cx="6096000" cy="3879112"/>
        </p:xfrm>
        <a:graphic>
          <a:graphicData uri="http://schemas.openxmlformats.org/drawingml/2006/table">
            <a:tbl>
              <a:tblPr/>
              <a:tblGrid>
                <a:gridCol w="786504">
                  <a:extLst>
                    <a:ext uri="{9D8B030D-6E8A-4147-A177-3AD203B41FA5}">
                      <a16:colId xmlns:a16="http://schemas.microsoft.com/office/drawing/2014/main" val="20000"/>
                    </a:ext>
                  </a:extLst>
                </a:gridCol>
                <a:gridCol w="755800">
                  <a:extLst>
                    <a:ext uri="{9D8B030D-6E8A-4147-A177-3AD203B41FA5}">
                      <a16:colId xmlns:a16="http://schemas.microsoft.com/office/drawing/2014/main" val="20001"/>
                    </a:ext>
                  </a:extLst>
                </a:gridCol>
                <a:gridCol w="651877">
                  <a:extLst>
                    <a:ext uri="{9D8B030D-6E8A-4147-A177-3AD203B41FA5}">
                      <a16:colId xmlns:a16="http://schemas.microsoft.com/office/drawing/2014/main" val="20002"/>
                    </a:ext>
                  </a:extLst>
                </a:gridCol>
                <a:gridCol w="1265966">
                  <a:extLst>
                    <a:ext uri="{9D8B030D-6E8A-4147-A177-3AD203B41FA5}">
                      <a16:colId xmlns:a16="http://schemas.microsoft.com/office/drawing/2014/main" val="20003"/>
                    </a:ext>
                  </a:extLst>
                </a:gridCol>
                <a:gridCol w="1473810">
                  <a:extLst>
                    <a:ext uri="{9D8B030D-6E8A-4147-A177-3AD203B41FA5}">
                      <a16:colId xmlns:a16="http://schemas.microsoft.com/office/drawing/2014/main" val="20004"/>
                    </a:ext>
                  </a:extLst>
                </a:gridCol>
                <a:gridCol w="1162043">
                  <a:extLst>
                    <a:ext uri="{9D8B030D-6E8A-4147-A177-3AD203B41FA5}">
                      <a16:colId xmlns:a16="http://schemas.microsoft.com/office/drawing/2014/main" val="20005"/>
                    </a:ext>
                  </a:extLst>
                </a:gridCol>
              </a:tblGrid>
              <a:tr h="148856">
                <a:tc>
                  <a:txBody>
                    <a:bodyPr/>
                    <a:lstStyle/>
                    <a:p>
                      <a:pPr algn="ctr" fontAlgn="b"/>
                      <a:r>
                        <a:rPr lang="en-NZ" sz="900" b="1" i="0" u="none" strike="noStrike" dirty="0">
                          <a:solidFill>
                            <a:srgbClr val="3F3F3F"/>
                          </a:solidFill>
                          <a:latin typeface="Arial"/>
                        </a:rPr>
                        <a:t>Name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Capitol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1" i="0" u="none" strike="noStrike">
                          <a:solidFill>
                            <a:srgbClr val="3F3F3F"/>
                          </a:solidFill>
                          <a:latin typeface="Arial"/>
                        </a:rPr>
                        <a:t>Population</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Insect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48856">
                <a:tc>
                  <a:txBody>
                    <a:bodyPr/>
                    <a:lstStyle/>
                    <a:p>
                      <a:pPr algn="l" fontAlgn="b"/>
                      <a:r>
                        <a:rPr lang="en-NZ" sz="900" b="0" i="0" u="none" strike="noStrike">
                          <a:solidFill>
                            <a:srgbClr val="3F3F3F"/>
                          </a:solidFill>
                          <a:latin typeface="Arial"/>
                        </a:rPr>
                        <a:t>Alabama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Montgomery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4,447,100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Yellow Hammer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Camellia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a:solidFill>
                            <a:srgbClr val="3F3F3F"/>
                          </a:solidFill>
                          <a:latin typeface="Arial"/>
                        </a:rPr>
                        <a:t>Alaska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Juneau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626,932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Willow Ptarmigan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Forget Me Not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Skimmer dragonfly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48856">
                <a:tc>
                  <a:txBody>
                    <a:bodyPr/>
                    <a:lstStyle/>
                    <a:p>
                      <a:pPr algn="l" fontAlgn="b"/>
                      <a:r>
                        <a:rPr lang="en-NZ" sz="900" b="0" i="0" u="none" strike="noStrike">
                          <a:solidFill>
                            <a:srgbClr val="3F3F3F"/>
                          </a:solidFill>
                          <a:latin typeface="Arial"/>
                        </a:rPr>
                        <a:t>Arizona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Phoenix</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5,130,632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Cactus Wren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Saguaro Cactus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Swallowtail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148856">
                <a:tc>
                  <a:txBody>
                    <a:bodyPr/>
                    <a:lstStyle/>
                    <a:p>
                      <a:pPr algn="l" fontAlgn="b"/>
                      <a:r>
                        <a:rPr lang="en-NZ" sz="900" b="0" i="0" u="none" strike="noStrike">
                          <a:solidFill>
                            <a:srgbClr val="3F3F3F"/>
                          </a:solidFill>
                          <a:latin typeface="Arial"/>
                        </a:rPr>
                        <a:t>Arkansas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Little Rock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2,675,400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Mockingbird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Apple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148856">
                <a:tc>
                  <a:txBody>
                    <a:bodyPr/>
                    <a:lstStyle/>
                    <a:p>
                      <a:pPr algn="l" fontAlgn="b"/>
                      <a:r>
                        <a:rPr lang="en-NZ" sz="900" b="0" i="0" u="none" strike="noStrike">
                          <a:solidFill>
                            <a:srgbClr val="3F3F3F"/>
                          </a:solidFill>
                          <a:latin typeface="Arial"/>
                        </a:rPr>
                        <a:t>California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Sacramento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33,871,648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Valley Quial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Poppy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Dogface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148856">
                <a:tc>
                  <a:txBody>
                    <a:bodyPr/>
                    <a:lstStyle/>
                    <a:p>
                      <a:pPr algn="l" fontAlgn="b"/>
                      <a:r>
                        <a:rPr lang="en-NZ" sz="900" b="0" i="0" u="none" strike="noStrike">
                          <a:solidFill>
                            <a:srgbClr val="3F3F3F"/>
                          </a:solidFill>
                          <a:latin typeface="Arial"/>
                        </a:rPr>
                        <a:t>Hawaii</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Honolulu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1,211,537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Nene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Hibiscus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148856">
                <a:tc>
                  <a:txBody>
                    <a:bodyPr/>
                    <a:lstStyle/>
                    <a:p>
                      <a:pPr algn="l" fontAlgn="b"/>
                      <a:r>
                        <a:rPr lang="en-NZ" sz="900" b="0" i="0" u="none" strike="noStrike">
                          <a:solidFill>
                            <a:srgbClr val="3F3F3F"/>
                          </a:solidFill>
                          <a:latin typeface="Arial"/>
                        </a:rPr>
                        <a:t>Idaho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Boise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1,293,953</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Mountain 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Syringa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48856">
                <a:tc>
                  <a:txBody>
                    <a:bodyPr/>
                    <a:lstStyle/>
                    <a:p>
                      <a:pPr algn="l" fontAlgn="b"/>
                      <a:r>
                        <a:rPr lang="en-NZ" sz="900" b="0" i="0" u="none" strike="noStrike">
                          <a:solidFill>
                            <a:srgbClr val="3F3F3F"/>
                          </a:solidFill>
                          <a:latin typeface="Arial"/>
                        </a:rPr>
                        <a:t>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Topeka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2,688,418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Western Meadowlark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Sunflower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415379">
                <a:tc>
                  <a:txBody>
                    <a:bodyPr/>
                    <a:lstStyle/>
                    <a:p>
                      <a:pPr algn="l" fontAlgn="b"/>
                      <a:r>
                        <a:rPr lang="en-NZ" sz="27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148856">
                <a:tc>
                  <a:txBody>
                    <a:bodyPr/>
                    <a:lstStyle/>
                    <a:p>
                      <a:pPr algn="l" fontAlgn="b"/>
                      <a:r>
                        <a:rPr lang="en-NZ" sz="900" b="0" i="0" u="none" strike="noStrike">
                          <a:solidFill>
                            <a:srgbClr val="3F3F3F"/>
                          </a:solidFill>
                          <a:latin typeface="Arial"/>
                        </a:rPr>
                        <a:t>New york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Albany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18,976,457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Rose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Ladybug</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148856">
                <a:tc>
                  <a:txBody>
                    <a:bodyPr/>
                    <a:lstStyle/>
                    <a:p>
                      <a:pPr algn="l" fontAlgn="b"/>
                      <a:r>
                        <a:rPr lang="en-NZ" sz="900" b="0" i="0" u="none" strike="noStrike">
                          <a:solidFill>
                            <a:srgbClr val="3F3F3F"/>
                          </a:solidFill>
                          <a:latin typeface="Arial"/>
                        </a:rPr>
                        <a:t>Rhode Island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Providence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1,048,319</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Rhode Island Red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Violet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148856">
                <a:tc>
                  <a:txBody>
                    <a:bodyPr/>
                    <a:lstStyle/>
                    <a:p>
                      <a:pPr algn="l" fontAlgn="b"/>
                      <a:r>
                        <a:rPr lang="en-NZ" sz="900" b="0" i="0" u="none" strike="noStrike">
                          <a:solidFill>
                            <a:srgbClr val="3F3F3F"/>
                          </a:solidFill>
                          <a:latin typeface="Arial"/>
                        </a:rPr>
                        <a:t>Vermont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Montpelier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608,827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Hermit  Thrush</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Red Clover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cxnSp>
        <p:nvCxnSpPr>
          <p:cNvPr id="7" name="Straight Arrow Connector 6"/>
          <p:cNvCxnSpPr/>
          <p:nvPr/>
        </p:nvCxnSpPr>
        <p:spPr>
          <a:xfrm flipV="1">
            <a:off x="2057400" y="17526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057400" y="22860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057400" y="25908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57400" y="31242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057400" y="34290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57400" y="38100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866900" y="43815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Index</a:t>
            </a:r>
            <a:endParaRPr lang="en-NZ" dirty="0"/>
          </a:p>
        </p:txBody>
      </p:sp>
      <p:sp>
        <p:nvSpPr>
          <p:cNvPr id="41987" name="Content Placeholder 2"/>
          <p:cNvSpPr>
            <a:spLocks noGrp="1"/>
          </p:cNvSpPr>
          <p:nvPr>
            <p:ph idx="1"/>
          </p:nvPr>
        </p:nvSpPr>
        <p:spPr/>
        <p:txBody>
          <a:bodyPr/>
          <a:lstStyle/>
          <a:p>
            <a:pPr eaLnBrk="1" hangingPunct="1"/>
            <a:r>
              <a:rPr lang="en-NZ" dirty="0" smtClean="0"/>
              <a:t>Dense</a:t>
            </a:r>
          </a:p>
          <a:p>
            <a:pPr lvl="1" eaLnBrk="1" hangingPunct="1"/>
            <a:r>
              <a:rPr lang="en-NZ" dirty="0" smtClean="0"/>
              <a:t>Index contains an entry for every record in the database</a:t>
            </a:r>
          </a:p>
          <a:p>
            <a:pPr lvl="1" eaLnBrk="1" hangingPunct="1"/>
            <a:endParaRPr lang="en-NZ" dirty="0" smtClean="0"/>
          </a:p>
          <a:p>
            <a:pPr eaLnBrk="1" hangingPunct="1"/>
            <a:r>
              <a:rPr lang="en-NZ" dirty="0" smtClean="0"/>
              <a:t>Sparse</a:t>
            </a:r>
          </a:p>
          <a:p>
            <a:pPr lvl="1" eaLnBrk="1" hangingPunct="1"/>
            <a:r>
              <a:rPr lang="en-NZ" dirty="0" smtClean="0"/>
              <a:t>Index contains entries for only some of the records in the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Dense or Sparse?</a:t>
            </a:r>
            <a:endParaRPr lang="en-NZ" dirty="0"/>
          </a:p>
        </p:txBody>
      </p:sp>
      <p:sp>
        <p:nvSpPr>
          <p:cNvPr id="43011" name="Content Placeholder 4"/>
          <p:cNvSpPr>
            <a:spLocks noGrp="1"/>
          </p:cNvSpPr>
          <p:nvPr>
            <p:ph idx="1"/>
          </p:nvPr>
        </p:nvSpPr>
        <p:spPr/>
        <p:txBody>
          <a:bodyPr/>
          <a:lstStyle/>
          <a:p>
            <a:pPr eaLnBrk="1" hangingPunct="1"/>
            <a:r>
              <a:rPr lang="en-NZ" dirty="0" smtClean="0"/>
              <a:t>Sparse index requires more rows to be fetched from the database.</a:t>
            </a:r>
          </a:p>
          <a:p>
            <a:pPr lvl="1" eaLnBrk="1" hangingPunct="1"/>
            <a:endParaRPr lang="en-NZ" dirty="0" smtClean="0"/>
          </a:p>
          <a:p>
            <a:pPr eaLnBrk="1" hangingPunct="1"/>
            <a:r>
              <a:rPr lang="en-NZ" dirty="0" smtClean="0"/>
              <a:t>Dense index requires more space for index and, consequently, longer search time to find index entry.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Hint</a:t>
            </a:r>
            <a:endParaRPr lang="en-NZ" dirty="0"/>
          </a:p>
        </p:txBody>
      </p:sp>
      <p:sp>
        <p:nvSpPr>
          <p:cNvPr id="44035" name="Content Placeholder 2"/>
          <p:cNvSpPr>
            <a:spLocks noGrp="1"/>
          </p:cNvSpPr>
          <p:nvPr>
            <p:ph idx="1"/>
          </p:nvPr>
        </p:nvSpPr>
        <p:spPr/>
        <p:txBody>
          <a:bodyPr/>
          <a:lstStyle/>
          <a:p>
            <a:pPr eaLnBrk="1" hangingPunct="1"/>
            <a:r>
              <a:rPr lang="en-NZ" dirty="0" smtClean="0"/>
              <a:t>Remember that the bottleneck in disk access is  the seek (finding the block), not the read (transferring the contents)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Effective Indexing</a:t>
            </a:r>
            <a:endParaRPr lang="en-NZ" dirty="0"/>
          </a:p>
        </p:txBody>
      </p:sp>
      <p:graphicFrame>
        <p:nvGraphicFramePr>
          <p:cNvPr id="4" name="Content Placeholder 3"/>
          <p:cNvGraphicFramePr>
            <a:graphicFrameLocks/>
          </p:cNvGraphicFramePr>
          <p:nvPr/>
        </p:nvGraphicFramePr>
        <p:xfrm>
          <a:off x="228600" y="1784350"/>
          <a:ext cx="1828800" cy="1483360"/>
        </p:xfrm>
        <a:graphic>
          <a:graphicData uri="http://schemas.openxmlformats.org/drawingml/2006/table">
            <a:tbl>
              <a:tblPr firstRow="1" bandRow="1">
                <a:tableStyleId>{D7AC3CCA-C797-4891-BE02-D94E43425B78}</a:tableStyleId>
              </a:tblPr>
              <a:tblGrid>
                <a:gridCol w="1828800">
                  <a:extLst>
                    <a:ext uri="{9D8B030D-6E8A-4147-A177-3AD203B41FA5}">
                      <a16:colId xmlns:a16="http://schemas.microsoft.com/office/drawing/2014/main" val="20000"/>
                    </a:ext>
                  </a:extLst>
                </a:gridCol>
              </a:tblGrid>
              <a:tr h="370840">
                <a:tc>
                  <a:txBody>
                    <a:bodyPr/>
                    <a:lstStyle/>
                    <a:p>
                      <a:r>
                        <a:rPr lang="en-NZ" dirty="0" smtClean="0"/>
                        <a:t>Alabama</a:t>
                      </a:r>
                      <a:endParaRPr lang="en-NZ" dirty="0"/>
                    </a:p>
                  </a:txBody>
                  <a:tcPr/>
                </a:tc>
                <a:extLst>
                  <a:ext uri="{0D108BD9-81ED-4DB2-BD59-A6C34878D82A}">
                    <a16:rowId xmlns:a16="http://schemas.microsoft.com/office/drawing/2014/main" val="10000"/>
                  </a:ext>
                </a:extLst>
              </a:tr>
              <a:tr h="370840">
                <a:tc>
                  <a:txBody>
                    <a:bodyPr/>
                    <a:lstStyle/>
                    <a:p>
                      <a:r>
                        <a:rPr lang="en-NZ" dirty="0" smtClean="0"/>
                        <a:t>California</a:t>
                      </a:r>
                      <a:endParaRPr lang="en-NZ" dirty="0"/>
                    </a:p>
                  </a:txBody>
                  <a:tcPr/>
                </a:tc>
                <a:extLst>
                  <a:ext uri="{0D108BD9-81ED-4DB2-BD59-A6C34878D82A}">
                    <a16:rowId xmlns:a16="http://schemas.microsoft.com/office/drawing/2014/main" val="10001"/>
                  </a:ext>
                </a:extLst>
              </a:tr>
              <a:tr h="370840">
                <a:tc>
                  <a:txBody>
                    <a:bodyPr/>
                    <a:lstStyle/>
                    <a:p>
                      <a:r>
                        <a:rPr lang="en-NZ" dirty="0" smtClean="0"/>
                        <a:t>Idaho</a:t>
                      </a:r>
                      <a:endParaRPr lang="en-NZ" dirty="0"/>
                    </a:p>
                  </a:txBody>
                  <a:tcPr/>
                </a:tc>
                <a:extLst>
                  <a:ext uri="{0D108BD9-81ED-4DB2-BD59-A6C34878D82A}">
                    <a16:rowId xmlns:a16="http://schemas.microsoft.com/office/drawing/2014/main" val="10002"/>
                  </a:ext>
                </a:extLst>
              </a:tr>
              <a:tr h="370840">
                <a:tc>
                  <a:txBody>
                    <a:bodyPr/>
                    <a:lstStyle/>
                    <a:p>
                      <a:r>
                        <a:rPr lang="en-NZ" dirty="0" smtClean="0"/>
                        <a:t>New</a:t>
                      </a:r>
                      <a:r>
                        <a:rPr lang="en-NZ" baseline="0" dirty="0" smtClean="0"/>
                        <a:t> York</a:t>
                      </a:r>
                      <a:endParaRPr lang="en-NZ" dirty="0"/>
                    </a:p>
                  </a:txBody>
                  <a:tcPr/>
                </a:tc>
                <a:extLst>
                  <a:ext uri="{0D108BD9-81ED-4DB2-BD59-A6C34878D82A}">
                    <a16:rowId xmlns:a16="http://schemas.microsoft.com/office/drawing/2014/main" val="10003"/>
                  </a:ext>
                </a:extLst>
              </a:tr>
            </a:tbl>
          </a:graphicData>
        </a:graphic>
      </p:graphicFrame>
      <p:cxnSp>
        <p:nvCxnSpPr>
          <p:cNvPr id="5" name="Straight Arrow Connector 4"/>
          <p:cNvCxnSpPr/>
          <p:nvPr/>
        </p:nvCxnSpPr>
        <p:spPr>
          <a:xfrm flipV="1">
            <a:off x="2057400" y="1600200"/>
            <a:ext cx="1295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057400" y="23622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1790700" y="3009900"/>
            <a:ext cx="1828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1257300" y="3924300"/>
            <a:ext cx="2971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3352800" y="1447800"/>
          <a:ext cx="4800600" cy="1125632"/>
        </p:xfrm>
        <a:graphic>
          <a:graphicData uri="http://schemas.openxmlformats.org/drawingml/2006/table">
            <a:tbl>
              <a:tblPr/>
              <a:tblGrid>
                <a:gridCol w="619372">
                  <a:extLst>
                    <a:ext uri="{9D8B030D-6E8A-4147-A177-3AD203B41FA5}">
                      <a16:colId xmlns:a16="http://schemas.microsoft.com/office/drawing/2014/main" val="20000"/>
                    </a:ext>
                  </a:extLst>
                </a:gridCol>
                <a:gridCol w="595193">
                  <a:extLst>
                    <a:ext uri="{9D8B030D-6E8A-4147-A177-3AD203B41FA5}">
                      <a16:colId xmlns:a16="http://schemas.microsoft.com/office/drawing/2014/main" val="20001"/>
                    </a:ext>
                  </a:extLst>
                </a:gridCol>
                <a:gridCol w="513353">
                  <a:extLst>
                    <a:ext uri="{9D8B030D-6E8A-4147-A177-3AD203B41FA5}">
                      <a16:colId xmlns:a16="http://schemas.microsoft.com/office/drawing/2014/main" val="20002"/>
                    </a:ext>
                  </a:extLst>
                </a:gridCol>
                <a:gridCol w="996948">
                  <a:extLst>
                    <a:ext uri="{9D8B030D-6E8A-4147-A177-3AD203B41FA5}">
                      <a16:colId xmlns:a16="http://schemas.microsoft.com/office/drawing/2014/main" val="20003"/>
                    </a:ext>
                  </a:extLst>
                </a:gridCol>
                <a:gridCol w="1160625">
                  <a:extLst>
                    <a:ext uri="{9D8B030D-6E8A-4147-A177-3AD203B41FA5}">
                      <a16:colId xmlns:a16="http://schemas.microsoft.com/office/drawing/2014/main" val="20004"/>
                    </a:ext>
                  </a:extLst>
                </a:gridCol>
                <a:gridCol w="915109">
                  <a:extLst>
                    <a:ext uri="{9D8B030D-6E8A-4147-A177-3AD203B41FA5}">
                      <a16:colId xmlns:a16="http://schemas.microsoft.com/office/drawing/2014/main" val="20005"/>
                    </a:ext>
                  </a:extLst>
                </a:gridCol>
              </a:tblGrid>
              <a:tr h="148856">
                <a:tc>
                  <a:txBody>
                    <a:bodyPr/>
                    <a:lstStyle/>
                    <a:p>
                      <a:pPr algn="l" fontAlgn="b"/>
                      <a:r>
                        <a:rPr lang="en-NZ" sz="900" b="0" i="0" u="none" strike="noStrike" dirty="0">
                          <a:solidFill>
                            <a:srgbClr val="3F3F3F"/>
                          </a:solidFill>
                          <a:latin typeface="Arial"/>
                        </a:rPr>
                        <a:t>Alabama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Montgomery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4,447,100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Yellow Hammer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Camellia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48856">
                <a:tc>
                  <a:txBody>
                    <a:bodyPr/>
                    <a:lstStyle/>
                    <a:p>
                      <a:pPr algn="l" fontAlgn="b"/>
                      <a:r>
                        <a:rPr lang="en-NZ" sz="900" b="0" i="0" u="none" strike="noStrike">
                          <a:solidFill>
                            <a:srgbClr val="3F3F3F"/>
                          </a:solidFill>
                          <a:latin typeface="Arial"/>
                        </a:rPr>
                        <a:t>Alaska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Juneau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626,932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Willow Ptarmigan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Forget Me Not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Skimmer dragonfly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a:solidFill>
                            <a:srgbClr val="3F3F3F"/>
                          </a:solidFill>
                          <a:latin typeface="Arial"/>
                        </a:rPr>
                        <a:t>Arizona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Phoenix</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5,130,632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Cactus Wren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Saguaro Cactus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Swallowtail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48856">
                <a:tc>
                  <a:txBody>
                    <a:bodyPr/>
                    <a:lstStyle/>
                    <a:p>
                      <a:pPr algn="l" fontAlgn="b"/>
                      <a:r>
                        <a:rPr lang="en-NZ" sz="900" b="0" i="0" u="none" strike="noStrike">
                          <a:solidFill>
                            <a:srgbClr val="3F3F3F"/>
                          </a:solidFill>
                          <a:latin typeface="Arial"/>
                        </a:rPr>
                        <a:t>Arkansas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Little Rock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2,675,400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Mockingbird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Apple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nvGraphicFramePr>
        <p:xfrm>
          <a:off x="3352800" y="3070225"/>
          <a:ext cx="4876800" cy="981384"/>
        </p:xfrm>
        <a:graphic>
          <a:graphicData uri="http://schemas.openxmlformats.org/drawingml/2006/table">
            <a:tbl>
              <a:tblPr/>
              <a:tblGrid>
                <a:gridCol w="629203">
                  <a:extLst>
                    <a:ext uri="{9D8B030D-6E8A-4147-A177-3AD203B41FA5}">
                      <a16:colId xmlns:a16="http://schemas.microsoft.com/office/drawing/2014/main" val="20000"/>
                    </a:ext>
                  </a:extLst>
                </a:gridCol>
                <a:gridCol w="604640">
                  <a:extLst>
                    <a:ext uri="{9D8B030D-6E8A-4147-A177-3AD203B41FA5}">
                      <a16:colId xmlns:a16="http://schemas.microsoft.com/office/drawing/2014/main" val="20001"/>
                    </a:ext>
                  </a:extLst>
                </a:gridCol>
                <a:gridCol w="521502">
                  <a:extLst>
                    <a:ext uri="{9D8B030D-6E8A-4147-A177-3AD203B41FA5}">
                      <a16:colId xmlns:a16="http://schemas.microsoft.com/office/drawing/2014/main" val="20002"/>
                    </a:ext>
                  </a:extLst>
                </a:gridCol>
                <a:gridCol w="1012773">
                  <a:extLst>
                    <a:ext uri="{9D8B030D-6E8A-4147-A177-3AD203B41FA5}">
                      <a16:colId xmlns:a16="http://schemas.microsoft.com/office/drawing/2014/main" val="20003"/>
                    </a:ext>
                  </a:extLst>
                </a:gridCol>
                <a:gridCol w="1179048">
                  <a:extLst>
                    <a:ext uri="{9D8B030D-6E8A-4147-A177-3AD203B41FA5}">
                      <a16:colId xmlns:a16="http://schemas.microsoft.com/office/drawing/2014/main" val="20004"/>
                    </a:ext>
                  </a:extLst>
                </a:gridCol>
                <a:gridCol w="929634">
                  <a:extLst>
                    <a:ext uri="{9D8B030D-6E8A-4147-A177-3AD203B41FA5}">
                      <a16:colId xmlns:a16="http://schemas.microsoft.com/office/drawing/2014/main" val="20005"/>
                    </a:ext>
                  </a:extLst>
                </a:gridCol>
              </a:tblGrid>
              <a:tr h="148856">
                <a:tc>
                  <a:txBody>
                    <a:bodyPr/>
                    <a:lstStyle/>
                    <a:p>
                      <a:pPr algn="l" fontAlgn="b"/>
                      <a:r>
                        <a:rPr lang="en-NZ" sz="900" b="0" i="0" u="none" strike="noStrike" dirty="0">
                          <a:solidFill>
                            <a:srgbClr val="3F3F3F"/>
                          </a:solidFill>
                          <a:latin typeface="Arial"/>
                        </a:rPr>
                        <a:t>California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Sacramento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33,871,648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Valley Quial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Poppy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Dogface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dirty="0">
                          <a:solidFill>
                            <a:srgbClr val="3F3F3F"/>
                          </a:solidFill>
                          <a:latin typeface="Arial"/>
                        </a:rPr>
                        <a:t>Hawaii</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Honolulu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1,211,537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Nene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Hibiscus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3352800" y="4343400"/>
          <a:ext cx="4800601" cy="1399952"/>
        </p:xfrm>
        <a:graphic>
          <a:graphicData uri="http://schemas.openxmlformats.org/drawingml/2006/table">
            <a:tbl>
              <a:tblPr/>
              <a:tblGrid>
                <a:gridCol w="619372">
                  <a:extLst>
                    <a:ext uri="{9D8B030D-6E8A-4147-A177-3AD203B41FA5}">
                      <a16:colId xmlns:a16="http://schemas.microsoft.com/office/drawing/2014/main" val="20000"/>
                    </a:ext>
                  </a:extLst>
                </a:gridCol>
                <a:gridCol w="595194">
                  <a:extLst>
                    <a:ext uri="{9D8B030D-6E8A-4147-A177-3AD203B41FA5}">
                      <a16:colId xmlns:a16="http://schemas.microsoft.com/office/drawing/2014/main" val="20001"/>
                    </a:ext>
                  </a:extLst>
                </a:gridCol>
                <a:gridCol w="513353">
                  <a:extLst>
                    <a:ext uri="{9D8B030D-6E8A-4147-A177-3AD203B41FA5}">
                      <a16:colId xmlns:a16="http://schemas.microsoft.com/office/drawing/2014/main" val="20002"/>
                    </a:ext>
                  </a:extLst>
                </a:gridCol>
                <a:gridCol w="996947">
                  <a:extLst>
                    <a:ext uri="{9D8B030D-6E8A-4147-A177-3AD203B41FA5}">
                      <a16:colId xmlns:a16="http://schemas.microsoft.com/office/drawing/2014/main" val="20003"/>
                    </a:ext>
                  </a:extLst>
                </a:gridCol>
                <a:gridCol w="1160626">
                  <a:extLst>
                    <a:ext uri="{9D8B030D-6E8A-4147-A177-3AD203B41FA5}">
                      <a16:colId xmlns:a16="http://schemas.microsoft.com/office/drawing/2014/main" val="20004"/>
                    </a:ext>
                  </a:extLst>
                </a:gridCol>
                <a:gridCol w="915109">
                  <a:extLst>
                    <a:ext uri="{9D8B030D-6E8A-4147-A177-3AD203B41FA5}">
                      <a16:colId xmlns:a16="http://schemas.microsoft.com/office/drawing/2014/main" val="20005"/>
                    </a:ext>
                  </a:extLst>
                </a:gridCol>
              </a:tblGrid>
              <a:tr h="245075">
                <a:tc>
                  <a:txBody>
                    <a:bodyPr/>
                    <a:lstStyle/>
                    <a:p>
                      <a:pPr algn="l" fontAlgn="b"/>
                      <a:r>
                        <a:rPr lang="en-NZ" sz="900" b="0" i="0" u="none" strike="noStrike" dirty="0">
                          <a:solidFill>
                            <a:srgbClr val="3F3F3F"/>
                          </a:solidFill>
                          <a:latin typeface="Arial"/>
                        </a:rPr>
                        <a:t>Idaho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Boise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1,293,953</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Mountain 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Syringa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64525">
                <a:tc>
                  <a:txBody>
                    <a:bodyPr/>
                    <a:lstStyle/>
                    <a:p>
                      <a:pPr algn="l" fontAlgn="b"/>
                      <a:r>
                        <a:rPr lang="en-NZ" sz="27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45075">
                <a:tc>
                  <a:txBody>
                    <a:bodyPr/>
                    <a:lstStyle/>
                    <a:p>
                      <a:pPr algn="l" fontAlgn="b"/>
                      <a:r>
                        <a:rPr lang="en-NZ" sz="900" b="0" i="0" u="none" strike="noStrike">
                          <a:solidFill>
                            <a:srgbClr val="3F3F3F"/>
                          </a:solidFill>
                          <a:latin typeface="Arial"/>
                        </a:rPr>
                        <a:t>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Topeka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2,688,418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Western Meadowlark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Sunflower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364525">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graphicFrame>
        <p:nvGraphicFramePr>
          <p:cNvPr id="18" name="Table 17"/>
          <p:cNvGraphicFramePr>
            <a:graphicFrameLocks noGrp="1"/>
          </p:cNvGraphicFramePr>
          <p:nvPr/>
        </p:nvGraphicFramePr>
        <p:xfrm>
          <a:off x="3352800" y="5876925"/>
          <a:ext cx="4800600" cy="981384"/>
        </p:xfrm>
        <a:graphic>
          <a:graphicData uri="http://schemas.openxmlformats.org/drawingml/2006/table">
            <a:tbl>
              <a:tblPr/>
              <a:tblGrid>
                <a:gridCol w="619372">
                  <a:extLst>
                    <a:ext uri="{9D8B030D-6E8A-4147-A177-3AD203B41FA5}">
                      <a16:colId xmlns:a16="http://schemas.microsoft.com/office/drawing/2014/main" val="20000"/>
                    </a:ext>
                  </a:extLst>
                </a:gridCol>
                <a:gridCol w="595193">
                  <a:extLst>
                    <a:ext uri="{9D8B030D-6E8A-4147-A177-3AD203B41FA5}">
                      <a16:colId xmlns:a16="http://schemas.microsoft.com/office/drawing/2014/main" val="20001"/>
                    </a:ext>
                  </a:extLst>
                </a:gridCol>
                <a:gridCol w="513353">
                  <a:extLst>
                    <a:ext uri="{9D8B030D-6E8A-4147-A177-3AD203B41FA5}">
                      <a16:colId xmlns:a16="http://schemas.microsoft.com/office/drawing/2014/main" val="20002"/>
                    </a:ext>
                  </a:extLst>
                </a:gridCol>
                <a:gridCol w="996948">
                  <a:extLst>
                    <a:ext uri="{9D8B030D-6E8A-4147-A177-3AD203B41FA5}">
                      <a16:colId xmlns:a16="http://schemas.microsoft.com/office/drawing/2014/main" val="20003"/>
                    </a:ext>
                  </a:extLst>
                </a:gridCol>
                <a:gridCol w="1160625">
                  <a:extLst>
                    <a:ext uri="{9D8B030D-6E8A-4147-A177-3AD203B41FA5}">
                      <a16:colId xmlns:a16="http://schemas.microsoft.com/office/drawing/2014/main" val="20004"/>
                    </a:ext>
                  </a:extLst>
                </a:gridCol>
                <a:gridCol w="915109">
                  <a:extLst>
                    <a:ext uri="{9D8B030D-6E8A-4147-A177-3AD203B41FA5}">
                      <a16:colId xmlns:a16="http://schemas.microsoft.com/office/drawing/2014/main" val="20005"/>
                    </a:ext>
                  </a:extLst>
                </a:gridCol>
              </a:tblGrid>
              <a:tr h="148856">
                <a:tc>
                  <a:txBody>
                    <a:bodyPr/>
                    <a:lstStyle/>
                    <a:p>
                      <a:pPr algn="l" fontAlgn="b"/>
                      <a:r>
                        <a:rPr lang="en-NZ" sz="900" b="0" i="0" u="none" strike="noStrike" dirty="0">
                          <a:solidFill>
                            <a:srgbClr val="3F3F3F"/>
                          </a:solidFill>
                          <a:latin typeface="Arial"/>
                        </a:rPr>
                        <a:t>New </a:t>
                      </a:r>
                      <a:r>
                        <a:rPr lang="en-NZ" sz="900" b="0" i="0" u="none" strike="noStrike" dirty="0" err="1">
                          <a:solidFill>
                            <a:srgbClr val="3F3F3F"/>
                          </a:solidFill>
                          <a:latin typeface="Arial"/>
                        </a:rPr>
                        <a:t>york</a:t>
                      </a:r>
                      <a:endParaRPr lang="en-NZ" sz="900" b="0" i="0" u="none" strike="noStrike" dirty="0">
                        <a:solidFill>
                          <a:srgbClr val="3F3F3F"/>
                        </a:solidFill>
                        <a:latin typeface="Arial"/>
                      </a:endParaRP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Albany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18,976,457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Rose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Ladybug</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dirty="0">
                          <a:solidFill>
                            <a:srgbClr val="3F3F3F"/>
                          </a:solidFill>
                          <a:latin typeface="Arial"/>
                        </a:rPr>
                        <a:t>Rhode Island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Providence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1,048,319</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Rhode Island Red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Violet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sp>
        <p:nvSpPr>
          <p:cNvPr id="45209" name="TextBox 26"/>
          <p:cNvSpPr txBox="1">
            <a:spLocks noChangeArrowheads="1"/>
          </p:cNvSpPr>
          <p:nvPr/>
        </p:nvSpPr>
        <p:spPr bwMode="auto">
          <a:xfrm>
            <a:off x="8153400" y="1447800"/>
            <a:ext cx="941388" cy="369888"/>
          </a:xfrm>
          <a:prstGeom prst="rect">
            <a:avLst/>
          </a:prstGeom>
          <a:noFill/>
          <a:ln w="9525">
            <a:noFill/>
            <a:miter lim="800000"/>
            <a:headEnd/>
            <a:tailEnd/>
          </a:ln>
        </p:spPr>
        <p:txBody>
          <a:bodyPr wrap="none">
            <a:spAutoFit/>
          </a:bodyPr>
          <a:lstStyle/>
          <a:p>
            <a:r>
              <a:rPr lang="en-NZ"/>
              <a:t>Block 1</a:t>
            </a:r>
          </a:p>
        </p:txBody>
      </p:sp>
      <p:sp>
        <p:nvSpPr>
          <p:cNvPr id="45210" name="TextBox 27"/>
          <p:cNvSpPr txBox="1">
            <a:spLocks noChangeArrowheads="1"/>
          </p:cNvSpPr>
          <p:nvPr/>
        </p:nvSpPr>
        <p:spPr bwMode="auto">
          <a:xfrm>
            <a:off x="8153400" y="3135313"/>
            <a:ext cx="941388" cy="369887"/>
          </a:xfrm>
          <a:prstGeom prst="rect">
            <a:avLst/>
          </a:prstGeom>
          <a:noFill/>
          <a:ln w="9525">
            <a:noFill/>
            <a:miter lim="800000"/>
            <a:headEnd/>
            <a:tailEnd/>
          </a:ln>
        </p:spPr>
        <p:txBody>
          <a:bodyPr wrap="none">
            <a:spAutoFit/>
          </a:bodyPr>
          <a:lstStyle/>
          <a:p>
            <a:r>
              <a:rPr lang="en-NZ"/>
              <a:t>Block 2</a:t>
            </a:r>
          </a:p>
        </p:txBody>
      </p:sp>
      <p:sp>
        <p:nvSpPr>
          <p:cNvPr id="45211" name="TextBox 28"/>
          <p:cNvSpPr txBox="1">
            <a:spLocks noChangeArrowheads="1"/>
          </p:cNvSpPr>
          <p:nvPr/>
        </p:nvSpPr>
        <p:spPr bwMode="auto">
          <a:xfrm>
            <a:off x="8153400" y="4343400"/>
            <a:ext cx="941388" cy="369888"/>
          </a:xfrm>
          <a:prstGeom prst="rect">
            <a:avLst/>
          </a:prstGeom>
          <a:noFill/>
          <a:ln w="9525">
            <a:noFill/>
            <a:miter lim="800000"/>
            <a:headEnd/>
            <a:tailEnd/>
          </a:ln>
        </p:spPr>
        <p:txBody>
          <a:bodyPr wrap="none">
            <a:spAutoFit/>
          </a:bodyPr>
          <a:lstStyle/>
          <a:p>
            <a:r>
              <a:rPr lang="en-NZ"/>
              <a:t>Block 3</a:t>
            </a:r>
          </a:p>
        </p:txBody>
      </p:sp>
      <p:sp>
        <p:nvSpPr>
          <p:cNvPr id="45212" name="TextBox 29"/>
          <p:cNvSpPr txBox="1">
            <a:spLocks noChangeArrowheads="1"/>
          </p:cNvSpPr>
          <p:nvPr/>
        </p:nvSpPr>
        <p:spPr bwMode="auto">
          <a:xfrm>
            <a:off x="8153400" y="5954713"/>
            <a:ext cx="941388" cy="369887"/>
          </a:xfrm>
          <a:prstGeom prst="rect">
            <a:avLst/>
          </a:prstGeom>
          <a:noFill/>
          <a:ln w="9525">
            <a:noFill/>
            <a:miter lim="800000"/>
            <a:headEnd/>
            <a:tailEnd/>
          </a:ln>
        </p:spPr>
        <p:txBody>
          <a:bodyPr wrap="none">
            <a:spAutoFit/>
          </a:bodyPr>
          <a:lstStyle/>
          <a:p>
            <a:r>
              <a:rPr lang="en-NZ"/>
              <a:t>Block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2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2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2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09" grpId="0"/>
      <p:bldP spid="45210" grpId="0"/>
      <p:bldP spid="45211" grpId="0"/>
      <p:bldP spid="452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Types of Index</a:t>
            </a:r>
            <a:endParaRPr lang="en-NZ" dirty="0"/>
          </a:p>
        </p:txBody>
      </p:sp>
      <p:sp>
        <p:nvSpPr>
          <p:cNvPr id="46083" name="Content Placeholder 2"/>
          <p:cNvSpPr>
            <a:spLocks noGrp="1"/>
          </p:cNvSpPr>
          <p:nvPr>
            <p:ph idx="1"/>
          </p:nvPr>
        </p:nvSpPr>
        <p:spPr/>
        <p:txBody>
          <a:bodyPr/>
          <a:lstStyle/>
          <a:p>
            <a:pPr eaLnBrk="1" hangingPunct="1"/>
            <a:r>
              <a:rPr lang="en-NZ" dirty="0" smtClean="0"/>
              <a:t>Assume the table is sorted.</a:t>
            </a:r>
          </a:p>
          <a:p>
            <a:pPr eaLnBrk="1" hangingPunct="1"/>
            <a:r>
              <a:rPr lang="en-NZ" dirty="0" smtClean="0"/>
              <a:t>Database and index are in the same sort order</a:t>
            </a:r>
          </a:p>
          <a:p>
            <a:pPr eaLnBrk="1" hangingPunct="1"/>
            <a:r>
              <a:rPr lang="en-NZ" dirty="0" smtClean="0"/>
              <a:t>Primary Index:</a:t>
            </a:r>
          </a:p>
          <a:p>
            <a:pPr lvl="1" eaLnBrk="1" hangingPunct="1"/>
            <a:r>
              <a:rPr lang="en-NZ" dirty="0" smtClean="0"/>
              <a:t>Index is on primary or candidate key</a:t>
            </a:r>
          </a:p>
          <a:p>
            <a:pPr lvl="1" eaLnBrk="1" hangingPunct="1"/>
            <a:r>
              <a:rPr lang="en-AU" dirty="0" smtClean="0"/>
              <a:t>Will be only one record for each index entry</a:t>
            </a:r>
            <a:endParaRPr lang="en-NZ" dirty="0" smtClean="0"/>
          </a:p>
          <a:p>
            <a:pPr eaLnBrk="1" hangingPunct="1"/>
            <a:r>
              <a:rPr lang="en-NZ" dirty="0" smtClean="0">
                <a:sym typeface="Wingdings" pitchFamily="2" charset="2"/>
              </a:rPr>
              <a:t>Clustered index</a:t>
            </a:r>
          </a:p>
          <a:p>
            <a:pPr lvl="1" eaLnBrk="1" hangingPunct="1"/>
            <a:r>
              <a:rPr lang="en-NZ" dirty="0" smtClean="0">
                <a:sym typeface="Wingdings" pitchFamily="2" charset="2"/>
              </a:rPr>
              <a:t>Index is on a non-candidate key</a:t>
            </a:r>
          </a:p>
          <a:p>
            <a:pPr lvl="1" eaLnBrk="1" hangingPunct="1"/>
            <a:r>
              <a:rPr lang="en-NZ" dirty="0" smtClean="0">
                <a:sym typeface="Wingdings" pitchFamily="2" charset="2"/>
              </a:rPr>
              <a:t>May be multiple records for a single index entry</a:t>
            </a: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Types of Index</a:t>
            </a:r>
            <a:endParaRPr lang="en-NZ" dirty="0"/>
          </a:p>
        </p:txBody>
      </p:sp>
      <p:sp>
        <p:nvSpPr>
          <p:cNvPr id="47107" name="Content Placeholder 2"/>
          <p:cNvSpPr>
            <a:spLocks noGrp="1"/>
          </p:cNvSpPr>
          <p:nvPr>
            <p:ph idx="1"/>
          </p:nvPr>
        </p:nvSpPr>
        <p:spPr/>
        <p:txBody>
          <a:bodyPr/>
          <a:lstStyle/>
          <a:p>
            <a:pPr eaLnBrk="1" hangingPunct="1"/>
            <a:r>
              <a:rPr lang="en-NZ" dirty="0" smtClean="0"/>
              <a:t>What about the other (non sort key) fields?</a:t>
            </a:r>
          </a:p>
          <a:p>
            <a:pPr eaLnBrk="1" hangingPunct="1"/>
            <a:r>
              <a:rPr lang="en-NZ" dirty="0" smtClean="0"/>
              <a:t>If we often do queries based on another field, we can gain efficiency by indexing on that field.</a:t>
            </a:r>
          </a:p>
          <a:p>
            <a:pPr eaLnBrk="1" hangingPunct="1"/>
            <a:r>
              <a:rPr lang="en-NZ" dirty="0" smtClean="0"/>
              <a:t>This is called a “secondary index”</a:t>
            </a:r>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Secondary Index</a:t>
            </a:r>
            <a:endParaRPr lang="en-NZ" dirty="0"/>
          </a:p>
        </p:txBody>
      </p:sp>
      <p:graphicFrame>
        <p:nvGraphicFramePr>
          <p:cNvPr id="5" name="Table 4"/>
          <p:cNvGraphicFramePr>
            <a:graphicFrameLocks noGrp="1"/>
          </p:cNvGraphicFramePr>
          <p:nvPr/>
        </p:nvGraphicFramePr>
        <p:xfrm>
          <a:off x="457200" y="1874838"/>
          <a:ext cx="1143000" cy="292608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20000"/>
                    </a:ext>
                  </a:extLst>
                </a:gridCol>
              </a:tblGrid>
              <a:tr h="269240">
                <a:tc>
                  <a:txBody>
                    <a:bodyPr/>
                    <a:lstStyle/>
                    <a:p>
                      <a:r>
                        <a:rPr lang="en-NZ" dirty="0" smtClean="0">
                          <a:solidFill>
                            <a:schemeClr val="bg1"/>
                          </a:solidFill>
                        </a:rPr>
                        <a:t>Albany</a:t>
                      </a:r>
                      <a:endParaRPr lang="en-NZ" dirty="0">
                        <a:solidFill>
                          <a:schemeClr val="bg1"/>
                        </a:solidFill>
                      </a:endParaRPr>
                    </a:p>
                  </a:txBody>
                  <a:tcPr>
                    <a:solidFill>
                      <a:schemeClr val="tx1"/>
                    </a:solidFill>
                  </a:tcPr>
                </a:tc>
                <a:extLst>
                  <a:ext uri="{0D108BD9-81ED-4DB2-BD59-A6C34878D82A}">
                    <a16:rowId xmlns:a16="http://schemas.microsoft.com/office/drawing/2014/main" val="10000"/>
                  </a:ext>
                </a:extLst>
              </a:tr>
              <a:tr h="269240">
                <a:tc>
                  <a:txBody>
                    <a:bodyPr/>
                    <a:lstStyle/>
                    <a:p>
                      <a:r>
                        <a:rPr lang="en-NZ" dirty="0" smtClean="0">
                          <a:solidFill>
                            <a:schemeClr val="bg1"/>
                          </a:solidFill>
                        </a:rPr>
                        <a:t>….</a:t>
                      </a:r>
                      <a:endParaRPr lang="en-NZ" dirty="0">
                        <a:solidFill>
                          <a:schemeClr val="bg1"/>
                        </a:solidFill>
                      </a:endParaRPr>
                    </a:p>
                  </a:txBody>
                  <a:tcPr>
                    <a:solidFill>
                      <a:schemeClr val="tx1"/>
                    </a:solidFill>
                  </a:tcPr>
                </a:tc>
                <a:extLst>
                  <a:ext uri="{0D108BD9-81ED-4DB2-BD59-A6C34878D82A}">
                    <a16:rowId xmlns:a16="http://schemas.microsoft.com/office/drawing/2014/main" val="10001"/>
                  </a:ext>
                </a:extLst>
              </a:tr>
              <a:tr h="269240">
                <a:tc>
                  <a:txBody>
                    <a:bodyPr/>
                    <a:lstStyle/>
                    <a:p>
                      <a:r>
                        <a:rPr lang="en-NZ" dirty="0" smtClean="0">
                          <a:solidFill>
                            <a:schemeClr val="bg1"/>
                          </a:solidFill>
                        </a:rPr>
                        <a:t>Boise</a:t>
                      </a:r>
                      <a:endParaRPr lang="en-NZ" dirty="0">
                        <a:solidFill>
                          <a:schemeClr val="bg1"/>
                        </a:solidFill>
                      </a:endParaRPr>
                    </a:p>
                  </a:txBody>
                  <a:tcPr>
                    <a:solidFill>
                      <a:schemeClr val="tx1"/>
                    </a:solidFill>
                  </a:tcPr>
                </a:tc>
                <a:extLst>
                  <a:ext uri="{0D108BD9-81ED-4DB2-BD59-A6C34878D82A}">
                    <a16:rowId xmlns:a16="http://schemas.microsoft.com/office/drawing/2014/main" val="10002"/>
                  </a:ext>
                </a:extLst>
              </a:tr>
              <a:tr h="269240">
                <a:tc>
                  <a:txBody>
                    <a:bodyPr/>
                    <a:lstStyle/>
                    <a:p>
                      <a:r>
                        <a:rPr lang="en-NZ" dirty="0" smtClean="0">
                          <a:solidFill>
                            <a:schemeClr val="bg1"/>
                          </a:solidFill>
                        </a:rPr>
                        <a:t>…..</a:t>
                      </a:r>
                      <a:endParaRPr lang="en-NZ" dirty="0">
                        <a:solidFill>
                          <a:schemeClr val="bg1"/>
                        </a:solidFill>
                      </a:endParaRPr>
                    </a:p>
                  </a:txBody>
                  <a:tcPr>
                    <a:solidFill>
                      <a:schemeClr val="tx1"/>
                    </a:solidFill>
                  </a:tcPr>
                </a:tc>
                <a:extLst>
                  <a:ext uri="{0D108BD9-81ED-4DB2-BD59-A6C34878D82A}">
                    <a16:rowId xmlns:a16="http://schemas.microsoft.com/office/drawing/2014/main" val="10003"/>
                  </a:ext>
                </a:extLst>
              </a:tr>
              <a:tr h="269240">
                <a:tc>
                  <a:txBody>
                    <a:bodyPr/>
                    <a:lstStyle/>
                    <a:p>
                      <a:r>
                        <a:rPr lang="en-NZ" dirty="0" smtClean="0">
                          <a:solidFill>
                            <a:schemeClr val="bg1"/>
                          </a:solidFill>
                        </a:rPr>
                        <a:t>Honolulu</a:t>
                      </a:r>
                      <a:endParaRPr lang="en-NZ" dirty="0">
                        <a:solidFill>
                          <a:schemeClr val="bg1"/>
                        </a:solidFill>
                      </a:endParaRPr>
                    </a:p>
                  </a:txBody>
                  <a:tcPr>
                    <a:solidFill>
                      <a:schemeClr val="tx1"/>
                    </a:solidFill>
                  </a:tcPr>
                </a:tc>
                <a:extLst>
                  <a:ext uri="{0D108BD9-81ED-4DB2-BD59-A6C34878D82A}">
                    <a16:rowId xmlns:a16="http://schemas.microsoft.com/office/drawing/2014/main" val="10004"/>
                  </a:ext>
                </a:extLst>
              </a:tr>
              <a:tr h="269240">
                <a:tc>
                  <a:txBody>
                    <a:bodyPr/>
                    <a:lstStyle/>
                    <a:p>
                      <a:r>
                        <a:rPr lang="en-NZ" dirty="0" smtClean="0">
                          <a:solidFill>
                            <a:schemeClr val="bg1"/>
                          </a:solidFill>
                        </a:rPr>
                        <a:t>….</a:t>
                      </a:r>
                      <a:endParaRPr lang="en-NZ" dirty="0">
                        <a:solidFill>
                          <a:schemeClr val="bg1"/>
                        </a:solidFill>
                      </a:endParaRPr>
                    </a:p>
                  </a:txBody>
                  <a:tcPr>
                    <a:solidFill>
                      <a:schemeClr val="tx1"/>
                    </a:solidFill>
                  </a:tcPr>
                </a:tc>
                <a:extLst>
                  <a:ext uri="{0D108BD9-81ED-4DB2-BD59-A6C34878D82A}">
                    <a16:rowId xmlns:a16="http://schemas.microsoft.com/office/drawing/2014/main" val="10005"/>
                  </a:ext>
                </a:extLst>
              </a:tr>
              <a:tr h="269240">
                <a:tc>
                  <a:txBody>
                    <a:bodyPr/>
                    <a:lstStyle/>
                    <a:p>
                      <a:r>
                        <a:rPr lang="en-NZ" dirty="0" smtClean="0">
                          <a:solidFill>
                            <a:schemeClr val="bg1"/>
                          </a:solidFill>
                        </a:rPr>
                        <a:t>Juneau</a:t>
                      </a:r>
                      <a:endParaRPr lang="en-NZ" dirty="0">
                        <a:solidFill>
                          <a:schemeClr val="bg1"/>
                        </a:solidFill>
                      </a:endParaRPr>
                    </a:p>
                  </a:txBody>
                  <a:tcPr>
                    <a:solidFill>
                      <a:schemeClr val="tx1"/>
                    </a:solidFill>
                  </a:tcPr>
                </a:tc>
                <a:extLst>
                  <a:ext uri="{0D108BD9-81ED-4DB2-BD59-A6C34878D82A}">
                    <a16:rowId xmlns:a16="http://schemas.microsoft.com/office/drawing/2014/main" val="10006"/>
                  </a:ext>
                </a:extLst>
              </a:tr>
              <a:tr h="269240">
                <a:tc>
                  <a:txBody>
                    <a:bodyPr/>
                    <a:lstStyle/>
                    <a:p>
                      <a:r>
                        <a:rPr lang="en-NZ" dirty="0" smtClean="0">
                          <a:solidFill>
                            <a:schemeClr val="bg1"/>
                          </a:solidFill>
                        </a:rPr>
                        <a:t>…</a:t>
                      </a:r>
                      <a:endParaRPr lang="en-NZ" dirty="0">
                        <a:solidFill>
                          <a:schemeClr val="bg1"/>
                        </a:solidFill>
                      </a:endParaRPr>
                    </a:p>
                  </a:txBody>
                  <a:tcPr>
                    <a:solidFill>
                      <a:schemeClr val="tx1"/>
                    </a:solidFill>
                  </a:tcPr>
                </a:tc>
                <a:extLst>
                  <a:ext uri="{0D108BD9-81ED-4DB2-BD59-A6C34878D82A}">
                    <a16:rowId xmlns:a16="http://schemas.microsoft.com/office/drawing/2014/main" val="10007"/>
                  </a:ext>
                </a:extLst>
              </a:tr>
            </a:tbl>
          </a:graphicData>
        </a:graphic>
      </p:graphicFrame>
      <p:sp>
        <p:nvSpPr>
          <p:cNvPr id="48140" name="Content Placeholder 7"/>
          <p:cNvSpPr>
            <a:spLocks noGrp="1"/>
          </p:cNvSpPr>
          <p:nvPr>
            <p:ph idx="1"/>
          </p:nvPr>
        </p:nvSpPr>
        <p:spPr/>
        <p:txBody>
          <a:bodyPr/>
          <a:lstStyle/>
          <a:p>
            <a:pPr eaLnBrk="1" hangingPunct="1"/>
            <a:endParaRPr lang="en-NZ" smtClean="0"/>
          </a:p>
        </p:txBody>
      </p:sp>
      <p:graphicFrame>
        <p:nvGraphicFramePr>
          <p:cNvPr id="9" name="Table 8"/>
          <p:cNvGraphicFramePr>
            <a:graphicFrameLocks noGrp="1"/>
          </p:cNvGraphicFramePr>
          <p:nvPr/>
        </p:nvGraphicFramePr>
        <p:xfrm>
          <a:off x="2667000" y="1758950"/>
          <a:ext cx="6096000" cy="3879112"/>
        </p:xfrm>
        <a:graphic>
          <a:graphicData uri="http://schemas.openxmlformats.org/drawingml/2006/table">
            <a:tbl>
              <a:tblPr/>
              <a:tblGrid>
                <a:gridCol w="786504">
                  <a:extLst>
                    <a:ext uri="{9D8B030D-6E8A-4147-A177-3AD203B41FA5}">
                      <a16:colId xmlns:a16="http://schemas.microsoft.com/office/drawing/2014/main" val="20000"/>
                    </a:ext>
                  </a:extLst>
                </a:gridCol>
                <a:gridCol w="755800">
                  <a:extLst>
                    <a:ext uri="{9D8B030D-6E8A-4147-A177-3AD203B41FA5}">
                      <a16:colId xmlns:a16="http://schemas.microsoft.com/office/drawing/2014/main" val="20001"/>
                    </a:ext>
                  </a:extLst>
                </a:gridCol>
                <a:gridCol w="651877">
                  <a:extLst>
                    <a:ext uri="{9D8B030D-6E8A-4147-A177-3AD203B41FA5}">
                      <a16:colId xmlns:a16="http://schemas.microsoft.com/office/drawing/2014/main" val="20002"/>
                    </a:ext>
                  </a:extLst>
                </a:gridCol>
                <a:gridCol w="1265966">
                  <a:extLst>
                    <a:ext uri="{9D8B030D-6E8A-4147-A177-3AD203B41FA5}">
                      <a16:colId xmlns:a16="http://schemas.microsoft.com/office/drawing/2014/main" val="20003"/>
                    </a:ext>
                  </a:extLst>
                </a:gridCol>
                <a:gridCol w="1473810">
                  <a:extLst>
                    <a:ext uri="{9D8B030D-6E8A-4147-A177-3AD203B41FA5}">
                      <a16:colId xmlns:a16="http://schemas.microsoft.com/office/drawing/2014/main" val="20004"/>
                    </a:ext>
                  </a:extLst>
                </a:gridCol>
                <a:gridCol w="1162043">
                  <a:extLst>
                    <a:ext uri="{9D8B030D-6E8A-4147-A177-3AD203B41FA5}">
                      <a16:colId xmlns:a16="http://schemas.microsoft.com/office/drawing/2014/main" val="20005"/>
                    </a:ext>
                  </a:extLst>
                </a:gridCol>
              </a:tblGrid>
              <a:tr h="148856">
                <a:tc>
                  <a:txBody>
                    <a:bodyPr/>
                    <a:lstStyle/>
                    <a:p>
                      <a:pPr algn="ctr" fontAlgn="b"/>
                      <a:r>
                        <a:rPr lang="en-NZ" sz="900" b="1" i="0" u="none" strike="noStrike" dirty="0">
                          <a:solidFill>
                            <a:srgbClr val="3F3F3F"/>
                          </a:solidFill>
                          <a:latin typeface="Arial"/>
                        </a:rPr>
                        <a:t>Name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Capitol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1" i="0" u="none" strike="noStrike">
                          <a:solidFill>
                            <a:srgbClr val="3F3F3F"/>
                          </a:solidFill>
                          <a:latin typeface="Arial"/>
                        </a:rPr>
                        <a:t>Population</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Insect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48856">
                <a:tc>
                  <a:txBody>
                    <a:bodyPr/>
                    <a:lstStyle/>
                    <a:p>
                      <a:pPr algn="l" fontAlgn="b"/>
                      <a:r>
                        <a:rPr lang="en-NZ" sz="900" b="0" i="0" u="none" strike="noStrike">
                          <a:solidFill>
                            <a:srgbClr val="3F3F3F"/>
                          </a:solidFill>
                          <a:latin typeface="Arial"/>
                        </a:rPr>
                        <a:t>Alabama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Montgomery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4,447,100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Yellow Hammer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Camellia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a:solidFill>
                            <a:srgbClr val="3F3F3F"/>
                          </a:solidFill>
                          <a:latin typeface="Arial"/>
                        </a:rPr>
                        <a:t>Alaska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Juneau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626,932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Willow Ptarmigan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Forget Me Not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Skimmer dragonfly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48856">
                <a:tc>
                  <a:txBody>
                    <a:bodyPr/>
                    <a:lstStyle/>
                    <a:p>
                      <a:pPr algn="l" fontAlgn="b"/>
                      <a:r>
                        <a:rPr lang="en-NZ" sz="900" b="0" i="0" u="none" strike="noStrike">
                          <a:solidFill>
                            <a:srgbClr val="3F3F3F"/>
                          </a:solidFill>
                          <a:latin typeface="Arial"/>
                        </a:rPr>
                        <a:t>Arizona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Phoenix</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5,130,632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Cactus Wren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Saguaro Cactus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Swallowtail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148856">
                <a:tc>
                  <a:txBody>
                    <a:bodyPr/>
                    <a:lstStyle/>
                    <a:p>
                      <a:pPr algn="l" fontAlgn="b"/>
                      <a:r>
                        <a:rPr lang="en-NZ" sz="900" b="0" i="0" u="none" strike="noStrike">
                          <a:solidFill>
                            <a:srgbClr val="3F3F3F"/>
                          </a:solidFill>
                          <a:latin typeface="Arial"/>
                        </a:rPr>
                        <a:t>Arkansas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Little Rock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2,675,400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Mockingbird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Apple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148856">
                <a:tc>
                  <a:txBody>
                    <a:bodyPr/>
                    <a:lstStyle/>
                    <a:p>
                      <a:pPr algn="l" fontAlgn="b"/>
                      <a:r>
                        <a:rPr lang="en-NZ" sz="900" b="0" i="0" u="none" strike="noStrike">
                          <a:solidFill>
                            <a:srgbClr val="3F3F3F"/>
                          </a:solidFill>
                          <a:latin typeface="Arial"/>
                        </a:rPr>
                        <a:t>California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Sacramento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33,871,648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Valley Quial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Poppy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Dogface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148856">
                <a:tc>
                  <a:txBody>
                    <a:bodyPr/>
                    <a:lstStyle/>
                    <a:p>
                      <a:pPr algn="l" fontAlgn="b"/>
                      <a:r>
                        <a:rPr lang="en-NZ" sz="900" b="0" i="0" u="none" strike="noStrike">
                          <a:solidFill>
                            <a:srgbClr val="3F3F3F"/>
                          </a:solidFill>
                          <a:latin typeface="Arial"/>
                        </a:rPr>
                        <a:t>Hawaii</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Honolulu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1,211,537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Nene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Hibiscus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148856">
                <a:tc>
                  <a:txBody>
                    <a:bodyPr/>
                    <a:lstStyle/>
                    <a:p>
                      <a:pPr algn="l" fontAlgn="b"/>
                      <a:r>
                        <a:rPr lang="en-NZ" sz="900" b="0" i="0" u="none" strike="noStrike">
                          <a:solidFill>
                            <a:srgbClr val="3F3F3F"/>
                          </a:solidFill>
                          <a:latin typeface="Arial"/>
                        </a:rPr>
                        <a:t>Idaho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Boise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1,293,953</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Mountain 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Syringa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48856">
                <a:tc>
                  <a:txBody>
                    <a:bodyPr/>
                    <a:lstStyle/>
                    <a:p>
                      <a:pPr algn="l" fontAlgn="b"/>
                      <a:r>
                        <a:rPr lang="en-NZ" sz="900" b="0" i="0" u="none" strike="noStrike">
                          <a:solidFill>
                            <a:srgbClr val="3F3F3F"/>
                          </a:solidFill>
                          <a:latin typeface="Arial"/>
                        </a:rPr>
                        <a:t>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Topeka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2,688,418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Western Meadowlark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Sunflower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415379">
                <a:tc>
                  <a:txBody>
                    <a:bodyPr/>
                    <a:lstStyle/>
                    <a:p>
                      <a:pPr algn="l" fontAlgn="b"/>
                      <a:r>
                        <a:rPr lang="en-NZ" sz="27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148856">
                <a:tc>
                  <a:txBody>
                    <a:bodyPr/>
                    <a:lstStyle/>
                    <a:p>
                      <a:pPr algn="l" fontAlgn="b"/>
                      <a:r>
                        <a:rPr lang="en-NZ" sz="900" b="0" i="0" u="none" strike="noStrike">
                          <a:solidFill>
                            <a:srgbClr val="3F3F3F"/>
                          </a:solidFill>
                          <a:latin typeface="Arial"/>
                        </a:rPr>
                        <a:t>New york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Albany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18,976,457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Rose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Ladybug</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dirty="0">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148856">
                <a:tc>
                  <a:txBody>
                    <a:bodyPr/>
                    <a:lstStyle/>
                    <a:p>
                      <a:pPr algn="l" fontAlgn="b"/>
                      <a:r>
                        <a:rPr lang="en-NZ" sz="900" b="0" i="0" u="none" strike="noStrike">
                          <a:solidFill>
                            <a:srgbClr val="3F3F3F"/>
                          </a:solidFill>
                          <a:latin typeface="Arial"/>
                        </a:rPr>
                        <a:t>Rhode Island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Providence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1,048,319</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Rhode Island Red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Violet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148856">
                <a:tc>
                  <a:txBody>
                    <a:bodyPr/>
                    <a:lstStyle/>
                    <a:p>
                      <a:pPr algn="l" fontAlgn="b"/>
                      <a:r>
                        <a:rPr lang="en-NZ" sz="900" b="0" i="0" u="none" strike="noStrike">
                          <a:solidFill>
                            <a:srgbClr val="3F3F3F"/>
                          </a:solidFill>
                          <a:latin typeface="Arial"/>
                        </a:rPr>
                        <a:t>Vermont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Montpelier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608,827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Hermit  Thrush</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Red Clover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cxnSp>
        <p:nvCxnSpPr>
          <p:cNvPr id="11" name="Straight Arrow Connector 10"/>
          <p:cNvCxnSpPr/>
          <p:nvPr/>
        </p:nvCxnSpPr>
        <p:spPr>
          <a:xfrm rot="16200000" flipH="1">
            <a:off x="914400" y="2743200"/>
            <a:ext cx="2362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00200" y="2819400"/>
            <a:ext cx="1066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524000" y="3124200"/>
            <a:ext cx="1143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1104900" y="2628900"/>
            <a:ext cx="2057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4814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Secondary Index</a:t>
            </a:r>
            <a:endParaRPr lang="en-NZ" dirty="0"/>
          </a:p>
        </p:txBody>
      </p:sp>
      <p:sp>
        <p:nvSpPr>
          <p:cNvPr id="49155" name="Content Placeholder 2"/>
          <p:cNvSpPr>
            <a:spLocks noGrp="1"/>
          </p:cNvSpPr>
          <p:nvPr>
            <p:ph idx="1"/>
          </p:nvPr>
        </p:nvSpPr>
        <p:spPr/>
        <p:txBody>
          <a:bodyPr/>
          <a:lstStyle/>
          <a:p>
            <a:r>
              <a:rPr lang="en-NZ" dirty="0" smtClean="0"/>
              <a:t>Since a secondary index is on a non-key field, there may be duplicate index values. </a:t>
            </a:r>
          </a:p>
          <a:p>
            <a:r>
              <a:rPr lang="en-NZ" dirty="0" smtClean="0"/>
              <a:t>In this case, one index value </a:t>
            </a:r>
            <a:r>
              <a:rPr lang="en-NZ" dirty="0" smtClean="0">
                <a:sym typeface="Wingdings" pitchFamily="2" charset="2"/>
              </a:rPr>
              <a:t> one database record won’t work.</a:t>
            </a:r>
          </a:p>
          <a:p>
            <a:r>
              <a:rPr lang="en-NZ" dirty="0" smtClean="0"/>
              <a:t>What can be done?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Impact</a:t>
            </a:r>
            <a:endParaRPr lang="en-NZ" dirty="0"/>
          </a:p>
        </p:txBody>
      </p:sp>
      <p:sp>
        <p:nvSpPr>
          <p:cNvPr id="3" name="Content Placeholder 2"/>
          <p:cNvSpPr>
            <a:spLocks noGrp="1"/>
          </p:cNvSpPr>
          <p:nvPr>
            <p:ph idx="1"/>
          </p:nvPr>
        </p:nvSpPr>
        <p:spPr/>
        <p:txBody>
          <a:bodyPr/>
          <a:lstStyle/>
          <a:p>
            <a:r>
              <a:rPr lang="en-NZ" dirty="0" smtClean="0"/>
              <a:t>During physical design, actions are taken which extend, or even modify the logical model.</a:t>
            </a:r>
          </a:p>
          <a:p>
            <a:r>
              <a:rPr lang="en-NZ" dirty="0" smtClean="0"/>
              <a:t>Actions</a:t>
            </a:r>
          </a:p>
          <a:p>
            <a:pPr lvl="1"/>
            <a:r>
              <a:rPr lang="en-NZ" dirty="0" smtClean="0"/>
              <a:t>Adding Indexes and Views</a:t>
            </a:r>
          </a:p>
          <a:p>
            <a:pPr lvl="1"/>
            <a:r>
              <a:rPr lang="en-NZ" dirty="0" smtClean="0"/>
              <a:t>Distributing tables physically</a:t>
            </a:r>
          </a:p>
          <a:p>
            <a:pPr lvl="1"/>
            <a:r>
              <a:rPr lang="en-NZ" dirty="0" smtClean="0"/>
              <a:t>Storing derived data</a:t>
            </a:r>
          </a:p>
          <a:p>
            <a:pPr lvl="1"/>
            <a:r>
              <a:rPr lang="en-NZ" dirty="0" smtClean="0"/>
              <a:t>Combining tables</a:t>
            </a:r>
          </a:p>
          <a:p>
            <a:pPr lvl="1"/>
            <a:r>
              <a:rPr lang="en-NZ" dirty="0" smtClean="0"/>
              <a:t>Denormalisation</a:t>
            </a:r>
          </a:p>
          <a:p>
            <a:pPr lvl="1"/>
            <a:r>
              <a:rPr lang="en-NZ" dirty="0" smtClean="0"/>
              <a:t>Duplication</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Secondary Index</a:t>
            </a:r>
            <a:endParaRPr lang="en-NZ" dirty="0"/>
          </a:p>
        </p:txBody>
      </p:sp>
      <p:sp>
        <p:nvSpPr>
          <p:cNvPr id="50179" name="Content Placeholder 2"/>
          <p:cNvSpPr>
            <a:spLocks noGrp="1"/>
          </p:cNvSpPr>
          <p:nvPr>
            <p:ph idx="1"/>
          </p:nvPr>
        </p:nvSpPr>
        <p:spPr/>
        <p:txBody>
          <a:bodyPr/>
          <a:lstStyle/>
          <a:p>
            <a:endParaRPr lang="en-NZ" smtClean="0"/>
          </a:p>
        </p:txBody>
      </p:sp>
      <p:graphicFrame>
        <p:nvGraphicFramePr>
          <p:cNvPr id="5" name="Content Placeholder 14"/>
          <p:cNvGraphicFramePr>
            <a:graphicFrameLocks/>
          </p:cNvGraphicFramePr>
          <p:nvPr/>
        </p:nvGraphicFramePr>
        <p:xfrm>
          <a:off x="457200" y="2133600"/>
          <a:ext cx="8305800" cy="3810011"/>
        </p:xfrm>
        <a:graphic>
          <a:graphicData uri="http://schemas.openxmlformats.org/drawingml/2006/table">
            <a:tbl>
              <a:tblPr/>
              <a:tblGrid>
                <a:gridCol w="1071612">
                  <a:extLst>
                    <a:ext uri="{9D8B030D-6E8A-4147-A177-3AD203B41FA5}">
                      <a16:colId xmlns:a16="http://schemas.microsoft.com/office/drawing/2014/main" val="20000"/>
                    </a:ext>
                  </a:extLst>
                </a:gridCol>
                <a:gridCol w="1029777">
                  <a:extLst>
                    <a:ext uri="{9D8B030D-6E8A-4147-A177-3AD203B41FA5}">
                      <a16:colId xmlns:a16="http://schemas.microsoft.com/office/drawing/2014/main" val="20001"/>
                    </a:ext>
                  </a:extLst>
                </a:gridCol>
                <a:gridCol w="888183">
                  <a:extLst>
                    <a:ext uri="{9D8B030D-6E8A-4147-A177-3AD203B41FA5}">
                      <a16:colId xmlns:a16="http://schemas.microsoft.com/office/drawing/2014/main" val="20002"/>
                    </a:ext>
                  </a:extLst>
                </a:gridCol>
                <a:gridCol w="1724878">
                  <a:extLst>
                    <a:ext uri="{9D8B030D-6E8A-4147-A177-3AD203B41FA5}">
                      <a16:colId xmlns:a16="http://schemas.microsoft.com/office/drawing/2014/main" val="20003"/>
                    </a:ext>
                  </a:extLst>
                </a:gridCol>
                <a:gridCol w="2008066">
                  <a:extLst>
                    <a:ext uri="{9D8B030D-6E8A-4147-A177-3AD203B41FA5}">
                      <a16:colId xmlns:a16="http://schemas.microsoft.com/office/drawing/2014/main" val="20004"/>
                    </a:ext>
                  </a:extLst>
                </a:gridCol>
                <a:gridCol w="1583284">
                  <a:extLst>
                    <a:ext uri="{9D8B030D-6E8A-4147-A177-3AD203B41FA5}">
                      <a16:colId xmlns:a16="http://schemas.microsoft.com/office/drawing/2014/main" val="20005"/>
                    </a:ext>
                  </a:extLst>
                </a:gridCol>
              </a:tblGrid>
              <a:tr h="271376">
                <a:tc>
                  <a:txBody>
                    <a:bodyPr/>
                    <a:lstStyle/>
                    <a:p>
                      <a:pPr algn="l" fontAlgn="b"/>
                      <a:endParaRPr lang="en-NZ" sz="1100" b="0" i="0" u="none" strike="noStrike" dirty="0">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endParaRPr lang="en-NZ" sz="1100" b="0" i="0" u="none" strike="noStrike">
                        <a:solidFill>
                          <a:srgbClr val="000000"/>
                        </a:solidFill>
                        <a:latin typeface="Arial"/>
                      </a:endParaRPr>
                    </a:p>
                  </a:txBody>
                  <a:tcPr marL="9038" marR="9038" marT="9038" marB="0" anchor="ctr">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82123">
                <a:tc>
                  <a:txBody>
                    <a:bodyPr/>
                    <a:lstStyle/>
                    <a:p>
                      <a:pPr algn="ctr" fontAlgn="b"/>
                      <a:r>
                        <a:rPr lang="en-NZ" sz="1100" b="1" i="0" u="none" strike="noStrike">
                          <a:solidFill>
                            <a:srgbClr val="3F3F3F"/>
                          </a:solidFill>
                          <a:latin typeface="Arial"/>
                        </a:rPr>
                        <a:t>Name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Capitol</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1" i="0" u="none" strike="noStrike">
                          <a:solidFill>
                            <a:srgbClr val="3F3F3F"/>
                          </a:solidFill>
                          <a:latin typeface="Arial"/>
                        </a:rPr>
                        <a:t>Population</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Flower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Insect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1376">
                <a:tc>
                  <a:txBody>
                    <a:bodyPr/>
                    <a:lstStyle/>
                    <a:p>
                      <a:pPr algn="l" fontAlgn="b"/>
                      <a:r>
                        <a:rPr lang="en-NZ" sz="1100" b="0" i="0" u="none" strike="noStrike">
                          <a:solidFill>
                            <a:srgbClr val="3F3F3F"/>
                          </a:solidFill>
                          <a:latin typeface="Arial"/>
                        </a:rPr>
                        <a:t>Rhode Island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Providence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1,048,319</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Rhode Island Red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Violet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271376">
                <a:tc>
                  <a:txBody>
                    <a:bodyPr/>
                    <a:lstStyle/>
                    <a:p>
                      <a:pPr algn="l" fontAlgn="b"/>
                      <a:r>
                        <a:rPr lang="en-NZ" sz="1100" b="0" i="0" u="none" strike="noStrike">
                          <a:solidFill>
                            <a:srgbClr val="3F3F3F"/>
                          </a:solidFill>
                          <a:latin typeface="Arial"/>
                        </a:rPr>
                        <a:t>Arizona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Phoenix</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5,130,632</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Cactus Wren</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dirty="0">
                          <a:solidFill>
                            <a:srgbClr val="3F3F3F"/>
                          </a:solidFill>
                          <a:latin typeface="Arial"/>
                        </a:rPr>
                        <a:t>Saguaro Cactus Blossom</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Swallowtail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271376">
                <a:tc>
                  <a:txBody>
                    <a:bodyPr/>
                    <a:lstStyle/>
                    <a:p>
                      <a:pPr algn="l" fontAlgn="b"/>
                      <a:r>
                        <a:rPr lang="en-NZ" sz="1100" b="0" i="0" u="none" strike="noStrike">
                          <a:solidFill>
                            <a:srgbClr val="3F3F3F"/>
                          </a:solidFill>
                          <a:latin typeface="Arial"/>
                        </a:rPr>
                        <a:t>Vermont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Montpelier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608,827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Hermit  Thrush</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Red Clover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271376">
                <a:tc>
                  <a:txBody>
                    <a:bodyPr/>
                    <a:lstStyle/>
                    <a:p>
                      <a:pPr algn="l" fontAlgn="b"/>
                      <a:r>
                        <a:rPr lang="en-NZ" sz="1100" b="0" i="0" u="none" strike="noStrike">
                          <a:solidFill>
                            <a:srgbClr val="3F3F3F"/>
                          </a:solidFill>
                          <a:latin typeface="Arial"/>
                        </a:rPr>
                        <a:t>Hawaii</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Honolulu</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1,211,537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Nene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Hibiscus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271376">
                <a:tc>
                  <a:txBody>
                    <a:bodyPr/>
                    <a:lstStyle/>
                    <a:p>
                      <a:pPr algn="l" fontAlgn="b"/>
                      <a:r>
                        <a:rPr lang="en-NZ" sz="1100" b="0" i="0" u="none" strike="noStrike">
                          <a:solidFill>
                            <a:srgbClr val="3F3F3F"/>
                          </a:solidFill>
                          <a:latin typeface="Arial"/>
                        </a:rPr>
                        <a:t>Alaska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Juneau</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626,932</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Willow Ptarmigan</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Forget Me Not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Skimmer dragonfly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271376">
                <a:tc>
                  <a:txBody>
                    <a:bodyPr/>
                    <a:lstStyle/>
                    <a:p>
                      <a:pPr algn="l" fontAlgn="b"/>
                      <a:r>
                        <a:rPr lang="en-NZ" sz="1100" b="0" i="0" u="none" strike="noStrike">
                          <a:solidFill>
                            <a:srgbClr val="3F3F3F"/>
                          </a:solidFill>
                          <a:latin typeface="Arial"/>
                        </a:rPr>
                        <a:t>California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Sacramento</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33,871,648</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California Valley Quial</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California Poppy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Dogface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271376">
                <a:tc>
                  <a:txBody>
                    <a:bodyPr/>
                    <a:lstStyle/>
                    <a:p>
                      <a:pPr algn="l" fontAlgn="b"/>
                      <a:r>
                        <a:rPr lang="en-NZ" sz="1100" b="0" i="0" u="none" strike="noStrike">
                          <a:solidFill>
                            <a:srgbClr val="3F3F3F"/>
                          </a:solidFill>
                          <a:latin typeface="Arial"/>
                        </a:rPr>
                        <a:t>Kansas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Topeka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2,688,418</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Western Meadowlark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Sunflower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271376">
                <a:tc>
                  <a:txBody>
                    <a:bodyPr/>
                    <a:lstStyle/>
                    <a:p>
                      <a:pPr algn="l" fontAlgn="b"/>
                      <a:r>
                        <a:rPr lang="en-NZ" sz="1100" b="0" i="0" u="none" strike="noStrike">
                          <a:solidFill>
                            <a:srgbClr val="3F3F3F"/>
                          </a:solidFill>
                          <a:latin typeface="Arial"/>
                        </a:rPr>
                        <a:t>Idaho</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Boise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1,293,953</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Mountain Bluebird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Syringa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Monarch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r h="271376">
                <a:tc>
                  <a:txBody>
                    <a:bodyPr/>
                    <a:lstStyle/>
                    <a:p>
                      <a:pPr algn="l" fontAlgn="b"/>
                      <a:r>
                        <a:rPr lang="en-NZ" sz="1100" b="0" i="0" u="none" strike="noStrike">
                          <a:solidFill>
                            <a:srgbClr val="3F3F3F"/>
                          </a:solidFill>
                          <a:latin typeface="Arial"/>
                        </a:rPr>
                        <a:t>Alabama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Montgomery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4,447,100</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Yellow Hammer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Camellia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Monarch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r h="271376">
                <a:tc>
                  <a:txBody>
                    <a:bodyPr/>
                    <a:lstStyle/>
                    <a:p>
                      <a:pPr algn="l" fontAlgn="b"/>
                      <a:r>
                        <a:rPr lang="en-NZ" sz="1100" b="0" i="0" u="none" strike="noStrike">
                          <a:solidFill>
                            <a:srgbClr val="3F3F3F"/>
                          </a:solidFill>
                          <a:latin typeface="Arial"/>
                        </a:rPr>
                        <a:t>New york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Albany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18,976,457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Bluebird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Rose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Ladybug</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1"/>
                  </a:ext>
                </a:extLst>
              </a:tr>
              <a:tr h="271376">
                <a:tc>
                  <a:txBody>
                    <a:bodyPr/>
                    <a:lstStyle/>
                    <a:p>
                      <a:pPr algn="l" fontAlgn="b"/>
                      <a:r>
                        <a:rPr lang="en-NZ" sz="1100" b="0" i="0" u="none" strike="noStrike">
                          <a:solidFill>
                            <a:srgbClr val="3F3F3F"/>
                          </a:solidFill>
                          <a:latin typeface="Arial"/>
                        </a:rPr>
                        <a:t>Arkansas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Little Rock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2,675,400</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Mockingbird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Apple Blossom</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2"/>
                  </a:ext>
                </a:extLst>
              </a:tr>
              <a:tr h="271376">
                <a:tc>
                  <a:txBody>
                    <a:bodyPr/>
                    <a:lstStyle/>
                    <a:p>
                      <a:pPr algn="l" fontAlgn="b"/>
                      <a:r>
                        <a:rPr lang="en-NZ" sz="1100" b="0" i="0" u="none" strike="noStrike">
                          <a:solidFill>
                            <a:srgbClr val="000000"/>
                          </a:solidFill>
                          <a:latin typeface="Arial"/>
                        </a:rPr>
                        <a:t>………</a:t>
                      </a: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ctr" fontAlgn="ctr"/>
                      <a:endParaRPr lang="en-NZ" sz="1100" b="0" i="0" u="none" strike="noStrike">
                        <a:solidFill>
                          <a:srgbClr val="000000"/>
                        </a:solidFill>
                        <a:latin typeface="Arial"/>
                      </a:endParaRPr>
                    </a:p>
                  </a:txBody>
                  <a:tcPr marL="9038" marR="9038" marT="9038" marB="0" anchor="ctr">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dirty="0">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763"/>
            <a:ext cx="7772400" cy="914400"/>
          </a:xfrm>
        </p:spPr>
        <p:txBody>
          <a:bodyPr/>
          <a:lstStyle/>
          <a:p>
            <a:pPr>
              <a:defRPr/>
            </a:pPr>
            <a:r>
              <a:rPr lang="en-NZ" dirty="0" smtClean="0"/>
              <a:t>Secondary Index</a:t>
            </a:r>
            <a:endParaRPr lang="en-NZ" dirty="0"/>
          </a:p>
        </p:txBody>
      </p:sp>
      <p:sp>
        <p:nvSpPr>
          <p:cNvPr id="51203" name="Content Placeholder 4"/>
          <p:cNvSpPr>
            <a:spLocks noGrp="1"/>
          </p:cNvSpPr>
          <p:nvPr>
            <p:ph idx="1"/>
          </p:nvPr>
        </p:nvSpPr>
        <p:spPr>
          <a:xfrm>
            <a:off x="685800" y="1784350"/>
            <a:ext cx="7772400" cy="4572000"/>
          </a:xfrm>
        </p:spPr>
        <p:txBody>
          <a:bodyPr/>
          <a:lstStyle/>
          <a:p>
            <a:endParaRPr lang="en-NZ" smtClean="0"/>
          </a:p>
        </p:txBody>
      </p:sp>
      <p:graphicFrame>
        <p:nvGraphicFramePr>
          <p:cNvPr id="6" name="Content Placeholder 3"/>
          <p:cNvGraphicFramePr>
            <a:graphicFrameLocks/>
          </p:cNvGraphicFramePr>
          <p:nvPr/>
        </p:nvGraphicFramePr>
        <p:xfrm>
          <a:off x="0" y="1784350"/>
          <a:ext cx="1600200" cy="2865120"/>
        </p:xfrm>
        <a:graphic>
          <a:graphicData uri="http://schemas.openxmlformats.org/drawingml/2006/table">
            <a:tbl>
              <a:tblPr firstRow="1" bandRow="1">
                <a:tableStyleId>{D7AC3CCA-C797-4891-BE02-D94E43425B78}</a:tableStyleId>
              </a:tblPr>
              <a:tblGrid>
                <a:gridCol w="1600200">
                  <a:extLst>
                    <a:ext uri="{9D8B030D-6E8A-4147-A177-3AD203B41FA5}">
                      <a16:colId xmlns:a16="http://schemas.microsoft.com/office/drawing/2014/main" val="20000"/>
                    </a:ext>
                  </a:extLst>
                </a:gridCol>
              </a:tblGrid>
              <a:tr h="370840">
                <a:tc>
                  <a:txBody>
                    <a:bodyPr/>
                    <a:lstStyle/>
                    <a:p>
                      <a:r>
                        <a:rPr lang="en-NZ" dirty="0" smtClean="0"/>
                        <a:t>Ant</a:t>
                      </a:r>
                      <a:endParaRPr lang="en-NZ" dirty="0"/>
                    </a:p>
                  </a:txBody>
                  <a:tcPr/>
                </a:tc>
                <a:extLst>
                  <a:ext uri="{0D108BD9-81ED-4DB2-BD59-A6C34878D82A}">
                    <a16:rowId xmlns:a16="http://schemas.microsoft.com/office/drawing/2014/main" val="10000"/>
                  </a:ext>
                </a:extLst>
              </a:tr>
              <a:tr h="370840">
                <a:tc>
                  <a:txBody>
                    <a:bodyPr/>
                    <a:lstStyle/>
                    <a:p>
                      <a:r>
                        <a:rPr lang="en-NZ" dirty="0" smtClean="0"/>
                        <a:t>Black</a:t>
                      </a:r>
                      <a:r>
                        <a:rPr lang="en-NZ" baseline="0" dirty="0" smtClean="0"/>
                        <a:t> Beetle</a:t>
                      </a:r>
                      <a:endParaRPr lang="en-NZ" dirty="0"/>
                    </a:p>
                  </a:txBody>
                  <a:tcPr/>
                </a:tc>
                <a:extLst>
                  <a:ext uri="{0D108BD9-81ED-4DB2-BD59-A6C34878D82A}">
                    <a16:rowId xmlns:a16="http://schemas.microsoft.com/office/drawing/2014/main" val="10001"/>
                  </a:ext>
                </a:extLst>
              </a:tr>
              <a:tr h="370840">
                <a:tc>
                  <a:txBody>
                    <a:bodyPr/>
                    <a:lstStyle/>
                    <a:p>
                      <a:r>
                        <a:rPr lang="en-NZ" dirty="0" smtClean="0"/>
                        <a:t>.....</a:t>
                      </a:r>
                      <a:endParaRPr lang="en-NZ" dirty="0"/>
                    </a:p>
                  </a:txBody>
                  <a:tcPr/>
                </a:tc>
                <a:extLst>
                  <a:ext uri="{0D108BD9-81ED-4DB2-BD59-A6C34878D82A}">
                    <a16:rowId xmlns:a16="http://schemas.microsoft.com/office/drawing/2014/main" val="10002"/>
                  </a:ext>
                </a:extLst>
              </a:tr>
              <a:tr h="370840">
                <a:tc>
                  <a:txBody>
                    <a:bodyPr/>
                    <a:lstStyle/>
                    <a:p>
                      <a:r>
                        <a:rPr lang="en-NZ" dirty="0" smtClean="0"/>
                        <a:t>Honey</a:t>
                      </a:r>
                      <a:r>
                        <a:rPr lang="en-NZ" baseline="0" dirty="0" smtClean="0"/>
                        <a:t> Bee</a:t>
                      </a:r>
                      <a:endParaRPr lang="en-NZ" dirty="0"/>
                    </a:p>
                  </a:txBody>
                  <a:tcPr/>
                </a:tc>
                <a:extLst>
                  <a:ext uri="{0D108BD9-81ED-4DB2-BD59-A6C34878D82A}">
                    <a16:rowId xmlns:a16="http://schemas.microsoft.com/office/drawing/2014/main" val="10003"/>
                  </a:ext>
                </a:extLst>
              </a:tr>
              <a:tr h="370840">
                <a:tc>
                  <a:txBody>
                    <a:bodyPr/>
                    <a:lstStyle/>
                    <a:p>
                      <a:r>
                        <a:rPr lang="en-NZ" dirty="0" smtClean="0"/>
                        <a:t>......</a:t>
                      </a:r>
                      <a:endParaRPr lang="en-NZ" dirty="0"/>
                    </a:p>
                  </a:txBody>
                  <a:tcPr/>
                </a:tc>
                <a:extLst>
                  <a:ext uri="{0D108BD9-81ED-4DB2-BD59-A6C34878D82A}">
                    <a16:rowId xmlns:a16="http://schemas.microsoft.com/office/drawing/2014/main" val="10004"/>
                  </a:ext>
                </a:extLst>
              </a:tr>
              <a:tr h="370840">
                <a:tc>
                  <a:txBody>
                    <a:bodyPr/>
                    <a:lstStyle/>
                    <a:p>
                      <a:r>
                        <a:rPr lang="en-NZ" dirty="0" smtClean="0"/>
                        <a:t>Monarch</a:t>
                      </a:r>
                      <a:r>
                        <a:rPr lang="en-NZ" baseline="0" dirty="0" smtClean="0"/>
                        <a:t> Butterfly</a:t>
                      </a:r>
                      <a:endParaRPr lang="en-NZ" dirty="0"/>
                    </a:p>
                  </a:txBody>
                  <a:tcPr/>
                </a:tc>
                <a:extLst>
                  <a:ext uri="{0D108BD9-81ED-4DB2-BD59-A6C34878D82A}">
                    <a16:rowId xmlns:a16="http://schemas.microsoft.com/office/drawing/2014/main" val="10005"/>
                  </a:ext>
                </a:extLst>
              </a:tr>
              <a:tr h="370840">
                <a:tc>
                  <a:txBody>
                    <a:bodyPr/>
                    <a:lstStyle/>
                    <a:p>
                      <a:r>
                        <a:rPr lang="en-NZ" dirty="0" smtClean="0"/>
                        <a:t>Praying Mantis</a:t>
                      </a:r>
                      <a:endParaRPr lang="en-NZ" dirty="0"/>
                    </a:p>
                  </a:txBody>
                  <a:tcPr/>
                </a:tc>
                <a:extLst>
                  <a:ext uri="{0D108BD9-81ED-4DB2-BD59-A6C34878D82A}">
                    <a16:rowId xmlns:a16="http://schemas.microsoft.com/office/drawing/2014/main" val="10006"/>
                  </a:ext>
                </a:extLst>
              </a:tr>
            </a:tbl>
          </a:graphicData>
        </a:graphic>
      </p:graphicFrame>
      <p:graphicFrame>
        <p:nvGraphicFramePr>
          <p:cNvPr id="7" name="Content Placeholder 3"/>
          <p:cNvGraphicFramePr>
            <a:graphicFrameLocks/>
          </p:cNvGraphicFramePr>
          <p:nvPr/>
        </p:nvGraphicFramePr>
        <p:xfrm>
          <a:off x="2438400" y="1784350"/>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8" name="Content Placeholder 3"/>
          <p:cNvGraphicFramePr>
            <a:graphicFrameLocks/>
          </p:cNvGraphicFramePr>
          <p:nvPr/>
        </p:nvGraphicFramePr>
        <p:xfrm>
          <a:off x="2438400" y="2600325"/>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9" name="Content Placeholder 3"/>
          <p:cNvGraphicFramePr>
            <a:graphicFrameLocks/>
          </p:cNvGraphicFramePr>
          <p:nvPr/>
        </p:nvGraphicFramePr>
        <p:xfrm>
          <a:off x="2438400" y="3743325"/>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0" name="Content Placeholder 3"/>
          <p:cNvGraphicFramePr>
            <a:graphicFrameLocks/>
          </p:cNvGraphicFramePr>
          <p:nvPr/>
        </p:nvGraphicFramePr>
        <p:xfrm>
          <a:off x="3657600" y="3733800"/>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4876800" y="3733800"/>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2" name="Content Placeholder 3"/>
          <p:cNvGraphicFramePr>
            <a:graphicFrameLocks/>
          </p:cNvGraphicFramePr>
          <p:nvPr/>
        </p:nvGraphicFramePr>
        <p:xfrm>
          <a:off x="2438400" y="4505325"/>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3" name="Content Placeholder 3"/>
          <p:cNvGraphicFramePr>
            <a:graphicFrameLocks/>
          </p:cNvGraphicFramePr>
          <p:nvPr/>
        </p:nvGraphicFramePr>
        <p:xfrm>
          <a:off x="3657600" y="4495800"/>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4" name="Content Placeholder 3"/>
          <p:cNvGraphicFramePr>
            <a:graphicFrameLocks/>
          </p:cNvGraphicFramePr>
          <p:nvPr/>
        </p:nvGraphicFramePr>
        <p:xfrm>
          <a:off x="2514600" y="5267325"/>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7086600" y="1489075"/>
          <a:ext cx="2133599" cy="3879112"/>
        </p:xfrm>
        <a:graphic>
          <a:graphicData uri="http://schemas.openxmlformats.org/drawingml/2006/table">
            <a:tbl>
              <a:tblPr/>
              <a:tblGrid>
                <a:gridCol w="764788">
                  <a:extLst>
                    <a:ext uri="{9D8B030D-6E8A-4147-A177-3AD203B41FA5}">
                      <a16:colId xmlns:a16="http://schemas.microsoft.com/office/drawing/2014/main" val="20000"/>
                    </a:ext>
                  </a:extLst>
                </a:gridCol>
                <a:gridCol w="734932">
                  <a:extLst>
                    <a:ext uri="{9D8B030D-6E8A-4147-A177-3AD203B41FA5}">
                      <a16:colId xmlns:a16="http://schemas.microsoft.com/office/drawing/2014/main" val="20001"/>
                    </a:ext>
                  </a:extLst>
                </a:gridCol>
                <a:gridCol w="633879">
                  <a:extLst>
                    <a:ext uri="{9D8B030D-6E8A-4147-A177-3AD203B41FA5}">
                      <a16:colId xmlns:a16="http://schemas.microsoft.com/office/drawing/2014/main" val="20002"/>
                    </a:ext>
                  </a:extLst>
                </a:gridCol>
              </a:tblGrid>
              <a:tr h="148856">
                <a:tc>
                  <a:txBody>
                    <a:bodyPr/>
                    <a:lstStyle/>
                    <a:p>
                      <a:pPr algn="ctr" fontAlgn="b"/>
                      <a:r>
                        <a:rPr lang="en-NZ" sz="900" b="1" i="0" u="none" strike="noStrike" dirty="0">
                          <a:solidFill>
                            <a:srgbClr val="3F3F3F"/>
                          </a:solidFill>
                          <a:latin typeface="Arial"/>
                        </a:rPr>
                        <a:t>Name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Capitol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1" i="0" u="none" strike="noStrike">
                          <a:solidFill>
                            <a:srgbClr val="3F3F3F"/>
                          </a:solidFill>
                          <a:latin typeface="Arial"/>
                        </a:rPr>
                        <a:t>Population</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48856">
                <a:tc>
                  <a:txBody>
                    <a:bodyPr/>
                    <a:lstStyle/>
                    <a:p>
                      <a:pPr algn="l" fontAlgn="b"/>
                      <a:r>
                        <a:rPr lang="en-NZ" sz="900" b="0" i="0" u="none" strike="noStrike">
                          <a:solidFill>
                            <a:srgbClr val="3F3F3F"/>
                          </a:solidFill>
                          <a:latin typeface="Arial"/>
                        </a:rPr>
                        <a:t>Alabama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Montgomery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4,447,100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a:solidFill>
                            <a:srgbClr val="3F3F3F"/>
                          </a:solidFill>
                          <a:latin typeface="Arial"/>
                        </a:rPr>
                        <a:t>Alaska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Juneau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626,932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48856">
                <a:tc>
                  <a:txBody>
                    <a:bodyPr/>
                    <a:lstStyle/>
                    <a:p>
                      <a:pPr algn="l" fontAlgn="b"/>
                      <a:r>
                        <a:rPr lang="en-NZ" sz="900" b="0" i="0" u="none" strike="noStrike">
                          <a:solidFill>
                            <a:srgbClr val="3F3F3F"/>
                          </a:solidFill>
                          <a:latin typeface="Arial"/>
                        </a:rPr>
                        <a:t>Arizona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Phoenix</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5,130,632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148856">
                <a:tc>
                  <a:txBody>
                    <a:bodyPr/>
                    <a:lstStyle/>
                    <a:p>
                      <a:pPr algn="l" fontAlgn="b"/>
                      <a:r>
                        <a:rPr lang="en-NZ" sz="900" b="0" i="0" u="none" strike="noStrike">
                          <a:solidFill>
                            <a:srgbClr val="3F3F3F"/>
                          </a:solidFill>
                          <a:latin typeface="Arial"/>
                        </a:rPr>
                        <a:t>Arkansas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Little Rock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2,675,400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148856">
                <a:tc>
                  <a:txBody>
                    <a:bodyPr/>
                    <a:lstStyle/>
                    <a:p>
                      <a:pPr algn="l" fontAlgn="b"/>
                      <a:r>
                        <a:rPr lang="en-NZ" sz="900" b="0" i="0" u="none" strike="noStrike">
                          <a:solidFill>
                            <a:srgbClr val="3F3F3F"/>
                          </a:solidFill>
                          <a:latin typeface="Arial"/>
                        </a:rPr>
                        <a:t>California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Sacramento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33,871,648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148856">
                <a:tc>
                  <a:txBody>
                    <a:bodyPr/>
                    <a:lstStyle/>
                    <a:p>
                      <a:pPr algn="l" fontAlgn="b"/>
                      <a:r>
                        <a:rPr lang="en-NZ" sz="900" b="0" i="0" u="none" strike="noStrike">
                          <a:solidFill>
                            <a:srgbClr val="3F3F3F"/>
                          </a:solidFill>
                          <a:latin typeface="Arial"/>
                        </a:rPr>
                        <a:t>Hawaii</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Honolulu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1,211,537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148856">
                <a:tc>
                  <a:txBody>
                    <a:bodyPr/>
                    <a:lstStyle/>
                    <a:p>
                      <a:pPr algn="l" fontAlgn="b"/>
                      <a:r>
                        <a:rPr lang="en-NZ" sz="900" b="0" i="0" u="none" strike="noStrike">
                          <a:solidFill>
                            <a:srgbClr val="3F3F3F"/>
                          </a:solidFill>
                          <a:latin typeface="Arial"/>
                        </a:rPr>
                        <a:t>Idaho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Boise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1,293,953</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48856">
                <a:tc>
                  <a:txBody>
                    <a:bodyPr/>
                    <a:lstStyle/>
                    <a:p>
                      <a:pPr algn="l" fontAlgn="b"/>
                      <a:r>
                        <a:rPr lang="en-NZ" sz="900" b="0" i="0" u="none" strike="noStrike">
                          <a:solidFill>
                            <a:srgbClr val="3F3F3F"/>
                          </a:solidFill>
                          <a:latin typeface="Arial"/>
                        </a:rPr>
                        <a:t>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Topeka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2,688,418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415379">
                <a:tc>
                  <a:txBody>
                    <a:bodyPr/>
                    <a:lstStyle/>
                    <a:p>
                      <a:pPr algn="l" fontAlgn="b"/>
                      <a:r>
                        <a:rPr lang="en-NZ" sz="27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dirty="0">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148856">
                <a:tc>
                  <a:txBody>
                    <a:bodyPr/>
                    <a:lstStyle/>
                    <a:p>
                      <a:pPr algn="l" fontAlgn="b"/>
                      <a:r>
                        <a:rPr lang="en-NZ" sz="900" b="0" i="0" u="none" strike="noStrike">
                          <a:solidFill>
                            <a:srgbClr val="3F3F3F"/>
                          </a:solidFill>
                          <a:latin typeface="Arial"/>
                        </a:rPr>
                        <a:t>New york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Albany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18,976,457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148856">
                <a:tc>
                  <a:txBody>
                    <a:bodyPr/>
                    <a:lstStyle/>
                    <a:p>
                      <a:pPr algn="l" fontAlgn="b"/>
                      <a:r>
                        <a:rPr lang="en-NZ" sz="900" b="0" i="0" u="none" strike="noStrike">
                          <a:solidFill>
                            <a:srgbClr val="3F3F3F"/>
                          </a:solidFill>
                          <a:latin typeface="Arial"/>
                        </a:rPr>
                        <a:t>Rhode Island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Providence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1,048,319</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148856">
                <a:tc>
                  <a:txBody>
                    <a:bodyPr/>
                    <a:lstStyle/>
                    <a:p>
                      <a:pPr algn="l" fontAlgn="b"/>
                      <a:r>
                        <a:rPr lang="en-NZ" sz="900" b="0" i="0" u="none" strike="noStrike">
                          <a:solidFill>
                            <a:srgbClr val="3F3F3F"/>
                          </a:solidFill>
                          <a:latin typeface="Arial"/>
                        </a:rPr>
                        <a:t>Vermont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Montpelier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dirty="0">
                          <a:solidFill>
                            <a:srgbClr val="3F3F3F"/>
                          </a:solidFill>
                          <a:latin typeface="Arial"/>
                        </a:rPr>
                        <a:t>608,827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cxnSp>
        <p:nvCxnSpPr>
          <p:cNvPr id="17" name="Straight Arrow Connector 16"/>
          <p:cNvCxnSpPr/>
          <p:nvPr/>
        </p:nvCxnSpPr>
        <p:spPr>
          <a:xfrm>
            <a:off x="3657600" y="2057400"/>
            <a:ext cx="3352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657600" y="2057400"/>
            <a:ext cx="3505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276600" y="2209800"/>
            <a:ext cx="3886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419600" y="3581400"/>
            <a:ext cx="2667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5905500" y="4152900"/>
            <a:ext cx="1371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352800" y="1752600"/>
            <a:ext cx="373380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876800" y="3048000"/>
            <a:ext cx="2209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733800" y="4724400"/>
            <a:ext cx="3352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600200" y="19812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600200" y="23622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600200" y="31242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600200" y="38862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1562100" y="45339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5120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Multilevel Index</a:t>
            </a:r>
            <a:endParaRPr lang="en-NZ" dirty="0"/>
          </a:p>
        </p:txBody>
      </p:sp>
      <p:sp>
        <p:nvSpPr>
          <p:cNvPr id="52227" name="Content Placeholder 2"/>
          <p:cNvSpPr>
            <a:spLocks noGrp="1"/>
          </p:cNvSpPr>
          <p:nvPr>
            <p:ph idx="1"/>
          </p:nvPr>
        </p:nvSpPr>
        <p:spPr/>
        <p:txBody>
          <a:bodyPr/>
          <a:lstStyle/>
          <a:p>
            <a:endParaRPr lang="en-NZ" smtClean="0"/>
          </a:p>
        </p:txBody>
      </p:sp>
      <p:pic>
        <p:nvPicPr>
          <p:cNvPr id="52228" name="Picture 2"/>
          <p:cNvPicPr>
            <a:picLocks noChangeAspect="1" noChangeArrowheads="1"/>
          </p:cNvPicPr>
          <p:nvPr/>
        </p:nvPicPr>
        <p:blipFill>
          <a:blip r:embed="rId3" cstate="print"/>
          <a:srcRect/>
          <a:stretch>
            <a:fillRect/>
          </a:stretch>
        </p:blipFill>
        <p:spPr bwMode="auto">
          <a:xfrm>
            <a:off x="1828800" y="1250950"/>
            <a:ext cx="5824538" cy="5530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Structure of Indices</a:t>
            </a:r>
            <a:endParaRPr lang="en-NZ" dirty="0"/>
          </a:p>
        </p:txBody>
      </p:sp>
      <p:graphicFrame>
        <p:nvGraphicFramePr>
          <p:cNvPr id="5" name="Table 4"/>
          <p:cNvGraphicFramePr>
            <a:graphicFrameLocks noGrp="1"/>
          </p:cNvGraphicFramePr>
          <p:nvPr/>
        </p:nvGraphicFramePr>
        <p:xfrm>
          <a:off x="1066800" y="1670050"/>
          <a:ext cx="1752600" cy="4730425"/>
        </p:xfrm>
        <a:graphic>
          <a:graphicData uri="http://schemas.openxmlformats.org/drawingml/2006/table">
            <a:tbl>
              <a:tblPr/>
              <a:tblGrid>
                <a:gridCol w="1752600">
                  <a:extLst>
                    <a:ext uri="{9D8B030D-6E8A-4147-A177-3AD203B41FA5}">
                      <a16:colId xmlns:a16="http://schemas.microsoft.com/office/drawing/2014/main" val="20000"/>
                    </a:ext>
                  </a:extLst>
                </a:gridCol>
              </a:tblGrid>
              <a:tr h="223455">
                <a:tc>
                  <a:txBody>
                    <a:bodyPr/>
                    <a:lstStyle/>
                    <a:p>
                      <a:pPr algn="ctr" fontAlgn="b"/>
                      <a:r>
                        <a:rPr lang="en-NZ" sz="1400" b="1" i="0" u="none" strike="noStrike" dirty="0">
                          <a:solidFill>
                            <a:srgbClr val="3F3F3F"/>
                          </a:solidFill>
                          <a:latin typeface="Arial"/>
                        </a:rPr>
                        <a:t>Name</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23455">
                <a:tc>
                  <a:txBody>
                    <a:bodyPr/>
                    <a:lstStyle/>
                    <a:p>
                      <a:pPr algn="l" fontAlgn="b"/>
                      <a:r>
                        <a:rPr lang="en-NZ" sz="1400" b="0" i="0" u="none" strike="noStrike">
                          <a:solidFill>
                            <a:srgbClr val="3F3F3F"/>
                          </a:solidFill>
                          <a:latin typeface="Arial"/>
                        </a:rPr>
                        <a:t>Alabama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23455">
                <a:tc>
                  <a:txBody>
                    <a:bodyPr/>
                    <a:lstStyle/>
                    <a:p>
                      <a:pPr algn="l" fontAlgn="b"/>
                      <a:r>
                        <a:rPr lang="en-NZ" sz="1400" b="0" i="0" u="none" strike="noStrike">
                          <a:solidFill>
                            <a:srgbClr val="3F3F3F"/>
                          </a:solidFill>
                          <a:latin typeface="Arial"/>
                        </a:rPr>
                        <a:t>Alaska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223455">
                <a:tc>
                  <a:txBody>
                    <a:bodyPr/>
                    <a:lstStyle/>
                    <a:p>
                      <a:pPr algn="l" fontAlgn="b"/>
                      <a:r>
                        <a:rPr lang="en-NZ" sz="1400" b="0" i="0" u="none" strike="noStrike">
                          <a:solidFill>
                            <a:srgbClr val="3F3F3F"/>
                          </a:solidFill>
                          <a:latin typeface="Arial"/>
                        </a:rPr>
                        <a:t>Arizona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223455">
                <a:tc>
                  <a:txBody>
                    <a:bodyPr/>
                    <a:lstStyle/>
                    <a:p>
                      <a:pPr algn="l" fontAlgn="b"/>
                      <a:r>
                        <a:rPr lang="en-NZ" sz="1400" b="0" i="0" u="none" strike="noStrike">
                          <a:solidFill>
                            <a:srgbClr val="3F3F3F"/>
                          </a:solidFill>
                          <a:latin typeface="Arial"/>
                        </a:rPr>
                        <a:t>Arkansas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223455">
                <a:tc>
                  <a:txBody>
                    <a:bodyPr/>
                    <a:lstStyle/>
                    <a:p>
                      <a:pPr algn="l" fontAlgn="b"/>
                      <a:r>
                        <a:rPr lang="en-NZ" sz="1400" b="0" i="0" u="none" strike="noStrike">
                          <a:solidFill>
                            <a:srgbClr val="3F3F3F"/>
                          </a:solidFill>
                          <a:latin typeface="Arial"/>
                        </a:rPr>
                        <a:t>California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223455">
                <a:tc>
                  <a:txBody>
                    <a:bodyPr/>
                    <a:lstStyle/>
                    <a:p>
                      <a:pPr algn="l" fontAlgn="b"/>
                      <a:r>
                        <a:rPr lang="en-NZ" sz="1400" b="0" i="0" u="none" strike="noStrike">
                          <a:solidFill>
                            <a:srgbClr val="3F3F3F"/>
                          </a:solidFill>
                          <a:latin typeface="Arial"/>
                        </a:rPr>
                        <a:t>Hawaii</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223455">
                <a:tc>
                  <a:txBody>
                    <a:bodyPr/>
                    <a:lstStyle/>
                    <a:p>
                      <a:pPr algn="l" fontAlgn="b"/>
                      <a:r>
                        <a:rPr lang="en-NZ" sz="1400" b="0" i="0" u="none" strike="noStrike">
                          <a:solidFill>
                            <a:srgbClr val="3F3F3F"/>
                          </a:solidFill>
                          <a:latin typeface="Arial"/>
                        </a:rPr>
                        <a:t>Idaho</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223455">
                <a:tc>
                  <a:txBody>
                    <a:bodyPr/>
                    <a:lstStyle/>
                    <a:p>
                      <a:pPr algn="l" fontAlgn="b"/>
                      <a:r>
                        <a:rPr lang="en-NZ" sz="1400" b="0" i="0" u="none" strike="noStrike">
                          <a:solidFill>
                            <a:srgbClr val="3F3F3F"/>
                          </a:solidFill>
                          <a:latin typeface="Arial"/>
                        </a:rPr>
                        <a:t>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223455">
                <a:tc>
                  <a:txBody>
                    <a:bodyPr/>
                    <a:lstStyle/>
                    <a:p>
                      <a:pPr algn="l" fontAlgn="b"/>
                      <a:r>
                        <a:rPr lang="en-NZ" sz="1400" b="0" i="0" u="none" strike="noStrike">
                          <a:solidFill>
                            <a:srgbClr val="3F3F3F"/>
                          </a:solidFill>
                          <a:latin typeface="Arial"/>
                        </a:rPr>
                        <a:t>New york</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223455">
                <a:tc>
                  <a:txBody>
                    <a:bodyPr/>
                    <a:lstStyle/>
                    <a:p>
                      <a:pPr algn="l" fontAlgn="b"/>
                      <a:r>
                        <a:rPr lang="en-NZ" sz="1400" b="0" i="0" u="none" strike="noStrike">
                          <a:solidFill>
                            <a:srgbClr val="3F3F3F"/>
                          </a:solidFill>
                          <a:latin typeface="Arial"/>
                        </a:rPr>
                        <a:t>Rhode Island</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223455">
                <a:tc>
                  <a:txBody>
                    <a:bodyPr/>
                    <a:lstStyle/>
                    <a:p>
                      <a:pPr algn="l" fontAlgn="b"/>
                      <a:r>
                        <a:rPr lang="en-NZ" sz="1400" b="0" i="0" u="none" strike="noStrike" dirty="0">
                          <a:solidFill>
                            <a:srgbClr val="3F3F3F"/>
                          </a:solidFill>
                          <a:latin typeface="Arial"/>
                        </a:rPr>
                        <a:t>Vermont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sp>
        <p:nvSpPr>
          <p:cNvPr id="9" name="Rectangle 8"/>
          <p:cNvSpPr/>
          <p:nvPr/>
        </p:nvSpPr>
        <p:spPr>
          <a:xfrm>
            <a:off x="3429000" y="2209800"/>
            <a:ext cx="5410200" cy="3581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NZ"/>
          </a:p>
        </p:txBody>
      </p:sp>
      <p:pic>
        <p:nvPicPr>
          <p:cNvPr id="53290" name="Content Placeholder 9" descr="400px-Btree.svg.png"/>
          <p:cNvPicPr>
            <a:picLocks noGrp="1" noChangeAspect="1"/>
          </p:cNvPicPr>
          <p:nvPr>
            <p:ph idx="1"/>
          </p:nvPr>
        </p:nvPicPr>
        <p:blipFill>
          <a:blip r:embed="rId3" cstate="print"/>
          <a:srcRect/>
          <a:stretch>
            <a:fillRect/>
          </a:stretch>
        </p:blipFill>
        <p:spPr>
          <a:xfrm>
            <a:off x="3657600" y="2438400"/>
            <a:ext cx="4876800" cy="321945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B+ Tree</a:t>
            </a:r>
            <a:endParaRPr lang="en-NZ" dirty="0"/>
          </a:p>
        </p:txBody>
      </p:sp>
      <p:pic>
        <p:nvPicPr>
          <p:cNvPr id="54275" name="Content Placeholder 3" descr="b-tree.png"/>
          <p:cNvPicPr>
            <a:picLocks noGrp="1" noChangeAspect="1"/>
          </p:cNvPicPr>
          <p:nvPr>
            <p:ph idx="1"/>
          </p:nvPr>
        </p:nvPicPr>
        <p:blipFill>
          <a:blip r:embed="rId3" cstate="print"/>
          <a:srcRect/>
          <a:stretch>
            <a:fillRect/>
          </a:stretch>
        </p:blipFill>
        <p:spPr>
          <a:xfrm>
            <a:off x="228600" y="1851025"/>
            <a:ext cx="8458200" cy="3527425"/>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Bitmap Index</a:t>
            </a:r>
            <a:endParaRPr lang="en-NZ" dirty="0"/>
          </a:p>
        </p:txBody>
      </p:sp>
      <p:graphicFrame>
        <p:nvGraphicFramePr>
          <p:cNvPr id="5" name="Content Placeholder 4"/>
          <p:cNvGraphicFramePr>
            <a:graphicFrameLocks noGrp="1"/>
          </p:cNvGraphicFramePr>
          <p:nvPr>
            <p:ph idx="1"/>
          </p:nvPr>
        </p:nvGraphicFramePr>
        <p:xfrm>
          <a:off x="1905000" y="3505200"/>
          <a:ext cx="5867400" cy="3114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NZ" dirty="0" smtClean="0"/>
                        <a:t>Brass</a:t>
                      </a:r>
                      <a:endParaRPr lang="en-NZ" dirty="0"/>
                    </a:p>
                  </a:txBody>
                  <a:tcPr/>
                </a:tc>
                <a:tc>
                  <a:txBody>
                    <a:bodyPr/>
                    <a:lstStyle/>
                    <a:p>
                      <a:r>
                        <a:rPr lang="en-NZ" dirty="0" smtClean="0"/>
                        <a:t>Keyboards</a:t>
                      </a:r>
                      <a:endParaRPr lang="en-NZ" dirty="0"/>
                    </a:p>
                  </a:txBody>
                  <a:tcPr/>
                </a:tc>
                <a:tc>
                  <a:txBody>
                    <a:bodyPr/>
                    <a:lstStyle/>
                    <a:p>
                      <a:r>
                        <a:rPr lang="en-NZ" dirty="0" smtClean="0"/>
                        <a:t>Percussion</a:t>
                      </a:r>
                      <a:endParaRPr lang="en-NZ" dirty="0"/>
                    </a:p>
                  </a:txBody>
                  <a:tcPr/>
                </a:tc>
                <a:tc>
                  <a:txBody>
                    <a:bodyPr/>
                    <a:lstStyle/>
                    <a:p>
                      <a:r>
                        <a:rPr lang="en-NZ" dirty="0" smtClean="0"/>
                        <a:t>Strings</a:t>
                      </a:r>
                      <a:endParaRPr lang="en-NZ" dirty="0"/>
                    </a:p>
                  </a:txBody>
                  <a:tcPr/>
                </a:tc>
                <a:extLst>
                  <a:ext uri="{0D108BD9-81ED-4DB2-BD59-A6C34878D82A}">
                    <a16:rowId xmlns:a16="http://schemas.microsoft.com/office/drawing/2014/main" val="10000"/>
                  </a:ext>
                </a:extLst>
              </a:tr>
              <a:tr h="370840">
                <a:tc>
                  <a:txBody>
                    <a:bodyPr/>
                    <a:lstStyle/>
                    <a:p>
                      <a:pPr algn="ctr"/>
                      <a:r>
                        <a:rPr lang="en-NZ" sz="2400" dirty="0" smtClean="0"/>
                        <a:t>0</a:t>
                      </a:r>
                      <a:endParaRPr lang="en-NZ" sz="2400" dirty="0"/>
                    </a:p>
                  </a:txBody>
                  <a:tcPr/>
                </a:tc>
                <a:tc>
                  <a:txBody>
                    <a:bodyPr/>
                    <a:lstStyle/>
                    <a:p>
                      <a:pPr algn="ctr"/>
                      <a:r>
                        <a:rPr lang="en-NZ" sz="2400" dirty="0" smtClean="0"/>
                        <a:t>1</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extLst>
                  <a:ext uri="{0D108BD9-81ED-4DB2-BD59-A6C34878D82A}">
                    <a16:rowId xmlns:a16="http://schemas.microsoft.com/office/drawing/2014/main" val="10001"/>
                  </a:ext>
                </a:extLst>
              </a:tr>
              <a:tr h="370840">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1</a:t>
                      </a:r>
                      <a:endParaRPr lang="en-NZ" sz="2400" dirty="0"/>
                    </a:p>
                  </a:txBody>
                  <a:tcPr/>
                </a:tc>
                <a:extLst>
                  <a:ext uri="{0D108BD9-81ED-4DB2-BD59-A6C34878D82A}">
                    <a16:rowId xmlns:a16="http://schemas.microsoft.com/office/drawing/2014/main" val="10002"/>
                  </a:ext>
                </a:extLst>
              </a:tr>
              <a:tr h="370840">
                <a:tc>
                  <a:txBody>
                    <a:bodyPr/>
                    <a:lstStyle/>
                    <a:p>
                      <a:pPr algn="ctr"/>
                      <a:r>
                        <a:rPr lang="en-NZ" sz="2400" dirty="0" smtClean="0"/>
                        <a:t>1</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extLst>
                  <a:ext uri="{0D108BD9-81ED-4DB2-BD59-A6C34878D82A}">
                    <a16:rowId xmlns:a16="http://schemas.microsoft.com/office/drawing/2014/main" val="10003"/>
                  </a:ext>
                </a:extLst>
              </a:tr>
              <a:tr h="370840">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1</a:t>
                      </a:r>
                      <a:endParaRPr lang="en-NZ" sz="2400" dirty="0"/>
                    </a:p>
                  </a:txBody>
                  <a:tcPr/>
                </a:tc>
                <a:extLst>
                  <a:ext uri="{0D108BD9-81ED-4DB2-BD59-A6C34878D82A}">
                    <a16:rowId xmlns:a16="http://schemas.microsoft.com/office/drawing/2014/main" val="10004"/>
                  </a:ext>
                </a:extLst>
              </a:tr>
              <a:tr h="370840">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1</a:t>
                      </a:r>
                      <a:endParaRPr lang="en-NZ" sz="2400" dirty="0"/>
                    </a:p>
                  </a:txBody>
                  <a:tcPr/>
                </a:tc>
                <a:extLst>
                  <a:ext uri="{0D108BD9-81ED-4DB2-BD59-A6C34878D82A}">
                    <a16:rowId xmlns:a16="http://schemas.microsoft.com/office/drawing/2014/main" val="10005"/>
                  </a:ext>
                </a:extLst>
              </a:tr>
              <a:tr h="370840">
                <a:tc>
                  <a:txBody>
                    <a:bodyPr/>
                    <a:lstStyle/>
                    <a:p>
                      <a:pPr algn="ctr"/>
                      <a:r>
                        <a:rPr lang="en-NZ" sz="2400" dirty="0" smtClean="0"/>
                        <a:t>1</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extLst>
                  <a:ext uri="{0D108BD9-81ED-4DB2-BD59-A6C34878D82A}">
                    <a16:rowId xmlns:a16="http://schemas.microsoft.com/office/drawing/2014/main" val="10006"/>
                  </a:ext>
                </a:extLst>
              </a:tr>
            </a:tbl>
          </a:graphicData>
        </a:graphic>
      </p:graphicFrame>
      <p:pic>
        <p:nvPicPr>
          <p:cNvPr id="4" name="Picture 3"/>
          <p:cNvPicPr>
            <a:picLocks noChangeAspect="1" noChangeArrowheads="1"/>
          </p:cNvPicPr>
          <p:nvPr/>
        </p:nvPicPr>
        <p:blipFill>
          <a:blip r:embed="rId3" cstate="print"/>
          <a:srcRect/>
          <a:stretch>
            <a:fillRect/>
          </a:stretch>
        </p:blipFill>
        <p:spPr bwMode="auto">
          <a:xfrm>
            <a:off x="1165764" y="1447800"/>
            <a:ext cx="7368636" cy="1819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Bitmap Index</a:t>
            </a:r>
            <a:endParaRPr lang="en-NZ" dirty="0"/>
          </a:p>
        </p:txBody>
      </p:sp>
      <p:sp>
        <p:nvSpPr>
          <p:cNvPr id="3" name="Content Placeholder 2"/>
          <p:cNvSpPr>
            <a:spLocks noGrp="1"/>
          </p:cNvSpPr>
          <p:nvPr>
            <p:ph idx="1"/>
          </p:nvPr>
        </p:nvSpPr>
        <p:spPr/>
        <p:txBody>
          <a:bodyPr/>
          <a:lstStyle/>
          <a:p>
            <a:r>
              <a:rPr lang="en-NZ" dirty="0" smtClean="0"/>
              <a:t>Advantages</a:t>
            </a:r>
          </a:p>
          <a:p>
            <a:pPr lvl="1"/>
            <a:r>
              <a:rPr lang="en-NZ" dirty="0" smtClean="0"/>
              <a:t>Size</a:t>
            </a:r>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1295400" y="2819400"/>
            <a:ext cx="2819167" cy="37338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345113" y="2819400"/>
            <a:ext cx="2960687" cy="36585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Bitmap Index</a:t>
            </a:r>
            <a:endParaRPr lang="en-NZ" dirty="0"/>
          </a:p>
        </p:txBody>
      </p:sp>
      <p:sp>
        <p:nvSpPr>
          <p:cNvPr id="3" name="Content Placeholder 2"/>
          <p:cNvSpPr>
            <a:spLocks noGrp="1"/>
          </p:cNvSpPr>
          <p:nvPr>
            <p:ph idx="1"/>
          </p:nvPr>
        </p:nvSpPr>
        <p:spPr/>
        <p:txBody>
          <a:bodyPr/>
          <a:lstStyle/>
          <a:p>
            <a:r>
              <a:rPr lang="en-NZ" dirty="0" smtClean="0"/>
              <a:t>Advantages</a:t>
            </a:r>
          </a:p>
          <a:p>
            <a:pPr lvl="1"/>
            <a:r>
              <a:rPr lang="en-NZ" dirty="0" smtClean="0"/>
              <a:t>Computation Speed</a:t>
            </a:r>
            <a:endParaRPr lang="en-NZ" dirty="0"/>
          </a:p>
        </p:txBody>
      </p:sp>
      <p:graphicFrame>
        <p:nvGraphicFramePr>
          <p:cNvPr id="8" name="Table 7"/>
          <p:cNvGraphicFramePr>
            <a:graphicFrameLocks noGrp="1"/>
          </p:cNvGraphicFramePr>
          <p:nvPr/>
        </p:nvGraphicFramePr>
        <p:xfrm>
          <a:off x="2133600" y="3063240"/>
          <a:ext cx="4495800" cy="1280160"/>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49300">
                  <a:extLst>
                    <a:ext uri="{9D8B030D-6E8A-4147-A177-3AD203B41FA5}">
                      <a16:colId xmlns:a16="http://schemas.microsoft.com/office/drawing/2014/main" val="20005"/>
                    </a:ext>
                  </a:extLst>
                </a:gridCol>
              </a:tblGrid>
              <a:tr h="182880">
                <a:tc>
                  <a:txBody>
                    <a:bodyPr/>
                    <a:lstStyle/>
                    <a:p>
                      <a:pPr algn="ctr" fontAlgn="b"/>
                      <a:r>
                        <a:rPr lang="en-NZ" sz="1100" b="1" i="0" u="none" strike="noStrike" dirty="0" err="1">
                          <a:solidFill>
                            <a:srgbClr val="000000"/>
                          </a:solidFill>
                          <a:latin typeface="Calibri"/>
                        </a:rPr>
                        <a:t>staffID</a:t>
                      </a:r>
                      <a:endParaRPr lang="en-NZ" sz="1100" b="1" i="0" u="none" strike="noStrike" dirty="0">
                        <a:solidFill>
                          <a:srgbClr val="000000"/>
                        </a:solidFill>
                        <a:latin typeface="Calibri"/>
                      </a:endParaRP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err="1">
                          <a:solidFill>
                            <a:srgbClr val="000000"/>
                          </a:solidFill>
                          <a:latin typeface="Calibri"/>
                        </a:rPr>
                        <a:t>fName</a:t>
                      </a:r>
                      <a:endParaRPr lang="en-NZ" sz="1100" b="1" i="0" u="none" strike="noStrike" dirty="0">
                        <a:solidFill>
                          <a:srgbClr val="000000"/>
                        </a:solidFill>
                        <a:latin typeface="Calibri"/>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err="1">
                          <a:solidFill>
                            <a:srgbClr val="000000"/>
                          </a:solidFill>
                          <a:latin typeface="Calibri"/>
                        </a:rPr>
                        <a:t>lName</a:t>
                      </a:r>
                      <a:endParaRPr lang="en-NZ" sz="1100" b="1" i="0" u="none" strike="noStrike" dirty="0">
                        <a:solidFill>
                          <a:srgbClr val="000000"/>
                        </a:solidFill>
                        <a:latin typeface="Calibri"/>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a:solidFill>
                            <a:srgbClr val="000000"/>
                          </a:solidFill>
                          <a:latin typeface="Calibri"/>
                        </a:rPr>
                        <a:t>Position</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a:solidFill>
                            <a:srgbClr val="000000"/>
                          </a:solidFill>
                          <a:latin typeface="Calibri"/>
                        </a:rPr>
                        <a:t>Salary</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a:solidFill>
                            <a:srgbClr val="000000"/>
                          </a:solidFill>
                          <a:latin typeface="Calibri"/>
                        </a:rPr>
                        <a:t>Branch No</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182880">
                <a:tc>
                  <a:txBody>
                    <a:bodyPr/>
                    <a:lstStyle/>
                    <a:p>
                      <a:pPr algn="ctr" fontAlgn="b"/>
                      <a:r>
                        <a:rPr lang="en-NZ" sz="1100" b="0" i="0" u="none" strike="noStrike">
                          <a:solidFill>
                            <a:srgbClr val="000000"/>
                          </a:solidFill>
                          <a:latin typeface="Calibri"/>
                        </a:rPr>
                        <a:t>SL21</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John</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Smith</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Manager</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42000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B5</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01"/>
                  </a:ext>
                </a:extLst>
              </a:tr>
              <a:tr h="182880">
                <a:tc>
                  <a:txBody>
                    <a:bodyPr/>
                    <a:lstStyle/>
                    <a:p>
                      <a:pPr algn="ctr" fontAlgn="b"/>
                      <a:r>
                        <a:rPr lang="en-NZ" sz="1100" b="0" i="0" u="none" strike="noStrike">
                          <a:solidFill>
                            <a:srgbClr val="000000"/>
                          </a:solidFill>
                          <a:latin typeface="Calibri"/>
                        </a:rPr>
                        <a:t>SG37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Ann</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Jones</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Assistant</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24000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B3</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2"/>
                  </a:ext>
                </a:extLst>
              </a:tr>
              <a:tr h="182880">
                <a:tc>
                  <a:txBody>
                    <a:bodyPr/>
                    <a:lstStyle/>
                    <a:p>
                      <a:pPr algn="ctr" fontAlgn="b"/>
                      <a:r>
                        <a:rPr lang="en-NZ" sz="1100" b="0" i="0" u="none" strike="noStrike">
                          <a:solidFill>
                            <a:srgbClr val="000000"/>
                          </a:solidFill>
                          <a:latin typeface="Calibri"/>
                        </a:rPr>
                        <a:t>SG14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David</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Howe</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Assistant</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22000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B3</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3"/>
                  </a:ext>
                </a:extLst>
              </a:tr>
              <a:tr h="182880">
                <a:tc>
                  <a:txBody>
                    <a:bodyPr/>
                    <a:lstStyle/>
                    <a:p>
                      <a:pPr algn="ctr" fontAlgn="b"/>
                      <a:r>
                        <a:rPr lang="en-NZ" sz="1100" b="0" i="0" u="none" strike="noStrike">
                          <a:solidFill>
                            <a:srgbClr val="000000"/>
                          </a:solidFill>
                          <a:latin typeface="Calibri"/>
                        </a:rPr>
                        <a:t>SA9</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Mary</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Leeson</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Supervisor</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dirty="0">
                          <a:solidFill>
                            <a:srgbClr val="000000"/>
                          </a:solidFill>
                          <a:latin typeface="Calibri"/>
                        </a:rPr>
                        <a:t>67000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B7</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4"/>
                  </a:ext>
                </a:extLst>
              </a:tr>
              <a:tr h="182880">
                <a:tc>
                  <a:txBody>
                    <a:bodyPr/>
                    <a:lstStyle/>
                    <a:p>
                      <a:pPr algn="ctr" fontAlgn="b"/>
                      <a:r>
                        <a:rPr lang="en-NZ" sz="1100" b="0" i="0" u="none" strike="noStrike">
                          <a:solidFill>
                            <a:srgbClr val="000000"/>
                          </a:solidFill>
                          <a:latin typeface="Calibri"/>
                        </a:rPr>
                        <a:t>SG5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Susan</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Beech</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Manager</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53000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B3</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5"/>
                  </a:ext>
                </a:extLst>
              </a:tr>
              <a:tr h="182880">
                <a:tc>
                  <a:txBody>
                    <a:bodyPr/>
                    <a:lstStyle/>
                    <a:p>
                      <a:pPr algn="ctr" fontAlgn="b"/>
                      <a:r>
                        <a:rPr lang="en-NZ" sz="1100" b="0" i="0" u="none" strike="noStrike">
                          <a:solidFill>
                            <a:srgbClr val="000000"/>
                          </a:solidFill>
                          <a:latin typeface="Calibri"/>
                        </a:rPr>
                        <a:t>SL41</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Julie</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Arbuthnot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Assistant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17000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dirty="0">
                          <a:solidFill>
                            <a:srgbClr val="000000"/>
                          </a:solidFill>
                          <a:latin typeface="Calibri"/>
                        </a:rPr>
                        <a:t>B5</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1219200" y="4800600"/>
          <a:ext cx="2247900" cy="1280160"/>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tblGrid>
              <a:tr h="182880">
                <a:tc>
                  <a:txBody>
                    <a:bodyPr/>
                    <a:lstStyle/>
                    <a:p>
                      <a:pPr algn="ctr" fontAlgn="b"/>
                      <a:r>
                        <a:rPr lang="en-NZ" sz="1100" b="1" i="0" u="none" strike="noStrike" dirty="0">
                          <a:solidFill>
                            <a:srgbClr val="000000"/>
                          </a:solidFill>
                          <a:latin typeface="Calibri"/>
                        </a:rPr>
                        <a:t>Manager</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NZ" sz="1100" b="1" i="0" u="none" strike="noStrike" dirty="0">
                          <a:solidFill>
                            <a:srgbClr val="000000"/>
                          </a:solidFill>
                          <a:latin typeface="Calibri"/>
                        </a:rPr>
                        <a:t>Assistant</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NZ" sz="1100" b="1" i="0" u="none" strike="noStrike" dirty="0">
                          <a:solidFill>
                            <a:srgbClr val="000000"/>
                          </a:solidFill>
                          <a:latin typeface="Calibri"/>
                        </a:rPr>
                        <a:t>Supervisor</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01"/>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2"/>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3"/>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dirty="0">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4"/>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5"/>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dirty="0">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nvGraphicFramePr>
        <p:xfrm>
          <a:off x="4876800" y="4800600"/>
          <a:ext cx="2247900" cy="1280160"/>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tblGrid>
              <a:tr h="182880">
                <a:tc>
                  <a:txBody>
                    <a:bodyPr/>
                    <a:lstStyle/>
                    <a:p>
                      <a:pPr algn="ctr" fontAlgn="b"/>
                      <a:r>
                        <a:rPr lang="en-NZ" sz="1100" b="1" i="0" u="none" strike="noStrike" dirty="0">
                          <a:solidFill>
                            <a:srgbClr val="000000"/>
                          </a:solidFill>
                          <a:latin typeface="Calibri"/>
                        </a:rPr>
                        <a:t>B3</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NZ" sz="1100" b="1" i="0" u="none" strike="noStrike">
                          <a:solidFill>
                            <a:srgbClr val="000000"/>
                          </a:solidFill>
                          <a:latin typeface="Calibri"/>
                        </a:rPr>
                        <a:t>B5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NZ" sz="1100" b="1" i="0" u="none" strike="noStrike" dirty="0">
                          <a:solidFill>
                            <a:srgbClr val="000000"/>
                          </a:solidFill>
                          <a:latin typeface="Calibri"/>
                        </a:rPr>
                        <a:t>B7</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01"/>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2"/>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3"/>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4"/>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5"/>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dirty="0">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Bitmap Index</a:t>
            </a:r>
            <a:endParaRPr lang="en-NZ" dirty="0"/>
          </a:p>
        </p:txBody>
      </p:sp>
      <p:sp>
        <p:nvSpPr>
          <p:cNvPr id="3" name="Content Placeholder 2"/>
          <p:cNvSpPr>
            <a:spLocks noGrp="1"/>
          </p:cNvSpPr>
          <p:nvPr>
            <p:ph idx="1"/>
          </p:nvPr>
        </p:nvSpPr>
        <p:spPr/>
        <p:txBody>
          <a:bodyPr/>
          <a:lstStyle/>
          <a:p>
            <a:r>
              <a:rPr lang="en-NZ" dirty="0" smtClean="0"/>
              <a:t>Disadvantages</a:t>
            </a:r>
          </a:p>
          <a:p>
            <a:pPr lvl="1"/>
            <a:r>
              <a:rPr lang="en-NZ" dirty="0" smtClean="0"/>
              <a:t>Very high overhead to maintain</a:t>
            </a:r>
          </a:p>
          <a:p>
            <a:pPr lvl="1"/>
            <a:r>
              <a:rPr lang="en-NZ" dirty="0" smtClean="0"/>
              <a:t>Not available in SQL Server</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How are Indexes Used </a:t>
            </a:r>
            <a:endParaRPr lang="en-NZ" dirty="0"/>
          </a:p>
        </p:txBody>
      </p:sp>
      <p:sp>
        <p:nvSpPr>
          <p:cNvPr id="55299" name="Content Placeholder 2"/>
          <p:cNvSpPr>
            <a:spLocks noGrp="1"/>
          </p:cNvSpPr>
          <p:nvPr>
            <p:ph idx="1"/>
          </p:nvPr>
        </p:nvSpPr>
        <p:spPr/>
        <p:txBody>
          <a:bodyPr/>
          <a:lstStyle/>
          <a:p>
            <a:r>
              <a:rPr lang="en-NZ" dirty="0" smtClean="0"/>
              <a:t>Automatic</a:t>
            </a:r>
          </a:p>
          <a:p>
            <a:r>
              <a:rPr lang="en-NZ" dirty="0" smtClean="0"/>
              <a:t>For each query, the DBMS determines if there is a relevant index.</a:t>
            </a:r>
          </a:p>
          <a:p>
            <a:r>
              <a:rPr lang="en-NZ" dirty="0" smtClean="0"/>
              <a:t>It then determines whether using the index will speed up the query processing.</a:t>
            </a:r>
          </a:p>
          <a:p>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Role of the DBMS</a:t>
            </a:r>
            <a:endParaRPr lang="en-US" smtClean="0"/>
          </a:p>
        </p:txBody>
      </p:sp>
      <p:sp>
        <p:nvSpPr>
          <p:cNvPr id="10243" name="Rectangle 3"/>
          <p:cNvSpPr>
            <a:spLocks noGrp="1"/>
          </p:cNvSpPr>
          <p:nvPr>
            <p:ph type="body" idx="1"/>
          </p:nvPr>
        </p:nvSpPr>
        <p:spPr/>
        <p:txBody>
          <a:bodyPr/>
          <a:lstStyle/>
          <a:p>
            <a:pPr eaLnBrk="1" hangingPunct="1"/>
            <a:r>
              <a:rPr lang="en-AU" dirty="0" smtClean="0"/>
              <a:t>The DBMS you use will determine the </a:t>
            </a:r>
            <a:r>
              <a:rPr lang="en-AU" i="1" dirty="0" smtClean="0"/>
              <a:t>specific</a:t>
            </a:r>
            <a:r>
              <a:rPr lang="en-AU" dirty="0" smtClean="0"/>
              <a:t> tuning actions you can take.</a:t>
            </a:r>
          </a:p>
          <a:p>
            <a:pPr eaLnBrk="1" hangingPunct="1"/>
            <a:r>
              <a:rPr lang="en-AU" dirty="0" smtClean="0"/>
              <a:t>But the principles are the same for all DBMSs</a:t>
            </a:r>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How are Indexes Created</a:t>
            </a:r>
            <a:endParaRPr lang="en-NZ" dirty="0"/>
          </a:p>
        </p:txBody>
      </p:sp>
      <p:sp>
        <p:nvSpPr>
          <p:cNvPr id="56323" name="Content Placeholder 2"/>
          <p:cNvSpPr>
            <a:spLocks noGrp="1"/>
          </p:cNvSpPr>
          <p:nvPr>
            <p:ph idx="1"/>
          </p:nvPr>
        </p:nvSpPr>
        <p:spPr/>
        <p:txBody>
          <a:bodyPr/>
          <a:lstStyle/>
          <a:p>
            <a:r>
              <a:rPr lang="en-NZ" dirty="0" smtClean="0"/>
              <a:t>All Primary Key fields are automatically indexed.</a:t>
            </a:r>
          </a:p>
          <a:p>
            <a:r>
              <a:rPr lang="en-NZ" dirty="0" smtClean="0"/>
              <a:t>You can create your own indices using the CREATE INDEX command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How to Create Indexes</a:t>
            </a:r>
            <a:endParaRPr lang="en-NZ" dirty="0"/>
          </a:p>
        </p:txBody>
      </p:sp>
      <p:sp>
        <p:nvSpPr>
          <p:cNvPr id="57347" name="Content Placeholder 2"/>
          <p:cNvSpPr>
            <a:spLocks noGrp="1"/>
          </p:cNvSpPr>
          <p:nvPr>
            <p:ph idx="1"/>
          </p:nvPr>
        </p:nvSpPr>
        <p:spPr/>
        <p:txBody>
          <a:bodyPr/>
          <a:lstStyle/>
          <a:p>
            <a:pPr>
              <a:buFont typeface="Wingdings" pitchFamily="2" charset="2"/>
              <a:buNone/>
            </a:pPr>
            <a:r>
              <a:rPr lang="en-NZ" sz="2400" dirty="0" smtClean="0"/>
              <a:t>CREATE [ UNIQUE ] [ CLUSTERED | NONCLUSTERED ] INDEX </a:t>
            </a:r>
            <a:r>
              <a:rPr lang="en-NZ" sz="2400" dirty="0" err="1" smtClean="0"/>
              <a:t>index_name</a:t>
            </a:r>
            <a:r>
              <a:rPr lang="en-NZ" sz="2400" dirty="0" smtClean="0"/>
              <a:t>    </a:t>
            </a:r>
          </a:p>
          <a:p>
            <a:pPr>
              <a:buFont typeface="Wingdings" pitchFamily="2" charset="2"/>
              <a:buNone/>
            </a:pPr>
            <a:r>
              <a:rPr lang="en-NZ" sz="2400" dirty="0" smtClean="0"/>
              <a:t> ON &lt;object&gt; ( column [ ASC | DESC ] [ ,...n ] )     </a:t>
            </a:r>
          </a:p>
          <a:p>
            <a:pPr>
              <a:buFont typeface="Wingdings" pitchFamily="2" charset="2"/>
              <a:buNone/>
            </a:pPr>
            <a:r>
              <a:rPr lang="en-NZ" sz="2400" dirty="0" smtClean="0"/>
              <a:t>[ INCLUDE ( </a:t>
            </a:r>
            <a:r>
              <a:rPr lang="en-NZ" sz="2400" dirty="0" err="1" smtClean="0"/>
              <a:t>column_name</a:t>
            </a:r>
            <a:r>
              <a:rPr lang="en-NZ" sz="2400" dirty="0" smtClean="0"/>
              <a:t> [ ,...n ] ) ] </a:t>
            </a:r>
          </a:p>
          <a:p>
            <a:pPr>
              <a:buFont typeface="Wingdings" pitchFamily="2" charset="2"/>
              <a:buNone/>
            </a:pPr>
            <a:r>
              <a:rPr lang="en-NZ" sz="2400" dirty="0" smtClean="0"/>
              <a:t>[ WHERE &lt;</a:t>
            </a:r>
            <a:r>
              <a:rPr lang="en-NZ" sz="2400" dirty="0" err="1" smtClean="0"/>
              <a:t>filter_predicate</a:t>
            </a:r>
            <a:r>
              <a:rPr lang="en-NZ" sz="2400" dirty="0" smtClean="0"/>
              <a:t>&gt; ]     </a:t>
            </a:r>
          </a:p>
          <a:p>
            <a:pPr>
              <a:buFont typeface="Wingdings" pitchFamily="2" charset="2"/>
              <a:buNone/>
            </a:pPr>
            <a:r>
              <a:rPr lang="en-NZ" sz="2400" dirty="0" smtClean="0"/>
              <a:t>[ WITH ( &lt;</a:t>
            </a:r>
            <a:r>
              <a:rPr lang="en-NZ" sz="2400" dirty="0" err="1" smtClean="0"/>
              <a:t>relational_index_option</a:t>
            </a:r>
            <a:r>
              <a:rPr lang="en-NZ" sz="2400" dirty="0" smtClean="0"/>
              <a:t>&gt; [ ,...n ] ) ]     </a:t>
            </a:r>
          </a:p>
          <a:p>
            <a:pPr>
              <a:buFont typeface="Wingdings" pitchFamily="2" charset="2"/>
              <a:buNone/>
            </a:pPr>
            <a:r>
              <a:rPr lang="en-NZ" sz="2400" dirty="0" smtClean="0"/>
              <a:t>[ ON { </a:t>
            </a:r>
            <a:r>
              <a:rPr lang="en-NZ" sz="2400" dirty="0" err="1" smtClean="0"/>
              <a:t>partition_scheme_name</a:t>
            </a:r>
            <a:r>
              <a:rPr lang="en-NZ" sz="2400" dirty="0" smtClean="0"/>
              <a:t> ( </a:t>
            </a:r>
            <a:r>
              <a:rPr lang="en-NZ" sz="2400" dirty="0" err="1" smtClean="0"/>
              <a:t>column_name</a:t>
            </a:r>
            <a:r>
              <a:rPr lang="en-NZ" sz="2400" dirty="0" smtClean="0"/>
              <a:t> )          | </a:t>
            </a:r>
            <a:r>
              <a:rPr lang="en-NZ" sz="2400" dirty="0" err="1" smtClean="0"/>
              <a:t>filegroup_name</a:t>
            </a:r>
            <a:r>
              <a:rPr lang="en-NZ" sz="2400" dirty="0" smtClean="0"/>
              <a:t>          | default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Multi-Column Index</a:t>
            </a:r>
            <a:endParaRPr lang="en-NZ" dirty="0"/>
          </a:p>
        </p:txBody>
      </p:sp>
      <p:sp>
        <p:nvSpPr>
          <p:cNvPr id="58371" name="Content Placeholder 2"/>
          <p:cNvSpPr>
            <a:spLocks noGrp="1"/>
          </p:cNvSpPr>
          <p:nvPr>
            <p:ph idx="1"/>
          </p:nvPr>
        </p:nvSpPr>
        <p:spPr/>
        <p:txBody>
          <a:bodyPr/>
          <a:lstStyle/>
          <a:p>
            <a:r>
              <a:rPr lang="en-NZ" dirty="0" smtClean="0"/>
              <a:t>Note that indexes can be made on more than one column.</a:t>
            </a:r>
          </a:p>
          <a:p>
            <a:r>
              <a:rPr lang="en-NZ" dirty="0" smtClean="0"/>
              <a:t>The index entry is then a combination of values on the involved columns.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Index Issues</a:t>
            </a:r>
            <a:endParaRPr lang="en-NZ" dirty="0"/>
          </a:p>
        </p:txBody>
      </p:sp>
      <p:sp>
        <p:nvSpPr>
          <p:cNvPr id="59395" name="Content Placeholder 2"/>
          <p:cNvSpPr>
            <a:spLocks noGrp="1"/>
          </p:cNvSpPr>
          <p:nvPr>
            <p:ph idx="1"/>
          </p:nvPr>
        </p:nvSpPr>
        <p:spPr/>
        <p:txBody>
          <a:bodyPr/>
          <a:lstStyle/>
          <a:p>
            <a:r>
              <a:rPr lang="en-NZ" dirty="0" smtClean="0"/>
              <a:t>Indexes speed retrieval.</a:t>
            </a:r>
          </a:p>
          <a:p>
            <a:r>
              <a:rPr lang="en-NZ" dirty="0" smtClean="0"/>
              <a:t>What impact do they have on insertion, deletion and update?</a:t>
            </a:r>
          </a:p>
          <a:p>
            <a:r>
              <a:rPr lang="en-NZ" dirty="0" smtClean="0"/>
              <a:t>Indexes take up space</a:t>
            </a:r>
          </a:p>
          <a:p>
            <a:r>
              <a:rPr lang="en-NZ" dirty="0" smtClean="0"/>
              <a:t>So index only those fields that will benefit from being indexed.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What to Index</a:t>
            </a:r>
            <a:endParaRPr lang="en-NZ" dirty="0"/>
          </a:p>
        </p:txBody>
      </p:sp>
      <p:sp>
        <p:nvSpPr>
          <p:cNvPr id="60419" name="Content Placeholder 2"/>
          <p:cNvSpPr>
            <a:spLocks noGrp="1"/>
          </p:cNvSpPr>
          <p:nvPr>
            <p:ph idx="1"/>
          </p:nvPr>
        </p:nvSpPr>
        <p:spPr/>
        <p:txBody>
          <a:bodyPr/>
          <a:lstStyle/>
          <a:p>
            <a:r>
              <a:rPr lang="en-NZ" dirty="0" smtClean="0"/>
              <a:t>Fine tuning indexes requires a detailed inspection of queries and performance.</a:t>
            </a:r>
          </a:p>
          <a:p>
            <a:pPr>
              <a:buFont typeface="Wingdings" pitchFamily="2" charset="2"/>
              <a:buNone/>
            </a:pP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What to Index</a:t>
            </a:r>
            <a:endParaRPr lang="en-NZ" dirty="0"/>
          </a:p>
        </p:txBody>
      </p:sp>
      <p:sp>
        <p:nvSpPr>
          <p:cNvPr id="61443" name="Content Placeholder 2"/>
          <p:cNvSpPr>
            <a:spLocks noGrp="1"/>
          </p:cNvSpPr>
          <p:nvPr>
            <p:ph idx="1"/>
          </p:nvPr>
        </p:nvSpPr>
        <p:spPr/>
        <p:txBody>
          <a:bodyPr/>
          <a:lstStyle/>
          <a:p>
            <a:r>
              <a:rPr lang="en-NZ" dirty="0" smtClean="0"/>
              <a:t>General Guidelines</a:t>
            </a:r>
          </a:p>
          <a:p>
            <a:pPr lvl="1"/>
            <a:r>
              <a:rPr lang="en-NZ" dirty="0" smtClean="0"/>
              <a:t>Every table should have at least one primary or clustered index on the most common search key.</a:t>
            </a:r>
          </a:p>
          <a:p>
            <a:pPr lvl="1"/>
            <a:r>
              <a:rPr lang="en-NZ" dirty="0" smtClean="0"/>
              <a:t>Concentrate indexes on tables that are searched often and modified rarely.</a:t>
            </a:r>
          </a:p>
          <a:p>
            <a:pPr lvl="1"/>
            <a:r>
              <a:rPr lang="en-NZ" dirty="0" smtClean="0"/>
              <a:t>Indexes should be considered on all columns that are frequently accessed by the WHERE, ORDER BY, GROUP BY, TOP, and DISTINCT clauses.</a:t>
            </a:r>
          </a:p>
          <a:p>
            <a:pPr lvl="1"/>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4"/>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What to Index</a:t>
            </a:r>
            <a:endParaRPr lang="en-NZ" dirty="0"/>
          </a:p>
        </p:txBody>
      </p:sp>
      <p:sp>
        <p:nvSpPr>
          <p:cNvPr id="62467" name="Content Placeholder 2"/>
          <p:cNvSpPr>
            <a:spLocks noGrp="1"/>
          </p:cNvSpPr>
          <p:nvPr>
            <p:ph idx="1"/>
          </p:nvPr>
        </p:nvSpPr>
        <p:spPr/>
        <p:txBody>
          <a:bodyPr/>
          <a:lstStyle/>
          <a:p>
            <a:r>
              <a:rPr lang="en-NZ" dirty="0" smtClean="0"/>
              <a:t>General Guidelines</a:t>
            </a:r>
          </a:p>
          <a:p>
            <a:pPr lvl="1"/>
            <a:r>
              <a:rPr lang="en-NZ" dirty="0" smtClean="0"/>
              <a:t>Create </a:t>
            </a:r>
            <a:r>
              <a:rPr lang="en-NZ" dirty="0" err="1" smtClean="0"/>
              <a:t>nonclustered</a:t>
            </a:r>
            <a:r>
              <a:rPr lang="en-NZ" dirty="0" smtClean="0"/>
              <a:t> indexes on columns that are frequently used in join conditions in </a:t>
            </a:r>
            <a:r>
              <a:rPr lang="en-NZ" smtClean="0"/>
              <a:t>queries </a:t>
            </a:r>
          </a:p>
          <a:p>
            <a:pPr lvl="1"/>
            <a:r>
              <a:rPr lang="en-NZ" smtClean="0"/>
              <a:t>Avoid </a:t>
            </a:r>
            <a:r>
              <a:rPr lang="en-NZ" dirty="0" smtClean="0"/>
              <a:t>indexing a column with few unique data values. The record set produced will be so large that little benefit is gained.</a:t>
            </a:r>
          </a:p>
          <a:p>
            <a:pPr lvl="1"/>
            <a:r>
              <a:rPr lang="en-NZ" dirty="0" smtClean="0"/>
              <a:t>Avoid indexing small tables. The search efficiency gains will not offset the overhead.</a:t>
            </a:r>
          </a:p>
          <a:p>
            <a:pPr lvl="1"/>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bldLvl="4"/>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Distributing tables physically</a:t>
            </a:r>
          </a:p>
          <a:p>
            <a:pPr lvl="1"/>
            <a:r>
              <a:rPr lang="en-NZ" dirty="0" smtClean="0"/>
              <a:t>Tables can be partitioned horizontally (row sets) or vertically (column sets)</a:t>
            </a:r>
          </a:p>
          <a:p>
            <a:pPr lvl="1"/>
            <a:r>
              <a:rPr lang="en-NZ" dirty="0" smtClean="0"/>
              <a:t>Sets that are usually accessed together can be placed together on disk to minimise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Storing derived data</a:t>
            </a:r>
          </a:p>
          <a:p>
            <a:pPr lvl="1"/>
            <a:r>
              <a:rPr lang="en-NZ" dirty="0" smtClean="0"/>
              <a:t>Values that are regularly computed by calculations of attributes can be stored </a:t>
            </a:r>
            <a:r>
              <a:rPr lang="en-NZ" dirty="0" err="1" smtClean="0"/>
              <a:t>precomputed</a:t>
            </a:r>
            <a:r>
              <a:rPr lang="en-NZ" dirty="0" smtClean="0"/>
              <a:t> in the database as an additional attribute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Combining tables</a:t>
            </a:r>
          </a:p>
          <a:p>
            <a:pPr lvl="1"/>
            <a:r>
              <a:rPr lang="en-NZ" dirty="0" smtClean="0"/>
              <a:t>One-to-one relationships can be collapsed into a single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The Problem</a:t>
            </a:r>
            <a:endParaRPr lang="en-US" smtClean="0"/>
          </a:p>
        </p:txBody>
      </p:sp>
      <p:sp>
        <p:nvSpPr>
          <p:cNvPr id="13315" name="Rectangle 3"/>
          <p:cNvSpPr>
            <a:spLocks noGrp="1"/>
          </p:cNvSpPr>
          <p:nvPr>
            <p:ph type="body" idx="1"/>
          </p:nvPr>
        </p:nvSpPr>
        <p:spPr/>
        <p:txBody>
          <a:bodyPr/>
          <a:lstStyle/>
          <a:p>
            <a:pPr eaLnBrk="1" hangingPunct="1"/>
            <a:endParaRPr lang="en-US" smtClean="0"/>
          </a:p>
        </p:txBody>
      </p:sp>
      <p:pic>
        <p:nvPicPr>
          <p:cNvPr id="13316" name="Picture 4"/>
          <p:cNvPicPr>
            <a:picLocks noChangeAspect="1" noChangeArrowheads="1"/>
          </p:cNvPicPr>
          <p:nvPr/>
        </p:nvPicPr>
        <p:blipFill>
          <a:blip r:embed="rId3" cstate="print"/>
          <a:srcRect/>
          <a:stretch>
            <a:fillRect/>
          </a:stretch>
        </p:blipFill>
        <p:spPr bwMode="auto">
          <a:xfrm>
            <a:off x="2057400" y="1981200"/>
            <a:ext cx="5524500" cy="4097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Denormalisation</a:t>
            </a:r>
          </a:p>
          <a:p>
            <a:pPr lvl="1"/>
            <a:r>
              <a:rPr lang="en-NZ" dirty="0" smtClean="0"/>
              <a:t>Third-normal form tables can be combined by reproducing columns as required (introducing redundancy)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Duplication</a:t>
            </a:r>
          </a:p>
          <a:p>
            <a:pPr lvl="1"/>
            <a:endParaRPr lang="en-NZ"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Exercises</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dirty="0" smtClean="0"/>
              <a:t>Memory</a:t>
            </a:r>
            <a:endParaRPr lang="en-US" dirty="0" smtClean="0"/>
          </a:p>
        </p:txBody>
      </p:sp>
      <p:sp>
        <p:nvSpPr>
          <p:cNvPr id="14339" name="Rectangle 3"/>
          <p:cNvSpPr>
            <a:spLocks noGrp="1"/>
          </p:cNvSpPr>
          <p:nvPr>
            <p:ph type="body" idx="1"/>
          </p:nvPr>
        </p:nvSpPr>
        <p:spPr>
          <a:xfrm>
            <a:off x="3276600" y="1784350"/>
            <a:ext cx="2514600" cy="4235450"/>
          </a:xfrm>
        </p:spPr>
        <p:txBody>
          <a:bodyPr/>
          <a:lstStyle/>
          <a:p>
            <a:pPr eaLnBrk="1" hangingPunct="1"/>
            <a:r>
              <a:rPr lang="en-AU" smtClean="0"/>
              <a:t>Cache</a:t>
            </a:r>
          </a:p>
          <a:p>
            <a:pPr eaLnBrk="1" hangingPunct="1"/>
            <a:endParaRPr lang="en-AU" smtClean="0"/>
          </a:p>
          <a:p>
            <a:pPr eaLnBrk="1" hangingPunct="1"/>
            <a:r>
              <a:rPr lang="en-AU" smtClean="0"/>
              <a:t>RAM</a:t>
            </a:r>
          </a:p>
          <a:p>
            <a:pPr eaLnBrk="1" hangingPunct="1"/>
            <a:endParaRPr lang="en-AU" smtClean="0"/>
          </a:p>
          <a:p>
            <a:pPr eaLnBrk="1" hangingPunct="1"/>
            <a:r>
              <a:rPr lang="en-AU" smtClean="0"/>
              <a:t>Hard drive</a:t>
            </a:r>
          </a:p>
          <a:p>
            <a:pPr eaLnBrk="1" hangingPunct="1"/>
            <a:endParaRPr lang="en-AU" smtClean="0"/>
          </a:p>
          <a:p>
            <a:pPr eaLnBrk="1" hangingPunct="1"/>
            <a:r>
              <a:rPr lang="en-AU" smtClean="0"/>
              <a:t>Tape</a:t>
            </a:r>
            <a:endParaRPr lang="en-US" smtClean="0"/>
          </a:p>
        </p:txBody>
      </p:sp>
      <p:sp>
        <p:nvSpPr>
          <p:cNvPr id="14340" name="Text Box 4"/>
          <p:cNvSpPr txBox="1">
            <a:spLocks noChangeArrowheads="1"/>
          </p:cNvSpPr>
          <p:nvPr/>
        </p:nvSpPr>
        <p:spPr bwMode="auto">
          <a:xfrm rot="-5400000">
            <a:off x="492918" y="3317082"/>
            <a:ext cx="2246313" cy="641350"/>
          </a:xfrm>
          <a:prstGeom prst="rect">
            <a:avLst/>
          </a:prstGeom>
          <a:noFill/>
          <a:ln w="9525">
            <a:noFill/>
            <a:miter lim="800000"/>
            <a:headEnd/>
            <a:tailEnd/>
          </a:ln>
        </p:spPr>
        <p:txBody>
          <a:bodyPr>
            <a:spAutoFit/>
          </a:bodyPr>
          <a:lstStyle/>
          <a:p>
            <a:pPr algn="ctr">
              <a:spcBef>
                <a:spcPct val="50000"/>
              </a:spcBef>
            </a:pPr>
            <a:r>
              <a:rPr lang="en-AU" sz="3600"/>
              <a:t>SPEED</a:t>
            </a:r>
            <a:endParaRPr lang="en-US" sz="3600"/>
          </a:p>
        </p:txBody>
      </p:sp>
      <p:sp>
        <p:nvSpPr>
          <p:cNvPr id="14341" name="Line 5"/>
          <p:cNvSpPr>
            <a:spLocks noChangeShapeType="1"/>
          </p:cNvSpPr>
          <p:nvPr/>
        </p:nvSpPr>
        <p:spPr bwMode="auto">
          <a:xfrm flipV="1">
            <a:off x="2362200" y="1752600"/>
            <a:ext cx="0" cy="4495800"/>
          </a:xfrm>
          <a:prstGeom prst="line">
            <a:avLst/>
          </a:prstGeom>
          <a:noFill/>
          <a:ln w="127000">
            <a:solidFill>
              <a:schemeClr val="tx1"/>
            </a:solidFill>
            <a:round/>
            <a:headEnd/>
            <a:tailEnd type="triangle" w="lg" len="lg"/>
          </a:ln>
        </p:spPr>
        <p:txBody>
          <a:bodyPr/>
          <a:lstStyle/>
          <a:p>
            <a:endParaRPr lang="en-NZ"/>
          </a:p>
        </p:txBody>
      </p:sp>
      <p:sp>
        <p:nvSpPr>
          <p:cNvPr id="14342" name="Text Box 6"/>
          <p:cNvSpPr txBox="1">
            <a:spLocks noChangeArrowheads="1"/>
          </p:cNvSpPr>
          <p:nvPr/>
        </p:nvSpPr>
        <p:spPr bwMode="auto">
          <a:xfrm rot="-5400000">
            <a:off x="5947568" y="3317082"/>
            <a:ext cx="2246313" cy="641350"/>
          </a:xfrm>
          <a:prstGeom prst="rect">
            <a:avLst/>
          </a:prstGeom>
          <a:noFill/>
          <a:ln w="9525">
            <a:noFill/>
            <a:miter lim="800000"/>
            <a:headEnd/>
            <a:tailEnd/>
          </a:ln>
        </p:spPr>
        <p:txBody>
          <a:bodyPr>
            <a:spAutoFit/>
          </a:bodyPr>
          <a:lstStyle/>
          <a:p>
            <a:pPr algn="ctr">
              <a:spcBef>
                <a:spcPct val="50000"/>
              </a:spcBef>
            </a:pPr>
            <a:r>
              <a:rPr lang="en-AU" sz="3600"/>
              <a:t>SIZE</a:t>
            </a:r>
            <a:endParaRPr lang="en-US" sz="3600"/>
          </a:p>
        </p:txBody>
      </p:sp>
      <p:sp>
        <p:nvSpPr>
          <p:cNvPr id="14343" name="Line 7"/>
          <p:cNvSpPr>
            <a:spLocks noChangeShapeType="1"/>
          </p:cNvSpPr>
          <p:nvPr/>
        </p:nvSpPr>
        <p:spPr bwMode="auto">
          <a:xfrm>
            <a:off x="6324600" y="1600200"/>
            <a:ext cx="0" cy="4572000"/>
          </a:xfrm>
          <a:prstGeom prst="line">
            <a:avLst/>
          </a:prstGeom>
          <a:noFill/>
          <a:ln w="127000">
            <a:solidFill>
              <a:schemeClr val="tx1"/>
            </a:solidFill>
            <a:round/>
            <a:headEnd/>
            <a:tailEnd type="triangle" w="lg" len="lg"/>
          </a:ln>
        </p:spPr>
        <p:txBody>
          <a:bodyPr/>
          <a:lstStyle/>
          <a:p>
            <a:endParaRPr lang="en-NZ"/>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The Problem</a:t>
            </a:r>
            <a:endParaRPr lang="en-US" smtClean="0"/>
          </a:p>
        </p:txBody>
      </p:sp>
      <p:sp>
        <p:nvSpPr>
          <p:cNvPr id="15363" name="Rectangle 3"/>
          <p:cNvSpPr>
            <a:spLocks noGrp="1"/>
          </p:cNvSpPr>
          <p:nvPr>
            <p:ph type="body" idx="1"/>
          </p:nvPr>
        </p:nvSpPr>
        <p:spPr>
          <a:xfrm>
            <a:off x="3276600" y="1784350"/>
            <a:ext cx="2514600" cy="4235450"/>
          </a:xfrm>
        </p:spPr>
        <p:txBody>
          <a:bodyPr/>
          <a:lstStyle/>
          <a:p>
            <a:pPr eaLnBrk="1" hangingPunct="1"/>
            <a:r>
              <a:rPr lang="en-AU" smtClean="0">
                <a:solidFill>
                  <a:schemeClr val="bg2"/>
                </a:solidFill>
              </a:rPr>
              <a:t>Cache</a:t>
            </a:r>
          </a:p>
          <a:p>
            <a:pPr eaLnBrk="1" hangingPunct="1"/>
            <a:endParaRPr lang="en-AU" smtClean="0">
              <a:solidFill>
                <a:schemeClr val="bg2"/>
              </a:solidFill>
            </a:endParaRPr>
          </a:p>
          <a:p>
            <a:pPr eaLnBrk="1" hangingPunct="1"/>
            <a:r>
              <a:rPr lang="en-AU" smtClean="0"/>
              <a:t>RAM</a:t>
            </a:r>
          </a:p>
          <a:p>
            <a:pPr eaLnBrk="1" hangingPunct="1"/>
            <a:endParaRPr lang="en-AU" smtClean="0"/>
          </a:p>
          <a:p>
            <a:pPr eaLnBrk="1" hangingPunct="1"/>
            <a:r>
              <a:rPr lang="en-AU" smtClean="0"/>
              <a:t>Hard drive</a:t>
            </a:r>
          </a:p>
          <a:p>
            <a:pPr eaLnBrk="1" hangingPunct="1"/>
            <a:endParaRPr lang="en-AU" smtClean="0"/>
          </a:p>
          <a:p>
            <a:pPr eaLnBrk="1" hangingPunct="1"/>
            <a:r>
              <a:rPr lang="en-AU" smtClean="0">
                <a:solidFill>
                  <a:schemeClr val="bg2"/>
                </a:solidFill>
              </a:rPr>
              <a:t>Tape</a:t>
            </a:r>
            <a:endParaRPr lang="en-US" smtClean="0">
              <a:solidFill>
                <a:schemeClr val="bg2"/>
              </a:solidFill>
            </a:endParaRPr>
          </a:p>
        </p:txBody>
      </p:sp>
      <p:sp>
        <p:nvSpPr>
          <p:cNvPr id="15364" name="Text Box 4"/>
          <p:cNvSpPr txBox="1">
            <a:spLocks noChangeArrowheads="1"/>
          </p:cNvSpPr>
          <p:nvPr/>
        </p:nvSpPr>
        <p:spPr bwMode="auto">
          <a:xfrm rot="-5400000">
            <a:off x="492918" y="3317082"/>
            <a:ext cx="2246313" cy="641350"/>
          </a:xfrm>
          <a:prstGeom prst="rect">
            <a:avLst/>
          </a:prstGeom>
          <a:noFill/>
          <a:ln w="9525">
            <a:noFill/>
            <a:miter lim="800000"/>
            <a:headEnd/>
            <a:tailEnd/>
          </a:ln>
        </p:spPr>
        <p:txBody>
          <a:bodyPr>
            <a:spAutoFit/>
          </a:bodyPr>
          <a:lstStyle/>
          <a:p>
            <a:pPr algn="ctr">
              <a:spcBef>
                <a:spcPct val="50000"/>
              </a:spcBef>
            </a:pPr>
            <a:r>
              <a:rPr lang="en-AU" sz="3600"/>
              <a:t>SPEED</a:t>
            </a:r>
            <a:endParaRPr lang="en-US" sz="3600"/>
          </a:p>
        </p:txBody>
      </p:sp>
      <p:sp>
        <p:nvSpPr>
          <p:cNvPr id="15365" name="Line 5"/>
          <p:cNvSpPr>
            <a:spLocks noChangeShapeType="1"/>
          </p:cNvSpPr>
          <p:nvPr/>
        </p:nvSpPr>
        <p:spPr bwMode="auto">
          <a:xfrm flipV="1">
            <a:off x="2362200" y="1752600"/>
            <a:ext cx="0" cy="4495800"/>
          </a:xfrm>
          <a:prstGeom prst="line">
            <a:avLst/>
          </a:prstGeom>
          <a:noFill/>
          <a:ln w="127000">
            <a:solidFill>
              <a:schemeClr val="tx1"/>
            </a:solidFill>
            <a:round/>
            <a:headEnd/>
            <a:tailEnd type="triangle" w="lg" len="lg"/>
          </a:ln>
        </p:spPr>
        <p:txBody>
          <a:bodyPr/>
          <a:lstStyle/>
          <a:p>
            <a:endParaRPr lang="en-NZ"/>
          </a:p>
        </p:txBody>
      </p:sp>
      <p:sp>
        <p:nvSpPr>
          <p:cNvPr id="15366" name="Text Box 6"/>
          <p:cNvSpPr txBox="1">
            <a:spLocks noChangeArrowheads="1"/>
          </p:cNvSpPr>
          <p:nvPr/>
        </p:nvSpPr>
        <p:spPr bwMode="auto">
          <a:xfrm rot="-5400000">
            <a:off x="5947568" y="3317082"/>
            <a:ext cx="2246313" cy="641350"/>
          </a:xfrm>
          <a:prstGeom prst="rect">
            <a:avLst/>
          </a:prstGeom>
          <a:noFill/>
          <a:ln w="9525">
            <a:noFill/>
            <a:miter lim="800000"/>
            <a:headEnd/>
            <a:tailEnd/>
          </a:ln>
        </p:spPr>
        <p:txBody>
          <a:bodyPr>
            <a:spAutoFit/>
          </a:bodyPr>
          <a:lstStyle/>
          <a:p>
            <a:pPr algn="ctr">
              <a:spcBef>
                <a:spcPct val="50000"/>
              </a:spcBef>
            </a:pPr>
            <a:r>
              <a:rPr lang="en-AU" sz="3600"/>
              <a:t>SIZE</a:t>
            </a:r>
            <a:endParaRPr lang="en-US" sz="3600"/>
          </a:p>
        </p:txBody>
      </p:sp>
      <p:sp>
        <p:nvSpPr>
          <p:cNvPr id="15367" name="Line 7"/>
          <p:cNvSpPr>
            <a:spLocks noChangeShapeType="1"/>
          </p:cNvSpPr>
          <p:nvPr/>
        </p:nvSpPr>
        <p:spPr bwMode="auto">
          <a:xfrm>
            <a:off x="6324600" y="1600200"/>
            <a:ext cx="0" cy="4572000"/>
          </a:xfrm>
          <a:prstGeom prst="line">
            <a:avLst/>
          </a:prstGeom>
          <a:noFill/>
          <a:ln w="127000">
            <a:solidFill>
              <a:schemeClr val="tx1"/>
            </a:solidFill>
            <a:round/>
            <a:headEnd/>
            <a:tailEnd type="triangle" w="lg" len="lg"/>
          </a:ln>
        </p:spPr>
        <p:txBody>
          <a:bodyPr/>
          <a:lstStyle/>
          <a:p>
            <a:endParaRPr lang="en-NZ"/>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Magnetic Storage</a:t>
            </a:r>
            <a:endParaRPr lang="en-US" smtClean="0"/>
          </a:p>
        </p:txBody>
      </p:sp>
      <p:sp>
        <p:nvSpPr>
          <p:cNvPr id="16387" name="Rectangle 3"/>
          <p:cNvSpPr>
            <a:spLocks noGrp="1"/>
          </p:cNvSpPr>
          <p:nvPr>
            <p:ph type="body" idx="1"/>
          </p:nvPr>
        </p:nvSpPr>
        <p:spPr>
          <a:xfrm>
            <a:off x="914400" y="6051550"/>
            <a:ext cx="7772400" cy="501650"/>
          </a:xfrm>
        </p:spPr>
        <p:txBody>
          <a:bodyPr/>
          <a:lstStyle/>
          <a:p>
            <a:pPr algn="r" eaLnBrk="1" hangingPunct="1">
              <a:buFont typeface="Wingdings" pitchFamily="2" charset="2"/>
              <a:buNone/>
            </a:pPr>
            <a:r>
              <a:rPr lang="en-AU" sz="2200" smtClean="0"/>
              <a:t>From Silberschatz 2006</a:t>
            </a:r>
            <a:endParaRPr lang="en-US" sz="2200" smtClean="0"/>
          </a:p>
        </p:txBody>
      </p:sp>
      <p:pic>
        <p:nvPicPr>
          <p:cNvPr id="16388" name="Picture 8"/>
          <p:cNvPicPr>
            <a:picLocks noChangeAspect="1" noChangeArrowheads="1"/>
          </p:cNvPicPr>
          <p:nvPr/>
        </p:nvPicPr>
        <p:blipFill>
          <a:blip r:embed="rId3" cstate="print"/>
          <a:srcRect l="1572" t="908" r="1807" b="1189"/>
          <a:stretch>
            <a:fillRect/>
          </a:stretch>
        </p:blipFill>
        <p:spPr bwMode="auto">
          <a:xfrm>
            <a:off x="1968500" y="1658938"/>
            <a:ext cx="5437188" cy="4132262"/>
          </a:xfrm>
          <a:prstGeom prst="rect">
            <a:avLst/>
          </a:prstGeom>
          <a:noFill/>
          <a:ln w="38100" cmpd="dbl">
            <a:solidFill>
              <a:schemeClr val="tx2"/>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2304</TotalTime>
  <Words>6741</Words>
  <Application>Microsoft Office PowerPoint</Application>
  <PresentationFormat>On-screen Show (4:3)</PresentationFormat>
  <Paragraphs>1359</Paragraphs>
  <Slides>62</Slides>
  <Notes>55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Consolas</vt:lpstr>
      <vt:lpstr>Corbel</vt:lpstr>
      <vt:lpstr>Courier New</vt:lpstr>
      <vt:lpstr>Wingdings</vt:lpstr>
      <vt:lpstr>Wingdings 2</vt:lpstr>
      <vt:lpstr>Wingdings 3</vt:lpstr>
      <vt:lpstr>Metro</vt:lpstr>
      <vt:lpstr>Session 6.2  Performance 1 – Physical Design</vt:lpstr>
      <vt:lpstr>Life Cycle</vt:lpstr>
      <vt:lpstr>Issues</vt:lpstr>
      <vt:lpstr>Impact</vt:lpstr>
      <vt:lpstr>Role of the DBMS</vt:lpstr>
      <vt:lpstr>The Problem</vt:lpstr>
      <vt:lpstr>Memory</vt:lpstr>
      <vt:lpstr>The Problem</vt:lpstr>
      <vt:lpstr>Magnetic Storage</vt:lpstr>
      <vt:lpstr>Block Access Optimisation</vt:lpstr>
      <vt:lpstr>File Organisation</vt:lpstr>
      <vt:lpstr>Record Length</vt:lpstr>
      <vt:lpstr>Record Length</vt:lpstr>
      <vt:lpstr>Fixed Length Records</vt:lpstr>
      <vt:lpstr>Fixed Length Records</vt:lpstr>
      <vt:lpstr>Fixed Length Records</vt:lpstr>
      <vt:lpstr>Managing Deletions</vt:lpstr>
      <vt:lpstr>Variable-Length Records</vt:lpstr>
      <vt:lpstr>What About Records that are Larger than a Block?</vt:lpstr>
      <vt:lpstr>Organisation of Records within Files</vt:lpstr>
      <vt:lpstr>Insertion</vt:lpstr>
      <vt:lpstr>Retrieval</vt:lpstr>
      <vt:lpstr>Range Queries</vt:lpstr>
      <vt:lpstr>Deletion</vt:lpstr>
      <vt:lpstr>Storage Space</vt:lpstr>
      <vt:lpstr>File Organisation</vt:lpstr>
      <vt:lpstr>Indexing</vt:lpstr>
      <vt:lpstr>Searching</vt:lpstr>
      <vt:lpstr>Searching</vt:lpstr>
      <vt:lpstr>Searching</vt:lpstr>
      <vt:lpstr>Index</vt:lpstr>
      <vt:lpstr>Index</vt:lpstr>
      <vt:lpstr>Dense or Sparse?</vt:lpstr>
      <vt:lpstr>Hint</vt:lpstr>
      <vt:lpstr>Effective Indexing</vt:lpstr>
      <vt:lpstr>Types of Index</vt:lpstr>
      <vt:lpstr>Types of Index</vt:lpstr>
      <vt:lpstr>Secondary Index</vt:lpstr>
      <vt:lpstr>Secondary Index</vt:lpstr>
      <vt:lpstr>Secondary Index</vt:lpstr>
      <vt:lpstr>Secondary Index</vt:lpstr>
      <vt:lpstr>Multilevel Index</vt:lpstr>
      <vt:lpstr>Structure of Indices</vt:lpstr>
      <vt:lpstr>B+ Tree</vt:lpstr>
      <vt:lpstr>Bitmap Index</vt:lpstr>
      <vt:lpstr>Bitmap Index</vt:lpstr>
      <vt:lpstr>Bitmap Index</vt:lpstr>
      <vt:lpstr>Bitmap Index</vt:lpstr>
      <vt:lpstr>How are Indexes Used </vt:lpstr>
      <vt:lpstr>How are Indexes Created</vt:lpstr>
      <vt:lpstr>How to Create Indexes</vt:lpstr>
      <vt:lpstr>Multi-Column Index</vt:lpstr>
      <vt:lpstr>Index Issues</vt:lpstr>
      <vt:lpstr>What to Index</vt:lpstr>
      <vt:lpstr>What to Index</vt:lpstr>
      <vt:lpstr>What to Index</vt:lpstr>
      <vt:lpstr>Other Modifications</vt:lpstr>
      <vt:lpstr>Other Modifications</vt:lpstr>
      <vt:lpstr>Other Modifications</vt:lpstr>
      <vt:lpstr>Other Modifications</vt:lpstr>
      <vt:lpstr>Other Modifications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564</cp:revision>
  <dcterms:created xsi:type="dcterms:W3CDTF">2006-08-16T00:00:00Z</dcterms:created>
  <dcterms:modified xsi:type="dcterms:W3CDTF">2018-08-29T08:15:43Z</dcterms:modified>
</cp:coreProperties>
</file>