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86" r:id="rId6"/>
    <p:sldId id="284" r:id="rId7"/>
    <p:sldId id="285" r:id="rId8"/>
    <p:sldId id="287" r:id="rId9"/>
    <p:sldId id="262" r:id="rId10"/>
    <p:sldId id="261" r:id="rId11"/>
    <p:sldId id="263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46" autoAdjust="0"/>
  </p:normalViewPr>
  <p:slideViewPr>
    <p:cSldViewPr>
      <p:cViewPr varScale="1">
        <p:scale>
          <a:sx n="86" d="100"/>
          <a:sy n="86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BCE9-4F81-4105-81E3-F25201181B2C}" type="datetimeFigureOut">
              <a:rPr lang="en-NZ" smtClean="0"/>
              <a:t>6/09/2018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9D70E-BCD0-43F9-9B6E-46AA8B05BA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22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Note that today we are looking only at how to write queries that are executed efficiently</a:t>
            </a:r>
            <a:r>
              <a:rPr lang="en-NZ" baseline="0" dirty="0" smtClean="0"/>
              <a:t> by the DBMS.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This is considered part of “SQL Best Practice”.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Keep in mind, though, that it is only part of Best Practice.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There are also conventions that make your code more readable, better able to handle change, more robust, etc.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See the readings for thorough discussions of those issues.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418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Both</a:t>
            </a:r>
            <a:r>
              <a:rPr lang="en-NZ" baseline="0" dirty="0" smtClean="0"/>
              <a:t> these queries actually run too quickly to compare execution time in seconds, but we can get more precise information from SQL Server (we’ll see how in a minute), and that shows us that the second query runs 20% faster (7.18 : 5.7 time units).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12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smtClean="0"/>
              <a:t>More detail.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smtClean="0"/>
              <a:t>The </a:t>
            </a:r>
            <a:r>
              <a:rPr lang="en-NZ" dirty="0" smtClean="0"/>
              <a:t>pressure on the programmer to</a:t>
            </a:r>
            <a:r>
              <a:rPr lang="en-NZ" baseline="0" dirty="0" smtClean="0"/>
              <a:t> write efficient SQL used to be greater than it is now.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Modern DBMS systems are now very good at optimising queries.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For example, there used to be a big efficiency difference between Joins and Subqueries. Now, modern systems can translate either into the optimal execution plan.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You can still avoid gross errors as above, and you can improve efficiency by correct use of indices.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To see how to do this, and to see exactly how MSSQL supports query efficiency, we can look in close detail at exactly how our queries are performed, from inside SSMS.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(Go to Part 2).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762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table has 121317 records in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Once you start getting to tables of this size, queries can start to take a long time.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query, for example, takes</a:t>
            </a:r>
            <a:r>
              <a:rPr lang="en-NZ" baseline="0" dirty="0" smtClean="0"/>
              <a:t> 55 seconds to run on my fastest computer.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98% of the time required is the scanning of the table, that is, I/O. (We will see in a minute how to find this information out.)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How might we improve this query’s efficiency?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First place to look is at whether we really need all the columns.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41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query takes 14 seconds. That</a:t>
            </a:r>
            <a:r>
              <a:rPr lang="en-NZ" baseline="0" dirty="0" smtClean="0"/>
              <a:t> is, it takes 25% of the time required for the other one.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Imagine the savings over a year, with potentially 100s of 1000s of iterations of this query.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So make sure you pull in only what you need.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17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Assume that your safety stock levels are 200, 400,</a:t>
            </a:r>
            <a:r>
              <a:rPr lang="en-NZ" baseline="0" dirty="0" smtClean="0"/>
              <a:t> 600, 800, 1000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second query requires less computation because = is easier to compute than &gt;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074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These queries both do</a:t>
            </a:r>
            <a:r>
              <a:rPr lang="en-NZ" baseline="0" dirty="0" smtClean="0"/>
              <a:t> the same thing. What is it?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=&gt; Lists the names and ID nos. for every product that has been sold (i.e. has a sales record)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Which is likely to be more efficient (over time)?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EXISTS. Because MSSQL Server is smart enough to stop an EXISTS when it finds the first match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12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Both these queries return the total sales for each</a:t>
            </a:r>
            <a:r>
              <a:rPr lang="en-NZ" baseline="0" dirty="0" smtClean="0"/>
              <a:t> special offer ID not equal to 1.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Which is more efficient (over time)?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second one. The WHERE filters out lots of the rows, so the GROUP BY doesn’t have as much work to do.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baseline="0" dirty="0" smtClean="0"/>
              <a:t>The preceding rules you could probably logic out, but there are some that aren’t so obvious, and seem rather idiosyncratic to MSSQL Server.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311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These queries do the same thing, but the second is more efficient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is something you would need to know about T-SQL.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46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Well, you could do this and look at it.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But what if you wanted to find the associated record?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You would need to just select out the second highest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Ponder on this for awhile…..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937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This will do it</a:t>
            </a:r>
            <a:r>
              <a:rPr lang="en-NZ" baseline="0" dirty="0" smtClean="0"/>
              <a:t> (return the second highest order quantity)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</a:t>
            </a:r>
            <a:r>
              <a:rPr lang="en-NZ" baseline="0" dirty="0" smtClean="0"/>
              <a:t> inner query sorts all the </a:t>
            </a:r>
            <a:r>
              <a:rPr lang="en-NZ" baseline="0" dirty="0" err="1" smtClean="0"/>
              <a:t>OrderQty</a:t>
            </a:r>
            <a:r>
              <a:rPr lang="en-NZ" baseline="0" dirty="0" smtClean="0"/>
              <a:t> values and returns the top 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 outer query takes the Min of those two values.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This returns ‘41’ and can be used in the WHERE clause of a SELECT * to get the whole record.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As we’ll see when we look more closely at how SQL executes queries, that WHERE statement requires comparatively a lot of work.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There is another way to get that 41 though, which doesn’t require that WHERE.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To see it, imagine that you could add any table you wanted to the database in anticipation of executing this query. What table would allow you to skip the WHERE?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=&gt; A table that always contained the top 2 </a:t>
            </a:r>
            <a:r>
              <a:rPr lang="en-NZ" baseline="0" dirty="0" err="1" smtClean="0"/>
              <a:t>OrderQty</a:t>
            </a:r>
            <a:r>
              <a:rPr lang="en-NZ" baseline="0" dirty="0" smtClean="0"/>
              <a:t> values. If you had that, you could just select the MIN from it.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Remember that it is possible to create tables we need on the fly. We just put an AS </a:t>
            </a:r>
            <a:r>
              <a:rPr lang="en-NZ" baseline="0" dirty="0" err="1" smtClean="0"/>
              <a:t>tblName</a:t>
            </a:r>
            <a:r>
              <a:rPr lang="en-NZ" baseline="0" dirty="0" smtClean="0"/>
              <a:t> after the subquery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So we can do this….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9D70E-BCD0-43F9-9B6E-46AA8B05BA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17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-talk.com/sql/performance/index-selection-and-the-query-optimiz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reeebooksblog.com/free-ebook-dissecting-sql-server-execution-plans/" TargetMode="External"/><Relationship Id="rId4" Type="http://schemas.openxmlformats.org/officeDocument/2006/relationships/hyperlink" Target="http://www.simple-talk.com/sql/performance/designing-efficient-sql-a-visual-approa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3124200"/>
            <a:ext cx="7543800" cy="2152650"/>
          </a:xfrm>
        </p:spPr>
        <p:txBody>
          <a:bodyPr/>
          <a:lstStyle/>
          <a:p>
            <a:r>
              <a:rPr lang="en-NZ" dirty="0" smtClean="0"/>
              <a:t>Session 7.2 </a:t>
            </a:r>
            <a:br>
              <a:rPr lang="en-NZ" dirty="0" smtClean="0"/>
            </a:br>
            <a:r>
              <a:rPr lang="en-NZ" dirty="0" smtClean="0"/>
              <a:t>Query Optimisation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6172200" cy="685800"/>
          </a:xfrm>
        </p:spPr>
        <p:txBody>
          <a:bodyPr/>
          <a:lstStyle/>
          <a:p>
            <a:r>
              <a:rPr lang="en-NZ" dirty="0" smtClean="0"/>
              <a:t>IN705 </a:t>
            </a:r>
            <a:r>
              <a:rPr lang="en-NZ" smtClean="0"/>
              <a:t>DB3 </a:t>
            </a:r>
            <a:r>
              <a:rPr lang="en-NZ" smtClean="0"/>
              <a:t>2018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445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SELECT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smtClean="0">
                <a:solidFill>
                  <a:prstClr val="black"/>
                </a:solidFill>
              </a:rPr>
              <a:t>	</a:t>
            </a:r>
            <a:r>
              <a:rPr lang="en-NZ" sz="2800" dirty="0" smtClean="0">
                <a:solidFill>
                  <a:srgbClr val="FF00FF"/>
                </a:solidFill>
              </a:rPr>
              <a:t>MIN</a:t>
            </a:r>
            <a:r>
              <a:rPr lang="en-NZ" sz="2800" dirty="0" smtClean="0">
                <a:solidFill>
                  <a:srgbClr val="808080"/>
                </a:solidFill>
              </a:rPr>
              <a:t>(</a:t>
            </a:r>
            <a:r>
              <a:rPr lang="en-NZ" sz="2800" dirty="0" err="1" smtClean="0">
                <a:solidFill>
                  <a:prstClr val="black"/>
                </a:solidFill>
              </a:rPr>
              <a:t>OrderQty</a:t>
            </a:r>
            <a:r>
              <a:rPr lang="en-NZ" sz="2800" dirty="0">
                <a:solidFill>
                  <a:srgbClr val="808080"/>
                </a:solidFill>
              </a:rPr>
              <a:t>)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FROM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smtClean="0">
                <a:solidFill>
                  <a:prstClr val="black"/>
                </a:solidFill>
              </a:rPr>
              <a:t>	</a:t>
            </a:r>
            <a:r>
              <a:rPr lang="en-NZ" sz="2800" dirty="0" err="1" smtClean="0">
                <a:solidFill>
                  <a:prstClr val="black"/>
                </a:solidFill>
              </a:rPr>
              <a:t>Sales</a:t>
            </a:r>
            <a:r>
              <a:rPr lang="en-NZ" sz="2800" dirty="0" err="1" smtClean="0">
                <a:solidFill>
                  <a:srgbClr val="808080"/>
                </a:solidFill>
              </a:rPr>
              <a:t>.</a:t>
            </a:r>
            <a:r>
              <a:rPr lang="en-NZ" sz="2800" dirty="0" err="1" smtClean="0">
                <a:solidFill>
                  <a:prstClr val="black"/>
                </a:solidFill>
              </a:rPr>
              <a:t>SalesOrderDetail</a:t>
            </a:r>
            <a:r>
              <a:rPr lang="en-NZ" sz="2800" dirty="0" smtClean="0">
                <a:solidFill>
                  <a:prstClr val="black"/>
                </a:solidFill>
              </a:rPr>
              <a:t> 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WHERE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smtClean="0">
                <a:solidFill>
                  <a:prstClr val="black"/>
                </a:solidFill>
              </a:rPr>
              <a:t>	</a:t>
            </a:r>
            <a:r>
              <a:rPr lang="en-NZ" sz="2800" dirty="0" err="1" smtClean="0">
                <a:solidFill>
                  <a:prstClr val="black"/>
                </a:solidFill>
              </a:rPr>
              <a:t>OrderQty</a:t>
            </a:r>
            <a:r>
              <a:rPr lang="en-NZ" sz="2800" dirty="0" smtClean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808080"/>
                </a:solidFill>
              </a:rPr>
              <a:t>IN</a:t>
            </a: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	</a:t>
            </a:r>
            <a:r>
              <a:rPr lang="en-NZ" sz="2800" dirty="0" smtClean="0">
                <a:solidFill>
                  <a:srgbClr val="0000FF"/>
                </a:solidFill>
              </a:rPr>
              <a:t>		</a:t>
            </a:r>
            <a:r>
              <a:rPr lang="en-NZ" sz="2800" dirty="0" smtClean="0">
                <a:solidFill>
                  <a:srgbClr val="808080"/>
                </a:solidFill>
              </a:rPr>
              <a:t>(</a:t>
            </a:r>
            <a:r>
              <a:rPr lang="en-NZ" sz="2800" dirty="0">
                <a:solidFill>
                  <a:srgbClr val="0000FF"/>
                </a:solidFill>
              </a:rPr>
              <a:t>SELECT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smtClean="0">
                <a:solidFill>
                  <a:prstClr val="black"/>
                </a:solidFill>
              </a:rPr>
              <a:t>  </a:t>
            </a:r>
            <a:r>
              <a:rPr lang="en-NZ" sz="2800" dirty="0" smtClean="0">
                <a:solidFill>
                  <a:srgbClr val="0000FF"/>
                </a:solidFill>
              </a:rPr>
              <a:t>TOP</a:t>
            </a:r>
            <a:r>
              <a:rPr lang="en-NZ" sz="2800" dirty="0" smtClean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prstClr val="black"/>
                </a:solidFill>
              </a:rPr>
              <a:t>2 </a:t>
            </a:r>
            <a:r>
              <a:rPr lang="en-NZ" sz="2800" dirty="0" smtClean="0">
                <a:solidFill>
                  <a:prstClr val="black"/>
                </a:solidFill>
              </a:rPr>
              <a:t>	</a:t>
            </a:r>
            <a:r>
              <a:rPr lang="en-NZ" sz="2800" dirty="0" err="1" smtClean="0">
                <a:solidFill>
                  <a:prstClr val="black"/>
                </a:solidFill>
              </a:rPr>
              <a:t>OrderQty</a:t>
            </a:r>
            <a:r>
              <a:rPr lang="en-NZ" sz="2800" dirty="0" smtClean="0">
                <a:solidFill>
                  <a:prstClr val="black"/>
                </a:solidFill>
              </a:rPr>
              <a:t> 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prstClr val="black"/>
                </a:solidFill>
              </a:rPr>
              <a:t>	</a:t>
            </a:r>
            <a:r>
              <a:rPr lang="en-NZ" sz="2800" dirty="0" smtClean="0">
                <a:solidFill>
                  <a:prstClr val="black"/>
                </a:solidFill>
              </a:rPr>
              <a:t>		</a:t>
            </a:r>
            <a:r>
              <a:rPr lang="en-NZ" sz="2800" dirty="0" smtClean="0">
                <a:solidFill>
                  <a:srgbClr val="0000FF"/>
                </a:solidFill>
              </a:rPr>
              <a:t>FROM</a:t>
            </a:r>
            <a:r>
              <a:rPr lang="en-NZ" sz="2800" dirty="0" smtClean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Sales</a:t>
            </a:r>
            <a:r>
              <a:rPr lang="en-NZ" sz="2800" dirty="0" err="1">
                <a:solidFill>
                  <a:srgbClr val="808080"/>
                </a:solidFill>
              </a:rPr>
              <a:t>.</a:t>
            </a:r>
            <a:r>
              <a:rPr lang="en-NZ" sz="2800" dirty="0" err="1">
                <a:solidFill>
                  <a:prstClr val="black"/>
                </a:solidFill>
              </a:rPr>
              <a:t>SalesOrderDetail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</a:p>
          <a:p>
            <a:pPr marL="118872" indent="0">
              <a:buNone/>
            </a:pPr>
            <a:r>
              <a:rPr lang="en-NZ" sz="2800" dirty="0">
                <a:solidFill>
                  <a:prstClr val="black"/>
                </a:solidFill>
              </a:rPr>
              <a:t>	</a:t>
            </a:r>
            <a:r>
              <a:rPr lang="en-NZ" sz="2800" dirty="0" smtClean="0">
                <a:solidFill>
                  <a:prstClr val="black"/>
                </a:solidFill>
              </a:rPr>
              <a:t>		</a:t>
            </a:r>
            <a:r>
              <a:rPr lang="en-NZ" sz="2800" dirty="0" smtClean="0">
                <a:solidFill>
                  <a:srgbClr val="0000FF"/>
                </a:solidFill>
              </a:rPr>
              <a:t>ORDER</a:t>
            </a:r>
            <a:r>
              <a:rPr lang="en-NZ" sz="2800" dirty="0" smtClean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0000FF"/>
                </a:solidFill>
              </a:rPr>
              <a:t>BY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OrderQty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srgbClr val="0000FF"/>
                </a:solidFill>
              </a:rPr>
              <a:t>Desc</a:t>
            </a:r>
            <a:endParaRPr lang="en-NZ" sz="2800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prstClr val="black"/>
                </a:solidFill>
              </a:rPr>
              <a:t>	</a:t>
            </a:r>
            <a:r>
              <a:rPr lang="en-NZ" sz="2800" dirty="0" smtClean="0">
                <a:solidFill>
                  <a:prstClr val="black"/>
                </a:solidFill>
              </a:rPr>
              <a:t>		</a:t>
            </a:r>
            <a:r>
              <a:rPr lang="en-NZ" sz="2800" dirty="0" smtClean="0">
                <a:solidFill>
                  <a:srgbClr val="808080"/>
                </a:solidFill>
              </a:rPr>
              <a:t>)</a:t>
            </a:r>
            <a:endParaRPr lang="en-NZ" sz="2800" dirty="0">
              <a:solidFill>
                <a:srgbClr val="808080"/>
              </a:solidFill>
            </a:endParaRPr>
          </a:p>
          <a:p>
            <a:pPr marL="118872" indent="0">
              <a:buNone/>
            </a:pPr>
            <a:r>
              <a:rPr lang="en-NZ" sz="2800" dirty="0" smtClean="0"/>
              <a:t>			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87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Derived tables</a:t>
            </a:r>
          </a:p>
          <a:p>
            <a:pPr marL="118872" indent="0">
              <a:buNone/>
            </a:pP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dirty="0" smtClean="0">
                <a:solidFill>
                  <a:srgbClr val="0000FF"/>
                </a:solidFill>
              </a:rPr>
              <a:t>SELECT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FF00FF"/>
                </a:solidFill>
              </a:rPr>
              <a:t>MIN</a:t>
            </a:r>
            <a:r>
              <a:rPr lang="en-NZ" dirty="0">
                <a:solidFill>
                  <a:srgbClr val="808080"/>
                </a:solidFill>
              </a:rPr>
              <a:t>(</a:t>
            </a:r>
            <a:r>
              <a:rPr lang="en-NZ" dirty="0" err="1">
                <a:solidFill>
                  <a:prstClr val="black"/>
                </a:solidFill>
              </a:rPr>
              <a:t>OrderQty</a:t>
            </a:r>
            <a:r>
              <a:rPr lang="en-NZ" dirty="0">
                <a:solidFill>
                  <a:srgbClr val="808080"/>
                </a:solidFill>
              </a:rPr>
              <a:t>)</a:t>
            </a:r>
            <a:r>
              <a:rPr lang="en-NZ" dirty="0">
                <a:solidFill>
                  <a:prstClr val="black"/>
                </a:solidFill>
              </a:rPr>
              <a:t> </a:t>
            </a: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FROM</a:t>
            </a:r>
          </a:p>
          <a:p>
            <a:pPr marL="118872" indent="0">
              <a:buNone/>
            </a:pPr>
            <a:r>
              <a:rPr lang="en-NZ" dirty="0" smtClean="0">
                <a:solidFill>
                  <a:srgbClr val="808080"/>
                </a:solidFill>
              </a:rPr>
              <a:t>	(</a:t>
            </a:r>
            <a:endParaRPr lang="en-NZ" dirty="0">
              <a:solidFill>
                <a:srgbClr val="808080"/>
              </a:solidFill>
            </a:endParaRPr>
          </a:p>
          <a:p>
            <a:pPr marL="118872" indent="0">
              <a:buNone/>
            </a:pPr>
            <a:r>
              <a:rPr lang="en-NZ" dirty="0" smtClean="0">
                <a:solidFill>
                  <a:srgbClr val="0000FF"/>
                </a:solidFill>
              </a:rPr>
              <a:t>	SELECT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0000FF"/>
                </a:solidFill>
              </a:rPr>
              <a:t>TOP</a:t>
            </a:r>
            <a:r>
              <a:rPr lang="en-NZ" dirty="0">
                <a:solidFill>
                  <a:prstClr val="black"/>
                </a:solidFill>
              </a:rPr>
              <a:t> 2 </a:t>
            </a:r>
            <a:r>
              <a:rPr lang="en-NZ" dirty="0" smtClean="0">
                <a:solidFill>
                  <a:prstClr val="black"/>
                </a:solidFill>
              </a:rPr>
              <a:t>	</a:t>
            </a:r>
            <a:r>
              <a:rPr lang="en-NZ" dirty="0" err="1" smtClean="0">
                <a:solidFill>
                  <a:prstClr val="black"/>
                </a:solidFill>
              </a:rPr>
              <a:t>OrderQty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 smtClean="0">
                <a:solidFill>
                  <a:srgbClr val="0000FF"/>
                </a:solidFill>
              </a:rPr>
              <a:t>	FROM</a:t>
            </a:r>
            <a:r>
              <a:rPr lang="en-NZ" dirty="0" smtClean="0">
                <a:solidFill>
                  <a:prstClr val="black"/>
                </a:solidFill>
              </a:rPr>
              <a:t> 		</a:t>
            </a:r>
            <a:r>
              <a:rPr lang="en-NZ" dirty="0" err="1" smtClean="0">
                <a:solidFill>
                  <a:prstClr val="black"/>
                </a:solidFill>
              </a:rPr>
              <a:t>Sales</a:t>
            </a:r>
            <a:r>
              <a:rPr lang="en-NZ" dirty="0" err="1" smtClean="0">
                <a:solidFill>
                  <a:srgbClr val="808080"/>
                </a:solidFill>
              </a:rPr>
              <a:t>.</a:t>
            </a:r>
            <a:r>
              <a:rPr lang="en-NZ" dirty="0" err="1" smtClean="0">
                <a:solidFill>
                  <a:prstClr val="black"/>
                </a:solidFill>
              </a:rPr>
              <a:t>SalesOrderDetail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 smtClean="0">
                <a:solidFill>
                  <a:srgbClr val="0000FF"/>
                </a:solidFill>
              </a:rPr>
              <a:t>	ORDER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0000FF"/>
                </a:solidFill>
              </a:rPr>
              <a:t>BY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smtClean="0">
                <a:solidFill>
                  <a:prstClr val="black"/>
                </a:solidFill>
              </a:rPr>
              <a:t>	</a:t>
            </a:r>
            <a:r>
              <a:rPr lang="en-NZ" dirty="0" err="1" smtClean="0">
                <a:solidFill>
                  <a:prstClr val="black"/>
                </a:solidFill>
              </a:rPr>
              <a:t>OrderQty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srgbClr val="0000FF"/>
                </a:solidFill>
              </a:rPr>
              <a:t>Desc</a:t>
            </a: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dirty="0" smtClean="0">
                <a:solidFill>
                  <a:srgbClr val="808080"/>
                </a:solidFill>
              </a:rPr>
              <a:t>	)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0000FF"/>
                </a:solidFill>
              </a:rPr>
              <a:t>AS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derived_tblTopTwo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93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hlinkClick r:id="rId3"/>
              </a:rPr>
              <a:t>www.simple-talk.com/sql/performance/index-selection-and-the-query-optimizer/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>
                <a:hlinkClick r:id="rId4"/>
              </a:rPr>
              <a:t>www.simple-talk.com/sql/performance/designing-efficient-sql-a-visual-approach/</a:t>
            </a:r>
            <a:endParaRPr lang="en-NZ" dirty="0" smtClean="0"/>
          </a:p>
          <a:p>
            <a:pPr marL="118872" indent="0">
              <a:buNone/>
            </a:pPr>
            <a:endParaRPr lang="en-NZ" dirty="0">
              <a:hlinkClick r:id="rId5"/>
            </a:endParaRPr>
          </a:p>
          <a:p>
            <a:r>
              <a:rPr lang="en-NZ" dirty="0" smtClean="0">
                <a:hlinkClick r:id="rId5"/>
              </a:rPr>
              <a:t>www.freeebooksblog.com/free-ebook-dissecting-sql-server-execution-plans/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55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Approaches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</a:p>
          <a:p>
            <a:r>
              <a:rPr lang="en-NZ" dirty="0" smtClean="0"/>
              <a:t>Index tuning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12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dirty="0" smtClean="0"/>
              <a:t>USE </a:t>
            </a:r>
            <a:r>
              <a:rPr lang="en-NZ" dirty="0"/>
              <a:t>[</a:t>
            </a:r>
            <a:r>
              <a:rPr lang="en-NZ" dirty="0" err="1"/>
              <a:t>AdventureWorks</a:t>
            </a:r>
            <a:r>
              <a:rPr lang="en-NZ" dirty="0"/>
              <a:t>]</a:t>
            </a:r>
          </a:p>
          <a:p>
            <a:endParaRPr lang="en-NZ" dirty="0"/>
          </a:p>
          <a:p>
            <a:pPr marL="118872" indent="0">
              <a:buNone/>
            </a:pPr>
            <a:r>
              <a:rPr lang="en-NZ" dirty="0"/>
              <a:t>SELECT *</a:t>
            </a:r>
          </a:p>
          <a:p>
            <a:pPr marL="118872" indent="0">
              <a:buNone/>
            </a:pPr>
            <a:r>
              <a:rPr lang="en-NZ" dirty="0"/>
              <a:t>FROM </a:t>
            </a:r>
            <a:r>
              <a:rPr lang="en-NZ" dirty="0" err="1"/>
              <a:t>Sales.SalesOrderDetail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22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sz="2800" dirty="0" smtClean="0"/>
              <a:t>USE </a:t>
            </a:r>
            <a:r>
              <a:rPr lang="en-NZ" sz="2800" dirty="0"/>
              <a:t>[</a:t>
            </a:r>
            <a:r>
              <a:rPr lang="en-NZ" sz="2800" dirty="0" err="1"/>
              <a:t>AdventureWorks</a:t>
            </a:r>
            <a:r>
              <a:rPr lang="en-NZ" sz="2800" dirty="0"/>
              <a:t>]</a:t>
            </a:r>
          </a:p>
          <a:p>
            <a:pPr marL="118872" indent="0">
              <a:buNone/>
            </a:pPr>
            <a:endParaRPr lang="en-NZ" sz="2800" dirty="0"/>
          </a:p>
          <a:p>
            <a:pPr marL="118872" indent="0">
              <a:buNone/>
            </a:pPr>
            <a:r>
              <a:rPr lang="en-NZ" sz="2800" dirty="0"/>
              <a:t>SELECT </a:t>
            </a:r>
            <a:r>
              <a:rPr lang="en-NZ" sz="2800" dirty="0" err="1"/>
              <a:t>SalesOrderID</a:t>
            </a:r>
            <a:r>
              <a:rPr lang="en-NZ" sz="2800" dirty="0"/>
              <a:t>, </a:t>
            </a:r>
            <a:r>
              <a:rPr lang="en-NZ" sz="2800" dirty="0" err="1"/>
              <a:t>OrderQty</a:t>
            </a:r>
            <a:r>
              <a:rPr lang="en-NZ" sz="2800" dirty="0"/>
              <a:t>, </a:t>
            </a:r>
            <a:r>
              <a:rPr lang="en-NZ" sz="2800" dirty="0" err="1"/>
              <a:t>ProductID</a:t>
            </a:r>
            <a:r>
              <a:rPr lang="en-NZ" sz="2800" dirty="0"/>
              <a:t>, </a:t>
            </a:r>
            <a:r>
              <a:rPr lang="en-NZ" sz="2800" dirty="0" err="1"/>
              <a:t>UnitPrice</a:t>
            </a:r>
            <a:endParaRPr lang="en-NZ" sz="2800" dirty="0"/>
          </a:p>
          <a:p>
            <a:pPr marL="118872" indent="0">
              <a:buNone/>
            </a:pPr>
            <a:r>
              <a:rPr lang="en-NZ" sz="2800" dirty="0"/>
              <a:t>FROM </a:t>
            </a:r>
            <a:r>
              <a:rPr lang="en-NZ" sz="2800" dirty="0" err="1"/>
              <a:t>Sales.SalesOrderDetail</a:t>
            </a:r>
            <a:endParaRPr lang="en-NZ" sz="28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80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SELECT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808080"/>
                </a:solidFill>
              </a:rPr>
              <a:t>*</a:t>
            </a:r>
            <a:r>
              <a:rPr lang="en-NZ" dirty="0">
                <a:solidFill>
                  <a:prstClr val="black"/>
                </a:solidFill>
              </a:rPr>
              <a:t> </a:t>
            </a: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FROM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Production</a:t>
            </a:r>
            <a:r>
              <a:rPr lang="en-NZ" dirty="0" err="1">
                <a:solidFill>
                  <a:srgbClr val="808080"/>
                </a:solidFill>
              </a:rPr>
              <a:t>.</a:t>
            </a:r>
            <a:r>
              <a:rPr lang="en-NZ" dirty="0" err="1">
                <a:solidFill>
                  <a:prstClr val="black"/>
                </a:solidFill>
              </a:rPr>
              <a:t>Product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WHERE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SafetyStockLevel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808080"/>
                </a:solidFill>
              </a:rPr>
              <a:t>&gt;</a:t>
            </a:r>
            <a:r>
              <a:rPr lang="en-NZ" dirty="0">
                <a:solidFill>
                  <a:prstClr val="black"/>
                </a:solidFill>
              </a:rPr>
              <a:t> 800</a:t>
            </a:r>
          </a:p>
          <a:p>
            <a:pPr marL="118872" indent="0">
              <a:buNone/>
            </a:pP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SELECT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808080"/>
                </a:solidFill>
              </a:rPr>
              <a:t>*</a:t>
            </a:r>
            <a:r>
              <a:rPr lang="en-NZ" dirty="0">
                <a:solidFill>
                  <a:prstClr val="black"/>
                </a:solidFill>
              </a:rPr>
              <a:t> </a:t>
            </a: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FROM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Production</a:t>
            </a:r>
            <a:r>
              <a:rPr lang="en-NZ" dirty="0" err="1">
                <a:solidFill>
                  <a:srgbClr val="808080"/>
                </a:solidFill>
              </a:rPr>
              <a:t>.</a:t>
            </a:r>
            <a:r>
              <a:rPr lang="en-NZ" dirty="0" err="1">
                <a:solidFill>
                  <a:prstClr val="black"/>
                </a:solidFill>
              </a:rPr>
              <a:t>Product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WHERE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SafetyStockLevel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808080"/>
                </a:solidFill>
              </a:rPr>
              <a:t>=</a:t>
            </a:r>
            <a:r>
              <a:rPr lang="en-NZ" dirty="0">
                <a:solidFill>
                  <a:prstClr val="black"/>
                </a:solidFill>
              </a:rPr>
              <a:t> 1000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10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SELECT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ProductID</a:t>
            </a:r>
            <a:r>
              <a:rPr lang="en-NZ" sz="2400" dirty="0">
                <a:solidFill>
                  <a:srgbClr val="808080"/>
                </a:solidFill>
              </a:rPr>
              <a:t>,</a:t>
            </a:r>
            <a:r>
              <a:rPr lang="en-NZ" sz="2400" dirty="0">
                <a:solidFill>
                  <a:prstClr val="black"/>
                </a:solidFill>
              </a:rPr>
              <a:t> Name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FROM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Production</a:t>
            </a:r>
            <a:r>
              <a:rPr lang="en-NZ" sz="2400" dirty="0" err="1">
                <a:solidFill>
                  <a:srgbClr val="808080"/>
                </a:solidFill>
              </a:rPr>
              <a:t>.</a:t>
            </a:r>
            <a:r>
              <a:rPr lang="en-NZ" sz="2400" dirty="0" err="1">
                <a:solidFill>
                  <a:prstClr val="black"/>
                </a:solidFill>
              </a:rPr>
              <a:t>Product</a:t>
            </a:r>
            <a:r>
              <a:rPr lang="en-NZ" sz="2400" dirty="0">
                <a:solidFill>
                  <a:prstClr val="black"/>
                </a:solidFill>
              </a:rPr>
              <a:t> p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WHERE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>
                <a:solidFill>
                  <a:srgbClr val="808080"/>
                </a:solidFill>
              </a:rPr>
              <a:t>EXISTS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		</a:t>
            </a:r>
            <a:r>
              <a:rPr lang="en-NZ" sz="2400" dirty="0">
                <a:solidFill>
                  <a:srgbClr val="808080"/>
                </a:solidFill>
              </a:rPr>
              <a:t>(</a:t>
            </a:r>
            <a:r>
              <a:rPr lang="en-NZ" sz="2400" dirty="0">
                <a:solidFill>
                  <a:srgbClr val="0000FF"/>
                </a:solidFill>
              </a:rPr>
              <a:t>SELECT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>
                <a:solidFill>
                  <a:srgbClr val="808080"/>
                </a:solidFill>
              </a:rPr>
              <a:t>*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endParaRPr lang="en-NZ" sz="2400" dirty="0" smtClean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400" dirty="0" smtClean="0">
                <a:solidFill>
                  <a:srgbClr val="0000FF"/>
                </a:solidFill>
              </a:rPr>
              <a:t>		FROM</a:t>
            </a:r>
            <a:r>
              <a:rPr lang="en-NZ" sz="2400" dirty="0" smtClean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Sales</a:t>
            </a:r>
            <a:r>
              <a:rPr lang="en-NZ" sz="2400" dirty="0" err="1">
                <a:solidFill>
                  <a:srgbClr val="808080"/>
                </a:solidFill>
              </a:rPr>
              <a:t>.</a:t>
            </a:r>
            <a:r>
              <a:rPr lang="en-NZ" sz="2400" dirty="0" err="1">
                <a:solidFill>
                  <a:prstClr val="black"/>
                </a:solidFill>
              </a:rPr>
              <a:t>SalesOrderDetail</a:t>
            </a:r>
            <a:r>
              <a:rPr lang="en-NZ" sz="2400" dirty="0">
                <a:solidFill>
                  <a:prstClr val="black"/>
                </a:solidFill>
              </a:rPr>
              <a:t> o</a:t>
            </a:r>
          </a:p>
          <a:p>
            <a:pPr marL="118872" indent="0">
              <a:buNone/>
            </a:pPr>
            <a:r>
              <a:rPr lang="en-NZ" sz="2400" dirty="0">
                <a:solidFill>
                  <a:prstClr val="black"/>
                </a:solidFill>
              </a:rPr>
              <a:t>		</a:t>
            </a:r>
            <a:r>
              <a:rPr lang="en-NZ" sz="2400" dirty="0">
                <a:solidFill>
                  <a:srgbClr val="0000FF"/>
                </a:solidFill>
              </a:rPr>
              <a:t>WHERE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</a:t>
            </a:r>
            <a:r>
              <a:rPr lang="en-NZ" sz="2400" dirty="0" err="1">
                <a:solidFill>
                  <a:srgbClr val="808080"/>
                </a:solidFill>
              </a:rPr>
              <a:t>.</a:t>
            </a:r>
            <a:r>
              <a:rPr lang="en-NZ" sz="2400" dirty="0" err="1">
                <a:solidFill>
                  <a:prstClr val="black"/>
                </a:solidFill>
              </a:rPr>
              <a:t>ProductID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>
                <a:solidFill>
                  <a:srgbClr val="808080"/>
                </a:solidFill>
              </a:rPr>
              <a:t>=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o</a:t>
            </a:r>
            <a:r>
              <a:rPr lang="en-NZ" sz="2400" dirty="0" err="1">
                <a:solidFill>
                  <a:srgbClr val="808080"/>
                </a:solidFill>
              </a:rPr>
              <a:t>.</a:t>
            </a:r>
            <a:r>
              <a:rPr lang="en-NZ" sz="2400" dirty="0" err="1">
                <a:solidFill>
                  <a:prstClr val="black"/>
                </a:solidFill>
              </a:rPr>
              <a:t>ProductID</a:t>
            </a:r>
            <a:r>
              <a:rPr lang="en-NZ" sz="2400" dirty="0">
                <a:solidFill>
                  <a:srgbClr val="808080"/>
                </a:solidFill>
              </a:rPr>
              <a:t>)</a:t>
            </a:r>
          </a:p>
          <a:p>
            <a:pPr marL="118872" indent="0">
              <a:buNone/>
            </a:pPr>
            <a:r>
              <a:rPr lang="en-NZ" sz="2400" dirty="0" smtClean="0">
                <a:solidFill>
                  <a:prstClr val="black"/>
                </a:solidFill>
              </a:rPr>
              <a:t>----------------------------------------------------------------------------</a:t>
            </a:r>
            <a:r>
              <a:rPr lang="en-NZ" sz="2400" dirty="0">
                <a:solidFill>
                  <a:prstClr val="black"/>
                </a:solidFill>
              </a:rPr>
              <a:t>		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SELECT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ProductID</a:t>
            </a:r>
            <a:r>
              <a:rPr lang="en-NZ" sz="2400" dirty="0">
                <a:solidFill>
                  <a:srgbClr val="808080"/>
                </a:solidFill>
              </a:rPr>
              <a:t>,</a:t>
            </a:r>
            <a:r>
              <a:rPr lang="en-NZ" sz="2400" dirty="0">
                <a:solidFill>
                  <a:prstClr val="black"/>
                </a:solidFill>
              </a:rPr>
              <a:t> Name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FROM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Production</a:t>
            </a:r>
            <a:r>
              <a:rPr lang="en-NZ" sz="2400" dirty="0" err="1">
                <a:solidFill>
                  <a:srgbClr val="808080"/>
                </a:solidFill>
              </a:rPr>
              <a:t>.</a:t>
            </a:r>
            <a:r>
              <a:rPr lang="en-NZ" sz="2400" dirty="0" err="1">
                <a:solidFill>
                  <a:prstClr val="black"/>
                </a:solidFill>
              </a:rPr>
              <a:t>Product</a:t>
            </a:r>
            <a:r>
              <a:rPr lang="en-NZ" sz="2400" dirty="0">
                <a:solidFill>
                  <a:prstClr val="black"/>
                </a:solidFill>
              </a:rPr>
              <a:t> p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WHERE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ProductID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>
                <a:solidFill>
                  <a:srgbClr val="808080"/>
                </a:solidFill>
              </a:rPr>
              <a:t>IN</a:t>
            </a:r>
          </a:p>
          <a:p>
            <a:pPr marL="118872" indent="0">
              <a:buNone/>
            </a:pPr>
            <a:r>
              <a:rPr lang="en-NZ" sz="2400" dirty="0">
                <a:solidFill>
                  <a:srgbClr val="0000FF"/>
                </a:solidFill>
              </a:rPr>
              <a:t>		</a:t>
            </a:r>
            <a:r>
              <a:rPr lang="en-NZ" sz="2400" dirty="0">
                <a:solidFill>
                  <a:srgbClr val="808080"/>
                </a:solidFill>
              </a:rPr>
              <a:t>(</a:t>
            </a:r>
            <a:r>
              <a:rPr lang="en-NZ" sz="2400" dirty="0">
                <a:solidFill>
                  <a:srgbClr val="0000FF"/>
                </a:solidFill>
              </a:rPr>
              <a:t>SELECT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ProductID</a:t>
            </a:r>
            <a:endParaRPr lang="en-NZ" sz="24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400" dirty="0">
                <a:solidFill>
                  <a:prstClr val="black"/>
                </a:solidFill>
              </a:rPr>
              <a:t>		</a:t>
            </a:r>
            <a:r>
              <a:rPr lang="en-NZ" sz="2400" dirty="0">
                <a:solidFill>
                  <a:srgbClr val="0000FF"/>
                </a:solidFill>
              </a:rPr>
              <a:t>FROM</a:t>
            </a:r>
            <a:r>
              <a:rPr lang="en-NZ" sz="2400" dirty="0">
                <a:solidFill>
                  <a:prstClr val="black"/>
                </a:solidFill>
              </a:rPr>
              <a:t> </a:t>
            </a:r>
            <a:r>
              <a:rPr lang="en-NZ" sz="2400" dirty="0" err="1">
                <a:solidFill>
                  <a:prstClr val="black"/>
                </a:solidFill>
              </a:rPr>
              <a:t>Sales</a:t>
            </a:r>
            <a:r>
              <a:rPr lang="en-NZ" sz="2400" dirty="0" err="1">
                <a:solidFill>
                  <a:srgbClr val="808080"/>
                </a:solidFill>
              </a:rPr>
              <a:t>.</a:t>
            </a:r>
            <a:r>
              <a:rPr lang="en-NZ" sz="2400" dirty="0" err="1">
                <a:solidFill>
                  <a:prstClr val="black"/>
                </a:solidFill>
              </a:rPr>
              <a:t>SalesOrderDetail</a:t>
            </a:r>
            <a:r>
              <a:rPr lang="en-NZ" sz="2400" dirty="0">
                <a:solidFill>
                  <a:srgbClr val="808080"/>
                </a:solidFill>
              </a:rPr>
              <a:t>)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0051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SELECT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r>
              <a:rPr lang="en-NZ" sz="2800" dirty="0">
                <a:solidFill>
                  <a:srgbClr val="808080"/>
                </a:solidFill>
              </a:rPr>
              <a:t>,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FF00FF"/>
                </a:solidFill>
              </a:rPr>
              <a:t>SUM</a:t>
            </a:r>
            <a:r>
              <a:rPr lang="en-NZ" sz="2800" dirty="0">
                <a:solidFill>
                  <a:srgbClr val="808080"/>
                </a:solidFill>
              </a:rPr>
              <a:t>(</a:t>
            </a:r>
            <a:r>
              <a:rPr lang="en-NZ" sz="2800" dirty="0" err="1">
                <a:solidFill>
                  <a:prstClr val="black"/>
                </a:solidFill>
              </a:rPr>
              <a:t>LineTotal</a:t>
            </a:r>
            <a:r>
              <a:rPr lang="en-NZ" sz="2800" dirty="0">
                <a:solidFill>
                  <a:srgbClr val="808080"/>
                </a:solidFill>
              </a:rPr>
              <a:t>)</a:t>
            </a: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FROM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Sales</a:t>
            </a:r>
            <a:r>
              <a:rPr lang="en-NZ" sz="2800" dirty="0" err="1">
                <a:solidFill>
                  <a:srgbClr val="808080"/>
                </a:solidFill>
              </a:rPr>
              <a:t>.</a:t>
            </a:r>
            <a:r>
              <a:rPr lang="en-NZ" sz="2800" dirty="0" err="1">
                <a:solidFill>
                  <a:prstClr val="black"/>
                </a:solidFill>
              </a:rPr>
              <a:t>SalesOrderDetail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GROUP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0000FF"/>
                </a:solidFill>
              </a:rPr>
              <a:t>BY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HAVING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808080"/>
                </a:solidFill>
              </a:rPr>
              <a:t>&lt;&gt;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FF0000"/>
                </a:solidFill>
              </a:rPr>
              <a:t>'1'</a:t>
            </a: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ORDER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0000FF"/>
                </a:solidFill>
              </a:rPr>
              <a:t>BY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endParaRPr lang="en-NZ" sz="2800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SELECT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r>
              <a:rPr lang="en-NZ" sz="2800" dirty="0">
                <a:solidFill>
                  <a:srgbClr val="808080"/>
                </a:solidFill>
              </a:rPr>
              <a:t>,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FF00FF"/>
                </a:solidFill>
              </a:rPr>
              <a:t>SUM</a:t>
            </a:r>
            <a:r>
              <a:rPr lang="en-NZ" sz="2800" dirty="0">
                <a:solidFill>
                  <a:srgbClr val="808080"/>
                </a:solidFill>
              </a:rPr>
              <a:t>(</a:t>
            </a:r>
            <a:r>
              <a:rPr lang="en-NZ" sz="2800" dirty="0" err="1">
                <a:solidFill>
                  <a:prstClr val="black"/>
                </a:solidFill>
              </a:rPr>
              <a:t>LineTotal</a:t>
            </a:r>
            <a:r>
              <a:rPr lang="en-NZ" sz="2800" dirty="0">
                <a:solidFill>
                  <a:srgbClr val="808080"/>
                </a:solidFill>
              </a:rPr>
              <a:t>)</a:t>
            </a: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FROM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Sales</a:t>
            </a:r>
            <a:r>
              <a:rPr lang="en-NZ" sz="2800" dirty="0" err="1">
                <a:solidFill>
                  <a:srgbClr val="808080"/>
                </a:solidFill>
              </a:rPr>
              <a:t>.</a:t>
            </a:r>
            <a:r>
              <a:rPr lang="en-NZ" sz="2800" dirty="0" err="1">
                <a:solidFill>
                  <a:prstClr val="black"/>
                </a:solidFill>
              </a:rPr>
              <a:t>SalesOrderDetail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WHERE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808080"/>
                </a:solidFill>
              </a:rPr>
              <a:t>&lt;&gt;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FF0000"/>
                </a:solidFill>
              </a:rPr>
              <a:t>'1'</a:t>
            </a: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GROUP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0000FF"/>
                </a:solidFill>
              </a:rPr>
              <a:t>BY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endParaRPr lang="en-NZ" sz="28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sz="2800" dirty="0">
                <a:solidFill>
                  <a:srgbClr val="0000FF"/>
                </a:solidFill>
              </a:rPr>
              <a:t>ORDER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>
                <a:solidFill>
                  <a:srgbClr val="0000FF"/>
                </a:solidFill>
              </a:rPr>
              <a:t>BY</a:t>
            </a:r>
            <a:r>
              <a:rPr lang="en-NZ" sz="2800" dirty="0">
                <a:solidFill>
                  <a:prstClr val="black"/>
                </a:solidFill>
              </a:rPr>
              <a:t> </a:t>
            </a:r>
            <a:r>
              <a:rPr lang="en-NZ" sz="2800" dirty="0" err="1">
                <a:solidFill>
                  <a:prstClr val="black"/>
                </a:solidFill>
              </a:rPr>
              <a:t>SpecialOfferID</a:t>
            </a:r>
            <a:endParaRPr lang="en-NZ" sz="2800" dirty="0">
              <a:solidFill>
                <a:prstClr val="black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55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Writing Efficient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SELECT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ProductID</a:t>
            </a:r>
            <a:r>
              <a:rPr lang="en-NZ" dirty="0">
                <a:solidFill>
                  <a:srgbClr val="808080"/>
                </a:solidFill>
              </a:rPr>
              <a:t>,</a:t>
            </a:r>
            <a:r>
              <a:rPr lang="en-NZ" dirty="0">
                <a:solidFill>
                  <a:prstClr val="black"/>
                </a:solidFill>
              </a:rPr>
              <a:t> Name</a:t>
            </a: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FROM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Production</a:t>
            </a:r>
            <a:r>
              <a:rPr lang="en-NZ" dirty="0" err="1">
                <a:solidFill>
                  <a:srgbClr val="808080"/>
                </a:solidFill>
              </a:rPr>
              <a:t>.</a:t>
            </a:r>
            <a:r>
              <a:rPr lang="en-NZ" dirty="0" err="1">
                <a:solidFill>
                  <a:prstClr val="black"/>
                </a:solidFill>
              </a:rPr>
              <a:t>Product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WHERE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ProductID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smtClean="0">
                <a:solidFill>
                  <a:srgbClr val="808080"/>
                </a:solidFill>
              </a:rPr>
              <a:t>IN (</a:t>
            </a:r>
            <a:r>
              <a:rPr lang="en-NZ" dirty="0" smtClean="0">
                <a:solidFill>
                  <a:prstClr val="black"/>
                </a:solidFill>
              </a:rPr>
              <a:t>316</a:t>
            </a:r>
            <a:r>
              <a:rPr lang="en-NZ" dirty="0">
                <a:solidFill>
                  <a:srgbClr val="808080"/>
                </a:solidFill>
              </a:rPr>
              <a:t>,</a:t>
            </a:r>
            <a:r>
              <a:rPr lang="en-NZ" dirty="0">
                <a:solidFill>
                  <a:prstClr val="black"/>
                </a:solidFill>
              </a:rPr>
              <a:t> 317</a:t>
            </a:r>
            <a:r>
              <a:rPr lang="en-NZ" dirty="0">
                <a:solidFill>
                  <a:srgbClr val="808080"/>
                </a:solidFill>
              </a:rPr>
              <a:t>,</a:t>
            </a:r>
            <a:r>
              <a:rPr lang="en-NZ" dirty="0">
                <a:solidFill>
                  <a:prstClr val="black"/>
                </a:solidFill>
              </a:rPr>
              <a:t> 318</a:t>
            </a:r>
            <a:r>
              <a:rPr lang="en-NZ" dirty="0">
                <a:solidFill>
                  <a:srgbClr val="808080"/>
                </a:solidFill>
              </a:rPr>
              <a:t>,</a:t>
            </a:r>
            <a:r>
              <a:rPr lang="en-NZ" dirty="0">
                <a:solidFill>
                  <a:prstClr val="black"/>
                </a:solidFill>
              </a:rPr>
              <a:t> 319</a:t>
            </a:r>
            <a:r>
              <a:rPr lang="en-NZ" dirty="0">
                <a:solidFill>
                  <a:srgbClr val="808080"/>
                </a:solidFill>
              </a:rPr>
              <a:t>,</a:t>
            </a:r>
            <a:r>
              <a:rPr lang="en-NZ" dirty="0">
                <a:solidFill>
                  <a:prstClr val="black"/>
                </a:solidFill>
              </a:rPr>
              <a:t> 320</a:t>
            </a:r>
            <a:r>
              <a:rPr lang="en-NZ" dirty="0">
                <a:solidFill>
                  <a:srgbClr val="808080"/>
                </a:solidFill>
              </a:rPr>
              <a:t>)</a:t>
            </a:r>
          </a:p>
          <a:p>
            <a:pPr marL="118872" indent="0">
              <a:buNone/>
            </a:pPr>
            <a:endParaRPr lang="en-NZ" dirty="0">
              <a:solidFill>
                <a:srgbClr val="808080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SELECT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ProductID</a:t>
            </a:r>
            <a:r>
              <a:rPr lang="en-NZ" dirty="0">
                <a:solidFill>
                  <a:srgbClr val="808080"/>
                </a:solidFill>
              </a:rPr>
              <a:t>,</a:t>
            </a:r>
            <a:r>
              <a:rPr lang="en-NZ" dirty="0">
                <a:solidFill>
                  <a:prstClr val="black"/>
                </a:solidFill>
              </a:rPr>
              <a:t> Name</a:t>
            </a: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FROM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Production</a:t>
            </a:r>
            <a:r>
              <a:rPr lang="en-NZ" dirty="0" err="1">
                <a:solidFill>
                  <a:srgbClr val="808080"/>
                </a:solidFill>
              </a:rPr>
              <a:t>.</a:t>
            </a:r>
            <a:r>
              <a:rPr lang="en-NZ" dirty="0" err="1">
                <a:solidFill>
                  <a:prstClr val="black"/>
                </a:solidFill>
              </a:rPr>
              <a:t>Product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WHERE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ProductID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808080"/>
                </a:solidFill>
              </a:rPr>
              <a:t>BETWEEN</a:t>
            </a:r>
            <a:r>
              <a:rPr lang="en-NZ" dirty="0">
                <a:solidFill>
                  <a:prstClr val="black"/>
                </a:solidFill>
              </a:rPr>
              <a:t> 316 </a:t>
            </a:r>
            <a:r>
              <a:rPr lang="en-NZ" dirty="0">
                <a:solidFill>
                  <a:srgbClr val="808080"/>
                </a:solidFill>
              </a:rPr>
              <a:t>AND</a:t>
            </a:r>
            <a:r>
              <a:rPr lang="en-NZ" dirty="0">
                <a:solidFill>
                  <a:prstClr val="black"/>
                </a:solidFill>
              </a:rPr>
              <a:t> 320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76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Writing Efficient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Find the second highest order quantity of all records in the </a:t>
            </a:r>
            <a:r>
              <a:rPr lang="en-NZ" dirty="0" err="1" smtClean="0"/>
              <a:t>Sales.SalesOrderDetail</a:t>
            </a:r>
            <a:r>
              <a:rPr lang="en-NZ" dirty="0" smtClean="0"/>
              <a:t>.</a:t>
            </a:r>
          </a:p>
          <a:p>
            <a:endParaRPr lang="en-NZ" dirty="0"/>
          </a:p>
          <a:p>
            <a:pPr marL="118872" indent="0">
              <a:buNone/>
            </a:pPr>
            <a:endParaRPr lang="en-NZ" dirty="0" smtClean="0">
              <a:solidFill>
                <a:srgbClr val="0000FF"/>
              </a:solidFill>
            </a:endParaRPr>
          </a:p>
          <a:p>
            <a:pPr marL="118872" indent="0">
              <a:buNone/>
            </a:pP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r>
              <a:rPr lang="en-NZ" dirty="0" smtClean="0">
                <a:solidFill>
                  <a:srgbClr val="0000FF"/>
                </a:solidFill>
              </a:rPr>
              <a:t>SELECT</a:t>
            </a:r>
            <a:r>
              <a:rPr lang="en-NZ" dirty="0" smtClean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Orderqty</a:t>
            </a:r>
            <a:r>
              <a:rPr lang="en-NZ" dirty="0">
                <a:solidFill>
                  <a:prstClr val="black"/>
                </a:solidFill>
              </a:rPr>
              <a:t> </a:t>
            </a: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FROM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Sales</a:t>
            </a:r>
            <a:r>
              <a:rPr lang="en-NZ" dirty="0" err="1">
                <a:solidFill>
                  <a:srgbClr val="808080"/>
                </a:solidFill>
              </a:rPr>
              <a:t>.</a:t>
            </a:r>
            <a:r>
              <a:rPr lang="en-NZ" dirty="0" err="1">
                <a:solidFill>
                  <a:prstClr val="black"/>
                </a:solidFill>
              </a:rPr>
              <a:t>SalesOrderDetail</a:t>
            </a:r>
            <a:endParaRPr lang="en-NZ" dirty="0">
              <a:solidFill>
                <a:prstClr val="black"/>
              </a:solidFill>
            </a:endParaRPr>
          </a:p>
          <a:p>
            <a:pPr marL="118872" indent="0">
              <a:buNone/>
            </a:pPr>
            <a:r>
              <a:rPr lang="en-NZ" dirty="0">
                <a:solidFill>
                  <a:srgbClr val="0000FF"/>
                </a:solidFill>
              </a:rPr>
              <a:t>ORDER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>
                <a:solidFill>
                  <a:srgbClr val="0000FF"/>
                </a:solidFill>
              </a:rPr>
              <a:t>BY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err="1">
                <a:solidFill>
                  <a:prstClr val="black"/>
                </a:solidFill>
              </a:rPr>
              <a:t>OrderQty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dirty="0" smtClean="0">
                <a:solidFill>
                  <a:srgbClr val="0000FF"/>
                </a:solidFill>
              </a:rPr>
              <a:t>DESC</a:t>
            </a:r>
          </a:p>
          <a:p>
            <a:pPr marL="118872" indent="0">
              <a:buNone/>
            </a:pPr>
            <a:endParaRPr lang="en-NZ" dirty="0">
              <a:solidFill>
                <a:srgbClr val="0000FF"/>
              </a:solidFill>
            </a:endParaRPr>
          </a:p>
          <a:p>
            <a:pPr marL="118872" indent="0">
              <a:buNone/>
            </a:pP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48050"/>
            <a:ext cx="16668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477</TotalTime>
  <Words>1017</Words>
  <Application>Microsoft Office PowerPoint</Application>
  <PresentationFormat>On-screen Show (4:3)</PresentationFormat>
  <Paragraphs>150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Session 7.2  Query Optimisation</vt:lpstr>
      <vt:lpstr>Two Approaches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Writing Efficient Queries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Nathan Rountree</cp:lastModifiedBy>
  <cp:revision>63</cp:revision>
  <dcterms:created xsi:type="dcterms:W3CDTF">2006-08-16T00:00:00Z</dcterms:created>
  <dcterms:modified xsi:type="dcterms:W3CDTF">2018-09-05T20:05:26Z</dcterms:modified>
</cp:coreProperties>
</file>