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301" r:id="rId3"/>
    <p:sldId id="257" r:id="rId4"/>
    <p:sldId id="291" r:id="rId5"/>
    <p:sldId id="258" r:id="rId6"/>
    <p:sldId id="260" r:id="rId7"/>
    <p:sldId id="261" r:id="rId8"/>
    <p:sldId id="297" r:id="rId9"/>
    <p:sldId id="298" r:id="rId10"/>
    <p:sldId id="299" r:id="rId11"/>
    <p:sldId id="300" r:id="rId12"/>
    <p:sldId id="268" r:id="rId13"/>
    <p:sldId id="269" r:id="rId14"/>
    <p:sldId id="270" r:id="rId15"/>
    <p:sldId id="271" r:id="rId16"/>
    <p:sldId id="288" r:id="rId17"/>
    <p:sldId id="302" r:id="rId18"/>
    <p:sldId id="303" r:id="rId19"/>
    <p:sldId id="292" r:id="rId20"/>
    <p:sldId id="264" r:id="rId21"/>
    <p:sldId id="289" r:id="rId22"/>
    <p:sldId id="304" r:id="rId23"/>
    <p:sldId id="305" r:id="rId24"/>
    <p:sldId id="306" r:id="rId25"/>
    <p:sldId id="263" r:id="rId26"/>
    <p:sldId id="266" r:id="rId27"/>
    <p:sldId id="273" r:id="rId28"/>
    <p:sldId id="276" r:id="rId29"/>
    <p:sldId id="274" r:id="rId30"/>
    <p:sldId id="277" r:id="rId31"/>
    <p:sldId id="278" r:id="rId32"/>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898" autoAdjust="0"/>
  </p:normalViewPr>
  <p:slideViewPr>
    <p:cSldViewPr>
      <p:cViewPr varScale="1">
        <p:scale>
          <a:sx n="86" d="100"/>
          <a:sy n="86" d="100"/>
        </p:scale>
        <p:origin x="152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604D8875-C281-495D-9A00-AAC072CA4EEE}" type="datetimeFigureOut">
              <a:rPr lang="en-US" smtClean="0"/>
              <a:pPr/>
              <a:t>9/20/2018</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A2F6A421-13CB-4CB8-A88B-12E42534EC30}" type="slidenum">
              <a:rPr lang="en-US" smtClean="0"/>
              <a:pPr/>
              <a:t>‹#›</a:t>
            </a:fld>
            <a:endParaRPr lang="en-US"/>
          </a:p>
        </p:txBody>
      </p:sp>
    </p:spTree>
    <p:extLst>
      <p:ext uri="{BB962C8B-B14F-4D97-AF65-F5344CB8AC3E}">
        <p14:creationId xmlns:p14="http://schemas.microsoft.com/office/powerpoint/2010/main" val="2529825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Some images from ssw.com.au</a:t>
            </a:r>
            <a:endParaRPr lang="en-NZ" dirty="0"/>
          </a:p>
        </p:txBody>
      </p:sp>
      <p:sp>
        <p:nvSpPr>
          <p:cNvPr id="4" name="Slide Number Placeholder 3"/>
          <p:cNvSpPr>
            <a:spLocks noGrp="1"/>
          </p:cNvSpPr>
          <p:nvPr>
            <p:ph type="sldNum" sz="quarter" idx="10"/>
          </p:nvPr>
        </p:nvSpPr>
        <p:spPr/>
        <p:txBody>
          <a:bodyPr/>
          <a:lstStyle/>
          <a:p>
            <a:fld id="{A2F6A421-13CB-4CB8-A88B-12E42534EC3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You wouldn’t think this would be much of a problem, but it is</a:t>
            </a:r>
          </a:p>
          <a:p>
            <a:pPr marL="171450" indent="-171450">
              <a:buFont typeface="Arial" pitchFamily="34" charset="0"/>
              <a:buChar char="•"/>
            </a:pPr>
            <a:r>
              <a:rPr lang="en-US" dirty="0" smtClean="0"/>
              <a:t>Let’s look at some examples.</a:t>
            </a:r>
          </a:p>
          <a:p>
            <a:pPr marL="171450" indent="-171450">
              <a:buFont typeface="Arial" pitchFamily="34" charset="0"/>
              <a:buChar char="•"/>
            </a:pPr>
            <a:r>
              <a:rPr lang="en-US" dirty="0" smtClean="0"/>
              <a:t>Our goal is to put as much on the screen</a:t>
            </a:r>
            <a:r>
              <a:rPr lang="en-US" baseline="0" dirty="0" smtClean="0"/>
              <a:t> as we can (to reduce navigation time) while simultaneously</a:t>
            </a:r>
            <a:r>
              <a:rPr lang="en-US" dirty="0" smtClean="0"/>
              <a:t> minimising visual search, and making it absolutely clear what</a:t>
            </a:r>
            <a:r>
              <a:rPr lang="en-US" baseline="0" dirty="0" smtClean="0"/>
              <a:t> each field or control does (i.e. make the labeling obvious).</a:t>
            </a:r>
            <a:r>
              <a:rPr lang="en-US" dirty="0" smtClean="0"/>
              <a:t> </a:t>
            </a:r>
            <a:endParaRPr lang="en-NZ" dirty="0" smtClean="0"/>
          </a:p>
          <a:p>
            <a:pPr marL="171450" indent="-171450">
              <a:buFont typeface="Arial" pitchFamily="34" charset="0"/>
              <a:buChar char="•"/>
            </a:pPr>
            <a:r>
              <a:rPr lang="en-NZ" dirty="0" smtClean="0"/>
              <a:t>This layout – labels above fields -  minimises eye movement</a:t>
            </a:r>
            <a:r>
              <a:rPr lang="en-NZ" baseline="0" dirty="0" smtClean="0"/>
              <a:t> and processing time, but wastes space</a:t>
            </a:r>
            <a:endParaRPr lang="en-NZ" dirty="0"/>
          </a:p>
        </p:txBody>
      </p:sp>
      <p:sp>
        <p:nvSpPr>
          <p:cNvPr id="4" name="Slide Number Placeholder 3"/>
          <p:cNvSpPr>
            <a:spLocks noGrp="1"/>
          </p:cNvSpPr>
          <p:nvPr>
            <p:ph type="sldNum" sz="quarter" idx="10"/>
          </p:nvPr>
        </p:nvSpPr>
        <p:spPr/>
        <p:txBody>
          <a:bodyPr/>
          <a:lstStyle/>
          <a:p>
            <a:fld id="{A2F6A421-13CB-4CB8-A88B-12E42534EC30}"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Here</a:t>
            </a:r>
            <a:r>
              <a:rPr lang="en-NZ" baseline="0" dirty="0" smtClean="0"/>
              <a:t> – labels to the left -- </a:t>
            </a:r>
            <a:r>
              <a:rPr lang="en-NZ" dirty="0" smtClean="0"/>
              <a:t> the labels are easier for visual search,</a:t>
            </a:r>
            <a:r>
              <a:rPr lang="en-NZ" baseline="0" dirty="0" smtClean="0"/>
              <a:t> but the jump of the eye to the fields can be tricky</a:t>
            </a:r>
            <a:endParaRPr lang="en-NZ" dirty="0"/>
          </a:p>
        </p:txBody>
      </p:sp>
      <p:sp>
        <p:nvSpPr>
          <p:cNvPr id="4" name="Slide Number Placeholder 3"/>
          <p:cNvSpPr>
            <a:spLocks noGrp="1"/>
          </p:cNvSpPr>
          <p:nvPr>
            <p:ph type="sldNum" sz="quarter" idx="10"/>
          </p:nvPr>
        </p:nvSpPr>
        <p:spPr/>
        <p:txBody>
          <a:bodyPr/>
          <a:lstStyle/>
          <a:p>
            <a:fld id="{A2F6A421-13CB-4CB8-A88B-12E42534EC30}"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Here the association of field and label</a:t>
            </a:r>
            <a:r>
              <a:rPr lang="en-NZ" baseline="0" dirty="0" smtClean="0"/>
              <a:t> is easy, but reading the labels is harder, because we are accustomed to finding the start (edge) of the line in the same place when reading.</a:t>
            </a:r>
            <a:endParaRPr lang="en-NZ" dirty="0"/>
          </a:p>
        </p:txBody>
      </p:sp>
      <p:sp>
        <p:nvSpPr>
          <p:cNvPr id="4" name="Slide Number Placeholder 3"/>
          <p:cNvSpPr>
            <a:spLocks noGrp="1"/>
          </p:cNvSpPr>
          <p:nvPr>
            <p:ph type="sldNum" sz="quarter" idx="10"/>
          </p:nvPr>
        </p:nvSpPr>
        <p:spPr/>
        <p:txBody>
          <a:bodyPr/>
          <a:lstStyle/>
          <a:p>
            <a:fld id="{A2F6A421-13CB-4CB8-A88B-12E42534EC30}"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You might try to improve the left-adjusted leap problem with dividing lines (rules)</a:t>
            </a:r>
          </a:p>
          <a:p>
            <a:pPr marL="171450" indent="-171450">
              <a:buFont typeface="Arial" pitchFamily="34" charset="0"/>
              <a:buChar char="•"/>
            </a:pPr>
            <a:r>
              <a:rPr lang="en-NZ" dirty="0" smtClean="0"/>
              <a:t>But there is some evidence that every visual element slows processing</a:t>
            </a:r>
          </a:p>
          <a:p>
            <a:pPr marL="171450" indent="-171450">
              <a:buFont typeface="Arial" pitchFamily="34" charset="0"/>
              <a:buChar char="•"/>
            </a:pPr>
            <a:r>
              <a:rPr lang="en-US" dirty="0" smtClean="0"/>
              <a:t>If you really wanted to know exactly which layout was best, you would need to do extensive task-based</a:t>
            </a:r>
            <a:r>
              <a:rPr lang="en-US" baseline="0" dirty="0" smtClean="0"/>
              <a:t> user testing, preferably collecting eye-tracking data.</a:t>
            </a:r>
          </a:p>
          <a:p>
            <a:pPr marL="171450" indent="-171450">
              <a:buFont typeface="Arial" pitchFamily="34" charset="0"/>
              <a:buChar char="•"/>
            </a:pPr>
            <a:r>
              <a:rPr lang="en-US" baseline="0" dirty="0" smtClean="0"/>
              <a:t>In the absence of that, right-adjusting the labels and not over-filling the screens is best.</a:t>
            </a:r>
            <a:endParaRPr lang="en-NZ" dirty="0"/>
          </a:p>
        </p:txBody>
      </p:sp>
      <p:sp>
        <p:nvSpPr>
          <p:cNvPr id="4" name="Slide Number Placeholder 3"/>
          <p:cNvSpPr>
            <a:spLocks noGrp="1"/>
          </p:cNvSpPr>
          <p:nvPr>
            <p:ph type="sldNum" sz="quarter" idx="10"/>
          </p:nvPr>
        </p:nvSpPr>
        <p:spPr/>
        <p:txBody>
          <a:bodyPr/>
          <a:lstStyle/>
          <a:p>
            <a:fld id="{A2F6A421-13CB-4CB8-A88B-12E42534EC30}"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And even when there’s no problem about where to put the labels, you have to be careful with what you call them...</a:t>
            </a:r>
          </a:p>
          <a:p>
            <a:pPr marL="171450" indent="-171450">
              <a:buFont typeface="Arial" pitchFamily="34" charset="0"/>
              <a:buChar char="•"/>
            </a:pPr>
            <a:r>
              <a:rPr lang="en-US" dirty="0" smtClean="0"/>
              <a:t>We can assume that “ABN” is some context-appropriate vocabulary.</a:t>
            </a:r>
          </a:p>
          <a:p>
            <a:pPr marL="171450" indent="-171450">
              <a:buFont typeface="Arial" pitchFamily="34" charset="0"/>
              <a:buChar char="•"/>
            </a:pPr>
            <a:r>
              <a:rPr lang="en-US" dirty="0" smtClean="0"/>
              <a:t>But what about those button</a:t>
            </a:r>
            <a:r>
              <a:rPr lang="en-US" baseline="0" dirty="0" smtClean="0"/>
              <a:t> labels? What does Close do?</a:t>
            </a:r>
            <a:endParaRPr lang="en-NZ" dirty="0"/>
          </a:p>
        </p:txBody>
      </p:sp>
      <p:sp>
        <p:nvSpPr>
          <p:cNvPr id="4" name="Slide Number Placeholder 3"/>
          <p:cNvSpPr>
            <a:spLocks noGrp="1"/>
          </p:cNvSpPr>
          <p:nvPr>
            <p:ph type="sldNum" sz="quarter" idx="10"/>
          </p:nvPr>
        </p:nvSpPr>
        <p:spPr/>
        <p:txBody>
          <a:bodyPr/>
          <a:lstStyle/>
          <a:p>
            <a:fld id="{A2F6A421-13CB-4CB8-A88B-12E42534EC30}"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NZ" dirty="0" smtClean="0"/>
              <a:t>Consistency is extremely important, especially to learnability</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NZ" dirty="0" smtClean="0"/>
              <a:t>It is an issue in things</a:t>
            </a:r>
            <a:r>
              <a:rPr lang="en-NZ" baseline="0" dirty="0" smtClean="0"/>
              <a:t> like layout, where we want to place controls in the same locations on every screen so the user isn’t having to hunt around, but there are also more subtle issues.</a:t>
            </a:r>
            <a:endParaRPr lang="en-NZ" dirty="0"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NZ" dirty="0" smtClean="0"/>
              <a:t>Inconsistent</a:t>
            </a:r>
            <a:r>
              <a:rPr lang="en-NZ" baseline="0" dirty="0" smtClean="0"/>
              <a:t> date formats</a:t>
            </a:r>
            <a:endParaRPr lang="en-NZ" dirty="0" smtClean="0"/>
          </a:p>
          <a:p>
            <a:pPr marL="171450" indent="-171450">
              <a:buFont typeface="Arial" pitchFamily="34" charset="0"/>
              <a:buChar char="•"/>
            </a:pPr>
            <a:r>
              <a:rPr lang="en-NZ" dirty="0" smtClean="0"/>
              <a:t>Consistency is extremely important, especially to learnability</a:t>
            </a:r>
          </a:p>
          <a:p>
            <a:pPr marL="171450" indent="-171450">
              <a:buFont typeface="Arial" pitchFamily="34" charset="0"/>
              <a:buChar char="•"/>
            </a:pPr>
            <a:r>
              <a:rPr lang="en-NZ" dirty="0" smtClean="0"/>
              <a:t>Once</a:t>
            </a:r>
            <a:r>
              <a:rPr lang="en-NZ" baseline="0" dirty="0" smtClean="0"/>
              <a:t> a user learns that “dates should be like this”, it will be very annoying to suddenly make them different</a:t>
            </a:r>
          </a:p>
          <a:p>
            <a:pPr marL="171450" indent="-171450">
              <a:buFont typeface="Arial" pitchFamily="34" charset="0"/>
              <a:buChar char="•"/>
            </a:pPr>
            <a:r>
              <a:rPr lang="en-NZ" baseline="0" dirty="0" smtClean="0"/>
              <a:t>Also be careful with terminology</a:t>
            </a:r>
            <a:endParaRPr lang="en-NZ" dirty="0"/>
          </a:p>
        </p:txBody>
      </p:sp>
      <p:sp>
        <p:nvSpPr>
          <p:cNvPr id="4" name="Slide Number Placeholder 3"/>
          <p:cNvSpPr>
            <a:spLocks noGrp="1"/>
          </p:cNvSpPr>
          <p:nvPr>
            <p:ph type="sldNum" sz="quarter" idx="10"/>
          </p:nvPr>
        </p:nvSpPr>
        <p:spPr/>
        <p:txBody>
          <a:bodyPr/>
          <a:lstStyle/>
          <a:p>
            <a:fld id="{A2F6A421-13CB-4CB8-A88B-12E42534EC30}" type="slidenum">
              <a:rPr lang="en-US" smtClean="0"/>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2F6A421-13CB-4CB8-A88B-12E42534EC30}" type="slidenum">
              <a:rPr lang="en-US" smtClean="0"/>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Drop downs for those hard-to-spell</a:t>
            </a:r>
            <a:r>
              <a:rPr lang="en-NZ" baseline="0" dirty="0" smtClean="0"/>
              <a:t> technical terms</a:t>
            </a:r>
            <a:endParaRPr lang="en-NZ" dirty="0"/>
          </a:p>
        </p:txBody>
      </p:sp>
      <p:sp>
        <p:nvSpPr>
          <p:cNvPr id="4" name="Slide Number Placeholder 3"/>
          <p:cNvSpPr>
            <a:spLocks noGrp="1"/>
          </p:cNvSpPr>
          <p:nvPr>
            <p:ph type="sldNum" sz="quarter" idx="10"/>
          </p:nvPr>
        </p:nvSpPr>
        <p:spPr/>
        <p:txBody>
          <a:bodyPr/>
          <a:lstStyle/>
          <a:p>
            <a:fld id="{A2F6A421-13CB-4CB8-A88B-12E42534EC30}" type="slidenum">
              <a:rPr lang="en-US" smtClean="0"/>
              <a:pPr/>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Bad and good feedback</a:t>
            </a:r>
            <a:endParaRPr lang="en-NZ" dirty="0"/>
          </a:p>
        </p:txBody>
      </p:sp>
      <p:sp>
        <p:nvSpPr>
          <p:cNvPr id="4" name="Slide Number Placeholder 3"/>
          <p:cNvSpPr>
            <a:spLocks noGrp="1"/>
          </p:cNvSpPr>
          <p:nvPr>
            <p:ph type="sldNum" sz="quarter" idx="10"/>
          </p:nvPr>
        </p:nvSpPr>
        <p:spPr/>
        <p:txBody>
          <a:bodyPr/>
          <a:lstStyle/>
          <a:p>
            <a:fld id="{A2F6A421-13CB-4CB8-A88B-12E42534EC30}" type="slidenum">
              <a:rPr lang="en-US" smtClean="0"/>
              <a:pPr/>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Feedback</a:t>
            </a:r>
            <a:r>
              <a:rPr lang="en-NZ" baseline="0" dirty="0" smtClean="0"/>
              <a:t> isn’t only for after. Here, we could have avoided an error with feedback in advance</a:t>
            </a:r>
            <a:r>
              <a:rPr lang="en-NZ" dirty="0" smtClean="0"/>
              <a:t> </a:t>
            </a:r>
          </a:p>
          <a:p>
            <a:endParaRPr lang="en-NZ" dirty="0" smtClean="0"/>
          </a:p>
          <a:p>
            <a:r>
              <a:rPr lang="en-NZ" dirty="0" smtClean="0"/>
              <a:t>If you have required fields,</a:t>
            </a:r>
            <a:r>
              <a:rPr lang="en-NZ" baseline="0" dirty="0" smtClean="0"/>
              <a:t> say so the first time</a:t>
            </a:r>
            <a:endParaRPr lang="en-NZ" dirty="0"/>
          </a:p>
        </p:txBody>
      </p:sp>
      <p:sp>
        <p:nvSpPr>
          <p:cNvPr id="4" name="Slide Number Placeholder 3"/>
          <p:cNvSpPr>
            <a:spLocks noGrp="1"/>
          </p:cNvSpPr>
          <p:nvPr>
            <p:ph type="sldNum" sz="quarter" idx="10"/>
          </p:nvPr>
        </p:nvSpPr>
        <p:spPr/>
        <p:txBody>
          <a:bodyPr/>
          <a:lstStyle/>
          <a:p>
            <a:fld id="{A2F6A421-13CB-4CB8-A88B-12E42534EC30}"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Probably not real, but things that are real move closer to this endpoint</a:t>
            </a:r>
            <a:r>
              <a:rPr lang="en-NZ" baseline="0" dirty="0" smtClean="0"/>
              <a:t> than they should</a:t>
            </a:r>
            <a:endParaRPr lang="en-NZ" dirty="0"/>
          </a:p>
        </p:txBody>
      </p:sp>
      <p:sp>
        <p:nvSpPr>
          <p:cNvPr id="4" name="Slide Number Placeholder 3"/>
          <p:cNvSpPr>
            <a:spLocks noGrp="1"/>
          </p:cNvSpPr>
          <p:nvPr>
            <p:ph type="sldNum" sz="quarter" idx="10"/>
          </p:nvPr>
        </p:nvSpPr>
        <p:spPr/>
        <p:txBody>
          <a:bodyPr/>
          <a:lstStyle/>
          <a:p>
            <a:fld id="{A2F6A421-13CB-4CB8-A88B-12E42534EC30}"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This one umbrellas</a:t>
            </a:r>
            <a:r>
              <a:rPr lang="en-US" baseline="0" dirty="0" smtClean="0"/>
              <a:t> all the others</a:t>
            </a:r>
          </a:p>
          <a:p>
            <a:pPr>
              <a:buFont typeface="Arial" pitchFamily="34" charset="0"/>
              <a:buChar char="•"/>
            </a:pPr>
            <a:r>
              <a:rPr lang="en-US" baseline="0" dirty="0" smtClean="0"/>
              <a:t>The user needs to know that the system has understood his/her intention (like EFTPOS keypads)</a:t>
            </a:r>
          </a:p>
          <a:p>
            <a:pPr>
              <a:buFont typeface="Arial" pitchFamily="34" charset="0"/>
              <a:buChar char="•"/>
            </a:pPr>
            <a:r>
              <a:rPr lang="en-US" baseline="0" dirty="0" smtClean="0"/>
              <a:t>The user needs to be informed if things are going to take a long time</a:t>
            </a:r>
          </a:p>
          <a:p>
            <a:pPr>
              <a:buFont typeface="Arial" pitchFamily="34" charset="0"/>
              <a:buChar char="•"/>
            </a:pPr>
            <a:r>
              <a:rPr lang="en-US" baseline="0" dirty="0" smtClean="0"/>
              <a:t>The user needs to be informed about the results of actions</a:t>
            </a:r>
          </a:p>
          <a:p>
            <a:pPr>
              <a:buFont typeface="Arial" pitchFamily="34" charset="0"/>
              <a:buChar char="•"/>
            </a:pPr>
            <a:r>
              <a:rPr lang="en-US" baseline="0" dirty="0" smtClean="0"/>
              <a:t>The user needs to be informed about errors, etc.</a:t>
            </a:r>
          </a:p>
          <a:p>
            <a:pPr>
              <a:buFont typeface="Arial" pitchFamily="34" charset="0"/>
              <a:buChar char="•"/>
            </a:pPr>
            <a:r>
              <a:rPr lang="en-US" baseline="0" dirty="0" smtClean="0"/>
              <a:t>Don’t go so wild though that you get annoying (Access update row message, for example). See modal</a:t>
            </a:r>
          </a:p>
          <a:p>
            <a:pPr>
              <a:buFont typeface="Arial" pitchFamily="34" charset="0"/>
              <a:buChar char="•"/>
            </a:pPr>
            <a:r>
              <a:rPr lang="en-US" baseline="0" dirty="0" smtClean="0"/>
              <a:t>If modal is what you’ve got, give options for turning it off</a:t>
            </a:r>
            <a:endParaRPr lang="en-US" dirty="0"/>
          </a:p>
        </p:txBody>
      </p:sp>
      <p:sp>
        <p:nvSpPr>
          <p:cNvPr id="4" name="Slide Number Placeholder 3"/>
          <p:cNvSpPr>
            <a:spLocks noGrp="1"/>
          </p:cNvSpPr>
          <p:nvPr>
            <p:ph type="sldNum" sz="quarter" idx="10"/>
          </p:nvPr>
        </p:nvSpPr>
        <p:spPr/>
        <p:txBody>
          <a:bodyPr/>
          <a:lstStyle/>
          <a:p>
            <a:fld id="{A2F6A421-13CB-4CB8-A88B-12E42534EC30}" type="slidenum">
              <a:rPr lang="en-US" smtClean="0"/>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A number of things here</a:t>
            </a:r>
          </a:p>
          <a:p>
            <a:pPr>
              <a:buFont typeface="Arial" pitchFamily="34" charset="0"/>
              <a:buChar char="•"/>
            </a:pPr>
            <a:r>
              <a:rPr lang="en-US" dirty="0" smtClean="0"/>
              <a:t>These</a:t>
            </a:r>
            <a:r>
              <a:rPr lang="en-US" baseline="0" dirty="0" smtClean="0"/>
              <a:t> are just some examples</a:t>
            </a:r>
          </a:p>
          <a:p>
            <a:pPr>
              <a:buFont typeface="Arial" pitchFamily="34" charset="0"/>
              <a:buChar char="•"/>
            </a:pPr>
            <a:r>
              <a:rPr lang="en-US" baseline="0" dirty="0" smtClean="0"/>
              <a:t>Provide logically mapped navigation.</a:t>
            </a:r>
          </a:p>
          <a:p>
            <a:pPr lvl="1">
              <a:buFont typeface="Arial" pitchFamily="34" charset="0"/>
              <a:buChar char="•"/>
            </a:pPr>
            <a:r>
              <a:rPr lang="en-US" baseline="0" dirty="0" smtClean="0"/>
              <a:t>Imagine the Next button on the left and the </a:t>
            </a:r>
            <a:r>
              <a:rPr lang="en-US" baseline="0" dirty="0" err="1" smtClean="0"/>
              <a:t>Prev</a:t>
            </a:r>
            <a:r>
              <a:rPr lang="en-US" baseline="0" dirty="0" smtClean="0"/>
              <a:t> button on the right..</a:t>
            </a:r>
          </a:p>
          <a:p>
            <a:pPr>
              <a:buFont typeface="Arial" pitchFamily="34" charset="0"/>
              <a:buChar char="•"/>
            </a:pPr>
            <a:r>
              <a:rPr lang="en-US" baseline="0" dirty="0" err="1" smtClean="0"/>
              <a:t>Organise</a:t>
            </a:r>
            <a:r>
              <a:rPr lang="en-US" baseline="0" dirty="0" smtClean="0"/>
              <a:t> commands and controls in groups that correspond to business operations</a:t>
            </a:r>
          </a:p>
          <a:p>
            <a:pPr lvl="1">
              <a:buFont typeface="Arial" pitchFamily="34" charset="0"/>
              <a:buChar char="•"/>
            </a:pPr>
            <a:r>
              <a:rPr lang="en-US" baseline="0" dirty="0" smtClean="0"/>
              <a:t>Reduces visual search, hand movement and page navigation</a:t>
            </a:r>
          </a:p>
          <a:p>
            <a:pPr>
              <a:buFont typeface="Arial" pitchFamily="34" charset="0"/>
              <a:buChar char="•"/>
            </a:pPr>
            <a:r>
              <a:rPr lang="en-US" baseline="0" dirty="0" err="1" smtClean="0"/>
              <a:t>Organise</a:t>
            </a:r>
            <a:r>
              <a:rPr lang="en-US" baseline="0" dirty="0" smtClean="0"/>
              <a:t> lists alphabetically (or as appropriate)</a:t>
            </a:r>
          </a:p>
          <a:p>
            <a:pPr>
              <a:buFont typeface="Arial" pitchFamily="34" charset="0"/>
              <a:buChar char="•"/>
            </a:pPr>
            <a:r>
              <a:rPr lang="en-US" baseline="0" dirty="0" smtClean="0"/>
              <a:t>Provide shortcuts for experienced users</a:t>
            </a:r>
          </a:p>
          <a:p>
            <a:pPr>
              <a:buFont typeface="Arial" pitchFamily="34" charset="0"/>
              <a:buChar char="•"/>
            </a:pPr>
            <a:r>
              <a:rPr lang="en-US" baseline="0" dirty="0" smtClean="0"/>
              <a:t>Provide default values</a:t>
            </a:r>
          </a:p>
          <a:p>
            <a:pPr lvl="1">
              <a:buFont typeface="Arial" pitchFamily="34" charset="0"/>
              <a:buChar char="•"/>
            </a:pPr>
            <a:r>
              <a:rPr lang="en-US" baseline="0" dirty="0" smtClean="0"/>
              <a:t>Don’t make me enter something I don’t really need to enter</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Automatically insert copies of user-provided values where appropriate</a:t>
            </a:r>
          </a:p>
          <a:p>
            <a:pPr lvl="1">
              <a:buFont typeface="Arial" pitchFamily="34" charset="0"/>
              <a:buChar char="•"/>
            </a:pPr>
            <a:r>
              <a:rPr lang="en-US" baseline="0" dirty="0" smtClean="0"/>
              <a:t>If you have several screens that use the same ID number, when I type it on screen 1, let the machine fill it in on all the other screens.</a:t>
            </a:r>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A2F6A421-13CB-4CB8-A88B-12E42534EC30}" type="slidenum">
              <a:rPr lang="en-US" smtClean="0"/>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2F6A421-13CB-4CB8-A88B-12E42534EC30}" type="slidenum">
              <a:rPr lang="en-US" smtClean="0"/>
              <a:pPr/>
              <a:t>26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an example</a:t>
            </a:r>
          </a:p>
          <a:p>
            <a:r>
              <a:rPr lang="en-US" dirty="0" smtClean="0"/>
              <a:t>Lines and colours used here to indicate logical relationships,</a:t>
            </a:r>
            <a:r>
              <a:rPr lang="en-US" baseline="0" dirty="0" smtClean="0"/>
              <a:t> not to just make pretty</a:t>
            </a:r>
            <a:endParaRPr lang="en-US" dirty="0"/>
          </a:p>
        </p:txBody>
      </p:sp>
      <p:sp>
        <p:nvSpPr>
          <p:cNvPr id="4" name="Slide Number Placeholder 3"/>
          <p:cNvSpPr>
            <a:spLocks noGrp="1"/>
          </p:cNvSpPr>
          <p:nvPr>
            <p:ph type="sldNum" sz="quarter" idx="10"/>
          </p:nvPr>
        </p:nvSpPr>
        <p:spPr/>
        <p:txBody>
          <a:bodyPr/>
          <a:lstStyle/>
          <a:p>
            <a:fld id="{A2F6A421-13CB-4CB8-A88B-12E42534EC30}" type="slidenum">
              <a:rPr lang="en-US" smtClean="0"/>
              <a:pPr/>
              <a:t>27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Careful</a:t>
            </a:r>
            <a:r>
              <a:rPr lang="en-NZ" baseline="0" dirty="0" smtClean="0"/>
              <a:t> about not cluttering</a:t>
            </a:r>
          </a:p>
          <a:p>
            <a:r>
              <a:rPr lang="en-NZ" baseline="0" dirty="0" smtClean="0"/>
              <a:t>Careful about not making groupings clear and logical</a:t>
            </a:r>
          </a:p>
          <a:p>
            <a:r>
              <a:rPr lang="en-NZ" baseline="0" dirty="0" smtClean="0"/>
              <a:t>This screen has too much, and everything </a:t>
            </a:r>
            <a:r>
              <a:rPr lang="en-NZ" baseline="0" dirty="0" err="1" smtClean="0"/>
              <a:t>smushed</a:t>
            </a:r>
            <a:r>
              <a:rPr lang="en-NZ" baseline="0" dirty="0" smtClean="0"/>
              <a:t> together</a:t>
            </a:r>
            <a:endParaRPr lang="en-NZ" dirty="0"/>
          </a:p>
        </p:txBody>
      </p:sp>
      <p:sp>
        <p:nvSpPr>
          <p:cNvPr id="4" name="Slide Number Placeholder 3"/>
          <p:cNvSpPr>
            <a:spLocks noGrp="1"/>
          </p:cNvSpPr>
          <p:nvPr>
            <p:ph type="sldNum" sz="quarter" idx="10"/>
          </p:nvPr>
        </p:nvSpPr>
        <p:spPr/>
        <p:txBody>
          <a:bodyPr/>
          <a:lstStyle/>
          <a:p>
            <a:fld id="{A2F6A421-13CB-4CB8-A88B-12E42534EC30}" type="slidenum">
              <a:rPr lang="en-US" smtClean="0"/>
              <a:pPr/>
              <a:t>28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Generally you want to 1) group things logically and 2) not put too much on</a:t>
            </a:r>
            <a:r>
              <a:rPr lang="en-NZ" baseline="0" dirty="0" smtClean="0"/>
              <a:t> the form so that it becomes cluttered</a:t>
            </a:r>
          </a:p>
          <a:p>
            <a:pPr>
              <a:buFont typeface="Arial" pitchFamily="34" charset="0"/>
              <a:buChar char="•"/>
            </a:pPr>
            <a:r>
              <a:rPr lang="en-NZ" baseline="0" dirty="0" smtClean="0"/>
              <a:t>If available, tabbed control support both these goals. Just don’t go mad with tabs. Too many tabs is still cluttered.</a:t>
            </a:r>
          </a:p>
          <a:p>
            <a:endParaRPr lang="en-NZ" dirty="0"/>
          </a:p>
        </p:txBody>
      </p:sp>
      <p:sp>
        <p:nvSpPr>
          <p:cNvPr id="4" name="Slide Number Placeholder 3"/>
          <p:cNvSpPr>
            <a:spLocks noGrp="1"/>
          </p:cNvSpPr>
          <p:nvPr>
            <p:ph type="sldNum" sz="quarter" idx="10"/>
          </p:nvPr>
        </p:nvSpPr>
        <p:spPr/>
        <p:txBody>
          <a:bodyPr/>
          <a:lstStyle/>
          <a:p>
            <a:fld id="{A2F6A421-13CB-4CB8-A88B-12E42534EC30}" type="slidenum">
              <a:rPr lang="en-US" smtClean="0"/>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Too much</a:t>
            </a:r>
            <a:endParaRPr lang="en-NZ" dirty="0"/>
          </a:p>
        </p:txBody>
      </p:sp>
      <p:sp>
        <p:nvSpPr>
          <p:cNvPr id="4" name="Slide Number Placeholder 3"/>
          <p:cNvSpPr>
            <a:spLocks noGrp="1"/>
          </p:cNvSpPr>
          <p:nvPr>
            <p:ph type="sldNum" sz="quarter" idx="10"/>
          </p:nvPr>
        </p:nvSpPr>
        <p:spPr/>
        <p:txBody>
          <a:bodyPr/>
          <a:lstStyle/>
          <a:p>
            <a:fld id="{A2F6A421-13CB-4CB8-A88B-12E42534EC30}" type="slidenum">
              <a:rPr lang="en-US" smtClean="0"/>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one-screen data entry design</a:t>
            </a:r>
            <a:r>
              <a:rPr lang="en-NZ" baseline="0" dirty="0" smtClean="0"/>
              <a:t> is convenient – no tabbing or scrolling</a:t>
            </a:r>
          </a:p>
          <a:p>
            <a:r>
              <a:rPr lang="en-NZ" baseline="0" dirty="0" smtClean="0"/>
              <a:t>And you can stuff a lot on if you align and use colour.</a:t>
            </a:r>
          </a:p>
          <a:p>
            <a:r>
              <a:rPr lang="en-NZ" baseline="0" dirty="0" smtClean="0"/>
              <a:t>Probably need some user-testing to tell if this is too much</a:t>
            </a:r>
          </a:p>
          <a:p>
            <a:r>
              <a:rPr lang="en-NZ" baseline="0" dirty="0" smtClean="0"/>
              <a:t>In the end, that’s the only way to know if you’ve gotten it right</a:t>
            </a:r>
          </a:p>
          <a:p>
            <a:r>
              <a:rPr lang="en-NZ" baseline="0" dirty="0" smtClean="0"/>
              <a:t>Test and iterate</a:t>
            </a:r>
            <a:endParaRPr lang="en-NZ" dirty="0"/>
          </a:p>
        </p:txBody>
      </p:sp>
      <p:sp>
        <p:nvSpPr>
          <p:cNvPr id="4" name="Slide Number Placeholder 3"/>
          <p:cNvSpPr>
            <a:spLocks noGrp="1"/>
          </p:cNvSpPr>
          <p:nvPr>
            <p:ph type="sldNum" sz="quarter" idx="10"/>
          </p:nvPr>
        </p:nvSpPr>
        <p:spPr/>
        <p:txBody>
          <a:bodyPr/>
          <a:lstStyle/>
          <a:p>
            <a:fld id="{A2F6A421-13CB-4CB8-A88B-12E42534EC30}" type="slidenum">
              <a:rPr lang="en-US" smtClean="0"/>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52463" lvl="0" indent="-533400">
              <a:buFont typeface="Arial" pitchFamily="34" charset="0"/>
              <a:buChar char="•"/>
            </a:pPr>
            <a:r>
              <a:rPr lang="en-US" dirty="0" smtClean="0"/>
              <a:t>Database interface</a:t>
            </a:r>
            <a:r>
              <a:rPr lang="en-US" baseline="0" dirty="0" smtClean="0"/>
              <a:t> design is much easier than general application interface design because it is, for the most part, </a:t>
            </a:r>
            <a:r>
              <a:rPr lang="en-US" baseline="0" dirty="0" err="1" smtClean="0"/>
              <a:t>standardised</a:t>
            </a:r>
            <a:r>
              <a:rPr lang="en-US" baseline="0" dirty="0" smtClean="0"/>
              <a:t>.</a:t>
            </a:r>
          </a:p>
          <a:p>
            <a:pPr marL="652463" lvl="0" indent="-533400">
              <a:buFont typeface="Arial" pitchFamily="34" charset="0"/>
              <a:buChar char="•"/>
            </a:pPr>
            <a:r>
              <a:rPr lang="en-US" baseline="0" dirty="0" smtClean="0"/>
              <a:t>As long as you make sure all the input and output use cases are supported</a:t>
            </a:r>
          </a:p>
          <a:p>
            <a:pPr marL="652463" lvl="0" indent="-533400">
              <a:buFont typeface="Arial" pitchFamily="34" charset="0"/>
              <a:buChar char="•"/>
            </a:pPr>
            <a:r>
              <a:rPr lang="en-US" baseline="0" dirty="0" smtClean="0"/>
              <a:t>And as long as you follow basic sensible principles of screen layout, you’ll probably be ok</a:t>
            </a:r>
          </a:p>
          <a:p>
            <a:pPr marL="652463" lvl="0" indent="-533400">
              <a:buFont typeface="Arial" pitchFamily="34" charset="0"/>
              <a:buChar char="•"/>
            </a:pPr>
            <a:r>
              <a:rPr lang="en-US" dirty="0" smtClean="0"/>
              <a:t>A good interface is and does…</a:t>
            </a:r>
          </a:p>
          <a:p>
            <a:pPr marL="652463" lvl="0" indent="-533400">
              <a:buFont typeface="Arial" pitchFamily="34" charset="0"/>
              <a:buChar char="•"/>
            </a:pPr>
            <a:r>
              <a:rPr lang="en-US" dirty="0" smtClean="0"/>
              <a:t>We will</a:t>
            </a:r>
            <a:r>
              <a:rPr lang="en-US" baseline="0" dirty="0" smtClean="0"/>
              <a:t> look at each of these in detail</a:t>
            </a:r>
            <a:endParaRPr lang="en-US" dirty="0" smtClean="0"/>
          </a:p>
          <a:p>
            <a:endParaRPr lang="en-US" dirty="0"/>
          </a:p>
        </p:txBody>
      </p:sp>
      <p:sp>
        <p:nvSpPr>
          <p:cNvPr id="4" name="Slide Number Placeholder 3"/>
          <p:cNvSpPr>
            <a:spLocks noGrp="1"/>
          </p:cNvSpPr>
          <p:nvPr>
            <p:ph type="sldNum" sz="quarter" idx="10"/>
          </p:nvPr>
        </p:nvSpPr>
        <p:spPr/>
        <p:txBody>
          <a:bodyPr/>
          <a:lstStyle/>
          <a:p>
            <a:fld id="{A2F6A421-13CB-4CB8-A88B-12E42534EC30}"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 First</a:t>
            </a:r>
            <a:r>
              <a:rPr lang="en-US" baseline="0" dirty="0" smtClean="0"/>
              <a:t> and foremost, of course, you have to provide all the necessary functionality. If the user can’t enter all their data because you left off a critical text box, the database is broken, no matter how well-designed the screens.</a:t>
            </a:r>
            <a:endParaRPr lang="en-US" dirty="0" smtClean="0"/>
          </a:p>
          <a:p>
            <a:pPr>
              <a:buFont typeface="Arial" pitchFamily="34" charset="0"/>
              <a:buChar char="•"/>
            </a:pPr>
            <a:r>
              <a:rPr lang="en-US" dirty="0" smtClean="0"/>
              <a:t>This one</a:t>
            </a:r>
            <a:r>
              <a:rPr lang="en-US" baseline="0" dirty="0" smtClean="0"/>
              <a:t> is pretty straight-forward.</a:t>
            </a:r>
          </a:p>
          <a:p>
            <a:pPr>
              <a:buFont typeface="Arial" pitchFamily="34" charset="0"/>
              <a:buChar char="•"/>
            </a:pPr>
            <a:r>
              <a:rPr lang="en-US" baseline="0" dirty="0" smtClean="0"/>
              <a:t> Presumably you have a validated list of I/O use cases</a:t>
            </a:r>
          </a:p>
          <a:p>
            <a:pPr>
              <a:buFont typeface="Arial" pitchFamily="34" charset="0"/>
              <a:buChar char="•"/>
            </a:pPr>
            <a:r>
              <a:rPr lang="en-US" baseline="0" dirty="0" smtClean="0"/>
              <a:t> In an orderly fashion, go through the list making sure that each of them is provided for</a:t>
            </a:r>
          </a:p>
          <a:p>
            <a:pPr>
              <a:buFont typeface="Arial" pitchFamily="34" charset="0"/>
              <a:buChar char="•"/>
            </a:pPr>
            <a:r>
              <a:rPr lang="en-US" baseline="0" dirty="0" smtClean="0"/>
              <a:t> Be especially careful about output cases, as they will often be overlooked in the RE stage</a:t>
            </a:r>
          </a:p>
          <a:p>
            <a:pPr>
              <a:buFont typeface="Arial" pitchFamily="34" charset="0"/>
              <a:buChar char="•"/>
            </a:pPr>
            <a:r>
              <a:rPr lang="en-US" baseline="0" dirty="0" smtClean="0"/>
              <a:t> Consult client often and iterate.</a:t>
            </a:r>
            <a:endParaRPr lang="en-US" dirty="0"/>
          </a:p>
        </p:txBody>
      </p:sp>
      <p:sp>
        <p:nvSpPr>
          <p:cNvPr id="4" name="Slide Number Placeholder 3"/>
          <p:cNvSpPr>
            <a:spLocks noGrp="1"/>
          </p:cNvSpPr>
          <p:nvPr>
            <p:ph type="sldNum" sz="quarter" idx="10"/>
          </p:nvPr>
        </p:nvSpPr>
        <p:spPr/>
        <p:txBody>
          <a:bodyPr/>
          <a:lstStyle/>
          <a:p>
            <a:fld id="{A2F6A421-13CB-4CB8-A88B-12E42534EC30}"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Char char="•"/>
            </a:pPr>
            <a:r>
              <a:rPr lang="en-US" dirty="0" smtClean="0"/>
              <a:t> In database</a:t>
            </a:r>
            <a:r>
              <a:rPr lang="en-US" baseline="0" dirty="0" smtClean="0"/>
              <a:t> design, these two things are tightly bound</a:t>
            </a:r>
          </a:p>
          <a:p>
            <a:pPr lvl="0">
              <a:buFont typeface="Arial" pitchFamily="34" charset="0"/>
              <a:buChar char="•"/>
            </a:pPr>
            <a:r>
              <a:rPr lang="en-US" baseline="0" dirty="0" smtClean="0"/>
              <a:t> If it is easy to learn, it is probably easy to use</a:t>
            </a:r>
          </a:p>
          <a:p>
            <a:pPr lvl="0">
              <a:buFont typeface="Arial" pitchFamily="34" charset="0"/>
              <a:buChar char="•"/>
            </a:pPr>
            <a:r>
              <a:rPr lang="en-US" baseline="0" dirty="0" smtClean="0"/>
              <a:t> Just a few basic principles – we will look at some examples of each, but generally:</a:t>
            </a:r>
          </a:p>
          <a:p>
            <a:pPr marL="171450" lvl="0" indent="-171450">
              <a:buFont typeface="Arial" pitchFamily="34" charset="0"/>
              <a:buChar char="•"/>
            </a:pPr>
            <a:r>
              <a:rPr lang="en-US" dirty="0" smtClean="0"/>
              <a:t>Use context-appropriate images and terms</a:t>
            </a:r>
          </a:p>
          <a:p>
            <a:pPr marL="628650" lvl="1" indent="-171450">
              <a:buFont typeface="Arial" pitchFamily="34" charset="0"/>
              <a:buChar char="•"/>
            </a:pPr>
            <a:r>
              <a:rPr lang="en-US" dirty="0" smtClean="0"/>
              <a:t>If you are using</a:t>
            </a:r>
            <a:r>
              <a:rPr lang="en-US" baseline="0" dirty="0" smtClean="0"/>
              <a:t> image icons, make sure they mean the same thing to your users as they mean to you</a:t>
            </a:r>
            <a:endParaRPr lang="en-US" dirty="0" smtClean="0"/>
          </a:p>
          <a:p>
            <a:pPr marL="628650" lvl="1" indent="-171450">
              <a:buFont typeface="Arial" pitchFamily="34" charset="0"/>
              <a:buChar char="•"/>
            </a:pPr>
            <a:r>
              <a:rPr lang="en-US" dirty="0" smtClean="0"/>
              <a:t>If you are working in a discipline/context that has a particular</a:t>
            </a:r>
            <a:r>
              <a:rPr lang="en-US" baseline="0" dirty="0" smtClean="0"/>
              <a:t> vocabulary, make sure that you use the correct vocabulary.</a:t>
            </a:r>
            <a:endParaRPr lang="en-US" dirty="0" smtClean="0"/>
          </a:p>
          <a:p>
            <a:pPr marL="171450" lvl="0" indent="-171450">
              <a:buFont typeface="Arial" pitchFamily="34" charset="0"/>
              <a:buChar char="•"/>
            </a:pPr>
            <a:r>
              <a:rPr lang="en-US" dirty="0" smtClean="0"/>
              <a:t>Provide clear instructions where needed</a:t>
            </a:r>
          </a:p>
          <a:p>
            <a:pPr marL="628650" lvl="1" indent="-171450">
              <a:buFont typeface="Arial" pitchFamily="34" charset="0"/>
              <a:buChar char="•"/>
            </a:pPr>
            <a:r>
              <a:rPr lang="en-US" dirty="0" smtClean="0"/>
              <a:t>This isn’t just about a good help file, this is also about clear</a:t>
            </a:r>
            <a:r>
              <a:rPr lang="en-US" baseline="0" dirty="0" smtClean="0"/>
              <a:t> feedback (examples coming)</a:t>
            </a:r>
            <a:endParaRPr lang="en-US" dirty="0" smtClean="0"/>
          </a:p>
          <a:p>
            <a:pPr marL="171450" lvl="0" indent="-171450">
              <a:buFont typeface="Arial" pitchFamily="34" charset="0"/>
              <a:buChar char="•"/>
            </a:pPr>
            <a:r>
              <a:rPr lang="en-US" dirty="0" smtClean="0"/>
              <a:t>Be consistent across screens</a:t>
            </a:r>
          </a:p>
          <a:p>
            <a:pPr marL="628650" lvl="1" indent="-171450">
              <a:buFont typeface="Arial" pitchFamily="34" charset="0"/>
              <a:buChar char="•"/>
            </a:pPr>
            <a:r>
              <a:rPr lang="en-US" dirty="0" smtClean="0"/>
              <a:t>If the user learns to something in a particular</a:t>
            </a:r>
            <a:r>
              <a:rPr lang="en-US" baseline="0" dirty="0" smtClean="0"/>
              <a:t> way on screen X, he should also be able to do it that way on screen Y. Otherwise he has to learn two ways instead of one.</a:t>
            </a:r>
            <a:endParaRPr lang="en-US" dirty="0" smtClean="0"/>
          </a:p>
          <a:p>
            <a:pPr marL="171450" lvl="0" indent="-171450">
              <a:buFont typeface="Arial" pitchFamily="34" charset="0"/>
              <a:buChar char="•"/>
            </a:pPr>
            <a:r>
              <a:rPr lang="en-US" dirty="0" smtClean="0"/>
              <a:t>Ensure </a:t>
            </a:r>
            <a:r>
              <a:rPr lang="en-US" i="1" dirty="0" smtClean="0"/>
              <a:t>visibility</a:t>
            </a:r>
            <a:endParaRPr lang="en-US" dirty="0" smtClean="0"/>
          </a:p>
          <a:p>
            <a:pPr lvl="1">
              <a:buFont typeface="Arial" pitchFamily="34" charset="0"/>
              <a:buChar char="•"/>
            </a:pPr>
            <a:r>
              <a:rPr lang="en-US" baseline="0" dirty="0" smtClean="0"/>
              <a:t> This is a technical HCI term, and in this context it doesn’t mean “can be seen”.</a:t>
            </a:r>
          </a:p>
          <a:p>
            <a:pPr lvl="1">
              <a:buFont typeface="Arial" pitchFamily="34" charset="0"/>
              <a:buChar char="•"/>
            </a:pPr>
            <a:r>
              <a:rPr lang="en-US" baseline="0" dirty="0" smtClean="0"/>
              <a:t>Visibility = the user can tell what everything does and how it does it just by inspection</a:t>
            </a:r>
          </a:p>
          <a:p>
            <a:pPr lvl="1">
              <a:buFont typeface="Arial" pitchFamily="34" charset="0"/>
              <a:buChar char="•"/>
            </a:pPr>
            <a:r>
              <a:rPr lang="en-US" dirty="0" smtClean="0"/>
              <a:t> Let’s discuss some specifics…</a:t>
            </a:r>
          </a:p>
          <a:p>
            <a:endParaRPr lang="en-US" dirty="0"/>
          </a:p>
        </p:txBody>
      </p:sp>
      <p:sp>
        <p:nvSpPr>
          <p:cNvPr id="4" name="Slide Number Placeholder 3"/>
          <p:cNvSpPr>
            <a:spLocks noGrp="1"/>
          </p:cNvSpPr>
          <p:nvPr>
            <p:ph type="sldNum" sz="quarter" idx="10"/>
          </p:nvPr>
        </p:nvSpPr>
        <p:spPr/>
        <p:txBody>
          <a:bodyPr/>
          <a:lstStyle/>
          <a:p>
            <a:fld id="{A2F6A421-13CB-4CB8-A88B-12E42534EC30}"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Font typeface="Arial" pitchFamily="34" charset="0"/>
              <a:buChar char="•"/>
            </a:pPr>
            <a:r>
              <a:rPr lang="en-US" dirty="0" smtClean="0"/>
              <a:t>These</a:t>
            </a:r>
            <a:r>
              <a:rPr lang="en-US" baseline="0" dirty="0" smtClean="0"/>
              <a:t> are the sorts of things to be aware of</a:t>
            </a:r>
          </a:p>
          <a:p>
            <a:pPr marL="171450" lvl="0" indent="-171450">
              <a:buFont typeface="Arial" pitchFamily="34" charset="0"/>
              <a:buChar char="•"/>
            </a:pPr>
            <a:r>
              <a:rPr lang="en-US" baseline="0" dirty="0" smtClean="0"/>
              <a:t>Examples to follow</a:t>
            </a:r>
          </a:p>
          <a:p>
            <a:pPr marL="171450" lvl="0" indent="-171450">
              <a:buFont typeface="Arial" pitchFamily="34" charset="0"/>
              <a:buChar char="•"/>
            </a:pPr>
            <a:r>
              <a:rPr lang="en-US" baseline="0" dirty="0" smtClean="0"/>
              <a:t>Correct controls – don’t use radio buttons for multiple selects</a:t>
            </a:r>
          </a:p>
          <a:p>
            <a:pPr marL="171450" lvl="0" indent="-171450">
              <a:buFont typeface="Arial" pitchFamily="34" charset="0"/>
              <a:buChar char="•"/>
            </a:pPr>
            <a:r>
              <a:rPr lang="en-US" baseline="0" dirty="0" smtClean="0"/>
              <a:t>Labeling  -- correctly is harder than you might imagine….</a:t>
            </a:r>
          </a:p>
          <a:p>
            <a:pPr marL="171450" lvl="0" indent="-171450">
              <a:buFont typeface="Arial" pitchFamily="34" charset="0"/>
              <a:buChar char="•"/>
            </a:pPr>
            <a:r>
              <a:rPr lang="en-US" baseline="0" dirty="0" smtClean="0"/>
              <a:t>Icons -- are tricky. Complex concepts don’t always fit nicely into 64x64 pixels.</a:t>
            </a:r>
          </a:p>
          <a:p>
            <a:pPr marL="171450" lvl="0" indent="-171450">
              <a:buFont typeface="Arial" pitchFamily="34" charset="0"/>
              <a:buChar char="•"/>
            </a:pPr>
            <a:r>
              <a:rPr lang="en-US" baseline="0" dirty="0" smtClean="0"/>
              <a:t>Hidden functionality – context sensitive menus on right-click are great, but if the only way I can get something is by right-clicking (i.e. I can’t ever see a control for it), it’s hidden.</a:t>
            </a:r>
          </a:p>
          <a:p>
            <a:pPr marL="171450" lvl="0" indent="-171450">
              <a:buFont typeface="Arial"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A2F6A421-13CB-4CB8-A88B-12E42534EC30}"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Conventions</a:t>
            </a:r>
          </a:p>
          <a:p>
            <a:pPr marL="628650" lvl="1" indent="-171450">
              <a:buFont typeface="Arial" pitchFamily="34" charset="0"/>
              <a:buChar char="•"/>
            </a:pPr>
            <a:r>
              <a:rPr lang="en-US" dirty="0" smtClean="0"/>
              <a:t>Radio buttons</a:t>
            </a:r>
            <a:r>
              <a:rPr lang="en-US" baseline="0" dirty="0" smtClean="0"/>
              <a:t> are mutually exclusive, checkboxes aren’t</a:t>
            </a:r>
          </a:p>
          <a:p>
            <a:pPr marL="628650" lvl="1" indent="-171450">
              <a:buFont typeface="Arial" pitchFamily="34" charset="0"/>
              <a:buChar char="•"/>
            </a:pPr>
            <a:r>
              <a:rPr lang="en-US" baseline="0" dirty="0" smtClean="0"/>
              <a:t>Long lists should jump on a character being typed</a:t>
            </a:r>
          </a:p>
          <a:p>
            <a:pPr marL="628650" lvl="1"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A2F6A421-13CB-4CB8-A88B-12E42534EC30}" type="slidenum">
              <a:rPr lang="en-US" smtClean="0"/>
              <a:pPr/>
              <a:t>9</a:t>
            </a:fld>
            <a:endParaRPr lang="en-US"/>
          </a:p>
        </p:txBody>
      </p:sp>
    </p:spTree>
    <p:extLst>
      <p:ext uri="{BB962C8B-B14F-4D97-AF65-F5344CB8AC3E}">
        <p14:creationId xmlns:p14="http://schemas.microsoft.com/office/powerpoint/2010/main" val="1843886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Human</a:t>
            </a:r>
            <a:r>
              <a:rPr lang="en-US" baseline="0" dirty="0" smtClean="0"/>
              <a:t> information processing limitations</a:t>
            </a:r>
          </a:p>
          <a:p>
            <a:pPr marL="171450" indent="-171450">
              <a:buFont typeface="Arial" pitchFamily="34" charset="0"/>
              <a:buChar char="•"/>
            </a:pPr>
            <a:r>
              <a:rPr lang="en-US" baseline="0" dirty="0" smtClean="0"/>
              <a:t>To do really accurate interface design, you actually need to know a lot about how the cognitive and visual systems work.</a:t>
            </a:r>
          </a:p>
          <a:p>
            <a:pPr marL="171450" indent="-171450">
              <a:buFont typeface="Arial" pitchFamily="34" charset="0"/>
              <a:buChar char="•"/>
            </a:pPr>
            <a:r>
              <a:rPr lang="en-US" baseline="0" dirty="0" smtClean="0"/>
              <a:t>In this one, for example, there are too many items to perceive “all at once”. The brain pretty much tops out at 7 things.</a:t>
            </a:r>
          </a:p>
          <a:p>
            <a:pPr marL="171450" indent="-171450">
              <a:buFont typeface="Arial" pitchFamily="34" charset="0"/>
              <a:buChar char="•"/>
            </a:pPr>
            <a:r>
              <a:rPr lang="en-US" baseline="0" dirty="0" smtClean="0"/>
              <a:t>So visual search is required. Visual search is slow.</a:t>
            </a:r>
          </a:p>
          <a:p>
            <a:pPr marL="171450" indent="-171450">
              <a:buFont typeface="Arial" pitchFamily="34" charset="0"/>
              <a:buChar char="•"/>
            </a:pPr>
            <a:r>
              <a:rPr lang="en-US" baseline="0" dirty="0" smtClean="0"/>
              <a:t>And if you absolutely have to require it, </a:t>
            </a:r>
            <a:r>
              <a:rPr lang="en-US" baseline="0" dirty="0" err="1" smtClean="0"/>
              <a:t>organisation</a:t>
            </a:r>
            <a:r>
              <a:rPr lang="en-US" baseline="0" dirty="0" smtClean="0"/>
              <a:t> can make a big difference: here having the state names </a:t>
            </a:r>
            <a:r>
              <a:rPr lang="en-US" baseline="0" dirty="0" err="1" smtClean="0"/>
              <a:t>alphabetised</a:t>
            </a:r>
            <a:r>
              <a:rPr lang="en-US" baseline="0" dirty="0" smtClean="0"/>
              <a:t> would greatly speed the visual search.</a:t>
            </a:r>
          </a:p>
          <a:p>
            <a:pPr marL="171450" indent="-171450">
              <a:buFont typeface="Arial" pitchFamily="34" charset="0"/>
              <a:buChar char="•"/>
            </a:pPr>
            <a:r>
              <a:rPr lang="en-US" baseline="0" dirty="0" smtClean="0"/>
              <a:t>But really the problem is that this is the wrong control. Radio buttons shouldn’t be used when there are more than half a dozen options.</a:t>
            </a:r>
          </a:p>
          <a:p>
            <a:pPr marL="171450" indent="-171450">
              <a:buFont typeface="Arial" pitchFamily="34" charset="0"/>
              <a:buChar char="•"/>
            </a:pPr>
            <a:r>
              <a:rPr lang="en-US" baseline="0" dirty="0" smtClean="0"/>
              <a:t>Prefer some kind of list control.</a:t>
            </a:r>
          </a:p>
          <a:p>
            <a:pPr marL="628650" lvl="1"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A2F6A421-13CB-4CB8-A88B-12E42534EC30}" type="slidenum">
              <a:rPr lang="en-US" smtClean="0"/>
              <a:pPr/>
              <a:t>10</a:t>
            </a:fld>
            <a:endParaRPr lang="en-US"/>
          </a:p>
        </p:txBody>
      </p:sp>
    </p:spTree>
    <p:extLst>
      <p:ext uri="{BB962C8B-B14F-4D97-AF65-F5344CB8AC3E}">
        <p14:creationId xmlns:p14="http://schemas.microsoft.com/office/powerpoint/2010/main" val="1843886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Sometimes controls are</a:t>
            </a:r>
            <a:r>
              <a:rPr lang="en-US" baseline="0" dirty="0" smtClean="0"/>
              <a:t> hard for people to use. </a:t>
            </a:r>
          </a:p>
          <a:p>
            <a:pPr marL="171450" indent="-171450">
              <a:buFont typeface="Arial" pitchFamily="34" charset="0"/>
              <a:buChar char="•"/>
            </a:pPr>
            <a:r>
              <a:rPr lang="en-US" baseline="0" dirty="0" smtClean="0"/>
              <a:t>The fact that they are </a:t>
            </a:r>
            <a:r>
              <a:rPr lang="en-US" baseline="0" dirty="0" err="1" smtClean="0"/>
              <a:t>kewl</a:t>
            </a:r>
            <a:r>
              <a:rPr lang="en-US" baseline="0" dirty="0" smtClean="0"/>
              <a:t> does not make up for this.</a:t>
            </a:r>
          </a:p>
          <a:p>
            <a:pPr marL="171450" indent="-171450">
              <a:buFont typeface="Arial" pitchFamily="34" charset="0"/>
              <a:buChar char="•"/>
            </a:pPr>
            <a:r>
              <a:rPr lang="en-US" baseline="0" dirty="0" smtClean="0"/>
              <a:t>These are controls from the iPhone</a:t>
            </a:r>
            <a:r>
              <a:rPr lang="en-NZ" baseline="0" dirty="0" smtClean="0"/>
              <a:t>. I personally don’t like working with them</a:t>
            </a:r>
          </a:p>
          <a:p>
            <a:pPr marL="171450" indent="-171450">
              <a:buFont typeface="Arial" pitchFamily="34" charset="0"/>
              <a:buChar char="•"/>
            </a:pPr>
            <a:r>
              <a:rPr lang="en-US" baseline="0" dirty="0" smtClean="0"/>
              <a:t>The </a:t>
            </a:r>
            <a:r>
              <a:rPr lang="en-US" baseline="0" dirty="0" err="1" smtClean="0"/>
              <a:t>spinny</a:t>
            </a:r>
            <a:r>
              <a:rPr lang="en-US" baseline="0" dirty="0" smtClean="0"/>
              <a:t> thing for setting time is annoying if you have to move it a long way. I’d prefer being able to enter the time</a:t>
            </a:r>
          </a:p>
          <a:p>
            <a:pPr marL="171450" indent="-171450">
              <a:buFont typeface="Arial" pitchFamily="34" charset="0"/>
              <a:buChar char="•"/>
            </a:pPr>
            <a:r>
              <a:rPr lang="en-US" baseline="0" dirty="0" smtClean="0"/>
              <a:t>The little </a:t>
            </a:r>
            <a:r>
              <a:rPr lang="en-US" baseline="0" dirty="0" err="1" smtClean="0"/>
              <a:t>slidy</a:t>
            </a:r>
            <a:r>
              <a:rPr lang="en-US" baseline="0" dirty="0" smtClean="0"/>
              <a:t> on/off buttons I find very confusing. My first instinct is to want to press on the word On to turn the thing on. (Bad affordance.)</a:t>
            </a:r>
          </a:p>
          <a:p>
            <a:pPr marL="171450" indent="-171450">
              <a:buFont typeface="Arial" pitchFamily="34" charset="0"/>
              <a:buChar char="•"/>
            </a:pPr>
            <a:r>
              <a:rPr lang="en-US" baseline="0" dirty="0" smtClean="0"/>
              <a:t>In actual fact, it is on, (Bad feedback) and if you want to turn it off, you slide the grey part to the left to hide On and reveal Off. (Just bad.)</a:t>
            </a:r>
          </a:p>
          <a:p>
            <a:pPr marL="171450" indent="-171450">
              <a:buFont typeface="Arial" pitchFamily="34" charset="0"/>
              <a:buChar char="•"/>
            </a:pPr>
            <a:r>
              <a:rPr lang="en-US" baseline="0" dirty="0" smtClean="0"/>
              <a:t>I don’t care how slick they are, I don’t want to waste time interpreting them every time I have to change a setting.</a:t>
            </a:r>
          </a:p>
        </p:txBody>
      </p:sp>
      <p:sp>
        <p:nvSpPr>
          <p:cNvPr id="4" name="Slide Number Placeholder 3"/>
          <p:cNvSpPr>
            <a:spLocks noGrp="1"/>
          </p:cNvSpPr>
          <p:nvPr>
            <p:ph type="sldNum" sz="quarter" idx="10"/>
          </p:nvPr>
        </p:nvSpPr>
        <p:spPr/>
        <p:txBody>
          <a:bodyPr/>
          <a:lstStyle/>
          <a:p>
            <a:fld id="{A2F6A421-13CB-4CB8-A88B-12E42534EC30}" type="slidenum">
              <a:rPr lang="en-US" smtClean="0"/>
              <a:pPr/>
              <a:t>11</a:t>
            </a:fld>
            <a:endParaRPr lang="en-US"/>
          </a:p>
        </p:txBody>
      </p:sp>
    </p:spTree>
    <p:extLst>
      <p:ext uri="{BB962C8B-B14F-4D97-AF65-F5344CB8AC3E}">
        <p14:creationId xmlns:p14="http://schemas.microsoft.com/office/powerpoint/2010/main" val="874265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74101A6C-7A1B-4225-840E-02A68F8D5890}" type="datetimeFigureOut">
              <a:rPr lang="en-US" smtClean="0"/>
              <a:pPr/>
              <a:t>9/20/2018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1A4720A4-8704-4BF2-9E1D-63B4F96E0584}" type="slidenum">
              <a:rPr lang="en-US" smtClean="0"/>
              <a:pPr/>
              <a:t>‹#›</a:t>
            </a:fld>
            <a:endParaRPr lang="en-US"/>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101A6C-7A1B-4225-840E-02A68F8D5890}" type="datetimeFigureOut">
              <a:rPr lang="en-US" smtClean="0"/>
              <a:pPr/>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720A4-8704-4BF2-9E1D-63B4F96E05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101A6C-7A1B-4225-840E-02A68F8D5890}" type="datetimeFigureOut">
              <a:rPr lang="en-US" smtClean="0"/>
              <a:pPr/>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720A4-8704-4BF2-9E1D-63B4F96E05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101A6C-7A1B-4225-840E-02A68F8D5890}" type="datetimeFigureOut">
              <a:rPr lang="en-US" smtClean="0"/>
              <a:pPr/>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720A4-8704-4BF2-9E1D-63B4F96E05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101A6C-7A1B-4225-840E-02A68F8D5890}" type="datetimeFigureOut">
              <a:rPr lang="en-US" smtClean="0"/>
              <a:pPr/>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720A4-8704-4BF2-9E1D-63B4F96E0584}"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101A6C-7A1B-4225-840E-02A68F8D5890}" type="datetimeFigureOut">
              <a:rPr lang="en-US" smtClean="0"/>
              <a:pPr/>
              <a:t>9/20/2018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720A4-8704-4BF2-9E1D-63B4F96E05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101A6C-7A1B-4225-840E-02A68F8D5890}" type="datetimeFigureOut">
              <a:rPr lang="en-US" smtClean="0"/>
              <a:pPr/>
              <a:t>9/20/2018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4720A4-8704-4BF2-9E1D-63B4F96E0584}"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101A6C-7A1B-4225-840E-02A68F8D5890}" type="datetimeFigureOut">
              <a:rPr lang="en-US" smtClean="0"/>
              <a:pPr/>
              <a:t>9/20/2018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4720A4-8704-4BF2-9E1D-63B4F96E05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01A6C-7A1B-4225-840E-02A68F8D5890}" type="datetimeFigureOut">
              <a:rPr lang="en-US" smtClean="0"/>
              <a:pPr/>
              <a:t>9/20/2018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4720A4-8704-4BF2-9E1D-63B4F96E05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101A6C-7A1B-4225-840E-02A68F8D5890}" type="datetimeFigureOut">
              <a:rPr lang="en-US" smtClean="0"/>
              <a:pPr/>
              <a:t>9/20/2018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720A4-8704-4BF2-9E1D-63B4F96E05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74101A6C-7A1B-4225-840E-02A68F8D5890}" type="datetimeFigureOut">
              <a:rPr lang="en-US" smtClean="0"/>
              <a:pPr/>
              <a:t>9/20/2018</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1A4720A4-8704-4BF2-9E1D-63B4F96E05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74101A6C-7A1B-4225-840E-02A68F8D5890}" type="datetimeFigureOut">
              <a:rPr lang="en-US" smtClean="0"/>
              <a:pPr/>
              <a:t>9/20/2018</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1A4720A4-8704-4BF2-9E1D-63B4F96E058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uxmatters.com/mt/archives/2010/07/achieving-and-balancing-consistency-in-user-interface-design.php" TargetMode="External"/><Relationship Id="rId2" Type="http://schemas.openxmlformats.org/officeDocument/2006/relationships/hyperlink" Target="http://www.uxmatters.com/mt/archives/2009/02/reviewing-user-interfaces.php" TargetMode="External"/><Relationship Id="rId1" Type="http://schemas.openxmlformats.org/officeDocument/2006/relationships/slideLayout" Target="../slideLayouts/slideLayout2.xml"/><Relationship Id="rId4" Type="http://schemas.openxmlformats.org/officeDocument/2006/relationships/hyperlink" Target="https://medium.muz.li/gestalt-principles-in-ui-design-6b75a41e9965"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Interface design</a:t>
            </a:r>
            <a:endParaRPr lang="en-US" dirty="0"/>
          </a:p>
        </p:txBody>
      </p:sp>
      <p:sp>
        <p:nvSpPr>
          <p:cNvPr id="3" name="Subtitle 2"/>
          <p:cNvSpPr>
            <a:spLocks noGrp="1"/>
          </p:cNvSpPr>
          <p:nvPr>
            <p:ph type="subTitle" idx="1"/>
          </p:nvPr>
        </p:nvSpPr>
        <p:spPr/>
        <p:txBody>
          <a:bodyPr/>
          <a:lstStyle/>
          <a:p>
            <a:r>
              <a:rPr lang="en-US" dirty="0" smtClean="0"/>
              <a:t>IN705 Databases 3 Session </a:t>
            </a:r>
            <a:r>
              <a:rPr lang="en-US" dirty="0" smtClean="0"/>
              <a:t>9.2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Correct Controls</a:t>
            </a:r>
            <a:endParaRPr lang="en-NZ" dirty="0"/>
          </a:p>
        </p:txBody>
      </p:sp>
      <p:sp>
        <p:nvSpPr>
          <p:cNvPr id="3" name="Content Placeholder 2"/>
          <p:cNvSpPr>
            <a:spLocks noGrp="1"/>
          </p:cNvSpPr>
          <p:nvPr>
            <p:ph idx="1"/>
          </p:nvPr>
        </p:nvSpPr>
        <p:spPr/>
        <p:txBody>
          <a:bodyPr/>
          <a:lstStyle/>
          <a:p>
            <a:r>
              <a:rPr lang="en-US" dirty="0" smtClean="0"/>
              <a:t>Accommodate human information processing limitations</a:t>
            </a:r>
            <a:endParaRPr lang="en-NZ" dirty="0"/>
          </a:p>
        </p:txBody>
      </p:sp>
      <p:pic>
        <p:nvPicPr>
          <p:cNvPr id="4"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2838433"/>
            <a:ext cx="4964087" cy="3830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594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Correct Controls</a:t>
            </a:r>
            <a:endParaRPr lang="en-NZ" dirty="0"/>
          </a:p>
        </p:txBody>
      </p:sp>
      <p:sp>
        <p:nvSpPr>
          <p:cNvPr id="3" name="Content Placeholder 2"/>
          <p:cNvSpPr>
            <a:spLocks noGrp="1"/>
          </p:cNvSpPr>
          <p:nvPr>
            <p:ph idx="1"/>
          </p:nvPr>
        </p:nvSpPr>
        <p:spPr/>
        <p:txBody>
          <a:bodyPr/>
          <a:lstStyle/>
          <a:p>
            <a:r>
              <a:rPr lang="en-US" dirty="0" smtClean="0"/>
              <a:t>Innovation is not sufficient</a:t>
            </a:r>
            <a:endParaRPr lang="en-NZ"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2924944"/>
            <a:ext cx="3429000" cy="34194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1302" y="2490581"/>
            <a:ext cx="2675114" cy="3853837"/>
          </a:xfrm>
          <a:prstGeom prst="rect">
            <a:avLst/>
          </a:prstGeom>
        </p:spPr>
      </p:pic>
    </p:spTree>
    <p:extLst>
      <p:ext uri="{BB962C8B-B14F-4D97-AF65-F5344CB8AC3E}">
        <p14:creationId xmlns:p14="http://schemas.microsoft.com/office/powerpoint/2010/main" val="308094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Labelling Controls</a:t>
            </a:r>
            <a:endParaRPr lang="en-NZ" dirty="0"/>
          </a:p>
        </p:txBody>
      </p:sp>
      <p:sp>
        <p:nvSpPr>
          <p:cNvPr id="4" name="Content Placeholder 3"/>
          <p:cNvSpPr>
            <a:spLocks noGrp="1"/>
          </p:cNvSpPr>
          <p:nvPr>
            <p:ph idx="1"/>
          </p:nvPr>
        </p:nvSpPr>
        <p:spPr/>
        <p:txBody>
          <a:bodyPr/>
          <a:lstStyle/>
          <a:p>
            <a:endParaRPr lang="en-NZ"/>
          </a:p>
        </p:txBody>
      </p:sp>
      <p:pic>
        <p:nvPicPr>
          <p:cNvPr id="2050" name="Picture 2"/>
          <p:cNvPicPr>
            <a:picLocks noChangeAspect="1" noChangeArrowheads="1"/>
          </p:cNvPicPr>
          <p:nvPr/>
        </p:nvPicPr>
        <p:blipFill>
          <a:blip r:embed="rId3" cstate="print"/>
          <a:srcRect/>
          <a:stretch>
            <a:fillRect/>
          </a:stretch>
        </p:blipFill>
        <p:spPr bwMode="auto">
          <a:xfrm>
            <a:off x="2033588" y="1581171"/>
            <a:ext cx="5076825" cy="48482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Labelling Controls</a:t>
            </a:r>
            <a:endParaRPr lang="en-NZ" dirty="0"/>
          </a:p>
        </p:txBody>
      </p:sp>
      <p:sp>
        <p:nvSpPr>
          <p:cNvPr id="4" name="Content Placeholder 3"/>
          <p:cNvSpPr>
            <a:spLocks noGrp="1"/>
          </p:cNvSpPr>
          <p:nvPr>
            <p:ph idx="1"/>
          </p:nvPr>
        </p:nvSpPr>
        <p:spPr/>
        <p:txBody>
          <a:bodyPr/>
          <a:lstStyle/>
          <a:p>
            <a:endParaRPr lang="en-NZ"/>
          </a:p>
        </p:txBody>
      </p:sp>
      <p:pic>
        <p:nvPicPr>
          <p:cNvPr id="3074" name="Picture 2"/>
          <p:cNvPicPr>
            <a:picLocks noChangeAspect="1" noChangeArrowheads="1"/>
          </p:cNvPicPr>
          <p:nvPr/>
        </p:nvPicPr>
        <p:blipFill>
          <a:blip r:embed="rId3" cstate="print"/>
          <a:srcRect/>
          <a:stretch>
            <a:fillRect/>
          </a:stretch>
        </p:blipFill>
        <p:spPr bwMode="auto">
          <a:xfrm>
            <a:off x="2033588" y="1990742"/>
            <a:ext cx="5076825" cy="3867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Labelling Controls</a:t>
            </a:r>
            <a:endParaRPr lang="en-NZ" dirty="0"/>
          </a:p>
        </p:txBody>
      </p:sp>
      <p:sp>
        <p:nvSpPr>
          <p:cNvPr id="4" name="Content Placeholder 3"/>
          <p:cNvSpPr>
            <a:spLocks noGrp="1"/>
          </p:cNvSpPr>
          <p:nvPr>
            <p:ph idx="1"/>
          </p:nvPr>
        </p:nvSpPr>
        <p:spPr/>
        <p:txBody>
          <a:bodyPr/>
          <a:lstStyle/>
          <a:p>
            <a:endParaRPr lang="en-NZ"/>
          </a:p>
        </p:txBody>
      </p:sp>
      <p:pic>
        <p:nvPicPr>
          <p:cNvPr id="4098" name="Picture 2"/>
          <p:cNvPicPr>
            <a:picLocks noChangeAspect="1" noChangeArrowheads="1"/>
          </p:cNvPicPr>
          <p:nvPr/>
        </p:nvPicPr>
        <p:blipFill>
          <a:blip r:embed="rId3" cstate="print"/>
          <a:srcRect/>
          <a:stretch>
            <a:fillRect/>
          </a:stretch>
        </p:blipFill>
        <p:spPr bwMode="auto">
          <a:xfrm>
            <a:off x="2033588" y="1990742"/>
            <a:ext cx="5076825" cy="3867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Labelling Controls</a:t>
            </a:r>
            <a:endParaRPr lang="en-NZ" dirty="0"/>
          </a:p>
        </p:txBody>
      </p:sp>
      <p:sp>
        <p:nvSpPr>
          <p:cNvPr id="4" name="Content Placeholder 3"/>
          <p:cNvSpPr>
            <a:spLocks noGrp="1"/>
          </p:cNvSpPr>
          <p:nvPr>
            <p:ph idx="1"/>
          </p:nvPr>
        </p:nvSpPr>
        <p:spPr/>
        <p:txBody>
          <a:bodyPr/>
          <a:lstStyle/>
          <a:p>
            <a:endParaRPr lang="en-NZ"/>
          </a:p>
        </p:txBody>
      </p:sp>
      <p:pic>
        <p:nvPicPr>
          <p:cNvPr id="5122" name="Picture 2"/>
          <p:cNvPicPr>
            <a:picLocks noChangeAspect="1" noChangeArrowheads="1"/>
          </p:cNvPicPr>
          <p:nvPr/>
        </p:nvPicPr>
        <p:blipFill>
          <a:blip r:embed="rId3" cstate="print"/>
          <a:srcRect/>
          <a:stretch>
            <a:fillRect/>
          </a:stretch>
        </p:blipFill>
        <p:spPr bwMode="auto">
          <a:xfrm>
            <a:off x="2033588" y="1738334"/>
            <a:ext cx="5076825" cy="4762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Labelling Controls</a:t>
            </a:r>
            <a:endParaRPr lang="en-NZ" dirty="0"/>
          </a:p>
        </p:txBody>
      </p:sp>
      <p:sp>
        <p:nvSpPr>
          <p:cNvPr id="3" name="Content Placeholder 2"/>
          <p:cNvSpPr>
            <a:spLocks noGrp="1"/>
          </p:cNvSpPr>
          <p:nvPr>
            <p:ph idx="1"/>
          </p:nvPr>
        </p:nvSpPr>
        <p:spPr/>
        <p:txBody>
          <a:bodyPr/>
          <a:lstStyle/>
          <a:p>
            <a:endParaRPr lang="en-NZ"/>
          </a:p>
        </p:txBody>
      </p:sp>
      <p:pic>
        <p:nvPicPr>
          <p:cNvPr id="17410" name="Picture 2"/>
          <p:cNvPicPr>
            <a:picLocks noChangeAspect="1" noChangeArrowheads="1"/>
          </p:cNvPicPr>
          <p:nvPr/>
        </p:nvPicPr>
        <p:blipFill>
          <a:blip r:embed="rId3" cstate="print"/>
          <a:srcRect/>
          <a:stretch>
            <a:fillRect/>
          </a:stretch>
        </p:blipFill>
        <p:spPr bwMode="auto">
          <a:xfrm>
            <a:off x="1597813" y="1981200"/>
            <a:ext cx="6188897" cy="416244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Icons</a:t>
            </a:r>
            <a:endParaRPr lang="en-NZ" dirty="0"/>
          </a:p>
        </p:txBody>
      </p:sp>
      <p:sp>
        <p:nvSpPr>
          <p:cNvPr id="3" name="Content Placeholder 2"/>
          <p:cNvSpPr>
            <a:spLocks noGrp="1"/>
          </p:cNvSpPr>
          <p:nvPr>
            <p:ph idx="1"/>
          </p:nvPr>
        </p:nvSpPr>
        <p:spPr/>
        <p:txBody>
          <a:bodyPr/>
          <a:lstStyle/>
          <a:p>
            <a:endParaRPr lang="en-NZ"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588890"/>
            <a:ext cx="83248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231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Icons</a:t>
            </a:r>
            <a:endParaRPr lang="en-NZ" dirty="0"/>
          </a:p>
        </p:txBody>
      </p:sp>
      <p:sp>
        <p:nvSpPr>
          <p:cNvPr id="3" name="Content Placeholder 2"/>
          <p:cNvSpPr>
            <a:spLocks noGrp="1"/>
          </p:cNvSpPr>
          <p:nvPr>
            <p:ph idx="1"/>
          </p:nvPr>
        </p:nvSpPr>
        <p:spPr/>
        <p:txBody>
          <a:bodyPr/>
          <a:lstStyle/>
          <a:p>
            <a:endParaRPr lang="en-NZ"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46" y="4437113"/>
            <a:ext cx="780971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704" y="2024898"/>
            <a:ext cx="6256055"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494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Consistency</a:t>
            </a:r>
            <a:endParaRPr lang="en-NZ" dirty="0"/>
          </a:p>
        </p:txBody>
      </p:sp>
      <p:sp>
        <p:nvSpPr>
          <p:cNvPr id="3" name="Content Placeholder 2"/>
          <p:cNvSpPr>
            <a:spLocks noGrp="1"/>
          </p:cNvSpPr>
          <p:nvPr>
            <p:ph idx="1"/>
          </p:nvPr>
        </p:nvSpPr>
        <p:spPr/>
        <p:txBody>
          <a:bodyPr/>
          <a:lstStyle/>
          <a:p>
            <a:endParaRPr lang="en-NZ"/>
          </a:p>
        </p:txBody>
      </p:sp>
      <p:pic>
        <p:nvPicPr>
          <p:cNvPr id="16386" name="Picture 2"/>
          <p:cNvPicPr>
            <a:picLocks noChangeAspect="1" noChangeArrowheads="1"/>
          </p:cNvPicPr>
          <p:nvPr/>
        </p:nvPicPr>
        <p:blipFill>
          <a:blip r:embed="rId3" cstate="print"/>
          <a:srcRect/>
          <a:stretch>
            <a:fillRect/>
          </a:stretch>
        </p:blipFill>
        <p:spPr bwMode="auto">
          <a:xfrm>
            <a:off x="1800225" y="1671658"/>
            <a:ext cx="5543550" cy="4686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a:t>
            </a:r>
            <a:endParaRPr lang="en-NZ" dirty="0"/>
          </a:p>
        </p:txBody>
      </p:sp>
      <p:sp>
        <p:nvSpPr>
          <p:cNvPr id="3" name="Content Placeholder 2"/>
          <p:cNvSpPr>
            <a:spLocks noGrp="1"/>
          </p:cNvSpPr>
          <p:nvPr>
            <p:ph idx="1"/>
          </p:nvPr>
        </p:nvSpPr>
        <p:spPr/>
        <p:txBody>
          <a:bodyPr/>
          <a:lstStyle/>
          <a:p>
            <a:r>
              <a:rPr lang="en-NZ" dirty="0" smtClean="0">
                <a:hlinkClick r:id="rId2"/>
              </a:rPr>
              <a:t>www.uxmatters.com/mt/archives/2009/02/reviewing-user-interfaces.php</a:t>
            </a:r>
            <a:endParaRPr lang="en-NZ" dirty="0" smtClean="0"/>
          </a:p>
          <a:p>
            <a:endParaRPr lang="en-US" dirty="0"/>
          </a:p>
          <a:p>
            <a:r>
              <a:rPr lang="en-NZ" dirty="0" smtClean="0">
                <a:hlinkClick r:id="rId3"/>
              </a:rPr>
              <a:t>www.uxmatters.com/mt/archives/2010/07/achieving-and-balancing-consistency-in-user-interface-design.php</a:t>
            </a:r>
            <a:endParaRPr lang="en-NZ" dirty="0" smtClean="0"/>
          </a:p>
          <a:p>
            <a:endParaRPr lang="en-NZ" dirty="0" smtClean="0"/>
          </a:p>
          <a:p>
            <a:r>
              <a:rPr lang="en-NZ" dirty="0">
                <a:hlinkClick r:id="rId4"/>
              </a:rPr>
              <a:t>https://</a:t>
            </a:r>
            <a:r>
              <a:rPr lang="en-NZ" dirty="0" smtClean="0">
                <a:hlinkClick r:id="rId4"/>
              </a:rPr>
              <a:t>medium.muz.li/gestalt-principles-in-ui-design-6b75a41e9965</a:t>
            </a:r>
            <a:endParaRPr lang="en-NZ" dirty="0" smtClean="0"/>
          </a:p>
          <a:p>
            <a:endParaRPr lang="en-NZ" dirty="0"/>
          </a:p>
        </p:txBody>
      </p:sp>
    </p:spTree>
    <p:extLst>
      <p:ext uri="{BB962C8B-B14F-4D97-AF65-F5344CB8AC3E}">
        <p14:creationId xmlns:p14="http://schemas.microsoft.com/office/powerpoint/2010/main" val="27444420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a:t>
            </a:r>
            <a:endParaRPr lang="en-US" dirty="0"/>
          </a:p>
        </p:txBody>
      </p:sp>
      <p:sp>
        <p:nvSpPr>
          <p:cNvPr id="3" name="Content Placeholder 2"/>
          <p:cNvSpPr>
            <a:spLocks noGrp="1"/>
          </p:cNvSpPr>
          <p:nvPr>
            <p:ph idx="1"/>
          </p:nvPr>
        </p:nvSpPr>
        <p:spPr/>
        <p:txBody>
          <a:bodyPr/>
          <a:lstStyle/>
          <a:p>
            <a:r>
              <a:rPr lang="en-US" dirty="0" smtClean="0"/>
              <a:t>Minimises data entry errors</a:t>
            </a:r>
          </a:p>
          <a:p>
            <a:pPr lvl="1"/>
            <a:r>
              <a:rPr lang="en-US" dirty="0" smtClean="0"/>
              <a:t>Use selection whenever possible</a:t>
            </a:r>
          </a:p>
          <a:p>
            <a:pPr lvl="1"/>
            <a:r>
              <a:rPr lang="en-US" dirty="0" smtClean="0"/>
              <a:t>Use input masks and other data validation checks</a:t>
            </a:r>
          </a:p>
          <a:p>
            <a:pPr lvl="1"/>
            <a:r>
              <a:rPr lang="en-US" dirty="0" smtClean="0"/>
              <a:t>Ensure complete integrity constraints (including trigger where required)</a:t>
            </a:r>
          </a:p>
          <a:p>
            <a:pPr lvl="1"/>
            <a:r>
              <a:rPr lang="en-US" dirty="0" smtClean="0"/>
              <a:t>Provide informative feedback in response to errors</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Selection Controls</a:t>
            </a:r>
            <a:endParaRPr lang="en-NZ" dirty="0"/>
          </a:p>
        </p:txBody>
      </p:sp>
      <p:sp>
        <p:nvSpPr>
          <p:cNvPr id="3" name="Content Placeholder 2"/>
          <p:cNvSpPr>
            <a:spLocks noGrp="1"/>
          </p:cNvSpPr>
          <p:nvPr>
            <p:ph idx="1"/>
          </p:nvPr>
        </p:nvSpPr>
        <p:spPr/>
        <p:txBody>
          <a:bodyPr/>
          <a:lstStyle/>
          <a:p>
            <a:endParaRPr lang="en-NZ"/>
          </a:p>
        </p:txBody>
      </p:sp>
      <p:pic>
        <p:nvPicPr>
          <p:cNvPr id="13314" name="Picture 2"/>
          <p:cNvPicPr>
            <a:picLocks noChangeAspect="1" noChangeArrowheads="1"/>
          </p:cNvPicPr>
          <p:nvPr/>
        </p:nvPicPr>
        <p:blipFill>
          <a:blip r:embed="rId3" cstate="print"/>
          <a:srcRect/>
          <a:stretch>
            <a:fillRect/>
          </a:stretch>
        </p:blipFill>
        <p:spPr bwMode="auto">
          <a:xfrm>
            <a:off x="1481138" y="1743097"/>
            <a:ext cx="6181725" cy="48291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Feedback</a:t>
            </a:r>
            <a:endParaRPr lang="en-NZ" dirty="0"/>
          </a:p>
        </p:txBody>
      </p:sp>
      <p:sp>
        <p:nvSpPr>
          <p:cNvPr id="3" name="Content Placeholder 2"/>
          <p:cNvSpPr>
            <a:spLocks noGrp="1"/>
          </p:cNvSpPr>
          <p:nvPr>
            <p:ph idx="1"/>
          </p:nvPr>
        </p:nvSpPr>
        <p:spPr/>
        <p:txBody>
          <a:bodyPr/>
          <a:lstStyle/>
          <a:p>
            <a:endParaRPr lang="en-NZ" dirty="0"/>
          </a:p>
        </p:txBody>
      </p:sp>
      <p:pic>
        <p:nvPicPr>
          <p:cNvPr id="18434" name="Picture 2"/>
          <p:cNvPicPr>
            <a:picLocks noChangeAspect="1" noChangeArrowheads="1"/>
          </p:cNvPicPr>
          <p:nvPr/>
        </p:nvPicPr>
        <p:blipFill>
          <a:blip r:embed="rId3" cstate="print"/>
          <a:srcRect/>
          <a:stretch>
            <a:fillRect/>
          </a:stretch>
        </p:blipFill>
        <p:spPr bwMode="auto">
          <a:xfrm>
            <a:off x="2071670" y="1928802"/>
            <a:ext cx="5472365" cy="1814521"/>
          </a:xfrm>
          <a:prstGeom prst="rect">
            <a:avLst/>
          </a:prstGeom>
          <a:noFill/>
          <a:ln w="9525">
            <a:noFill/>
            <a:miter lim="800000"/>
            <a:headEnd/>
            <a:tailEnd/>
          </a:ln>
        </p:spPr>
      </p:pic>
      <p:pic>
        <p:nvPicPr>
          <p:cNvPr id="18435" name="Picture 3"/>
          <p:cNvPicPr>
            <a:picLocks noChangeAspect="1" noChangeArrowheads="1"/>
          </p:cNvPicPr>
          <p:nvPr/>
        </p:nvPicPr>
        <p:blipFill>
          <a:blip r:embed="rId4" cstate="print"/>
          <a:srcRect/>
          <a:stretch>
            <a:fillRect/>
          </a:stretch>
        </p:blipFill>
        <p:spPr bwMode="auto">
          <a:xfrm>
            <a:off x="450642" y="4500570"/>
            <a:ext cx="8479076" cy="1485902"/>
          </a:xfrm>
          <a:prstGeom prst="rect">
            <a:avLst/>
          </a:prstGeom>
          <a:noFill/>
          <a:ln w="9525">
            <a:noFill/>
            <a:miter lim="800000"/>
            <a:headEnd/>
            <a:tailEnd/>
          </a:ln>
        </p:spPr>
      </p:pic>
    </p:spTree>
    <p:extLst>
      <p:ext uri="{BB962C8B-B14F-4D97-AF65-F5344CB8AC3E}">
        <p14:creationId xmlns:p14="http://schemas.microsoft.com/office/powerpoint/2010/main" val="116427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Feedback</a:t>
            </a:r>
            <a:endParaRPr lang="en-NZ" dirty="0"/>
          </a:p>
        </p:txBody>
      </p:sp>
      <p:pic>
        <p:nvPicPr>
          <p:cNvPr id="14338" name="Picture 2"/>
          <p:cNvPicPr>
            <a:picLocks noChangeAspect="1" noChangeArrowheads="1"/>
          </p:cNvPicPr>
          <p:nvPr/>
        </p:nvPicPr>
        <p:blipFill>
          <a:blip r:embed="rId3" cstate="print"/>
          <a:srcRect/>
          <a:stretch>
            <a:fillRect/>
          </a:stretch>
        </p:blipFill>
        <p:spPr bwMode="auto">
          <a:xfrm>
            <a:off x="285720" y="2071688"/>
            <a:ext cx="3819525" cy="2714625"/>
          </a:xfrm>
          <a:prstGeom prst="rect">
            <a:avLst/>
          </a:prstGeom>
          <a:noFill/>
          <a:ln w="9525">
            <a:noFill/>
            <a:miter lim="800000"/>
            <a:headEnd/>
            <a:tailEnd/>
          </a:ln>
        </p:spPr>
      </p:pic>
      <p:pic>
        <p:nvPicPr>
          <p:cNvPr id="14339" name="Picture 3"/>
          <p:cNvPicPr>
            <a:picLocks noGrp="1" noChangeAspect="1" noChangeArrowheads="1"/>
          </p:cNvPicPr>
          <p:nvPr>
            <p:ph idx="1"/>
          </p:nvPr>
        </p:nvPicPr>
        <p:blipFill>
          <a:blip r:embed="rId4" cstate="print"/>
          <a:srcRect/>
          <a:stretch>
            <a:fillRect/>
          </a:stretch>
        </p:blipFill>
        <p:spPr bwMode="auto">
          <a:xfrm>
            <a:off x="4538213" y="1784350"/>
            <a:ext cx="4462943" cy="4572000"/>
          </a:xfrm>
          <a:prstGeom prst="rect">
            <a:avLst/>
          </a:prstGeom>
          <a:noFill/>
          <a:ln w="9525">
            <a:noFill/>
            <a:miter lim="800000"/>
            <a:headEnd/>
            <a:tailEnd/>
          </a:ln>
        </p:spPr>
      </p:pic>
    </p:spTree>
    <p:extLst>
      <p:ext uri="{BB962C8B-B14F-4D97-AF65-F5344CB8AC3E}">
        <p14:creationId xmlns:p14="http://schemas.microsoft.com/office/powerpoint/2010/main" val="95207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a:t>
            </a:r>
            <a:endParaRPr lang="en-US" dirty="0"/>
          </a:p>
        </p:txBody>
      </p:sp>
      <p:sp>
        <p:nvSpPr>
          <p:cNvPr id="3" name="Content Placeholder 2"/>
          <p:cNvSpPr>
            <a:spLocks noGrp="1"/>
          </p:cNvSpPr>
          <p:nvPr>
            <p:ph idx="1"/>
          </p:nvPr>
        </p:nvSpPr>
        <p:spPr/>
        <p:txBody>
          <a:bodyPr/>
          <a:lstStyle/>
          <a:p>
            <a:r>
              <a:rPr lang="en-US" dirty="0" smtClean="0"/>
              <a:t>Avoid modal feedback when you can</a:t>
            </a:r>
          </a:p>
          <a:p>
            <a:endParaRPr lang="en-US" dirty="0" smtClean="0"/>
          </a:p>
        </p:txBody>
      </p:sp>
    </p:spTree>
    <p:extLst>
      <p:ext uri="{BB962C8B-B14F-4D97-AF65-F5344CB8AC3E}">
        <p14:creationId xmlns:p14="http://schemas.microsoft.com/office/powerpoint/2010/main" val="223686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a:t>
            </a:r>
            <a:endParaRPr lang="en-US" dirty="0"/>
          </a:p>
        </p:txBody>
      </p:sp>
      <p:sp>
        <p:nvSpPr>
          <p:cNvPr id="3" name="Content Placeholder 2"/>
          <p:cNvSpPr>
            <a:spLocks noGrp="1"/>
          </p:cNvSpPr>
          <p:nvPr>
            <p:ph idx="1"/>
          </p:nvPr>
        </p:nvSpPr>
        <p:spPr/>
        <p:txBody>
          <a:bodyPr/>
          <a:lstStyle/>
          <a:p>
            <a:r>
              <a:rPr lang="en-US" dirty="0" smtClean="0"/>
              <a:t>Efficient to use</a:t>
            </a:r>
          </a:p>
          <a:p>
            <a:pPr lvl="1"/>
            <a:r>
              <a:rPr lang="en-US" dirty="0" smtClean="0"/>
              <a:t>Provide logically mapped navigation.</a:t>
            </a:r>
          </a:p>
          <a:p>
            <a:pPr lvl="1"/>
            <a:r>
              <a:rPr lang="en-US" dirty="0" smtClean="0"/>
              <a:t>Organise commands and controls in groups that correspond to business operations</a:t>
            </a:r>
          </a:p>
          <a:p>
            <a:pPr lvl="1"/>
            <a:r>
              <a:rPr lang="en-US" dirty="0" smtClean="0"/>
              <a:t>Organise lists alphabetically (or as appropriate)</a:t>
            </a:r>
          </a:p>
          <a:p>
            <a:pPr lvl="1"/>
            <a:r>
              <a:rPr lang="en-US" dirty="0" smtClean="0"/>
              <a:t>Provide shortcuts for experienced users</a:t>
            </a:r>
          </a:p>
          <a:p>
            <a:pPr lvl="1"/>
            <a:r>
              <a:rPr lang="en-US" dirty="0" smtClean="0"/>
              <a:t>Provide default values</a:t>
            </a:r>
          </a:p>
          <a:p>
            <a:pPr lvl="1"/>
            <a:r>
              <a:rPr lang="en-US" dirty="0" smtClean="0"/>
              <a:t>Automatically insert copies of user-provided values where appropriate</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a:t>
            </a:r>
            <a:endParaRPr lang="en-US" dirty="0"/>
          </a:p>
        </p:txBody>
      </p:sp>
      <p:sp>
        <p:nvSpPr>
          <p:cNvPr id="3" name="Content Placeholder 2"/>
          <p:cNvSpPr>
            <a:spLocks noGrp="1"/>
          </p:cNvSpPr>
          <p:nvPr>
            <p:ph idx="1"/>
          </p:nvPr>
        </p:nvSpPr>
        <p:spPr/>
        <p:txBody>
          <a:bodyPr/>
          <a:lstStyle/>
          <a:p>
            <a:r>
              <a:rPr lang="en-US" dirty="0" smtClean="0"/>
              <a:t>Is visually effective and appealing</a:t>
            </a:r>
          </a:p>
          <a:p>
            <a:pPr lvl="1"/>
            <a:r>
              <a:rPr lang="en-US" dirty="0" smtClean="0"/>
              <a:t>Follow the Gestalt principles</a:t>
            </a:r>
          </a:p>
          <a:p>
            <a:pPr lvl="1"/>
            <a:r>
              <a:rPr lang="en-US" dirty="0" smtClean="0"/>
              <a:t>Use colours informatively, not ornamentally.</a:t>
            </a:r>
          </a:p>
          <a:p>
            <a:pPr lvl="1"/>
            <a:r>
              <a:rPr lang="en-US" dirty="0" smtClean="0"/>
              <a:t>Use text effects informatively, not ornamentally.</a:t>
            </a:r>
          </a:p>
          <a:p>
            <a:pPr lvl="1"/>
            <a:endParaRPr lang="en-US" dirty="0" smtClean="0"/>
          </a:p>
          <a:p>
            <a:pPr lvl="1"/>
            <a:endParaRPr lang="en-US" dirty="0" smtClean="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Informative </a:t>
            </a:r>
            <a:r>
              <a:rPr lang="en-US" dirty="0" err="1" smtClean="0"/>
              <a:t>Colour</a:t>
            </a:r>
            <a:endParaRPr lang="en-US" dirty="0"/>
          </a:p>
        </p:txBody>
      </p:sp>
      <p:sp>
        <p:nvSpPr>
          <p:cNvPr id="3" name="Content Placeholder 2"/>
          <p:cNvSpPr>
            <a:spLocks noGrp="1"/>
          </p:cNvSpPr>
          <p:nvPr>
            <p:ph idx="1"/>
          </p:nvPr>
        </p:nvSpPr>
        <p:spPr>
          <a:xfrm>
            <a:off x="285720" y="1783560"/>
            <a:ext cx="8401080" cy="4572000"/>
          </a:xfrm>
        </p:spPr>
        <p:txBody>
          <a:bodyPr/>
          <a:lstStyle/>
          <a:p>
            <a:endParaRPr lang="en-US" dirty="0" smtClean="0"/>
          </a:p>
          <a:p>
            <a:pPr lvl="1"/>
            <a:endParaRPr lang="en-US" dirty="0" smtClean="0"/>
          </a:p>
          <a:p>
            <a:endParaRPr lang="en-US" dirty="0" smtClean="0"/>
          </a:p>
        </p:txBody>
      </p:sp>
      <p:pic>
        <p:nvPicPr>
          <p:cNvPr id="6147" name="Picture 3"/>
          <p:cNvPicPr>
            <a:picLocks noChangeAspect="1" noChangeArrowheads="1"/>
          </p:cNvPicPr>
          <p:nvPr/>
        </p:nvPicPr>
        <p:blipFill>
          <a:blip r:embed="rId3" cstate="print"/>
          <a:srcRect/>
          <a:stretch>
            <a:fillRect/>
          </a:stretch>
        </p:blipFill>
        <p:spPr bwMode="auto">
          <a:xfrm>
            <a:off x="1104925" y="1928802"/>
            <a:ext cx="7110413" cy="44823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Layout</a:t>
            </a:r>
            <a:endParaRPr lang="en-NZ" dirty="0"/>
          </a:p>
        </p:txBody>
      </p:sp>
      <p:sp>
        <p:nvSpPr>
          <p:cNvPr id="3" name="Content Placeholder 2"/>
          <p:cNvSpPr>
            <a:spLocks noGrp="1"/>
          </p:cNvSpPr>
          <p:nvPr>
            <p:ph idx="1"/>
          </p:nvPr>
        </p:nvSpPr>
        <p:spPr/>
        <p:txBody>
          <a:bodyPr/>
          <a:lstStyle/>
          <a:p>
            <a:endParaRPr lang="en-NZ"/>
          </a:p>
        </p:txBody>
      </p:sp>
      <p:pic>
        <p:nvPicPr>
          <p:cNvPr id="10242" name="Picture 2"/>
          <p:cNvPicPr>
            <a:picLocks noChangeAspect="1" noChangeArrowheads="1"/>
          </p:cNvPicPr>
          <p:nvPr/>
        </p:nvPicPr>
        <p:blipFill>
          <a:blip r:embed="rId3" cstate="print"/>
          <a:srcRect/>
          <a:stretch>
            <a:fillRect/>
          </a:stretch>
        </p:blipFill>
        <p:spPr bwMode="auto">
          <a:xfrm>
            <a:off x="1147872" y="1847850"/>
            <a:ext cx="7353218" cy="44386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Layout</a:t>
            </a:r>
            <a:endParaRPr lang="en-NZ" dirty="0"/>
          </a:p>
        </p:txBody>
      </p:sp>
      <p:sp>
        <p:nvSpPr>
          <p:cNvPr id="3" name="Content Placeholder 2"/>
          <p:cNvSpPr>
            <a:spLocks noGrp="1"/>
          </p:cNvSpPr>
          <p:nvPr>
            <p:ph idx="1"/>
          </p:nvPr>
        </p:nvSpPr>
        <p:spPr/>
        <p:txBody>
          <a:bodyPr/>
          <a:lstStyle/>
          <a:p>
            <a:endParaRPr lang="en-NZ"/>
          </a:p>
        </p:txBody>
      </p:sp>
      <p:pic>
        <p:nvPicPr>
          <p:cNvPr id="8195" name="Picture 3"/>
          <p:cNvPicPr>
            <a:picLocks noChangeAspect="1" noChangeArrowheads="1"/>
          </p:cNvPicPr>
          <p:nvPr/>
        </p:nvPicPr>
        <p:blipFill>
          <a:blip r:embed="rId3" cstate="print"/>
          <a:srcRect/>
          <a:stretch>
            <a:fillRect/>
          </a:stretch>
        </p:blipFill>
        <p:spPr bwMode="auto">
          <a:xfrm>
            <a:off x="1000100" y="1885969"/>
            <a:ext cx="7696200" cy="4257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Front-End</a:t>
            </a:r>
            <a:endParaRPr lang="en-US" dirty="0"/>
          </a:p>
        </p:txBody>
      </p:sp>
      <p:sp>
        <p:nvSpPr>
          <p:cNvPr id="3" name="Content Placeholder 2"/>
          <p:cNvSpPr>
            <a:spLocks noGrp="1"/>
          </p:cNvSpPr>
          <p:nvPr>
            <p:ph idx="1"/>
          </p:nvPr>
        </p:nvSpPr>
        <p:spPr/>
        <p:txBody>
          <a:bodyPr/>
          <a:lstStyle/>
          <a:p>
            <a:r>
              <a:rPr lang="en-US" dirty="0" smtClean="0"/>
              <a:t>Providing the end-user with access to the database contents</a:t>
            </a:r>
          </a:p>
          <a:p>
            <a:r>
              <a:rPr lang="en-US" dirty="0" smtClean="0"/>
              <a:t>Cannot assume any knowledge of the underlying database model</a:t>
            </a:r>
          </a:p>
          <a:p>
            <a:r>
              <a:rPr lang="en-US" dirty="0" smtClean="0"/>
              <a:t>Cannot assume any knowledge of SQL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Layout</a:t>
            </a:r>
            <a:endParaRPr lang="en-NZ" dirty="0"/>
          </a:p>
        </p:txBody>
      </p:sp>
      <p:sp>
        <p:nvSpPr>
          <p:cNvPr id="3" name="Content Placeholder 2"/>
          <p:cNvSpPr>
            <a:spLocks noGrp="1"/>
          </p:cNvSpPr>
          <p:nvPr>
            <p:ph idx="1"/>
          </p:nvPr>
        </p:nvSpPr>
        <p:spPr/>
        <p:txBody>
          <a:bodyPr/>
          <a:lstStyle/>
          <a:p>
            <a:endParaRPr lang="en-NZ"/>
          </a:p>
        </p:txBody>
      </p:sp>
      <p:pic>
        <p:nvPicPr>
          <p:cNvPr id="11266" name="Picture 2"/>
          <p:cNvPicPr>
            <a:picLocks noChangeAspect="1" noChangeArrowheads="1"/>
          </p:cNvPicPr>
          <p:nvPr/>
        </p:nvPicPr>
        <p:blipFill>
          <a:blip r:embed="rId3" cstate="print"/>
          <a:srcRect/>
          <a:stretch>
            <a:fillRect/>
          </a:stretch>
        </p:blipFill>
        <p:spPr bwMode="auto">
          <a:xfrm>
            <a:off x="2333627" y="1598769"/>
            <a:ext cx="4667265" cy="511637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Layout</a:t>
            </a:r>
            <a:endParaRPr lang="en-NZ" dirty="0"/>
          </a:p>
        </p:txBody>
      </p:sp>
      <p:sp>
        <p:nvSpPr>
          <p:cNvPr id="3" name="Content Placeholder 2"/>
          <p:cNvSpPr>
            <a:spLocks noGrp="1"/>
          </p:cNvSpPr>
          <p:nvPr>
            <p:ph idx="1"/>
          </p:nvPr>
        </p:nvSpPr>
        <p:spPr/>
        <p:txBody>
          <a:bodyPr/>
          <a:lstStyle/>
          <a:p>
            <a:endParaRPr lang="en-NZ"/>
          </a:p>
        </p:txBody>
      </p:sp>
      <p:pic>
        <p:nvPicPr>
          <p:cNvPr id="12290" name="Picture 2"/>
          <p:cNvPicPr>
            <a:picLocks noChangeAspect="1" noChangeArrowheads="1"/>
          </p:cNvPicPr>
          <p:nvPr/>
        </p:nvPicPr>
        <p:blipFill>
          <a:blip r:embed="rId3" cstate="print"/>
          <a:srcRect/>
          <a:stretch>
            <a:fillRect/>
          </a:stretch>
        </p:blipFill>
        <p:spPr bwMode="auto">
          <a:xfrm>
            <a:off x="1571604" y="1428736"/>
            <a:ext cx="6354975" cy="500063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a:t>
            </a:r>
            <a:endParaRPr lang="en-NZ" dirty="0"/>
          </a:p>
        </p:txBody>
      </p:sp>
      <p:sp>
        <p:nvSpPr>
          <p:cNvPr id="3" name="Content Placeholder 2"/>
          <p:cNvSpPr>
            <a:spLocks noGrp="1"/>
          </p:cNvSpPr>
          <p:nvPr>
            <p:ph idx="1"/>
          </p:nvPr>
        </p:nvSpPr>
        <p:spPr/>
        <p:txBody>
          <a:bodyPr/>
          <a:lstStyle/>
          <a:p>
            <a:endParaRPr lang="en-NZ"/>
          </a:p>
        </p:txBody>
      </p:sp>
      <p:pic>
        <p:nvPicPr>
          <p:cNvPr id="15362" name="Picture 2"/>
          <p:cNvPicPr>
            <a:picLocks noChangeAspect="1" noChangeArrowheads="1"/>
          </p:cNvPicPr>
          <p:nvPr/>
        </p:nvPicPr>
        <p:blipFill>
          <a:blip r:embed="rId3" cstate="print"/>
          <a:srcRect/>
          <a:stretch>
            <a:fillRect/>
          </a:stretch>
        </p:blipFill>
        <p:spPr bwMode="auto">
          <a:xfrm>
            <a:off x="1643042" y="1643050"/>
            <a:ext cx="6548002" cy="48910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 Goals</a:t>
            </a:r>
            <a:endParaRPr lang="en-US" dirty="0"/>
          </a:p>
        </p:txBody>
      </p:sp>
      <p:sp>
        <p:nvSpPr>
          <p:cNvPr id="3" name="Content Placeholder 2"/>
          <p:cNvSpPr>
            <a:spLocks noGrp="1"/>
          </p:cNvSpPr>
          <p:nvPr>
            <p:ph idx="1"/>
          </p:nvPr>
        </p:nvSpPr>
        <p:spPr/>
        <p:txBody>
          <a:bodyPr/>
          <a:lstStyle/>
          <a:p>
            <a:r>
              <a:rPr lang="en-US" dirty="0" smtClean="0"/>
              <a:t>Supports all input and output use cases</a:t>
            </a:r>
          </a:p>
          <a:p>
            <a:r>
              <a:rPr lang="en-US" dirty="0" smtClean="0"/>
              <a:t>Easy to learn</a:t>
            </a:r>
          </a:p>
          <a:p>
            <a:r>
              <a:rPr lang="en-US" dirty="0" smtClean="0"/>
              <a:t>Easy to use</a:t>
            </a:r>
          </a:p>
          <a:p>
            <a:r>
              <a:rPr lang="en-US" dirty="0" smtClean="0"/>
              <a:t>Efficient to use</a:t>
            </a:r>
          </a:p>
          <a:p>
            <a:r>
              <a:rPr lang="en-US" dirty="0" smtClean="0"/>
              <a:t>Minimises data entry errors</a:t>
            </a:r>
          </a:p>
          <a:p>
            <a:r>
              <a:rPr lang="en-US" dirty="0" smtClean="0"/>
              <a:t>Provides  informative feedback on all relevant actions</a:t>
            </a:r>
          </a:p>
          <a:p>
            <a:r>
              <a:rPr lang="en-US" dirty="0" smtClean="0"/>
              <a:t>Is visually appealing</a:t>
            </a:r>
          </a:p>
          <a:p>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a:t>
            </a:r>
            <a:endParaRPr lang="en-US" dirty="0"/>
          </a:p>
        </p:txBody>
      </p:sp>
      <p:sp>
        <p:nvSpPr>
          <p:cNvPr id="3" name="Content Placeholder 2"/>
          <p:cNvSpPr>
            <a:spLocks noGrp="1"/>
          </p:cNvSpPr>
          <p:nvPr>
            <p:ph idx="1"/>
          </p:nvPr>
        </p:nvSpPr>
        <p:spPr/>
        <p:txBody>
          <a:bodyPr/>
          <a:lstStyle/>
          <a:p>
            <a:r>
              <a:rPr lang="en-US" dirty="0" smtClean="0"/>
              <a:t>Supports all input and output use cases</a:t>
            </a:r>
          </a:p>
          <a:p>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a:t>
            </a:r>
            <a:endParaRPr lang="en-US" dirty="0"/>
          </a:p>
        </p:txBody>
      </p:sp>
      <p:sp>
        <p:nvSpPr>
          <p:cNvPr id="3" name="Content Placeholder 2"/>
          <p:cNvSpPr>
            <a:spLocks noGrp="1"/>
          </p:cNvSpPr>
          <p:nvPr>
            <p:ph idx="1"/>
          </p:nvPr>
        </p:nvSpPr>
        <p:spPr/>
        <p:txBody>
          <a:bodyPr>
            <a:normAutofit/>
          </a:bodyPr>
          <a:lstStyle/>
          <a:p>
            <a:r>
              <a:rPr lang="en-US" dirty="0" smtClean="0"/>
              <a:t>Easy to learn and efficient to use</a:t>
            </a:r>
          </a:p>
          <a:p>
            <a:pPr lvl="1"/>
            <a:r>
              <a:rPr lang="en-US" dirty="0" smtClean="0"/>
              <a:t>Use context-appropriate images and terms</a:t>
            </a:r>
          </a:p>
          <a:p>
            <a:pPr lvl="1"/>
            <a:r>
              <a:rPr lang="en-US" dirty="0" smtClean="0"/>
              <a:t>Provide clear instructions where needed</a:t>
            </a:r>
          </a:p>
          <a:p>
            <a:pPr lvl="1"/>
            <a:r>
              <a:rPr lang="en-US" dirty="0" smtClean="0"/>
              <a:t>Be consistent across screens</a:t>
            </a:r>
          </a:p>
          <a:p>
            <a:pPr lvl="1"/>
            <a:r>
              <a:rPr lang="en-US" dirty="0" smtClean="0"/>
              <a:t>Ensure </a:t>
            </a:r>
            <a:r>
              <a:rPr lang="en-US" i="1" dirty="0" smtClean="0"/>
              <a:t>visibility</a:t>
            </a:r>
            <a:endParaRPr lang="en-US" dirty="0" smtClean="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Visibility</a:t>
            </a:r>
            <a:endParaRPr lang="en-US" dirty="0"/>
          </a:p>
        </p:txBody>
      </p:sp>
      <p:sp>
        <p:nvSpPr>
          <p:cNvPr id="3" name="Content Placeholder 2"/>
          <p:cNvSpPr>
            <a:spLocks noGrp="1"/>
          </p:cNvSpPr>
          <p:nvPr>
            <p:ph idx="1"/>
          </p:nvPr>
        </p:nvSpPr>
        <p:spPr/>
        <p:txBody>
          <a:bodyPr>
            <a:normAutofit/>
          </a:bodyPr>
          <a:lstStyle/>
          <a:p>
            <a:r>
              <a:rPr lang="en-US" dirty="0" smtClean="0"/>
              <a:t>Ensure </a:t>
            </a:r>
            <a:r>
              <a:rPr lang="en-US" i="1" dirty="0" smtClean="0"/>
              <a:t>visibility</a:t>
            </a:r>
          </a:p>
          <a:p>
            <a:pPr lvl="1"/>
            <a:r>
              <a:rPr lang="en-US" dirty="0" smtClean="0"/>
              <a:t>Use correct controls</a:t>
            </a:r>
          </a:p>
          <a:p>
            <a:pPr lvl="1"/>
            <a:r>
              <a:rPr lang="en-US" dirty="0" smtClean="0"/>
              <a:t>Label all controls clearly</a:t>
            </a:r>
          </a:p>
          <a:p>
            <a:pPr lvl="1"/>
            <a:r>
              <a:rPr lang="en-US" dirty="0" smtClean="0"/>
              <a:t>Choose icons carefully</a:t>
            </a:r>
          </a:p>
          <a:p>
            <a:pPr lvl="1"/>
            <a:r>
              <a:rPr lang="en-US" dirty="0" smtClean="0"/>
              <a:t>Don’t hide functionality</a:t>
            </a:r>
          </a:p>
          <a:p>
            <a:pPr lvl="2"/>
            <a:endParaRPr lang="en-US" dirty="0" smtClean="0"/>
          </a:p>
          <a:p>
            <a:endParaRPr lang="en-US" dirty="0" smtClean="0"/>
          </a:p>
        </p:txBody>
      </p:sp>
    </p:spTree>
    <p:extLst>
      <p:ext uri="{BB962C8B-B14F-4D97-AF65-F5344CB8AC3E}">
        <p14:creationId xmlns:p14="http://schemas.microsoft.com/office/powerpoint/2010/main" val="130801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Correct Controls</a:t>
            </a:r>
            <a:endParaRPr lang="en-NZ" dirty="0"/>
          </a:p>
        </p:txBody>
      </p:sp>
      <p:sp>
        <p:nvSpPr>
          <p:cNvPr id="3" name="Content Placeholder 2"/>
          <p:cNvSpPr>
            <a:spLocks noGrp="1"/>
          </p:cNvSpPr>
          <p:nvPr>
            <p:ph idx="1"/>
          </p:nvPr>
        </p:nvSpPr>
        <p:spPr/>
        <p:txBody>
          <a:bodyPr/>
          <a:lstStyle/>
          <a:p>
            <a:r>
              <a:rPr lang="en-US" dirty="0" smtClean="0"/>
              <a:t>Follow conventions</a:t>
            </a:r>
          </a:p>
        </p:txBody>
      </p:sp>
    </p:spTree>
    <p:extLst>
      <p:ext uri="{BB962C8B-B14F-4D97-AF65-F5344CB8AC3E}">
        <p14:creationId xmlns:p14="http://schemas.microsoft.com/office/powerpoint/2010/main" val="4435471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618</TotalTime>
  <Words>1851</Words>
  <Application>Microsoft Office PowerPoint</Application>
  <PresentationFormat>On-screen Show (4:3)</PresentationFormat>
  <Paragraphs>213</Paragraphs>
  <Slides>31</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Consolas</vt:lpstr>
      <vt:lpstr>Corbel</vt:lpstr>
      <vt:lpstr>Wingdings</vt:lpstr>
      <vt:lpstr>Wingdings 2</vt:lpstr>
      <vt:lpstr>Wingdings 3</vt:lpstr>
      <vt:lpstr>Metro</vt:lpstr>
      <vt:lpstr>Database Interface design</vt:lpstr>
      <vt:lpstr>Readings</vt:lpstr>
      <vt:lpstr>User Front-End</vt:lpstr>
      <vt:lpstr>Interface Design</vt:lpstr>
      <vt:lpstr>Interface Design Goals</vt:lpstr>
      <vt:lpstr>Interface Design</vt:lpstr>
      <vt:lpstr>Interface Design</vt:lpstr>
      <vt:lpstr>Visibility</vt:lpstr>
      <vt:lpstr>Use Correct Controls</vt:lpstr>
      <vt:lpstr>Use Correct Controls</vt:lpstr>
      <vt:lpstr>Use Correct Controls</vt:lpstr>
      <vt:lpstr>Labelling Controls</vt:lpstr>
      <vt:lpstr>Labelling Controls</vt:lpstr>
      <vt:lpstr>Labelling Controls</vt:lpstr>
      <vt:lpstr>Labelling Controls</vt:lpstr>
      <vt:lpstr>Labelling Controls</vt:lpstr>
      <vt:lpstr>Icons</vt:lpstr>
      <vt:lpstr>Icons</vt:lpstr>
      <vt:lpstr>Consistency</vt:lpstr>
      <vt:lpstr>Interface Design</vt:lpstr>
      <vt:lpstr>Selection Controls</vt:lpstr>
      <vt:lpstr>Feedback</vt:lpstr>
      <vt:lpstr>Feedback</vt:lpstr>
      <vt:lpstr>Interface Design</vt:lpstr>
      <vt:lpstr>Interface Design</vt:lpstr>
      <vt:lpstr>Interface Design</vt:lpstr>
      <vt:lpstr>Informative Colour</vt:lpstr>
      <vt:lpstr>Layout</vt:lpstr>
      <vt:lpstr>Layout</vt:lpstr>
      <vt:lpstr>Layout</vt:lpstr>
      <vt:lpstr>Layout</vt:lpstr>
    </vt:vector>
  </TitlesOfParts>
  <Company>Otago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phaden</dc:creator>
  <cp:lastModifiedBy>Nathan Rountree</cp:lastModifiedBy>
  <cp:revision>151</cp:revision>
  <dcterms:created xsi:type="dcterms:W3CDTF">2010-03-28T21:31:42Z</dcterms:created>
  <dcterms:modified xsi:type="dcterms:W3CDTF">2018-09-19T19:56:03Z</dcterms:modified>
</cp:coreProperties>
</file>