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notesSlides/notesSlide8.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notesSlides/notesSlide9.xml" ContentType="application/vnd.openxmlformats-officedocument.presentationml.notesSlide+xml"/>
  <Override PartName="/ppt/theme/themeOverride14.xml" ContentType="application/vnd.openxmlformats-officedocument.themeOverride+xml"/>
  <Override PartName="/ppt/notesSlides/notesSlide10.xml" ContentType="application/vnd.openxmlformats-officedocument.presentationml.notesSlide+xml"/>
  <Override PartName="/ppt/theme/themeOverride15.xml" ContentType="application/vnd.openxmlformats-officedocument.themeOverride+xml"/>
  <Override PartName="/ppt/notesSlides/notesSlide11.xml" ContentType="application/vnd.openxmlformats-officedocument.presentationml.notesSlide+xml"/>
  <Override PartName="/ppt/theme/themeOverride16.xml" ContentType="application/vnd.openxmlformats-officedocument.themeOverride+xml"/>
  <Override PartName="/ppt/notesSlides/notesSlide12.xml" ContentType="application/vnd.openxmlformats-officedocument.presentationml.notesSlide+xml"/>
  <Override PartName="/ppt/theme/themeOverride17.xml" ContentType="application/vnd.openxmlformats-officedocument.themeOverride+xml"/>
  <Override PartName="/ppt/notesSlides/notesSlide13.xml" ContentType="application/vnd.openxmlformats-officedocument.presentationml.notesSlide+xml"/>
  <Override PartName="/ppt/theme/themeOverride18.xml" ContentType="application/vnd.openxmlformats-officedocument.themeOverride+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15.xml" ContentType="application/vnd.openxmlformats-officedocument.presentationml.notesSlide+xml"/>
  <Override PartName="/ppt/theme/themeOverride20.xml" ContentType="application/vnd.openxmlformats-officedocument.themeOverride+xml"/>
  <Override PartName="/ppt/notesSlides/notesSlide16.xml" ContentType="application/vnd.openxmlformats-officedocument.presentationml.notesSlide+xml"/>
  <Override PartName="/ppt/theme/themeOverride21.xml" ContentType="application/vnd.openxmlformats-officedocument.themeOverride+xml"/>
  <Override PartName="/ppt/notesSlides/notesSlide17.xml" ContentType="application/vnd.openxmlformats-officedocument.presentationml.notesSlide+xml"/>
  <Override PartName="/ppt/theme/themeOverride22.xml" ContentType="application/vnd.openxmlformats-officedocument.themeOverride+xml"/>
  <Override PartName="/ppt/theme/themeOverride23.xml" ContentType="application/vnd.openxmlformats-officedocument.themeOverride+xml"/>
  <Override PartName="/ppt/notesSlides/notesSlide18.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notesSlides/notesSlide19.xml" ContentType="application/vnd.openxmlformats-officedocument.presentationml.notesSl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notesSlides/notesSlide20.xml" ContentType="application/vnd.openxmlformats-officedocument.presentationml.notesSlide+xml"/>
  <Override PartName="/ppt/theme/themeOverride29.xml" ContentType="application/vnd.openxmlformats-officedocument.themeOverride+xml"/>
  <Override PartName="/ppt/notesSlides/notesSlide21.xml" ContentType="application/vnd.openxmlformats-officedocument.presentationml.notesSlide+xml"/>
  <Override PartName="/ppt/theme/themeOverride30.xml" ContentType="application/vnd.openxmlformats-officedocument.themeOverride+xml"/>
  <Override PartName="/ppt/theme/themeOverride31.xml" ContentType="application/vnd.openxmlformats-officedocument.themeOverride+xml"/>
  <Override PartName="/ppt/notesSlides/notesSlide22.xml" ContentType="application/vnd.openxmlformats-officedocument.presentationml.notesSlide+xml"/>
  <Override PartName="/ppt/theme/themeOverride32.xml" ContentType="application/vnd.openxmlformats-officedocument.themeOverride+xml"/>
  <Override PartName="/ppt/notesSlides/notesSlide23.xml" ContentType="application/vnd.openxmlformats-officedocument.presentationml.notesSlide+xml"/>
  <Override PartName="/ppt/theme/themeOverride33.xml" ContentType="application/vnd.openxmlformats-officedocument.themeOverride+xml"/>
  <Override PartName="/ppt/theme/themeOverride34.xml" ContentType="application/vnd.openxmlformats-officedocument.themeOverride+xml"/>
  <Override PartName="/ppt/notesSlides/notesSlide24.xml" ContentType="application/vnd.openxmlformats-officedocument.presentationml.notesSlide+xml"/>
  <Override PartName="/ppt/theme/themeOverride35.xml" ContentType="application/vnd.openxmlformats-officedocument.themeOverride+xml"/>
  <Override PartName="/ppt/theme/themeOverride36.xml" ContentType="application/vnd.openxmlformats-officedocument.themeOverride+xml"/>
  <Override PartName="/ppt/notesSlides/notesSlide25.xml" ContentType="application/vnd.openxmlformats-officedocument.presentationml.notesSlide+xml"/>
  <Override PartName="/ppt/theme/themeOverride37.xml" ContentType="application/vnd.openxmlformats-officedocument.themeOverride+xml"/>
  <Override PartName="/ppt/theme/themeOverride38.xml" ContentType="application/vnd.openxmlformats-officedocument.themeOverr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264" r:id="rId3"/>
    <p:sldId id="321" r:id="rId4"/>
    <p:sldId id="320" r:id="rId5"/>
    <p:sldId id="372" r:id="rId6"/>
    <p:sldId id="373" r:id="rId7"/>
    <p:sldId id="270" r:id="rId8"/>
    <p:sldId id="336" r:id="rId9"/>
    <p:sldId id="337" r:id="rId10"/>
    <p:sldId id="338" r:id="rId11"/>
    <p:sldId id="340" r:id="rId12"/>
    <p:sldId id="339" r:id="rId13"/>
    <p:sldId id="346" r:id="rId14"/>
    <p:sldId id="347" r:id="rId15"/>
    <p:sldId id="348" r:id="rId16"/>
    <p:sldId id="349" r:id="rId17"/>
    <p:sldId id="350" r:id="rId18"/>
    <p:sldId id="351" r:id="rId19"/>
    <p:sldId id="374" r:id="rId20"/>
    <p:sldId id="352" r:id="rId21"/>
    <p:sldId id="353" r:id="rId22"/>
    <p:sldId id="354" r:id="rId23"/>
    <p:sldId id="355" r:id="rId24"/>
    <p:sldId id="356" r:id="rId25"/>
    <p:sldId id="357" r:id="rId26"/>
    <p:sldId id="358" r:id="rId27"/>
    <p:sldId id="359" r:id="rId28"/>
    <p:sldId id="361" r:id="rId29"/>
    <p:sldId id="360" r:id="rId30"/>
    <p:sldId id="362" r:id="rId31"/>
    <p:sldId id="365" r:id="rId32"/>
    <p:sldId id="366" r:id="rId33"/>
    <p:sldId id="367" r:id="rId34"/>
    <p:sldId id="368" r:id="rId35"/>
    <p:sldId id="371" r:id="rId36"/>
    <p:sldId id="275" r:id="rId37"/>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199" autoAdjust="0"/>
  </p:normalViewPr>
  <p:slideViewPr>
    <p:cSldViewPr>
      <p:cViewPr varScale="1">
        <p:scale>
          <a:sx n="56" d="100"/>
          <a:sy n="56" d="100"/>
        </p:scale>
        <p:origin x="220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7AD61B3-CBCB-4F50-957C-90778EC13D55}" type="datetimeFigureOut">
              <a:rPr lang="en-US"/>
              <a:pPr>
                <a:defRPr/>
              </a:pPr>
              <a:t>10/15/2019</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BF93CB2-F3F6-45DE-8DB1-EF1A5E75A0A8}" type="slidenum">
              <a:rPr lang="en-NZ"/>
              <a:pPr>
                <a:defRPr/>
              </a:pPr>
              <a:t>‹#›</a:t>
            </a:fld>
            <a:endParaRPr lang="en-NZ"/>
          </a:p>
        </p:txBody>
      </p:sp>
    </p:spTree>
    <p:extLst>
      <p:ext uri="{BB962C8B-B14F-4D97-AF65-F5344CB8AC3E}">
        <p14:creationId xmlns:p14="http://schemas.microsoft.com/office/powerpoint/2010/main" val="16606922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Based on </a:t>
            </a:r>
            <a:r>
              <a:rPr lang="en-NZ" dirty="0" err="1" smtClean="0"/>
              <a:t>Churcher</a:t>
            </a:r>
            <a:r>
              <a:rPr lang="en-NZ" dirty="0" smtClean="0"/>
              <a:t>, chapters 7-9</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1EB707-FAE0-419F-B69B-47A4B8355C1A}"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Each form has its own particular problem that you look for</a:t>
            </a:r>
          </a:p>
          <a:p>
            <a:pPr>
              <a:buFontTx/>
              <a:buChar char="•"/>
            </a:pPr>
            <a:r>
              <a:rPr lang="en-AU" smtClean="0"/>
              <a:t>There is also a detailed rule for fixing the flaw if you find it</a:t>
            </a: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You will often see “multiple-valued attributes” called “repeating groups”. Same things</a:t>
            </a:r>
          </a:p>
          <a:p>
            <a:pPr>
              <a:buFontTx/>
              <a:buChar char="•"/>
            </a:pPr>
            <a:r>
              <a:rPr lang="en-AU" smtClean="0"/>
              <a:t>Technically, there are actually a few more rules about First Normal Form because it is really simply the base definition of what a relational table looks like</a:t>
            </a:r>
          </a:p>
          <a:p>
            <a:pPr>
              <a:buFontTx/>
              <a:buChar char="•"/>
            </a:pPr>
            <a:r>
              <a:rPr lang="en-AU" smtClean="0"/>
              <a:t>These other rules are rules, but nobody ever gets them wrong, so we don’t worry about “how to fix”</a:t>
            </a:r>
          </a:p>
          <a:p>
            <a:pPr>
              <a:buFontTx/>
              <a:buChar char="•"/>
            </a:pPr>
            <a:r>
              <a:rPr lang="en-AU" smtClean="0"/>
              <a:t>Note that the “no ordering to the rows” thing doesn’t mean you can’t sort it. It just means that it’s the same table, regardless of sort order. You don’t lose any data if the sort order changes.</a:t>
            </a: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Most likely, with a little experience in data modelling, you won’t ever try to create a table that isn’t in 1</a:t>
            </a:r>
            <a:r>
              <a:rPr lang="en-AU" baseline="30000" dirty="0" smtClean="0"/>
              <a:t>st</a:t>
            </a:r>
            <a:r>
              <a:rPr lang="en-AU" dirty="0" smtClean="0"/>
              <a:t> Normal Form.</a:t>
            </a:r>
          </a:p>
          <a:p>
            <a:pPr>
              <a:buFontTx/>
              <a:buChar char="•"/>
            </a:pPr>
            <a:r>
              <a:rPr lang="en-AU" dirty="0" smtClean="0"/>
              <a:t>But you know what to look for, and what to do.</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The Saturday Morning Music Classes in Dunedin have hundreds of students, both child and adult.</a:t>
            </a:r>
          </a:p>
          <a:p>
            <a:pPr>
              <a:buFontTx/>
              <a:buChar char="•"/>
            </a:pPr>
            <a:r>
              <a:rPr lang="en-AU" dirty="0" smtClean="0"/>
              <a:t>They teach all different instruments at all different grades</a:t>
            </a:r>
          </a:p>
          <a:p>
            <a:pPr>
              <a:buFontTx/>
              <a:buChar char="•"/>
            </a:pPr>
            <a:r>
              <a:rPr lang="en-AU" dirty="0" smtClean="0"/>
              <a:t>The fee structure is based on instruments (recorder is cheaper than trombone because of the teacher/student ratio required)</a:t>
            </a:r>
          </a:p>
          <a:p>
            <a:pPr>
              <a:buFontTx/>
              <a:buChar char="•"/>
            </a:pPr>
            <a:r>
              <a:rPr lang="en-AU" dirty="0" smtClean="0"/>
              <a:t>Here’s the database they use to record their enrolment information.</a:t>
            </a:r>
          </a:p>
          <a:p>
            <a:pPr>
              <a:buFontTx/>
              <a:buChar char="•"/>
            </a:pPr>
            <a:r>
              <a:rPr lang="en-AU" dirty="0" smtClean="0"/>
              <a:t>You can see they have separate fields for </a:t>
            </a:r>
            <a:r>
              <a:rPr lang="en-AU" dirty="0" err="1" smtClean="0"/>
              <a:t>lastName</a:t>
            </a:r>
            <a:r>
              <a:rPr lang="en-AU" dirty="0" smtClean="0"/>
              <a:t> and </a:t>
            </a:r>
            <a:r>
              <a:rPr lang="en-AU" dirty="0" err="1" smtClean="0"/>
              <a:t>firstName</a:t>
            </a:r>
            <a:r>
              <a:rPr lang="en-AU" dirty="0" smtClean="0"/>
              <a:t>. The </a:t>
            </a:r>
            <a:r>
              <a:rPr lang="en-AU" dirty="0" err="1" smtClean="0"/>
              <a:t>studentID</a:t>
            </a:r>
            <a:r>
              <a:rPr lang="en-AU" dirty="0" smtClean="0"/>
              <a:t> is an IDENTITY field so must be unique.</a:t>
            </a:r>
          </a:p>
          <a:p>
            <a:pPr>
              <a:buFontTx/>
              <a:buChar char="•"/>
            </a:pPr>
            <a:r>
              <a:rPr lang="en-AU" dirty="0" smtClean="0"/>
              <a:t>It therefore correctly serves as a foreign key in </a:t>
            </a:r>
            <a:r>
              <a:rPr lang="en-AU" dirty="0" err="1" smtClean="0"/>
              <a:t>Enrollment</a:t>
            </a:r>
            <a:endParaRPr lang="en-AU" dirty="0" smtClean="0"/>
          </a:p>
          <a:p>
            <a:pPr>
              <a:buFontTx/>
              <a:buChar char="•"/>
            </a:pPr>
            <a:r>
              <a:rPr lang="en-AU" dirty="0" smtClean="0"/>
              <a:t>Here are some data values in</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This structure looks pretty good.</a:t>
            </a:r>
          </a:p>
          <a:p>
            <a:pPr>
              <a:buFontTx/>
              <a:buChar char="•"/>
            </a:pPr>
            <a:r>
              <a:rPr lang="en-AU" dirty="0" smtClean="0"/>
              <a:t>Think about the questions we might want to ask, and make sure we can ask them</a:t>
            </a:r>
          </a:p>
          <a:p>
            <a:pPr>
              <a:buFontTx/>
              <a:buChar char="•"/>
            </a:pPr>
            <a:r>
              <a:rPr lang="en-AU" dirty="0" smtClean="0"/>
              <a:t>Can you list all the violin players together?</a:t>
            </a:r>
          </a:p>
          <a:p>
            <a:pPr>
              <a:buFontTx/>
              <a:buChar char="•"/>
            </a:pPr>
            <a:r>
              <a:rPr lang="en-AU" dirty="0" smtClean="0"/>
              <a:t>Can you tell how much money Joshua Bell owes? If you knew his ID number? If you didn’t?</a:t>
            </a:r>
          </a:p>
          <a:p>
            <a:pPr>
              <a:buFontTx/>
              <a:buChar char="•"/>
            </a:pPr>
            <a:r>
              <a:rPr lang="en-AU" dirty="0" smtClean="0"/>
              <a:t>So, where is there a problem with this database?</a:t>
            </a:r>
          </a:p>
          <a:p>
            <a:pPr>
              <a:buFontTx/>
              <a:buChar char="•"/>
            </a:pPr>
            <a:r>
              <a:rPr lang="en-AU" dirty="0" smtClean="0"/>
              <a:t>Look at this query</a:t>
            </a:r>
          </a:p>
          <a:p>
            <a:pPr lvl="1">
              <a:buFontTx/>
              <a:buChar char="•"/>
            </a:pPr>
            <a:r>
              <a:rPr lang="en-AU" dirty="0" smtClean="0"/>
              <a:t>Is it legal? (i.e. does it violate any constraints, here specifically the foreign key or record uniqueness?)</a:t>
            </a:r>
          </a:p>
          <a:p>
            <a:pPr lvl="1">
              <a:buFontTx/>
              <a:buChar char="•"/>
            </a:pPr>
            <a:r>
              <a:rPr lang="en-AU" dirty="0" smtClean="0"/>
              <a:t>So the system will allow it. It is a perfectly ok query.</a:t>
            </a:r>
          </a:p>
          <a:p>
            <a:pPr lvl="1">
              <a:buFontTx/>
              <a:buChar char="•"/>
            </a:pPr>
            <a:r>
              <a:rPr lang="en-AU" dirty="0" smtClean="0"/>
              <a:t>But what is the result?</a:t>
            </a:r>
          </a:p>
          <a:p>
            <a:pPr lvl="1">
              <a:buFontTx/>
              <a:buChar char="•"/>
            </a:pPr>
            <a:r>
              <a:rPr lang="en-AU" dirty="0" smtClean="0"/>
              <a:t>Joshua will pay 50.00 for his violin lesson and Natasha will pay 40 for hers. Looking at the database, can anyone tell which was the error and which is correct?</a:t>
            </a:r>
          </a:p>
          <a:p>
            <a:pPr lvl="1">
              <a:buFontTx/>
              <a:buChar char="•"/>
            </a:pPr>
            <a:r>
              <a:rPr lang="en-AU" dirty="0" smtClean="0"/>
              <a:t>This is an update anomaly (modification) causing a data uniqueness error</a:t>
            </a:r>
          </a:p>
          <a:p>
            <a:pPr lvl="1">
              <a:buFontTx/>
              <a:buChar char="•"/>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pPr lvl="1">
              <a:buFontTx/>
              <a:buChar char="•"/>
            </a:pPr>
            <a:r>
              <a:rPr lang="en-AU" dirty="0" smtClean="0"/>
              <a:t>How about this one?</a:t>
            </a:r>
          </a:p>
          <a:p>
            <a:pPr lvl="1">
              <a:buFontTx/>
              <a:buChar char="•"/>
            </a:pPr>
            <a:r>
              <a:rPr lang="en-AU" dirty="0" smtClean="0"/>
              <a:t>Legal?</a:t>
            </a:r>
          </a:p>
          <a:p>
            <a:pPr lvl="1">
              <a:buFontTx/>
              <a:buChar char="•"/>
            </a:pPr>
            <a:r>
              <a:rPr lang="en-AU" dirty="0" smtClean="0"/>
              <a:t>Consequence? You no longer have any record of  the fee for Trombone. Joshua was the only student taking it, and because he dropped it, you lost that piece of information.</a:t>
            </a:r>
          </a:p>
          <a:p>
            <a:pPr lvl="1">
              <a:buFontTx/>
              <a:buChar char="•"/>
            </a:pPr>
            <a:r>
              <a:rPr lang="en-AU" dirty="0" smtClean="0"/>
              <a:t>This is an update anomaly (deletion)</a:t>
            </a:r>
          </a:p>
          <a:p>
            <a:pPr lvl="1">
              <a:buFontTx/>
              <a:buChar char="•"/>
            </a:pPr>
            <a:r>
              <a:rPr lang="en-AU" dirty="0" smtClean="0"/>
              <a:t>So this particular table is at risk of both modification and deletion anomalies (insertion too, if there’s a data entry error on fee….)</a:t>
            </a:r>
          </a:p>
          <a:p>
            <a:pPr lvl="1">
              <a:buFontTx/>
              <a:buChar char="•"/>
            </a:pPr>
            <a:r>
              <a:rPr lang="en-AU" dirty="0" smtClean="0"/>
              <a:t>Can you see, intuitively, what the problem is?</a:t>
            </a:r>
          </a:p>
          <a:p>
            <a:pPr lvl="1">
              <a:buFontTx/>
              <a:buChar char="•"/>
            </a:pPr>
            <a:r>
              <a:rPr lang="en-AU" dirty="0" smtClean="0"/>
              <a:t>To understand formally what this error is (which will allow us to establish an orderly process for fixing it) we need to look carefully at what’s happening with the primary </a:t>
            </a:r>
            <a:r>
              <a:rPr lang="en-AU" dirty="0" err="1" smtClean="0"/>
              <a:t>ketys</a:t>
            </a:r>
            <a:r>
              <a:rPr lang="en-AU" dirty="0" smtClean="0"/>
              <a:t>….</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Recall that the primary key must be unique for every record, guaranteed</a:t>
            </a:r>
          </a:p>
          <a:p>
            <a:pPr>
              <a:buFontTx/>
              <a:buChar char="•"/>
            </a:pPr>
            <a:r>
              <a:rPr lang="en-AU" dirty="0" err="1" smtClean="0"/>
              <a:t>studentID</a:t>
            </a:r>
            <a:r>
              <a:rPr lang="en-AU" dirty="0" smtClean="0"/>
              <a:t>? No, the same student can take multiple instruments</a:t>
            </a:r>
          </a:p>
          <a:p>
            <a:pPr>
              <a:buFontTx/>
              <a:buChar char="•"/>
            </a:pPr>
            <a:r>
              <a:rPr lang="en-AU" dirty="0" smtClean="0"/>
              <a:t>Instrument? No, there are lots of duplicates?</a:t>
            </a:r>
          </a:p>
          <a:p>
            <a:pPr>
              <a:buFontTx/>
              <a:buChar char="•"/>
            </a:pPr>
            <a:r>
              <a:rPr lang="en-AU" dirty="0" smtClean="0"/>
              <a:t>And obviously not grade and fee, no uniqueness there.</a:t>
            </a:r>
          </a:p>
          <a:p>
            <a:pPr>
              <a:buFontTx/>
              <a:buChar char="•"/>
            </a:pPr>
            <a:r>
              <a:rPr lang="en-AU" dirty="0" smtClean="0"/>
              <a:t>If no single key can be primary, look to combinations of keys. </a:t>
            </a:r>
          </a:p>
          <a:p>
            <a:pPr>
              <a:buFontTx/>
              <a:buChar char="•"/>
            </a:pPr>
            <a:r>
              <a:rPr lang="en-AU" dirty="0" smtClean="0"/>
              <a:t>(Assuming that we aren’t keeping any historical record of grade) What combination will be unique?</a:t>
            </a:r>
          </a:p>
          <a:p>
            <a:pPr>
              <a:buFontTx/>
              <a:buChar char="•"/>
            </a:pPr>
            <a:r>
              <a:rPr lang="en-AU" dirty="0" err="1" smtClean="0"/>
              <a:t>studentID</a:t>
            </a:r>
            <a:r>
              <a:rPr lang="en-AU" dirty="0" smtClean="0"/>
              <a:t> and instrument. There would be no meaning to listing the same student/instrument combination twice. This makes a good primary key</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Let’s think now about what a primary key is supposed to tell us.</a:t>
            </a:r>
          </a:p>
          <a:p>
            <a:pPr>
              <a:buFontTx/>
              <a:buChar char="•"/>
            </a:pPr>
            <a:r>
              <a:rPr lang="en-AU" dirty="0" smtClean="0"/>
              <a:t>The primary key is the unique identifier of a record. So technically, the primary key of a record should </a:t>
            </a:r>
            <a:r>
              <a:rPr lang="en-AU" i="1" dirty="0" smtClean="0"/>
              <a:t>determine</a:t>
            </a:r>
            <a:r>
              <a:rPr lang="en-AU" dirty="0" smtClean="0"/>
              <a:t> all the other values. Meaning, if you know the value of the primary key, you know the value of all the other fields.</a:t>
            </a:r>
          </a:p>
          <a:p>
            <a:pPr>
              <a:buFontTx/>
              <a:buChar char="•"/>
            </a:pPr>
            <a:r>
              <a:rPr lang="en-AU" dirty="0" smtClean="0"/>
              <a:t>E.G. your student ID number determines your name and address, and so on. My name determines my office. The paper and stream determines the classroom. Your address determines your postcode, etc.</a:t>
            </a:r>
          </a:p>
          <a:p>
            <a:pPr>
              <a:buFontTx/>
              <a:buChar char="•"/>
            </a:pPr>
            <a:r>
              <a:rPr lang="en-AU" dirty="0" smtClean="0"/>
              <a:t>Looking back at our table, for each of the non-primary keys, what fields determine them. That is, what fields would you have to know to be able to tell their value</a:t>
            </a:r>
          </a:p>
          <a:p>
            <a:pPr>
              <a:buFontTx/>
              <a:buChar char="•"/>
            </a:pPr>
            <a:r>
              <a:rPr lang="en-AU" dirty="0" smtClean="0"/>
              <a:t>Grade &lt;- </a:t>
            </a:r>
            <a:r>
              <a:rPr lang="en-AU" dirty="0" err="1" smtClean="0"/>
              <a:t>studentID</a:t>
            </a:r>
            <a:r>
              <a:rPr lang="en-AU" dirty="0" smtClean="0"/>
              <a:t> and instrument. You can’t tell the grade unless you know both the student and the instrument</a:t>
            </a:r>
          </a:p>
          <a:p>
            <a:pPr>
              <a:buFontTx/>
              <a:buChar char="•"/>
            </a:pPr>
            <a:r>
              <a:rPr lang="en-AU" dirty="0" smtClean="0"/>
              <a:t>Fee is determined by only instrument. You don’t have to know the student to know the fee. It is only based on the instrument, and that is the problem</a:t>
            </a:r>
          </a:p>
          <a:p>
            <a:pPr>
              <a:buFontTx/>
              <a:buChar char="•"/>
            </a:pP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This is exactly the problem in our table.</a:t>
            </a:r>
          </a:p>
          <a:p>
            <a:pPr>
              <a:buFontTx/>
              <a:buChar char="•"/>
            </a:pPr>
            <a:r>
              <a:rPr lang="en-AU" smtClean="0"/>
              <a:t>Our primary key is (studentID, instrument) but the fee field is only functionally dependent on instrument.</a:t>
            </a:r>
          </a:p>
          <a:p>
            <a:pPr>
              <a:buFontTx/>
              <a:buChar char="•"/>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Now. </a:t>
            </a:r>
          </a:p>
          <a:p>
            <a:pPr lvl="1">
              <a:buFontTx/>
              <a:buChar char="•"/>
            </a:pPr>
            <a:r>
              <a:rPr lang="en-AU" dirty="0" smtClean="0"/>
              <a:t>Are all field in Student FD on all elements of their PK?</a:t>
            </a:r>
          </a:p>
          <a:p>
            <a:pPr lvl="1">
              <a:buFontTx/>
              <a:buChar char="•"/>
            </a:pPr>
            <a:r>
              <a:rPr lang="en-AU" dirty="0" smtClean="0"/>
              <a:t>Instrument?</a:t>
            </a:r>
          </a:p>
          <a:p>
            <a:pPr lvl="1">
              <a:buFontTx/>
              <a:buChar char="•"/>
            </a:pPr>
            <a:r>
              <a:rPr lang="en-AU" dirty="0" err="1" smtClean="0"/>
              <a:t>Enrollment</a:t>
            </a:r>
            <a:r>
              <a:rPr lang="en-AU" dirty="0" smtClean="0"/>
              <a:t>?</a:t>
            </a:r>
          </a:p>
          <a:p>
            <a:pPr>
              <a:buFontTx/>
              <a:buChar char="•"/>
            </a:pPr>
            <a:r>
              <a:rPr lang="en-AU" dirty="0" smtClean="0"/>
              <a:t>Congratulations, you’ve got second normal form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A “relational schema” means a set of tables, with all their columns with data types and domains defined, and all primary and foreign keys identified.</a:t>
            </a:r>
          </a:p>
          <a:p>
            <a:pPr>
              <a:spcBef>
                <a:spcPct val="0"/>
              </a:spcBef>
              <a:buFontTx/>
              <a:buChar char="•"/>
            </a:pPr>
            <a:r>
              <a:rPr lang="en-NZ" dirty="0" smtClean="0"/>
              <a:t>So it’s something we can implement in Oracle or Access or SQL Server or FileMaker, using the local dialect of SQL, or the provided GUI tools</a:t>
            </a:r>
          </a:p>
          <a:p>
            <a:pPr>
              <a:spcBef>
                <a:spcPct val="0"/>
              </a:spcBef>
              <a:buFontTx/>
              <a:buChar char="•"/>
            </a:pPr>
            <a:r>
              <a:rPr lang="en-NZ" dirty="0" smtClean="0"/>
              <a:t>Unlike the ERD, it </a:t>
            </a:r>
            <a:r>
              <a:rPr lang="en-NZ" i="1" dirty="0" smtClean="0"/>
              <a:t>does</a:t>
            </a:r>
            <a:r>
              <a:rPr lang="en-NZ" dirty="0" smtClean="0"/>
              <a:t> depend on the DBMS you are using</a:t>
            </a:r>
          </a:p>
          <a:p>
            <a:pPr>
              <a:spcBef>
                <a:spcPct val="0"/>
              </a:spcBef>
              <a:buFontTx/>
              <a:buChar char="•"/>
            </a:pPr>
            <a:r>
              <a:rPr lang="en-NZ" dirty="0" smtClean="0"/>
              <a:t>Don’t worry about the “normalised” part if you</a:t>
            </a:r>
            <a:r>
              <a:rPr lang="en-NZ" baseline="0" dirty="0" smtClean="0"/>
              <a:t> don’t remember</a:t>
            </a:r>
            <a:r>
              <a:rPr lang="en-NZ" dirty="0" smtClean="0"/>
              <a:t> it, we will get there.</a:t>
            </a:r>
          </a:p>
          <a:p>
            <a:pPr>
              <a:spcBef>
                <a:spcPct val="0"/>
              </a:spcBef>
              <a:buFontTx/>
              <a:buChar char="•"/>
            </a:pPr>
            <a:r>
              <a:rPr lang="en-NZ" dirty="0" smtClean="0"/>
              <a:t>Unlike conceptual modelling, which is artistic voodoo, logical modelling is fairly mechanical, so much easier</a:t>
            </a:r>
          </a:p>
          <a:p>
            <a:pPr>
              <a:spcBef>
                <a:spcPct val="0"/>
              </a:spcBef>
              <a:buFontTx/>
              <a:buChar char="•"/>
            </a:pPr>
            <a:r>
              <a:rPr lang="en-NZ" dirty="0" smtClean="0"/>
              <a:t>However, there are still decisions to be made, and it’s still important to get them right</a:t>
            </a:r>
          </a:p>
          <a:p>
            <a:pPr>
              <a:spcBef>
                <a:spcPct val="0"/>
              </a:spcBef>
              <a:buFontTx/>
              <a:buChar char="•"/>
            </a:pPr>
            <a:r>
              <a:rPr lang="en-NZ" dirty="0" smtClean="0"/>
              <a:t>Failure to do so will lead to a performance hit when the database is implemented. In the worst scenario, some use cases may not be implementable if you get things wrong enough.</a:t>
            </a:r>
          </a:p>
          <a:p>
            <a:pPr>
              <a:spcBef>
                <a:spcPct val="0"/>
              </a:spcBef>
              <a:buFontTx/>
              <a:buChar char="•"/>
            </a:pPr>
            <a:r>
              <a:rPr lang="en-NZ" dirty="0" smtClean="0"/>
              <a:t>Again, since you have seen this before, we will review quickly, then concentrate on the complex issues that you might not have encountered, or which are generally likely to cause problems.</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2333C0-F7E4-47E1-A1D0-B8EBA9FD340A}" type="slidenum">
              <a:rPr lang="en-NZ"/>
              <a:pPr fontAlgn="base">
                <a:spcBef>
                  <a:spcPct val="0"/>
                </a:spcBef>
                <a:spcAft>
                  <a:spcPct val="0"/>
                </a:spcAft>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Yes. If the primary key is only one field, nobody can be FD on part of it.</a:t>
            </a:r>
          </a:p>
          <a:p>
            <a:pPr>
              <a:buFontTx/>
              <a:buChar char="•"/>
            </a:pPr>
            <a:r>
              <a:rPr lang="en-AU" smtClean="0"/>
              <a:t>Let’s look now at those update anomalies we had before</a:t>
            </a: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Can you still answer all the questions you want to know?</a:t>
            </a:r>
          </a:p>
          <a:p>
            <a:pPr>
              <a:buFontTx/>
              <a:buChar char="•"/>
            </a:pPr>
            <a:r>
              <a:rPr lang="en-AU" dirty="0" smtClean="0"/>
              <a:t>All the violins? Yes.</a:t>
            </a:r>
          </a:p>
          <a:p>
            <a:pPr>
              <a:buFontTx/>
              <a:buChar char="•"/>
            </a:pPr>
            <a:r>
              <a:rPr lang="en-AU" dirty="0" smtClean="0"/>
              <a:t>How must Max owes? (A 3-table join now)</a:t>
            </a:r>
          </a:p>
          <a:p>
            <a:pPr>
              <a:buFontTx/>
              <a:buChar char="•"/>
            </a:pPr>
            <a:r>
              <a:rPr lang="en-AU" dirty="0" smtClean="0"/>
              <a:t>Is it now possible for Joshua and Natasha to be charged a different amount for Violin lessons? No.</a:t>
            </a:r>
          </a:p>
          <a:p>
            <a:pPr>
              <a:buFontTx/>
              <a:buChar char="•"/>
            </a:pPr>
            <a:r>
              <a:rPr lang="en-AU" dirty="0" smtClean="0"/>
              <a:t>If Joshua decides to drop the Trombone, do we still know what the fee for Trumpet is?  Yes.</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r>
              <a:rPr lang="en-AU" dirty="0" smtClean="0"/>
              <a:t>You’re keeping track of winning Cavalier King Charles Spaniels in dog shows</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No repeating values, so this is in 1NF</a:t>
            </a:r>
          </a:p>
          <a:p>
            <a:pPr>
              <a:buFontTx/>
              <a:buChar char="•"/>
            </a:pPr>
            <a:r>
              <a:rPr lang="en-AU" dirty="0" smtClean="0"/>
              <a:t>A non-composite primary key, so it’s in 2NF</a:t>
            </a:r>
          </a:p>
          <a:p>
            <a:pPr>
              <a:buFontTx/>
              <a:buChar char="•"/>
            </a:pPr>
            <a:r>
              <a:rPr lang="en-AU" dirty="0" smtClean="0"/>
              <a:t>So, no problems?</a:t>
            </a:r>
          </a:p>
          <a:p>
            <a:pPr>
              <a:buFontTx/>
              <a:buChar char="•"/>
            </a:pPr>
            <a:r>
              <a:rPr lang="en-AU" dirty="0" smtClean="0"/>
              <a:t>See the trouble? What happens when Cindy Higgins sells </a:t>
            </a:r>
            <a:r>
              <a:rPr lang="en-AU" dirty="0" err="1" smtClean="0"/>
              <a:t>Timsar</a:t>
            </a:r>
            <a:r>
              <a:rPr lang="en-AU" dirty="0" smtClean="0"/>
              <a:t> Mister Moonlighter?</a:t>
            </a:r>
          </a:p>
          <a:p>
            <a:pPr>
              <a:buFontTx/>
              <a:buChar char="•"/>
            </a:pPr>
            <a:r>
              <a:rPr lang="en-AU" dirty="0" smtClean="0"/>
              <a:t>You would have to change all the occurrences, which, like code duplication in programming, is just asking for data inconsistencies  to be introduced</a:t>
            </a:r>
          </a:p>
          <a:p>
            <a:pPr>
              <a:buFontTx/>
              <a:buChar char="•"/>
            </a:pPr>
            <a:r>
              <a:rPr lang="en-AU" dirty="0" smtClean="0"/>
              <a:t>And, if you have a big database with all the dozens of shows each dog has won? The mess is just worst.</a:t>
            </a:r>
          </a:p>
          <a:p>
            <a:pPr>
              <a:buFontTx/>
              <a:buChar char="•"/>
            </a:pPr>
            <a:r>
              <a:rPr lang="en-AU" dirty="0" smtClean="0"/>
              <a:t>So based on your understanding of the whole database thing now, what would you suggest?</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Get rid of them, and you’ve got 3</a:t>
            </a:r>
            <a:r>
              <a:rPr lang="en-AU" baseline="30000" smtClean="0"/>
              <a:t>rd</a:t>
            </a:r>
            <a:r>
              <a:rPr lang="en-AU" smtClean="0"/>
              <a:t> normal form</a:t>
            </a: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Usually your tables will start out in 1NF. So it just becomes a process of looking at the FD of every column in every table.</a:t>
            </a:r>
          </a:p>
          <a:p>
            <a:pPr>
              <a:buFontTx/>
              <a:buChar char="•"/>
            </a:pPr>
            <a:r>
              <a:rPr lang="en-AU" smtClean="0"/>
              <a:t>With practice, you’ll be able to see these problems well.</a:t>
            </a: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p:spPr>
      </p:sp>
      <p:sp>
        <p:nvSpPr>
          <p:cNvPr id="197635" name="Rectangle 3"/>
          <p:cNvSpPr>
            <a:spLocks noGrp="1"/>
          </p:cNvSpPr>
          <p:nvPr>
            <p:ph type="body" idx="1"/>
          </p:nvPr>
        </p:nvSpPr>
        <p:spPr bwMode="auto">
          <a:noFill/>
        </p:spPr>
        <p:txBody>
          <a:bodyPr wrap="square" numCol="1" anchor="t" anchorCtr="0" compatLnSpc="1">
            <a:prstTxWarp prst="textNoShape">
              <a:avLst/>
            </a:prstTxWarp>
          </a:bodyPr>
          <a:lstStyle/>
          <a:p>
            <a:r>
              <a:rPr lang="en-NZ" i="1" smtClean="0"/>
              <a:t>Handout </a:t>
            </a:r>
          </a:p>
          <a:p>
            <a:pPr lvl="1"/>
            <a:r>
              <a:rPr lang="en-NZ" i="1" smtClean="0"/>
              <a:t>ERD conversion task</a:t>
            </a:r>
          </a:p>
          <a:p>
            <a:pPr lvl="1"/>
            <a:r>
              <a:rPr lang="en-NZ" i="1" smtClean="0"/>
              <a:t>Normalisation task (theatres)</a:t>
            </a:r>
          </a:p>
          <a:p>
            <a:r>
              <a:rPr lang="en-NZ" i="1" smtClean="0"/>
              <a:t>This is a checkpoint</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We will go through both of these parts</a:t>
            </a:r>
          </a:p>
          <a:p>
            <a:pPr>
              <a:buFontTx/>
              <a:buChar char="•"/>
            </a:pPr>
            <a:r>
              <a:rPr lang="en-AU" smtClean="0"/>
              <a:t>The first bit is quite deterministic</a:t>
            </a:r>
          </a:p>
          <a:p>
            <a:pPr>
              <a:buFontTx/>
              <a:buChar char="•"/>
            </a:pPr>
            <a:r>
              <a:rPr lang="en-AU" smtClean="0"/>
              <a:t>Normalisation is also very methodical, but does involve a few more decisions</a:t>
            </a:r>
          </a:p>
          <a:p>
            <a:pPr>
              <a:buFontTx/>
              <a:buChar char="•"/>
            </a:pPr>
            <a:r>
              <a:rPr lang="en-AU" smtClean="0"/>
              <a:t>Regardless, it’s still a lot easier than making the conceptual model</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dirty="0" smtClean="0"/>
              <a:t>You have an ERD with entities, relationships with </a:t>
            </a:r>
            <a:r>
              <a:rPr lang="en-AU" dirty="0" err="1" smtClean="0"/>
              <a:t>ordinality</a:t>
            </a:r>
            <a:r>
              <a:rPr lang="en-AU" dirty="0" smtClean="0"/>
              <a:t> and cardinality defined, and lists of attributes for each entity</a:t>
            </a:r>
          </a:p>
          <a:p>
            <a:pPr>
              <a:buFontTx/>
              <a:buChar char="•"/>
            </a:pPr>
            <a:r>
              <a:rPr lang="en-AU" dirty="0" smtClean="0"/>
              <a:t>For each element, do as shown</a:t>
            </a:r>
          </a:p>
          <a:p>
            <a:pPr>
              <a:buFontTx/>
              <a:buChar char="•"/>
            </a:pPr>
            <a:r>
              <a:rPr lang="en-AU" dirty="0" smtClean="0"/>
              <a:t>So, for each entity, you write a CREATE TABLE….</a:t>
            </a:r>
          </a:p>
          <a:p>
            <a:pPr>
              <a:buFontTx/>
              <a:buChar char="•"/>
            </a:pPr>
            <a:r>
              <a:rPr lang="en-AU" dirty="0" smtClean="0"/>
              <a:t>Each attribute is a column in the CREATE TABLE. Do we need to go over the SQL data types?</a:t>
            </a:r>
          </a:p>
          <a:p>
            <a:pPr>
              <a:buFontTx/>
              <a:buChar char="•"/>
            </a:pPr>
            <a:r>
              <a:rPr lang="en-AU" dirty="0" smtClean="0"/>
              <a:t>We will look at an example of the Many-to-Many process</a:t>
            </a:r>
          </a:p>
          <a:p>
            <a:pPr>
              <a:buFontTx/>
              <a:buChar char="•"/>
            </a:pPr>
            <a:r>
              <a:rPr lang="en-AU" dirty="0" smtClean="0"/>
              <a:t>We will also look at Parent/Child in detail, in a minute. As mentioned, it is not directly supported, so we have to work around a little</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p:spPr>
      </p:sp>
      <p:sp>
        <p:nvSpPr>
          <p:cNvPr id="19968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So you have to fake it</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noFill/>
          <a:ln>
            <a:solidFill>
              <a:srgbClr val="000000"/>
            </a:solidFill>
            <a:miter lim="800000"/>
            <a:headEnd/>
            <a:tailEnd/>
          </a:ln>
        </p:spPr>
      </p:sp>
      <p:sp>
        <p:nvSpPr>
          <p:cNvPr id="20173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Which of these is best depends on your model.</a:t>
            </a:r>
          </a:p>
          <a:p>
            <a:pPr>
              <a:buFontTx/>
              <a:buChar char="•"/>
            </a:pPr>
            <a:r>
              <a:rPr lang="en-AU" smtClean="0"/>
              <a:t>For example, the number of different child classes, the number of common and non-common attributes, etc.</a:t>
            </a:r>
          </a:p>
          <a:p>
            <a:pPr>
              <a:buFontTx/>
              <a:buChar char="•"/>
            </a:pPr>
            <a:r>
              <a:rPr lang="en-AU" smtClean="0"/>
              <a:t>You may have to try various ways and test which is most efficient and best insures data quality.</a:t>
            </a:r>
          </a:p>
          <a:p>
            <a:pPr>
              <a:buFontTx/>
              <a:buChar char="•"/>
            </a:pPr>
            <a:r>
              <a:rPr lang="en-AU" smtClean="0"/>
              <a:t>Speaking of which…</a:t>
            </a: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With hundreds of tables and thousands of records, the risk of errors is very high.</a:t>
            </a:r>
          </a:p>
          <a:p>
            <a:pPr>
              <a:spcBef>
                <a:spcPct val="0"/>
              </a:spcBef>
              <a:buFontTx/>
              <a:buChar char="•"/>
            </a:pPr>
            <a:r>
              <a:rPr lang="en-NZ" dirty="0" smtClean="0"/>
              <a:t>There are three technical ways that we talk about error-free database contents:</a:t>
            </a:r>
          </a:p>
          <a:p>
            <a:pPr>
              <a:spcBef>
                <a:spcPct val="0"/>
              </a:spcBef>
              <a:buFontTx/>
              <a:buChar char="•"/>
            </a:pPr>
            <a:r>
              <a:rPr lang="en-NZ" dirty="0" smtClean="0"/>
              <a:t>Integrity</a:t>
            </a:r>
          </a:p>
          <a:p>
            <a:pPr marL="742950" lvl="1" indent="-285750">
              <a:spcBef>
                <a:spcPct val="0"/>
              </a:spcBef>
              <a:buFontTx/>
              <a:buChar char="•"/>
            </a:pPr>
            <a:r>
              <a:rPr lang="en-NZ" dirty="0" smtClean="0"/>
              <a:t>An attribute’s “domain” is the set of legal values it may hold. If, for example, we are storing street names in Dunedin, the variable data type will be some sort of text option (char, </a:t>
            </a:r>
            <a:r>
              <a:rPr lang="en-NZ" dirty="0" err="1" smtClean="0"/>
              <a:t>varchar</a:t>
            </a:r>
            <a:r>
              <a:rPr lang="en-NZ" dirty="0" smtClean="0"/>
              <a:t>, whatever) but the domain will be only those strings that correspond to actual streets in Dunedin. </a:t>
            </a:r>
          </a:p>
          <a:p>
            <a:pPr marL="742950" lvl="1" indent="-285750">
              <a:spcBef>
                <a:spcPct val="0"/>
              </a:spcBef>
              <a:buFontTx/>
              <a:buChar char="•"/>
            </a:pPr>
            <a:r>
              <a:rPr lang="en-NZ" dirty="0" smtClean="0"/>
              <a:t>Typos on data entry are the most common cause of domain violations</a:t>
            </a:r>
          </a:p>
          <a:p>
            <a:pPr>
              <a:spcBef>
                <a:spcPct val="0"/>
              </a:spcBef>
              <a:buFontTx/>
              <a:buChar char="•"/>
            </a:pPr>
            <a:r>
              <a:rPr lang="en-NZ" dirty="0" smtClean="0"/>
              <a:t>Uniqueness: </a:t>
            </a:r>
          </a:p>
          <a:p>
            <a:pPr lvl="1">
              <a:spcBef>
                <a:spcPct val="0"/>
              </a:spcBef>
              <a:buFontTx/>
              <a:buChar char="•"/>
            </a:pPr>
            <a:r>
              <a:rPr lang="en-NZ" dirty="0" smtClean="0"/>
              <a:t>You don’t want to have somebody’s address as one value in one table and another value in another table</a:t>
            </a:r>
          </a:p>
          <a:p>
            <a:pPr>
              <a:spcBef>
                <a:spcPct val="0"/>
              </a:spcBef>
              <a:buFontTx/>
              <a:buChar char="•"/>
            </a:pPr>
            <a:r>
              <a:rPr lang="en-NZ" dirty="0" smtClean="0"/>
              <a:t>Ref </a:t>
            </a:r>
            <a:r>
              <a:rPr lang="en-NZ" dirty="0" err="1" smtClean="0"/>
              <a:t>int</a:t>
            </a:r>
            <a:r>
              <a:rPr lang="en-NZ" dirty="0" smtClean="0"/>
              <a:t>:</a:t>
            </a:r>
          </a:p>
          <a:p>
            <a:pPr lvl="1">
              <a:spcBef>
                <a:spcPct val="0"/>
              </a:spcBef>
              <a:buFontTx/>
              <a:buChar char="•"/>
            </a:pPr>
            <a:r>
              <a:rPr lang="en-NZ" dirty="0" smtClean="0"/>
              <a:t> If your Player records holds Team 17 as a foreign key, there needs to be a Team 17</a:t>
            </a:r>
          </a:p>
          <a:p>
            <a:pPr lvl="1">
              <a:spcBef>
                <a:spcPct val="0"/>
              </a:spcBef>
              <a:buFontTx/>
              <a:buChar char="•"/>
            </a:pPr>
            <a:endParaRPr lang="en-NZ" dirty="0" smtClean="0"/>
          </a:p>
          <a:p>
            <a:pPr>
              <a:spcBef>
                <a:spcPct val="0"/>
              </a:spcBef>
              <a:buFontTx/>
              <a:buChar char="•"/>
            </a:pPr>
            <a:r>
              <a:rPr lang="en-NZ" dirty="0" smtClean="0"/>
              <a:t>If we build our tables correctly, the DBMS will enforce data quality so that errors cannot occur. Problems will be resolved before the data ever leaves the server. This is the safest practice.</a:t>
            </a: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FBEB6A-7AFF-4B4C-9E6D-82B9A4CE6346}" type="slidenum">
              <a:rPr lang="en-NZ"/>
              <a:pPr fontAlgn="base">
                <a:spcBef>
                  <a:spcPct val="0"/>
                </a:spcBef>
                <a:spcAft>
                  <a:spcPct val="0"/>
                </a:spcAft>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a:buFontTx/>
              <a:buChar char="•"/>
            </a:pPr>
            <a:r>
              <a:rPr lang="en-AU" dirty="0" smtClean="0"/>
              <a:t>Look at this table.</a:t>
            </a:r>
          </a:p>
          <a:p>
            <a:pPr>
              <a:buFontTx/>
              <a:buChar char="•"/>
            </a:pPr>
            <a:r>
              <a:rPr lang="en-AU" dirty="0" smtClean="0"/>
              <a:t>It records the pilot of Air New Zealand </a:t>
            </a:r>
            <a:r>
              <a:rPr lang="en-AU" dirty="0" err="1" smtClean="0"/>
              <a:t>filghts</a:t>
            </a:r>
            <a:r>
              <a:rPr lang="en-AU" dirty="0" smtClean="0"/>
              <a:t>. Each flight always leaves from the same gate, but can have a different pilot in each instance</a:t>
            </a:r>
          </a:p>
          <a:p>
            <a:pPr>
              <a:buFontTx/>
              <a:buChar char="•"/>
            </a:pPr>
            <a:r>
              <a:rPr lang="en-AU" dirty="0" smtClean="0"/>
              <a:t>What is the primary key?</a:t>
            </a:r>
          </a:p>
          <a:p>
            <a:pPr>
              <a:buFontTx/>
              <a:buChar char="•"/>
            </a:pPr>
            <a:r>
              <a:rPr lang="en-AU" dirty="0" smtClean="0"/>
              <a:t>Not Flight code, that repeats</a:t>
            </a:r>
          </a:p>
          <a:p>
            <a:pPr>
              <a:buFontTx/>
              <a:buChar char="•"/>
            </a:pPr>
            <a:r>
              <a:rPr lang="en-AU" dirty="0" smtClean="0"/>
              <a:t>Not date, there could be two flights on the same day</a:t>
            </a:r>
          </a:p>
          <a:p>
            <a:pPr>
              <a:buFontTx/>
              <a:buChar char="•"/>
            </a:pPr>
            <a:r>
              <a:rPr lang="en-AU" dirty="0" smtClean="0"/>
              <a:t>Assuming that each flight goes only once a day (which is how it works), a good primary key is (</a:t>
            </a:r>
            <a:r>
              <a:rPr lang="en-AU" dirty="0" err="1" smtClean="0"/>
              <a:t>flightCode</a:t>
            </a:r>
            <a:r>
              <a:rPr lang="en-AU" dirty="0" smtClean="0"/>
              <a:t>, Date)</a:t>
            </a:r>
          </a:p>
          <a:p>
            <a:pPr>
              <a:buFontTx/>
              <a:buChar char="•"/>
            </a:pPr>
            <a:r>
              <a:rPr lang="en-AU" dirty="0" smtClean="0"/>
              <a:t>A</a:t>
            </a:r>
            <a:r>
              <a:rPr lang="en-AU" baseline="0" dirty="0" smtClean="0"/>
              <a:t> given flight leaves each day from the same gate, as shown. Our data have  integrity.</a:t>
            </a:r>
            <a:endParaRPr lang="en-AU" dirty="0" smtClean="0"/>
          </a:p>
          <a:p>
            <a:pPr>
              <a:buFontTx/>
              <a:buChar char="•"/>
            </a:pPr>
            <a:r>
              <a:rPr lang="en-AU" dirty="0" smtClean="0"/>
              <a:t>So now this update happens. This is perfectly legal. Gate is not part of the primary key, so the system will execute the update.</a:t>
            </a:r>
          </a:p>
          <a:p>
            <a:pPr>
              <a:buFontTx/>
              <a:buChar char="•"/>
            </a:pPr>
            <a:r>
              <a:rPr lang="en-AU" dirty="0" smtClean="0"/>
              <a:t>The gate is wrong, and we can’t tell which is correct 17 or 71</a:t>
            </a:r>
          </a:p>
          <a:p>
            <a:pPr>
              <a:buFontTx/>
              <a:buChar char="•"/>
            </a:pPr>
            <a:r>
              <a:rPr lang="en-AU" dirty="0" smtClean="0"/>
              <a:t>Anything about the constraints of the database that would prevent this? No.</a:t>
            </a:r>
          </a:p>
          <a:p>
            <a:pPr>
              <a:buFontTx/>
              <a:buChar char="•"/>
            </a:pPr>
            <a:r>
              <a:rPr lang="en-AU" dirty="0" smtClean="0"/>
              <a:t>This is an update anomaly. One of several types that can occur. </a:t>
            </a:r>
          </a:p>
          <a:p>
            <a:pPr>
              <a:buFontTx/>
              <a:buChar char="•"/>
            </a:pPr>
            <a:r>
              <a:rPr lang="en-AU" b="1" dirty="0" smtClean="0"/>
              <a:t>Such things can only happen when there are flaws in the design of your tables</a:t>
            </a:r>
            <a:r>
              <a:rPr lang="en-AU" dirty="0" smtClean="0"/>
              <a:t>. Can you see the flaw here?</a:t>
            </a:r>
          </a:p>
          <a:p>
            <a:pPr>
              <a:buFontTx/>
              <a:buChar char="•"/>
            </a:pPr>
            <a:r>
              <a:rPr lang="en-AU" dirty="0" smtClean="0"/>
              <a:t>Perhaps you can, perhaps you can’t. But you don’t want to be in situations where you’re having to try to intuitively guess your table into shape. We’re going to look now at a process which, when followed, will guarantee (almost) that your tables can’t get into a bad state.</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AU" smtClean="0"/>
              <a:t>Really 6, but two of them are just variations</a:t>
            </a:r>
          </a:p>
          <a:p>
            <a:pPr>
              <a:buFontTx/>
              <a:buChar char="•"/>
            </a:pPr>
            <a:r>
              <a:rPr lang="en-AU" smtClean="0"/>
              <a:t>If your database is mission critical, so that errors would be life and death, and you can’t stand putting any checking into the GUI, you can consider 4</a:t>
            </a:r>
            <a:r>
              <a:rPr lang="en-AU" baseline="30000" smtClean="0"/>
              <a:t>th</a:t>
            </a:r>
            <a:r>
              <a:rPr lang="en-AU" smtClean="0"/>
              <a:t> and 5</a:t>
            </a:r>
            <a:r>
              <a:rPr lang="en-AU" baseline="30000" smtClean="0"/>
              <a:t>th</a:t>
            </a:r>
            <a:r>
              <a:rPr lang="en-AU" smtClean="0"/>
              <a:t> Normal Form. Look it up if interested.</a:t>
            </a: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61C31A0F-405F-4F7A-AD45-7C4C6D733B67}" type="datetimeFigureOut">
              <a:rPr lang="en-US" smtClean="0"/>
              <a:pPr>
                <a:defRPr/>
              </a:pPr>
              <a:t>10/15/2019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B4DB0C1-71AB-4210-9E0C-D142E49EB0CC}" type="slidenum">
              <a:rPr lang="en-US" smtClean="0"/>
              <a:pPr>
                <a:defRPr/>
              </a:pPr>
              <a:t>‹#›</a:t>
            </a:fld>
            <a:endParaRPr lang="en-US"/>
          </a:p>
        </p:txBody>
      </p:sp>
    </p:spTree>
    <p:extLst>
      <p:ext uri="{BB962C8B-B14F-4D97-AF65-F5344CB8AC3E}">
        <p14:creationId xmlns:p14="http://schemas.microsoft.com/office/powerpoint/2010/main" val="4641921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93DAA3F2-0272-42D8-804D-F376AD105A6C}" type="datetimeFigureOut">
              <a:rPr lang="en-US" smtClean="0"/>
              <a:pPr>
                <a:defRPr/>
              </a:pPr>
              <a:t>10/15/2019</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E5349F0-49A8-466E-B049-26ED1CC231F6}" type="slidenum">
              <a:rPr lang="en-US" smtClean="0"/>
              <a:pPr>
                <a:defRPr/>
              </a:pPr>
              <a:t>‹#›</a:t>
            </a:fld>
            <a:endParaRPr lang="en-US"/>
          </a:p>
        </p:txBody>
      </p:sp>
    </p:spTree>
    <p:extLst>
      <p:ext uri="{BB962C8B-B14F-4D97-AF65-F5344CB8AC3E}">
        <p14:creationId xmlns:p14="http://schemas.microsoft.com/office/powerpoint/2010/main" val="171497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7000"/>
            <a:ext cx="2133600" cy="274638"/>
          </a:xfrm>
        </p:spPr>
        <p:txBody>
          <a:bodyPr/>
          <a:lstStyle>
            <a:lvl1pPr>
              <a:defRPr/>
            </a:lvl1pPr>
          </a:lstStyle>
          <a:p>
            <a:pPr>
              <a:defRPr/>
            </a:pPr>
            <a:fld id="{DBF3484D-EA9A-4AE4-9371-CAA5F6D1D719}" type="datetimeFigureOut">
              <a:rPr lang="en-US" smtClean="0"/>
              <a:pPr>
                <a:defRPr/>
              </a:pPr>
              <a:t>10/15/2019</a:t>
            </a:fld>
            <a:endParaRPr lang="en-US"/>
          </a:p>
        </p:txBody>
      </p:sp>
      <p:sp>
        <p:nvSpPr>
          <p:cNvPr id="3" name="Footer Placeholder 2"/>
          <p:cNvSpPr>
            <a:spLocks noGrp="1"/>
          </p:cNvSpPr>
          <p:nvPr>
            <p:ph type="ftr" sz="quarter" idx="11"/>
          </p:nvPr>
        </p:nvSpPr>
        <p:spPr>
          <a:xfrm>
            <a:off x="2640013" y="6477000"/>
            <a:ext cx="5508625" cy="274638"/>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204200" y="6477000"/>
            <a:ext cx="733425" cy="274638"/>
          </a:xfrm>
        </p:spPr>
        <p:txBody>
          <a:bodyPr/>
          <a:lstStyle>
            <a:lvl1pPr>
              <a:defRPr/>
            </a:lvl1pPr>
          </a:lstStyle>
          <a:p>
            <a:pPr>
              <a:defRPr/>
            </a:pPr>
            <a:fld id="{4290DBE0-10C6-4810-922C-898AB4FC803F}" type="slidenum">
              <a:rPr lang="en-US" smtClean="0"/>
              <a:pPr>
                <a:defRPr/>
              </a:pPr>
              <a:t>‹#›</a:t>
            </a:fld>
            <a:endParaRPr lang="en-US"/>
          </a:p>
        </p:txBody>
      </p:sp>
    </p:spTree>
    <p:extLst>
      <p:ext uri="{BB962C8B-B14F-4D97-AF65-F5344CB8AC3E}">
        <p14:creationId xmlns:p14="http://schemas.microsoft.com/office/powerpoint/2010/main" val="328366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8CCEE6-2AAA-423B-A2C9-2B26031562A1}" type="datetimeFigureOut">
              <a:rPr lang="en-US" smtClean="0"/>
              <a:pPr>
                <a:defRPr/>
              </a:pPr>
              <a:t>10/15/2019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97395D-F1FC-428E-82FC-1880309E765E}" type="slidenum">
              <a:rPr lang="en-US" smtClean="0"/>
              <a:pPr>
                <a:defRPr/>
              </a:pPr>
              <a:t>‹#›</a:t>
            </a:fld>
            <a:endParaRPr lang="en-US"/>
          </a:p>
        </p:txBody>
      </p:sp>
    </p:spTree>
    <p:extLst>
      <p:ext uri="{BB962C8B-B14F-4D97-AF65-F5344CB8AC3E}">
        <p14:creationId xmlns:p14="http://schemas.microsoft.com/office/powerpoint/2010/main" val="28387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3098C3DD-2FDF-4B99-9C89-0C3FE0CAC6E9}" type="datetimeFigureOut">
              <a:rPr lang="en-US" smtClean="0"/>
              <a:pPr>
                <a:defRPr/>
              </a:pPr>
              <a:t>10/15/2019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EDD7792-06BF-421E-BC0F-A0B7D71494AA}" type="slidenum">
              <a:rPr lang="en-US" smtClean="0"/>
              <a:pPr>
                <a:defRPr/>
              </a:pPr>
              <a:t>‹#›</a:t>
            </a:fld>
            <a:endParaRPr lang="en-US"/>
          </a:p>
        </p:txBody>
      </p:sp>
    </p:spTree>
    <p:extLst>
      <p:ext uri="{BB962C8B-B14F-4D97-AF65-F5344CB8AC3E}">
        <p14:creationId xmlns:p14="http://schemas.microsoft.com/office/powerpoint/2010/main" val="41364053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5125605-8E7C-49A4-993E-7AED03BA61E6}" type="datetimeFigureOut">
              <a:rPr lang="en-US" smtClean="0"/>
              <a:pPr>
                <a:defRPr/>
              </a:pPr>
              <a:t>10/15/2019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D80F586-BF50-44CA-9666-D282B7D5335D}" type="slidenum">
              <a:rPr lang="en-US" smtClean="0"/>
              <a:pPr>
                <a:defRPr/>
              </a:pPr>
              <a:t>‹#›</a:t>
            </a:fld>
            <a:endParaRPr lang="en-US"/>
          </a:p>
        </p:txBody>
      </p:sp>
    </p:spTree>
    <p:extLst>
      <p:ext uri="{BB962C8B-B14F-4D97-AF65-F5344CB8AC3E}">
        <p14:creationId xmlns:p14="http://schemas.microsoft.com/office/powerpoint/2010/main" val="415535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4EE6179-8D7E-469D-B3F1-29E3469F327B}" type="datetimeFigureOut">
              <a:rPr lang="en-US" smtClean="0"/>
              <a:pPr>
                <a:defRPr/>
              </a:pPr>
              <a:t>10/15/2019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AC8613-5115-431D-86ED-5F5280432B3F}" type="slidenum">
              <a:rPr lang="en-US" smtClean="0"/>
              <a:pPr>
                <a:defRPr/>
              </a:pPr>
              <a:t>‹#›</a:t>
            </a:fld>
            <a:endParaRPr lang="en-US"/>
          </a:p>
        </p:txBody>
      </p:sp>
    </p:spTree>
    <p:extLst>
      <p:ext uri="{BB962C8B-B14F-4D97-AF65-F5344CB8AC3E}">
        <p14:creationId xmlns:p14="http://schemas.microsoft.com/office/powerpoint/2010/main" val="320812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DC5A4CA-E1A5-4594-9F85-60C0D4506546}" type="datetimeFigureOut">
              <a:rPr lang="en-US" smtClean="0"/>
              <a:pPr>
                <a:defRPr/>
              </a:pPr>
              <a:t>10/15/2019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5EFF01-5EAA-4B0F-A865-F6D913A50EC5}" type="slidenum">
              <a:rPr lang="en-US" smtClean="0"/>
              <a:pPr>
                <a:defRPr/>
              </a:pPr>
              <a:t>‹#›</a:t>
            </a:fld>
            <a:endParaRPr lang="en-US"/>
          </a:p>
        </p:txBody>
      </p:sp>
    </p:spTree>
    <p:extLst>
      <p:ext uri="{BB962C8B-B14F-4D97-AF65-F5344CB8AC3E}">
        <p14:creationId xmlns:p14="http://schemas.microsoft.com/office/powerpoint/2010/main" val="301231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11"/>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D6F5E213-74B5-4843-9BBD-436FC23DFBFB}" type="datetimeFigureOut">
              <a:rPr lang="en-US" smtClean="0"/>
              <a:pPr>
                <a:defRPr/>
              </a:pPr>
              <a:t>10/15/2019</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01ACFDD9-98DC-490C-9092-17BBA5608077}" type="slidenum">
              <a:rPr lang="en-US" smtClean="0"/>
              <a:pPr>
                <a:defRPr/>
              </a:pPr>
              <a:t>‹#›</a:t>
            </a:fld>
            <a:endParaRPr lang="en-US"/>
          </a:p>
        </p:txBody>
      </p:sp>
    </p:spTree>
    <p:extLst>
      <p:ext uri="{BB962C8B-B14F-4D97-AF65-F5344CB8AC3E}">
        <p14:creationId xmlns:p14="http://schemas.microsoft.com/office/powerpoint/2010/main" val="23442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10"/>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124F0689-E5D5-495E-9616-76520702C2FA}" type="datetimeFigureOut">
              <a:rPr lang="en-US" smtClean="0"/>
              <a:pPr>
                <a:defRPr/>
              </a:pPr>
              <a:t>10/15/2019</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BE62133E-F3F5-4E00-9F10-10AA4D82B5E5}" type="slidenum">
              <a:rPr lang="en-US" smtClean="0"/>
              <a:pPr>
                <a:defRPr/>
              </a:pPr>
              <a:t>‹#›</a:t>
            </a:fld>
            <a:endParaRPr lang="en-US"/>
          </a:p>
        </p:txBody>
      </p:sp>
    </p:spTree>
    <p:extLst>
      <p:ext uri="{BB962C8B-B14F-4D97-AF65-F5344CB8AC3E}">
        <p14:creationId xmlns:p14="http://schemas.microsoft.com/office/powerpoint/2010/main" val="358301132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FD9600-03BC-4939-A5D0-83859472658A}" type="datetimeFigureOut">
              <a:rPr lang="en-US" smtClean="0"/>
              <a:pPr>
                <a:defRPr/>
              </a:pPr>
              <a:t>10/15/2019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E6CA6D-A87C-404A-801F-21F92B71DB0E}" type="slidenum">
              <a:rPr lang="en-US" smtClean="0"/>
              <a:pPr>
                <a:defRPr/>
              </a:pPr>
              <a:t>‹#›</a:t>
            </a:fld>
            <a:endParaRPr lang="en-US"/>
          </a:p>
        </p:txBody>
      </p:sp>
    </p:spTree>
    <p:extLst>
      <p:ext uri="{BB962C8B-B14F-4D97-AF65-F5344CB8AC3E}">
        <p14:creationId xmlns:p14="http://schemas.microsoft.com/office/powerpoint/2010/main" val="175894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DBF3484D-EA9A-4AE4-9371-CAA5F6D1D719}" type="datetimeFigureOut">
              <a:rPr lang="en-US" smtClean="0"/>
              <a:pPr>
                <a:defRPr/>
              </a:pPr>
              <a:t>10/15/2019</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4290DBE0-10C6-4810-922C-898AB4FC803F}" type="slidenum">
              <a:rPr lang="en-US" smtClean="0"/>
              <a:pPr>
                <a:defRPr/>
              </a:pPr>
              <a:t>‹#›</a:t>
            </a:fld>
            <a:endParaRPr lang="en-US"/>
          </a:p>
        </p:txBody>
      </p:sp>
    </p:spTree>
    <p:extLst>
      <p:ext uri="{BB962C8B-B14F-4D97-AF65-F5344CB8AC3E}">
        <p14:creationId xmlns:p14="http://schemas.microsoft.com/office/powerpoint/2010/main" val="23750519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8.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3400"/>
            <a:ext cx="8153400" cy="1975104"/>
          </a:xfrm>
        </p:spPr>
        <p:txBody>
          <a:bodyPr>
            <a:normAutofit/>
          </a:bodyPr>
          <a:lstStyle/>
          <a:p>
            <a:pPr algn="r" fontAlgn="auto">
              <a:spcAft>
                <a:spcPts val="0"/>
              </a:spcAft>
              <a:defRPr/>
            </a:pPr>
            <a:r>
              <a:rPr lang="en-NZ" dirty="0">
                <a:solidFill>
                  <a:schemeClr val="accent1">
                    <a:satMod val="150000"/>
                  </a:schemeClr>
                </a:solidFill>
              </a:rPr>
              <a:t>Logical Modelling</a:t>
            </a:r>
          </a:p>
        </p:txBody>
      </p:sp>
      <p:sp>
        <p:nvSpPr>
          <p:cNvPr id="15362" name="Subtitle 2"/>
          <p:cNvSpPr>
            <a:spLocks noGrp="1"/>
          </p:cNvSpPr>
          <p:nvPr>
            <p:ph type="subTitle" idx="1"/>
          </p:nvPr>
        </p:nvSpPr>
        <p:spPr/>
        <p:txBody>
          <a:bodyPr/>
          <a:lstStyle/>
          <a:p>
            <a:pPr>
              <a:spcBef>
                <a:spcPct val="0"/>
              </a:spcBef>
            </a:pPr>
            <a:r>
              <a:rPr lang="en-NZ" dirty="0" smtClean="0"/>
              <a:t>IN705 Databases 3 - 2019</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 Forms</a:t>
            </a:r>
            <a:endParaRPr lang="en-US" smtClean="0"/>
          </a:p>
        </p:txBody>
      </p:sp>
      <p:sp>
        <p:nvSpPr>
          <p:cNvPr id="133123" name="Rectangle 3"/>
          <p:cNvSpPr>
            <a:spLocks noGrp="1"/>
          </p:cNvSpPr>
          <p:nvPr>
            <p:ph idx="1"/>
          </p:nvPr>
        </p:nvSpPr>
        <p:spPr/>
        <p:txBody>
          <a:bodyPr/>
          <a:lstStyle/>
          <a:p>
            <a:r>
              <a:rPr lang="en-AU" smtClean="0"/>
              <a:t>Data quality violations are possible because of flaws in the table design.</a:t>
            </a:r>
          </a:p>
          <a:p>
            <a:r>
              <a:rPr lang="en-AU" smtClean="0"/>
              <a:t>The specific requirements for a table design that </a:t>
            </a:r>
            <a:r>
              <a:rPr lang="en-AU" i="1" smtClean="0"/>
              <a:t>is not at risk</a:t>
            </a:r>
            <a:r>
              <a:rPr lang="en-AU" smtClean="0"/>
              <a:t> have been determined.</a:t>
            </a:r>
          </a:p>
          <a:p>
            <a:r>
              <a:rPr lang="en-AU" smtClean="0"/>
              <a:t>They are called “normal forms”.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17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 Forms</a:t>
            </a:r>
            <a:endParaRPr lang="en-US" smtClean="0"/>
          </a:p>
        </p:txBody>
      </p:sp>
      <p:sp>
        <p:nvSpPr>
          <p:cNvPr id="135171" name="Rectangle 3"/>
          <p:cNvSpPr>
            <a:spLocks noGrp="1"/>
          </p:cNvSpPr>
          <p:nvPr>
            <p:ph idx="1"/>
          </p:nvPr>
        </p:nvSpPr>
        <p:spPr/>
        <p:txBody>
          <a:bodyPr/>
          <a:lstStyle/>
          <a:p>
            <a:pPr>
              <a:lnSpc>
                <a:spcPct val="90000"/>
              </a:lnSpc>
            </a:pPr>
            <a:r>
              <a:rPr lang="en-AU" sz="2800" smtClean="0"/>
              <a:t>There are five normal forms</a:t>
            </a:r>
          </a:p>
          <a:p>
            <a:pPr lvl="1">
              <a:lnSpc>
                <a:spcPct val="90000"/>
              </a:lnSpc>
            </a:pPr>
            <a:r>
              <a:rPr lang="en-AU" sz="2400" smtClean="0"/>
              <a:t>1</a:t>
            </a:r>
            <a:r>
              <a:rPr lang="en-AU" sz="2400" baseline="30000" smtClean="0"/>
              <a:t>st</a:t>
            </a:r>
            <a:r>
              <a:rPr lang="en-AU" sz="2400" smtClean="0"/>
              <a:t>, 2</a:t>
            </a:r>
            <a:r>
              <a:rPr lang="en-AU" sz="2400" baseline="30000" smtClean="0"/>
              <a:t>nd</a:t>
            </a:r>
            <a:r>
              <a:rPr lang="en-AU" sz="2400" smtClean="0"/>
              <a:t>, 3</a:t>
            </a:r>
            <a:r>
              <a:rPr lang="en-AU" sz="2400" baseline="30000" smtClean="0"/>
              <a:t>rd</a:t>
            </a:r>
            <a:r>
              <a:rPr lang="en-AU" sz="2400" smtClean="0"/>
              <a:t> (&amp; Boyce-Codd), 4</a:t>
            </a:r>
            <a:r>
              <a:rPr lang="en-AU" sz="2400" baseline="30000" smtClean="0"/>
              <a:t>th</a:t>
            </a:r>
            <a:r>
              <a:rPr lang="en-AU" sz="2400" smtClean="0"/>
              <a:t>  &amp; 5th</a:t>
            </a:r>
          </a:p>
          <a:p>
            <a:pPr>
              <a:lnSpc>
                <a:spcPct val="90000"/>
              </a:lnSpc>
            </a:pPr>
            <a:r>
              <a:rPr lang="en-AU" sz="2800" smtClean="0"/>
              <a:t>They are</a:t>
            </a:r>
          </a:p>
          <a:p>
            <a:pPr lvl="1">
              <a:lnSpc>
                <a:spcPct val="90000"/>
              </a:lnSpc>
            </a:pPr>
            <a:r>
              <a:rPr lang="en-AU" sz="2400" smtClean="0"/>
              <a:t>Increasingly safe</a:t>
            </a:r>
          </a:p>
          <a:p>
            <a:pPr lvl="1">
              <a:lnSpc>
                <a:spcPct val="90000"/>
              </a:lnSpc>
            </a:pPr>
            <a:r>
              <a:rPr lang="en-AU" sz="2400" smtClean="0"/>
              <a:t>Increasingly complicated to implement</a:t>
            </a:r>
          </a:p>
          <a:p>
            <a:pPr>
              <a:lnSpc>
                <a:spcPct val="90000"/>
              </a:lnSpc>
            </a:pPr>
            <a:r>
              <a:rPr lang="en-AU" sz="2800" smtClean="0"/>
              <a:t>Your databases should always be in </a:t>
            </a:r>
            <a:r>
              <a:rPr lang="en-AU" sz="2800" i="1" smtClean="0"/>
              <a:t>at least</a:t>
            </a:r>
            <a:r>
              <a:rPr lang="en-AU" sz="2800" smtClean="0"/>
              <a:t>” 3</a:t>
            </a:r>
            <a:r>
              <a:rPr lang="en-AU" sz="2800" baseline="30000" smtClean="0"/>
              <a:t>rd</a:t>
            </a:r>
            <a:r>
              <a:rPr lang="en-AU" sz="2800" smtClean="0"/>
              <a:t> normal form.</a:t>
            </a:r>
          </a:p>
          <a:p>
            <a:pPr>
              <a:lnSpc>
                <a:spcPct val="90000"/>
              </a:lnSpc>
            </a:pPr>
            <a:r>
              <a:rPr lang="en-AU" sz="2800" smtClean="0"/>
              <a:t>If your tables are in the appropriate normal form, update anomalies and data entry errors </a:t>
            </a:r>
            <a:r>
              <a:rPr lang="en-AU" sz="2800" i="1" smtClean="0"/>
              <a:t>cannot</a:t>
            </a:r>
            <a:r>
              <a:rPr lang="en-AU" sz="2800" smtClean="0"/>
              <a:t> occur</a:t>
            </a:r>
            <a:r>
              <a:rPr lang="en-AU" sz="2600" smtClean="0"/>
              <a:t>.</a:t>
            </a:r>
            <a:endParaRPr lang="en-US" sz="2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14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Normalisation</a:t>
            </a:r>
            <a:endParaRPr lang="en-US" smtClean="0"/>
          </a:p>
        </p:txBody>
      </p:sp>
      <p:sp>
        <p:nvSpPr>
          <p:cNvPr id="134147" name="Rectangle 3"/>
          <p:cNvSpPr>
            <a:spLocks noGrp="1"/>
          </p:cNvSpPr>
          <p:nvPr>
            <p:ph idx="1"/>
          </p:nvPr>
        </p:nvSpPr>
        <p:spPr/>
        <p:txBody>
          <a:bodyPr/>
          <a:lstStyle/>
          <a:p>
            <a:r>
              <a:rPr lang="en-AU" sz="2600" smtClean="0"/>
              <a:t>The process of putting your tables into the correct normal form is called “normalisation”.</a:t>
            </a:r>
          </a:p>
          <a:p>
            <a:r>
              <a:rPr lang="en-AU" sz="2600" smtClean="0"/>
              <a:t>Each normal form addresses a particular structural flaw</a:t>
            </a:r>
          </a:p>
          <a:p>
            <a:r>
              <a:rPr lang="en-AU" sz="2600" smtClean="0"/>
              <a:t>There is a two-step process for each normal form:</a:t>
            </a:r>
          </a:p>
          <a:p>
            <a:pPr lvl="1"/>
            <a:r>
              <a:rPr lang="en-AU" sz="2200" smtClean="0"/>
              <a:t>Detect the flaw</a:t>
            </a:r>
          </a:p>
          <a:p>
            <a:pPr lvl="1"/>
            <a:r>
              <a:rPr lang="en-AU" sz="2200" smtClean="0"/>
              <a:t>Fix the flaw</a:t>
            </a:r>
          </a:p>
          <a:p>
            <a:r>
              <a:rPr lang="en-AU" sz="2600" smtClean="0"/>
              <a:t>After you have constructed your logical model, you should work carefully through normalisation</a:t>
            </a:r>
            <a:endParaRPr lang="en-US" sz="2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4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First Normal Form</a:t>
            </a:r>
            <a:endParaRPr lang="en-US" smtClean="0"/>
          </a:p>
        </p:txBody>
      </p:sp>
      <p:sp>
        <p:nvSpPr>
          <p:cNvPr id="146435" name="Rectangle 3"/>
          <p:cNvSpPr>
            <a:spLocks noGrp="1"/>
          </p:cNvSpPr>
          <p:nvPr>
            <p:ph idx="1"/>
          </p:nvPr>
        </p:nvSpPr>
        <p:spPr/>
        <p:txBody>
          <a:bodyPr/>
          <a:lstStyle/>
          <a:p>
            <a:r>
              <a:rPr lang="en-AU" smtClean="0"/>
              <a:t>A table is in First Normal Form if</a:t>
            </a:r>
          </a:p>
          <a:p>
            <a:pPr lvl="1"/>
            <a:r>
              <a:rPr lang="en-AU" smtClean="0"/>
              <a:t>It has no multiple-valued attributes</a:t>
            </a:r>
          </a:p>
          <a:p>
            <a:pPr lvl="1"/>
            <a:r>
              <a:rPr lang="en-AU" smtClean="0">
                <a:solidFill>
                  <a:srgbClr val="FF99FF"/>
                </a:solidFill>
              </a:rPr>
              <a:t>There is no ordering to the columns</a:t>
            </a:r>
          </a:p>
          <a:p>
            <a:pPr lvl="1"/>
            <a:r>
              <a:rPr lang="en-AU" smtClean="0">
                <a:solidFill>
                  <a:srgbClr val="FF99FF"/>
                </a:solidFill>
              </a:rPr>
              <a:t>There is no ordering to the rows</a:t>
            </a:r>
          </a:p>
          <a:p>
            <a:pPr lvl="1"/>
            <a:r>
              <a:rPr lang="en-AU" smtClean="0">
                <a:solidFill>
                  <a:srgbClr val="FF99FF"/>
                </a:solidFill>
              </a:rPr>
              <a:t>There are no duplicate rows</a:t>
            </a:r>
            <a:endParaRPr lang="en-US" smtClean="0">
              <a:solidFill>
                <a:srgbClr val="FF99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4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First Normal Form</a:t>
            </a:r>
            <a:endParaRPr lang="en-US" smtClean="0"/>
          </a:p>
        </p:txBody>
      </p:sp>
      <p:sp>
        <p:nvSpPr>
          <p:cNvPr id="148483" name="Rectangle 3"/>
          <p:cNvSpPr>
            <a:spLocks noGrp="1"/>
          </p:cNvSpPr>
          <p:nvPr>
            <p:ph idx="1"/>
          </p:nvPr>
        </p:nvSpPr>
        <p:spPr/>
        <p:txBody>
          <a:bodyPr/>
          <a:lstStyle/>
          <a:p>
            <a:r>
              <a:rPr lang="en-AU" smtClean="0"/>
              <a:t>Flaw:</a:t>
            </a:r>
          </a:p>
          <a:p>
            <a:pPr lvl="1"/>
            <a:r>
              <a:rPr lang="en-AU" smtClean="0"/>
              <a:t>A table is not in 1</a:t>
            </a:r>
            <a:r>
              <a:rPr lang="en-AU" baseline="30000" smtClean="0"/>
              <a:t>st</a:t>
            </a:r>
            <a:r>
              <a:rPr lang="en-AU" smtClean="0"/>
              <a:t> Normal Form if it is keeping multiple values for an attribute.</a:t>
            </a:r>
          </a:p>
          <a:p>
            <a:pPr lvl="1"/>
            <a:endParaRPr lang="en-AU" smtClean="0"/>
          </a:p>
          <a:p>
            <a:r>
              <a:rPr lang="en-AU" smtClean="0"/>
              <a:t>Fix:</a:t>
            </a:r>
          </a:p>
          <a:p>
            <a:pPr lvl="1"/>
            <a:r>
              <a:rPr lang="en-AU" smtClean="0"/>
              <a:t>Remove the multivalued information from the table.</a:t>
            </a:r>
          </a:p>
          <a:p>
            <a:pPr lvl="1"/>
            <a:r>
              <a:rPr lang="en-AU" smtClean="0"/>
              <a:t>Create a new table with that information, and the primary key of the original table.</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05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0531" name="Rectangle 3"/>
          <p:cNvSpPr>
            <a:spLocks noGrp="1"/>
          </p:cNvSpPr>
          <p:nvPr>
            <p:ph idx="1"/>
          </p:nvPr>
        </p:nvSpPr>
        <p:spPr/>
        <p:txBody>
          <a:bodyPr/>
          <a:lstStyle/>
          <a:p>
            <a:endParaRPr lang="en-US" smtClean="0"/>
          </a:p>
        </p:txBody>
      </p:sp>
      <p:grpSp>
        <p:nvGrpSpPr>
          <p:cNvPr id="2" name="Group 4"/>
          <p:cNvGrpSpPr>
            <a:grpSpLocks noChangeAspect="1"/>
          </p:cNvGrpSpPr>
          <p:nvPr/>
        </p:nvGrpSpPr>
        <p:grpSpPr bwMode="auto">
          <a:xfrm>
            <a:off x="1143000" y="2646363"/>
            <a:ext cx="7410450" cy="2970212"/>
            <a:chOff x="720" y="1667"/>
            <a:chExt cx="4668" cy="1871"/>
          </a:xfrm>
        </p:grpSpPr>
        <p:sp>
          <p:nvSpPr>
            <p:cNvPr id="3" name="AutoShape 3"/>
            <p:cNvSpPr>
              <a:spLocks noChangeAspect="1" noChangeArrowheads="1" noTextEdit="1"/>
            </p:cNvSpPr>
            <p:nvPr/>
          </p:nvSpPr>
          <p:spPr bwMode="auto">
            <a:xfrm>
              <a:off x="720" y="1667"/>
              <a:ext cx="4656" cy="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720" y="1667"/>
              <a:ext cx="4668" cy="18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5376" y="1667"/>
              <a:ext cx="12" cy="18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3379" y="3526"/>
              <a:ext cx="19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3379" y="1667"/>
              <a:ext cx="12" cy="18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3391" y="1667"/>
              <a:ext cx="19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5339" y="1679"/>
              <a:ext cx="37" cy="184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3391" y="3489"/>
              <a:ext cx="1948" cy="3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3391" y="1679"/>
              <a:ext cx="38" cy="181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3429" y="1679"/>
              <a:ext cx="1910" cy="3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 name="Rectangle 14"/>
            <p:cNvSpPr>
              <a:spLocks noChangeArrowheads="1"/>
            </p:cNvSpPr>
            <p:nvPr/>
          </p:nvSpPr>
          <p:spPr bwMode="auto">
            <a:xfrm>
              <a:off x="3454" y="1717"/>
              <a:ext cx="124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ahoma" panose="020B0604030504040204" pitchFamily="34" charset="0"/>
                </a:rPr>
                <a:t>Enrollment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5339" y="1991"/>
              <a:ext cx="12" cy="151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3416" y="3489"/>
              <a:ext cx="1923"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3416" y="1991"/>
              <a:ext cx="13" cy="149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3429" y="1991"/>
              <a:ext cx="1910"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3429" y="1991"/>
              <a:ext cx="1910" cy="1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3429" y="1991"/>
              <a:ext cx="1910" cy="1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3441" y="2004"/>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2"/>
            <p:cNvSpPr>
              <a:spLocks noChangeArrowheads="1"/>
            </p:cNvSpPr>
            <p:nvPr/>
          </p:nvSpPr>
          <p:spPr bwMode="auto">
            <a:xfrm>
              <a:off x="3441" y="2291"/>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3"/>
            <p:cNvSpPr>
              <a:spLocks noChangeArrowheads="1"/>
            </p:cNvSpPr>
            <p:nvPr/>
          </p:nvSpPr>
          <p:spPr bwMode="auto">
            <a:xfrm>
              <a:off x="3441" y="2578"/>
              <a:ext cx="300"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4"/>
            <p:cNvSpPr>
              <a:spLocks noChangeArrowheads="1"/>
            </p:cNvSpPr>
            <p:nvPr/>
          </p:nvSpPr>
          <p:spPr bwMode="auto">
            <a:xfrm>
              <a:off x="3441" y="2877"/>
              <a:ext cx="300" cy="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5"/>
            <p:cNvSpPr>
              <a:spLocks noChangeArrowheads="1"/>
            </p:cNvSpPr>
            <p:nvPr/>
          </p:nvSpPr>
          <p:spPr bwMode="auto">
            <a:xfrm>
              <a:off x="3753" y="1991"/>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6"/>
            <p:cNvSpPr>
              <a:spLocks noChangeArrowheads="1"/>
            </p:cNvSpPr>
            <p:nvPr/>
          </p:nvSpPr>
          <p:spPr bwMode="auto">
            <a:xfrm>
              <a:off x="3841" y="2029"/>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7"/>
            <p:cNvSpPr>
              <a:spLocks noChangeArrowheads="1"/>
            </p:cNvSpPr>
            <p:nvPr/>
          </p:nvSpPr>
          <p:spPr bwMode="auto">
            <a:xfrm>
              <a:off x="3753" y="2278"/>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 name="Rectangle 28"/>
            <p:cNvSpPr>
              <a:spLocks noChangeArrowheads="1"/>
            </p:cNvSpPr>
            <p:nvPr/>
          </p:nvSpPr>
          <p:spPr bwMode="auto">
            <a:xfrm>
              <a:off x="3841" y="2316"/>
              <a:ext cx="8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9"/>
            <p:cNvSpPr>
              <a:spLocks noChangeArrowheads="1"/>
            </p:cNvSpPr>
            <p:nvPr/>
          </p:nvSpPr>
          <p:spPr bwMode="auto">
            <a:xfrm>
              <a:off x="3753" y="2565"/>
              <a:ext cx="1586"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 name="Rectangle 30"/>
            <p:cNvSpPr>
              <a:spLocks noChangeArrowheads="1"/>
            </p:cNvSpPr>
            <p:nvPr/>
          </p:nvSpPr>
          <p:spPr bwMode="auto">
            <a:xfrm>
              <a:off x="3841" y="2603"/>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31"/>
            <p:cNvSpPr>
              <a:spLocks noChangeArrowheads="1"/>
            </p:cNvSpPr>
            <p:nvPr/>
          </p:nvSpPr>
          <p:spPr bwMode="auto">
            <a:xfrm>
              <a:off x="3753" y="2865"/>
              <a:ext cx="1586"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 name="Rectangle 32"/>
            <p:cNvSpPr>
              <a:spLocks noChangeArrowheads="1"/>
            </p:cNvSpPr>
            <p:nvPr/>
          </p:nvSpPr>
          <p:spPr bwMode="auto">
            <a:xfrm>
              <a:off x="3841" y="2902"/>
              <a:ext cx="3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528" name="Line 33"/>
            <p:cNvSpPr>
              <a:spLocks noChangeShapeType="1"/>
            </p:cNvSpPr>
            <p:nvPr/>
          </p:nvSpPr>
          <p:spPr bwMode="auto">
            <a:xfrm>
              <a:off x="3429" y="1991"/>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29" name="Line 34"/>
            <p:cNvSpPr>
              <a:spLocks noChangeShapeType="1"/>
            </p:cNvSpPr>
            <p:nvPr/>
          </p:nvSpPr>
          <p:spPr bwMode="auto">
            <a:xfrm>
              <a:off x="3429" y="2278"/>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2" name="Line 35"/>
            <p:cNvSpPr>
              <a:spLocks noChangeShapeType="1"/>
            </p:cNvSpPr>
            <p:nvPr/>
          </p:nvSpPr>
          <p:spPr bwMode="auto">
            <a:xfrm>
              <a:off x="3429" y="2565"/>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3" name="Line 36"/>
            <p:cNvSpPr>
              <a:spLocks noChangeShapeType="1"/>
            </p:cNvSpPr>
            <p:nvPr/>
          </p:nvSpPr>
          <p:spPr bwMode="auto">
            <a:xfrm>
              <a:off x="3429" y="2865"/>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5" name="Line 37"/>
            <p:cNvSpPr>
              <a:spLocks noChangeShapeType="1"/>
            </p:cNvSpPr>
            <p:nvPr/>
          </p:nvSpPr>
          <p:spPr bwMode="auto">
            <a:xfrm>
              <a:off x="3429" y="3152"/>
              <a:ext cx="1885"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6" name="Line 38"/>
            <p:cNvSpPr>
              <a:spLocks noChangeShapeType="1"/>
            </p:cNvSpPr>
            <p:nvPr/>
          </p:nvSpPr>
          <p:spPr bwMode="auto">
            <a:xfrm>
              <a:off x="3429"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7" name="Line 39"/>
            <p:cNvSpPr>
              <a:spLocks noChangeShapeType="1"/>
            </p:cNvSpPr>
            <p:nvPr/>
          </p:nvSpPr>
          <p:spPr bwMode="auto">
            <a:xfrm>
              <a:off x="3741"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8" name="Line 40"/>
            <p:cNvSpPr>
              <a:spLocks noChangeShapeType="1"/>
            </p:cNvSpPr>
            <p:nvPr/>
          </p:nvSpPr>
          <p:spPr bwMode="auto">
            <a:xfrm>
              <a:off x="5326" y="1991"/>
              <a:ext cx="0" cy="1148"/>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50539" name="Rectangle 41"/>
            <p:cNvSpPr>
              <a:spLocks noChangeArrowheads="1"/>
            </p:cNvSpPr>
            <p:nvPr/>
          </p:nvSpPr>
          <p:spPr bwMode="auto">
            <a:xfrm>
              <a:off x="2705" y="1842"/>
              <a:ext cx="12" cy="15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0" name="Rectangle 42"/>
            <p:cNvSpPr>
              <a:spLocks noChangeArrowheads="1"/>
            </p:cNvSpPr>
            <p:nvPr/>
          </p:nvSpPr>
          <p:spPr bwMode="auto">
            <a:xfrm>
              <a:off x="720" y="3401"/>
              <a:ext cx="1985"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1" name="Rectangle 43"/>
            <p:cNvSpPr>
              <a:spLocks noChangeArrowheads="1"/>
            </p:cNvSpPr>
            <p:nvPr/>
          </p:nvSpPr>
          <p:spPr bwMode="auto">
            <a:xfrm>
              <a:off x="720" y="1842"/>
              <a:ext cx="12" cy="15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2" name="Rectangle 44"/>
            <p:cNvSpPr>
              <a:spLocks noChangeArrowheads="1"/>
            </p:cNvSpPr>
            <p:nvPr/>
          </p:nvSpPr>
          <p:spPr bwMode="auto">
            <a:xfrm>
              <a:off x="732" y="1842"/>
              <a:ext cx="197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3" name="Rectangle 45"/>
            <p:cNvSpPr>
              <a:spLocks noChangeArrowheads="1"/>
            </p:cNvSpPr>
            <p:nvPr/>
          </p:nvSpPr>
          <p:spPr bwMode="auto">
            <a:xfrm>
              <a:off x="2667" y="1854"/>
              <a:ext cx="38" cy="154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4" name="Rectangle 46"/>
            <p:cNvSpPr>
              <a:spLocks noChangeArrowheads="1"/>
            </p:cNvSpPr>
            <p:nvPr/>
          </p:nvSpPr>
          <p:spPr bwMode="auto">
            <a:xfrm>
              <a:off x="732" y="3364"/>
              <a:ext cx="1935" cy="3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5" name="Rectangle 47"/>
            <p:cNvSpPr>
              <a:spLocks noChangeArrowheads="1"/>
            </p:cNvSpPr>
            <p:nvPr/>
          </p:nvSpPr>
          <p:spPr bwMode="auto">
            <a:xfrm>
              <a:off x="732" y="1854"/>
              <a:ext cx="38" cy="1510"/>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6" name="Rectangle 48"/>
            <p:cNvSpPr>
              <a:spLocks noChangeArrowheads="1"/>
            </p:cNvSpPr>
            <p:nvPr/>
          </p:nvSpPr>
          <p:spPr bwMode="auto">
            <a:xfrm>
              <a:off x="770" y="1854"/>
              <a:ext cx="1897" cy="3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7" name="Rectangle 49"/>
            <p:cNvSpPr>
              <a:spLocks noChangeArrowheads="1"/>
            </p:cNvSpPr>
            <p:nvPr/>
          </p:nvSpPr>
          <p:spPr bwMode="auto">
            <a:xfrm>
              <a:off x="795" y="1892"/>
              <a:ext cx="89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Tahoma" panose="020B0604030504040204" pitchFamily="34" charset="0"/>
                </a:rPr>
                <a:t>Student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0548" name="Rectangle 50"/>
            <p:cNvSpPr>
              <a:spLocks noChangeArrowheads="1"/>
            </p:cNvSpPr>
            <p:nvPr/>
          </p:nvSpPr>
          <p:spPr bwMode="auto">
            <a:xfrm>
              <a:off x="2667" y="2166"/>
              <a:ext cx="13" cy="121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49" name="Rectangle 51"/>
            <p:cNvSpPr>
              <a:spLocks noChangeArrowheads="1"/>
            </p:cNvSpPr>
            <p:nvPr/>
          </p:nvSpPr>
          <p:spPr bwMode="auto">
            <a:xfrm>
              <a:off x="757" y="3364"/>
              <a:ext cx="1910"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0" name="Rectangle 52"/>
            <p:cNvSpPr>
              <a:spLocks noChangeArrowheads="1"/>
            </p:cNvSpPr>
            <p:nvPr/>
          </p:nvSpPr>
          <p:spPr bwMode="auto">
            <a:xfrm>
              <a:off x="757" y="2166"/>
              <a:ext cx="13" cy="119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1" name="Rectangle 53"/>
            <p:cNvSpPr>
              <a:spLocks noChangeArrowheads="1"/>
            </p:cNvSpPr>
            <p:nvPr/>
          </p:nvSpPr>
          <p:spPr bwMode="auto">
            <a:xfrm>
              <a:off x="770" y="2166"/>
              <a:ext cx="1897"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2" name="Rectangle 54"/>
            <p:cNvSpPr>
              <a:spLocks noChangeArrowheads="1"/>
            </p:cNvSpPr>
            <p:nvPr/>
          </p:nvSpPr>
          <p:spPr bwMode="auto">
            <a:xfrm>
              <a:off x="770" y="2166"/>
              <a:ext cx="1897" cy="1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3" name="Rectangle 55"/>
            <p:cNvSpPr>
              <a:spLocks noChangeArrowheads="1"/>
            </p:cNvSpPr>
            <p:nvPr/>
          </p:nvSpPr>
          <p:spPr bwMode="auto">
            <a:xfrm>
              <a:off x="770" y="2166"/>
              <a:ext cx="1897" cy="1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4" name="Rectangle 56"/>
            <p:cNvSpPr>
              <a:spLocks noChangeArrowheads="1"/>
            </p:cNvSpPr>
            <p:nvPr/>
          </p:nvSpPr>
          <p:spPr bwMode="auto">
            <a:xfrm>
              <a:off x="782" y="2179"/>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7513"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 y="2241"/>
              <a:ext cx="1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55" name="Rectangle 58"/>
            <p:cNvSpPr>
              <a:spLocks noChangeArrowheads="1"/>
            </p:cNvSpPr>
            <p:nvPr/>
          </p:nvSpPr>
          <p:spPr bwMode="auto">
            <a:xfrm>
              <a:off x="782" y="2465"/>
              <a:ext cx="300"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6" name="Rectangle 59"/>
            <p:cNvSpPr>
              <a:spLocks noChangeArrowheads="1"/>
            </p:cNvSpPr>
            <p:nvPr/>
          </p:nvSpPr>
          <p:spPr bwMode="auto">
            <a:xfrm>
              <a:off x="782" y="2765"/>
              <a:ext cx="300"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7" name="Rectangle 60"/>
            <p:cNvSpPr>
              <a:spLocks noChangeArrowheads="1"/>
            </p:cNvSpPr>
            <p:nvPr/>
          </p:nvSpPr>
          <p:spPr bwMode="auto">
            <a:xfrm>
              <a:off x="1094" y="2166"/>
              <a:ext cx="1573"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58" name="Rectangle 61"/>
            <p:cNvSpPr>
              <a:spLocks noChangeArrowheads="1"/>
            </p:cNvSpPr>
            <p:nvPr/>
          </p:nvSpPr>
          <p:spPr bwMode="auto">
            <a:xfrm>
              <a:off x="1182" y="2203"/>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559" name="Rectangle 62"/>
            <p:cNvSpPr>
              <a:spLocks noChangeArrowheads="1"/>
            </p:cNvSpPr>
            <p:nvPr/>
          </p:nvSpPr>
          <p:spPr bwMode="auto">
            <a:xfrm>
              <a:off x="1094" y="2453"/>
              <a:ext cx="1573"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88" name="Rectangle 63"/>
            <p:cNvSpPr>
              <a:spLocks noChangeArrowheads="1"/>
            </p:cNvSpPr>
            <p:nvPr/>
          </p:nvSpPr>
          <p:spPr bwMode="auto">
            <a:xfrm>
              <a:off x="1182" y="2490"/>
              <a:ext cx="7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lastName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489" name="Rectangle 64"/>
            <p:cNvSpPr>
              <a:spLocks noChangeArrowheads="1"/>
            </p:cNvSpPr>
            <p:nvPr/>
          </p:nvSpPr>
          <p:spPr bwMode="auto">
            <a:xfrm>
              <a:off x="1094" y="2752"/>
              <a:ext cx="1573"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90" name="Rectangle 65"/>
            <p:cNvSpPr>
              <a:spLocks noChangeArrowheads="1"/>
            </p:cNvSpPr>
            <p:nvPr/>
          </p:nvSpPr>
          <p:spPr bwMode="auto">
            <a:xfrm>
              <a:off x="1182" y="2790"/>
              <a:ext cx="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Tahoma" panose="020B0604030504040204" pitchFamily="34" charset="0"/>
                </a:rPr>
                <a:t>firstName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491" name="Line 66"/>
            <p:cNvSpPr>
              <a:spLocks noChangeShapeType="1"/>
            </p:cNvSpPr>
            <p:nvPr/>
          </p:nvSpPr>
          <p:spPr bwMode="auto">
            <a:xfrm>
              <a:off x="770" y="2166"/>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2" name="Line 67"/>
            <p:cNvSpPr>
              <a:spLocks noChangeShapeType="1"/>
            </p:cNvSpPr>
            <p:nvPr/>
          </p:nvSpPr>
          <p:spPr bwMode="auto">
            <a:xfrm>
              <a:off x="770" y="2453"/>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3" name="Line 68"/>
            <p:cNvSpPr>
              <a:spLocks noChangeShapeType="1"/>
            </p:cNvSpPr>
            <p:nvPr/>
          </p:nvSpPr>
          <p:spPr bwMode="auto">
            <a:xfrm>
              <a:off x="770" y="2752"/>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4" name="Line 69"/>
            <p:cNvSpPr>
              <a:spLocks noChangeShapeType="1"/>
            </p:cNvSpPr>
            <p:nvPr/>
          </p:nvSpPr>
          <p:spPr bwMode="auto">
            <a:xfrm>
              <a:off x="770" y="3039"/>
              <a:ext cx="1872" cy="0"/>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5" name="Line 70"/>
            <p:cNvSpPr>
              <a:spLocks noChangeShapeType="1"/>
            </p:cNvSpPr>
            <p:nvPr/>
          </p:nvSpPr>
          <p:spPr bwMode="auto">
            <a:xfrm>
              <a:off x="770"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6" name="Line 71"/>
            <p:cNvSpPr>
              <a:spLocks noChangeShapeType="1"/>
            </p:cNvSpPr>
            <p:nvPr/>
          </p:nvSpPr>
          <p:spPr bwMode="auto">
            <a:xfrm>
              <a:off x="1082"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7" name="Line 72"/>
            <p:cNvSpPr>
              <a:spLocks noChangeShapeType="1"/>
            </p:cNvSpPr>
            <p:nvPr/>
          </p:nvSpPr>
          <p:spPr bwMode="auto">
            <a:xfrm>
              <a:off x="2655" y="2166"/>
              <a:ext cx="0" cy="861"/>
            </a:xfrm>
            <a:prstGeom prst="line">
              <a:avLst/>
            </a:prstGeom>
            <a:noFill/>
            <a:ln w="1905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498" name="Rectangle 73"/>
            <p:cNvSpPr>
              <a:spLocks noChangeArrowheads="1"/>
            </p:cNvSpPr>
            <p:nvPr/>
          </p:nvSpPr>
          <p:spPr bwMode="auto">
            <a:xfrm>
              <a:off x="2967" y="2528"/>
              <a:ext cx="150" cy="1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499" name="Rectangle 74"/>
            <p:cNvSpPr>
              <a:spLocks noChangeArrowheads="1"/>
            </p:cNvSpPr>
            <p:nvPr/>
          </p:nvSpPr>
          <p:spPr bwMode="auto">
            <a:xfrm>
              <a:off x="2967" y="2540"/>
              <a:ext cx="150" cy="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0" name="Rectangle 75"/>
            <p:cNvSpPr>
              <a:spLocks noChangeArrowheads="1"/>
            </p:cNvSpPr>
            <p:nvPr/>
          </p:nvSpPr>
          <p:spPr bwMode="auto">
            <a:xfrm>
              <a:off x="2967" y="2553"/>
              <a:ext cx="150" cy="1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1" name="Rectangle 76"/>
            <p:cNvSpPr>
              <a:spLocks noChangeArrowheads="1"/>
            </p:cNvSpPr>
            <p:nvPr/>
          </p:nvSpPr>
          <p:spPr bwMode="auto">
            <a:xfrm>
              <a:off x="2967" y="2565"/>
              <a:ext cx="150" cy="13"/>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2" name="Rectangle 77"/>
            <p:cNvSpPr>
              <a:spLocks noChangeArrowheads="1"/>
            </p:cNvSpPr>
            <p:nvPr/>
          </p:nvSpPr>
          <p:spPr bwMode="auto">
            <a:xfrm>
              <a:off x="2967" y="2578"/>
              <a:ext cx="15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3" name="Rectangle 78"/>
            <p:cNvSpPr>
              <a:spLocks noChangeArrowheads="1"/>
            </p:cNvSpPr>
            <p:nvPr/>
          </p:nvSpPr>
          <p:spPr bwMode="auto">
            <a:xfrm>
              <a:off x="2967" y="2540"/>
              <a:ext cx="12" cy="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4" name="Rectangle 79"/>
            <p:cNvSpPr>
              <a:spLocks noChangeArrowheads="1"/>
            </p:cNvSpPr>
            <p:nvPr/>
          </p:nvSpPr>
          <p:spPr bwMode="auto">
            <a:xfrm>
              <a:off x="2954" y="2540"/>
              <a:ext cx="13"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5" name="Rectangle 80"/>
            <p:cNvSpPr>
              <a:spLocks noChangeArrowheads="1"/>
            </p:cNvSpPr>
            <p:nvPr/>
          </p:nvSpPr>
          <p:spPr bwMode="auto">
            <a:xfrm>
              <a:off x="3104" y="2540"/>
              <a:ext cx="13" cy="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6" name="Rectangle 81"/>
            <p:cNvSpPr>
              <a:spLocks noChangeArrowheads="1"/>
            </p:cNvSpPr>
            <p:nvPr/>
          </p:nvSpPr>
          <p:spPr bwMode="auto">
            <a:xfrm>
              <a:off x="3117" y="2540"/>
              <a:ext cx="12"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507" name="Freeform 82"/>
            <p:cNvSpPr>
              <a:spLocks/>
            </p:cNvSpPr>
            <p:nvPr/>
          </p:nvSpPr>
          <p:spPr bwMode="auto">
            <a:xfrm>
              <a:off x="3266" y="2528"/>
              <a:ext cx="113" cy="50"/>
            </a:xfrm>
            <a:custGeom>
              <a:avLst/>
              <a:gdLst>
                <a:gd name="T0" fmla="*/ 63 w 113"/>
                <a:gd name="T1" fmla="*/ 0 h 50"/>
                <a:gd name="T2" fmla="*/ 13 w 113"/>
                <a:gd name="T3" fmla="*/ 12 h 50"/>
                <a:gd name="T4" fmla="*/ 0 w 113"/>
                <a:gd name="T5" fmla="*/ 25 h 50"/>
                <a:gd name="T6" fmla="*/ 13 w 113"/>
                <a:gd name="T7" fmla="*/ 37 h 50"/>
                <a:gd name="T8" fmla="*/ 63 w 113"/>
                <a:gd name="T9" fmla="*/ 50 h 50"/>
                <a:gd name="T10" fmla="*/ 100 w 113"/>
                <a:gd name="T11" fmla="*/ 37 h 50"/>
                <a:gd name="T12" fmla="*/ 113 w 113"/>
                <a:gd name="T13" fmla="*/ 25 h 50"/>
                <a:gd name="T14" fmla="*/ 100 w 113"/>
                <a:gd name="T15" fmla="*/ 12 h 50"/>
                <a:gd name="T16" fmla="*/ 63 w 113"/>
                <a:gd name="T17" fmla="*/ 0 h 50"/>
                <a:gd name="T18" fmla="*/ 63 w 11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50">
                  <a:moveTo>
                    <a:pt x="63" y="0"/>
                  </a:moveTo>
                  <a:lnTo>
                    <a:pt x="13" y="12"/>
                  </a:lnTo>
                  <a:lnTo>
                    <a:pt x="0" y="25"/>
                  </a:lnTo>
                  <a:lnTo>
                    <a:pt x="13" y="37"/>
                  </a:lnTo>
                  <a:lnTo>
                    <a:pt x="63" y="50"/>
                  </a:lnTo>
                  <a:lnTo>
                    <a:pt x="100" y="37"/>
                  </a:lnTo>
                  <a:lnTo>
                    <a:pt x="113" y="25"/>
                  </a:lnTo>
                  <a:lnTo>
                    <a:pt x="100" y="12"/>
                  </a:lnTo>
                  <a:lnTo>
                    <a:pt x="63" y="0"/>
                  </a:lnTo>
                  <a:lnTo>
                    <a:pt x="63" y="0"/>
                  </a:lnTo>
                  <a:close/>
                </a:path>
              </a:pathLst>
            </a:custGeom>
            <a:noFill/>
            <a:ln w="1905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08" name="Freeform 83"/>
            <p:cNvSpPr>
              <a:spLocks/>
            </p:cNvSpPr>
            <p:nvPr/>
          </p:nvSpPr>
          <p:spPr bwMode="auto">
            <a:xfrm>
              <a:off x="3266" y="2503"/>
              <a:ext cx="113" cy="100"/>
            </a:xfrm>
            <a:custGeom>
              <a:avLst/>
              <a:gdLst>
                <a:gd name="T0" fmla="*/ 63 w 113"/>
                <a:gd name="T1" fmla="*/ 0 h 100"/>
                <a:gd name="T2" fmla="*/ 13 w 113"/>
                <a:gd name="T3" fmla="*/ 12 h 100"/>
                <a:gd name="T4" fmla="*/ 0 w 113"/>
                <a:gd name="T5" fmla="*/ 50 h 100"/>
                <a:gd name="T6" fmla="*/ 13 w 113"/>
                <a:gd name="T7" fmla="*/ 87 h 100"/>
                <a:gd name="T8" fmla="*/ 63 w 113"/>
                <a:gd name="T9" fmla="*/ 100 h 100"/>
                <a:gd name="T10" fmla="*/ 100 w 113"/>
                <a:gd name="T11" fmla="*/ 87 h 100"/>
                <a:gd name="T12" fmla="*/ 113 w 113"/>
                <a:gd name="T13" fmla="*/ 50 h 100"/>
                <a:gd name="T14" fmla="*/ 100 w 113"/>
                <a:gd name="T15" fmla="*/ 12 h 100"/>
                <a:gd name="T16" fmla="*/ 63 w 113"/>
                <a:gd name="T17" fmla="*/ 0 h 100"/>
                <a:gd name="T18" fmla="*/ 63 w 113"/>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0">
                  <a:moveTo>
                    <a:pt x="63" y="0"/>
                  </a:moveTo>
                  <a:lnTo>
                    <a:pt x="13" y="12"/>
                  </a:lnTo>
                  <a:lnTo>
                    <a:pt x="0" y="50"/>
                  </a:lnTo>
                  <a:lnTo>
                    <a:pt x="13" y="87"/>
                  </a:lnTo>
                  <a:lnTo>
                    <a:pt x="63" y="100"/>
                  </a:lnTo>
                  <a:lnTo>
                    <a:pt x="100" y="87"/>
                  </a:lnTo>
                  <a:lnTo>
                    <a:pt x="113" y="50"/>
                  </a:lnTo>
                  <a:lnTo>
                    <a:pt x="100" y="12"/>
                  </a:lnTo>
                  <a:lnTo>
                    <a:pt x="63" y="0"/>
                  </a:lnTo>
                  <a:lnTo>
                    <a:pt x="63"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09" name="Freeform 84"/>
            <p:cNvSpPr>
              <a:spLocks/>
            </p:cNvSpPr>
            <p:nvPr/>
          </p:nvSpPr>
          <p:spPr bwMode="auto">
            <a:xfrm>
              <a:off x="3142" y="2528"/>
              <a:ext cx="124" cy="50"/>
            </a:xfrm>
            <a:custGeom>
              <a:avLst/>
              <a:gdLst>
                <a:gd name="T0" fmla="*/ 62 w 124"/>
                <a:gd name="T1" fmla="*/ 0 h 50"/>
                <a:gd name="T2" fmla="*/ 25 w 124"/>
                <a:gd name="T3" fmla="*/ 12 h 50"/>
                <a:gd name="T4" fmla="*/ 0 w 124"/>
                <a:gd name="T5" fmla="*/ 25 h 50"/>
                <a:gd name="T6" fmla="*/ 25 w 124"/>
                <a:gd name="T7" fmla="*/ 37 h 50"/>
                <a:gd name="T8" fmla="*/ 62 w 124"/>
                <a:gd name="T9" fmla="*/ 50 h 50"/>
                <a:gd name="T10" fmla="*/ 112 w 124"/>
                <a:gd name="T11" fmla="*/ 37 h 50"/>
                <a:gd name="T12" fmla="*/ 124 w 124"/>
                <a:gd name="T13" fmla="*/ 25 h 50"/>
                <a:gd name="T14" fmla="*/ 112 w 124"/>
                <a:gd name="T15" fmla="*/ 12 h 50"/>
                <a:gd name="T16" fmla="*/ 62 w 124"/>
                <a:gd name="T17" fmla="*/ 0 h 50"/>
                <a:gd name="T18" fmla="*/ 62 w 124"/>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50">
                  <a:moveTo>
                    <a:pt x="62" y="0"/>
                  </a:moveTo>
                  <a:lnTo>
                    <a:pt x="25" y="12"/>
                  </a:lnTo>
                  <a:lnTo>
                    <a:pt x="0" y="25"/>
                  </a:lnTo>
                  <a:lnTo>
                    <a:pt x="25" y="37"/>
                  </a:lnTo>
                  <a:lnTo>
                    <a:pt x="62" y="50"/>
                  </a:lnTo>
                  <a:lnTo>
                    <a:pt x="112" y="37"/>
                  </a:lnTo>
                  <a:lnTo>
                    <a:pt x="124" y="25"/>
                  </a:lnTo>
                  <a:lnTo>
                    <a:pt x="112" y="12"/>
                  </a:lnTo>
                  <a:lnTo>
                    <a:pt x="62" y="0"/>
                  </a:lnTo>
                  <a:lnTo>
                    <a:pt x="62" y="0"/>
                  </a:lnTo>
                  <a:close/>
                </a:path>
              </a:pathLst>
            </a:custGeom>
            <a:noFill/>
            <a:ln w="1905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10" name="Freeform 85"/>
            <p:cNvSpPr>
              <a:spLocks/>
            </p:cNvSpPr>
            <p:nvPr/>
          </p:nvSpPr>
          <p:spPr bwMode="auto">
            <a:xfrm>
              <a:off x="3142" y="2503"/>
              <a:ext cx="124" cy="100"/>
            </a:xfrm>
            <a:custGeom>
              <a:avLst/>
              <a:gdLst>
                <a:gd name="T0" fmla="*/ 62 w 124"/>
                <a:gd name="T1" fmla="*/ 0 h 100"/>
                <a:gd name="T2" fmla="*/ 25 w 124"/>
                <a:gd name="T3" fmla="*/ 12 h 100"/>
                <a:gd name="T4" fmla="*/ 0 w 124"/>
                <a:gd name="T5" fmla="*/ 50 h 100"/>
                <a:gd name="T6" fmla="*/ 25 w 124"/>
                <a:gd name="T7" fmla="*/ 87 h 100"/>
                <a:gd name="T8" fmla="*/ 62 w 124"/>
                <a:gd name="T9" fmla="*/ 100 h 100"/>
                <a:gd name="T10" fmla="*/ 112 w 124"/>
                <a:gd name="T11" fmla="*/ 87 h 100"/>
                <a:gd name="T12" fmla="*/ 124 w 124"/>
                <a:gd name="T13" fmla="*/ 50 h 100"/>
                <a:gd name="T14" fmla="*/ 112 w 124"/>
                <a:gd name="T15" fmla="*/ 12 h 100"/>
                <a:gd name="T16" fmla="*/ 62 w 124"/>
                <a:gd name="T17" fmla="*/ 0 h 100"/>
                <a:gd name="T18" fmla="*/ 62 w 124"/>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00">
                  <a:moveTo>
                    <a:pt x="62" y="0"/>
                  </a:moveTo>
                  <a:lnTo>
                    <a:pt x="25" y="12"/>
                  </a:lnTo>
                  <a:lnTo>
                    <a:pt x="0" y="50"/>
                  </a:lnTo>
                  <a:lnTo>
                    <a:pt x="25" y="87"/>
                  </a:lnTo>
                  <a:lnTo>
                    <a:pt x="62" y="100"/>
                  </a:lnTo>
                  <a:lnTo>
                    <a:pt x="112" y="87"/>
                  </a:lnTo>
                  <a:lnTo>
                    <a:pt x="124" y="50"/>
                  </a:lnTo>
                  <a:lnTo>
                    <a:pt x="112" y="12"/>
                  </a:lnTo>
                  <a:lnTo>
                    <a:pt x="62" y="0"/>
                  </a:lnTo>
                  <a:lnTo>
                    <a:pt x="62"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7511" name="Freeform 86"/>
            <p:cNvSpPr>
              <a:spLocks/>
            </p:cNvSpPr>
            <p:nvPr/>
          </p:nvSpPr>
          <p:spPr bwMode="auto">
            <a:xfrm>
              <a:off x="2717" y="2490"/>
              <a:ext cx="237" cy="125"/>
            </a:xfrm>
            <a:custGeom>
              <a:avLst/>
              <a:gdLst>
                <a:gd name="T0" fmla="*/ 0 w 237"/>
                <a:gd name="T1" fmla="*/ 63 h 125"/>
                <a:gd name="T2" fmla="*/ 25 w 237"/>
                <a:gd name="T3" fmla="*/ 38 h 125"/>
                <a:gd name="T4" fmla="*/ 113 w 237"/>
                <a:gd name="T5" fmla="*/ 38 h 125"/>
                <a:gd name="T6" fmla="*/ 150 w 237"/>
                <a:gd name="T7" fmla="*/ 0 h 125"/>
                <a:gd name="T8" fmla="*/ 200 w 237"/>
                <a:gd name="T9" fmla="*/ 0 h 125"/>
                <a:gd name="T10" fmla="*/ 237 w 237"/>
                <a:gd name="T11" fmla="*/ 38 h 125"/>
                <a:gd name="T12" fmla="*/ 237 w 237"/>
                <a:gd name="T13" fmla="*/ 88 h 125"/>
                <a:gd name="T14" fmla="*/ 200 w 237"/>
                <a:gd name="T15" fmla="*/ 125 h 125"/>
                <a:gd name="T16" fmla="*/ 150 w 237"/>
                <a:gd name="T17" fmla="*/ 125 h 125"/>
                <a:gd name="T18" fmla="*/ 113 w 237"/>
                <a:gd name="T19" fmla="*/ 88 h 125"/>
                <a:gd name="T20" fmla="*/ 88 w 237"/>
                <a:gd name="T21" fmla="*/ 100 h 125"/>
                <a:gd name="T22" fmla="*/ 63 w 237"/>
                <a:gd name="T23" fmla="*/ 88 h 125"/>
                <a:gd name="T24" fmla="*/ 38 w 237"/>
                <a:gd name="T25" fmla="*/ 100 h 125"/>
                <a:gd name="T26" fmla="*/ 0 w 237"/>
                <a:gd name="T27" fmla="*/ 6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125">
                  <a:moveTo>
                    <a:pt x="0" y="63"/>
                  </a:moveTo>
                  <a:lnTo>
                    <a:pt x="25" y="38"/>
                  </a:lnTo>
                  <a:lnTo>
                    <a:pt x="113" y="38"/>
                  </a:lnTo>
                  <a:lnTo>
                    <a:pt x="150" y="0"/>
                  </a:lnTo>
                  <a:lnTo>
                    <a:pt x="200" y="0"/>
                  </a:lnTo>
                  <a:lnTo>
                    <a:pt x="237" y="38"/>
                  </a:lnTo>
                  <a:lnTo>
                    <a:pt x="237" y="88"/>
                  </a:lnTo>
                  <a:lnTo>
                    <a:pt x="200" y="125"/>
                  </a:lnTo>
                  <a:lnTo>
                    <a:pt x="150" y="125"/>
                  </a:lnTo>
                  <a:lnTo>
                    <a:pt x="113" y="88"/>
                  </a:lnTo>
                  <a:lnTo>
                    <a:pt x="88" y="100"/>
                  </a:lnTo>
                  <a:lnTo>
                    <a:pt x="63" y="88"/>
                  </a:lnTo>
                  <a:lnTo>
                    <a:pt x="38" y="100"/>
                  </a:lnTo>
                  <a:lnTo>
                    <a:pt x="0" y="63"/>
                  </a:lnTo>
                  <a:close/>
                </a:path>
              </a:pathLst>
            </a:custGeom>
            <a:solidFill>
              <a:srgbClr val="FFFF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7512" name="Freeform 87"/>
            <p:cNvSpPr>
              <a:spLocks/>
            </p:cNvSpPr>
            <p:nvPr/>
          </p:nvSpPr>
          <p:spPr bwMode="auto">
            <a:xfrm>
              <a:off x="2879" y="2528"/>
              <a:ext cx="38" cy="50"/>
            </a:xfrm>
            <a:custGeom>
              <a:avLst/>
              <a:gdLst>
                <a:gd name="T0" fmla="*/ 25 w 38"/>
                <a:gd name="T1" fmla="*/ 50 h 50"/>
                <a:gd name="T2" fmla="*/ 38 w 38"/>
                <a:gd name="T3" fmla="*/ 50 h 50"/>
                <a:gd name="T4" fmla="*/ 38 w 38"/>
                <a:gd name="T5" fmla="*/ 25 h 50"/>
                <a:gd name="T6" fmla="*/ 25 w 38"/>
                <a:gd name="T7" fmla="*/ 12 h 50"/>
                <a:gd name="T8" fmla="*/ 13 w 38"/>
                <a:gd name="T9" fmla="*/ 0 h 50"/>
                <a:gd name="T10" fmla="*/ 0 w 38"/>
                <a:gd name="T11" fmla="*/ 0 h 50"/>
                <a:gd name="T12" fmla="*/ 0 w 38"/>
                <a:gd name="T13" fmla="*/ 25 h 50"/>
                <a:gd name="T14" fmla="*/ 13 w 38"/>
                <a:gd name="T15" fmla="*/ 37 h 50"/>
                <a:gd name="T16" fmla="*/ 25 w 38"/>
                <a:gd name="T17" fmla="*/ 50 h 50"/>
                <a:gd name="T18" fmla="*/ 25 w 38"/>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0">
                  <a:moveTo>
                    <a:pt x="25" y="50"/>
                  </a:moveTo>
                  <a:lnTo>
                    <a:pt x="38" y="50"/>
                  </a:lnTo>
                  <a:lnTo>
                    <a:pt x="38" y="25"/>
                  </a:lnTo>
                  <a:lnTo>
                    <a:pt x="25" y="12"/>
                  </a:lnTo>
                  <a:lnTo>
                    <a:pt x="13" y="0"/>
                  </a:lnTo>
                  <a:lnTo>
                    <a:pt x="0" y="0"/>
                  </a:lnTo>
                  <a:lnTo>
                    <a:pt x="0" y="25"/>
                  </a:lnTo>
                  <a:lnTo>
                    <a:pt x="13" y="37"/>
                  </a:lnTo>
                  <a:lnTo>
                    <a:pt x="25" y="50"/>
                  </a:lnTo>
                  <a:lnTo>
                    <a:pt x="25"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5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2579" name="Rectangle 3"/>
          <p:cNvSpPr>
            <a:spLocks noGrp="1"/>
          </p:cNvSpPr>
          <p:nvPr>
            <p:ph idx="1"/>
          </p:nvPr>
        </p:nvSpPr>
        <p:spPr>
          <a:xfrm>
            <a:off x="381000" y="1479550"/>
            <a:ext cx="8686800" cy="1949450"/>
          </a:xfrm>
        </p:spPr>
        <p:txBody>
          <a:bodyPr/>
          <a:lstStyle/>
          <a:p>
            <a:pPr>
              <a:lnSpc>
                <a:spcPct val="80000"/>
              </a:lnSpc>
              <a:buFont typeface="Wingdings" pitchFamily="2" charset="2"/>
              <a:buNone/>
            </a:pPr>
            <a:r>
              <a:rPr lang="en-NZ" sz="2400" noProof="1" smtClean="0">
                <a:latin typeface="Courier New" pitchFamily="49" charset="0"/>
                <a:cs typeface="Courier New" pitchFamily="49" charset="0"/>
              </a:rPr>
              <a:t>UPDATE  Enrollment</a:t>
            </a:r>
          </a:p>
          <a:p>
            <a:pPr>
              <a:lnSpc>
                <a:spcPct val="80000"/>
              </a:lnSpc>
              <a:buFont typeface="Wingdings" pitchFamily="2" charset="2"/>
              <a:buNone/>
            </a:pPr>
            <a:endParaRPr lang="en-NZ" sz="2400" noProof="1" smtClean="0">
              <a:latin typeface="Courier New" pitchFamily="49" charset="0"/>
              <a:cs typeface="Courier New" pitchFamily="49" charset="0"/>
            </a:endParaRPr>
          </a:p>
          <a:p>
            <a:pPr>
              <a:lnSpc>
                <a:spcPct val="80000"/>
              </a:lnSpc>
              <a:buFont typeface="Wingdings" pitchFamily="2" charset="2"/>
              <a:buNone/>
            </a:pPr>
            <a:r>
              <a:rPr lang="en-NZ" sz="2400" noProof="1" smtClean="0">
                <a:latin typeface="Courier New" pitchFamily="49" charset="0"/>
                <a:cs typeface="Courier New" pitchFamily="49" charset="0"/>
              </a:rPr>
              <a:t>SET fee = 50</a:t>
            </a:r>
          </a:p>
          <a:p>
            <a:pPr>
              <a:lnSpc>
                <a:spcPct val="80000"/>
              </a:lnSpc>
              <a:buFont typeface="Wingdings" pitchFamily="2" charset="2"/>
              <a:buNone/>
            </a:pPr>
            <a:endParaRPr lang="en-NZ" sz="2400" noProof="1" smtClean="0">
              <a:latin typeface="Courier New" pitchFamily="49" charset="0"/>
              <a:cs typeface="Courier New" pitchFamily="49" charset="0"/>
            </a:endParaRPr>
          </a:p>
          <a:p>
            <a:pPr>
              <a:lnSpc>
                <a:spcPct val="80000"/>
              </a:lnSpc>
              <a:buFont typeface="Wingdings" pitchFamily="2" charset="2"/>
              <a:buNone/>
            </a:pPr>
            <a:r>
              <a:rPr lang="en-NZ" sz="2400" noProof="1" smtClean="0">
                <a:latin typeface="Courier New" pitchFamily="49" charset="0"/>
                <a:cs typeface="Courier New" pitchFamily="49" charset="0"/>
              </a:rPr>
              <a:t>WHERE studentID = 1 and instrument = 'Violin'</a:t>
            </a:r>
            <a:endParaRPr lang="en-US" sz="2400" dirty="0" smtClean="0">
              <a:latin typeface="Courier New" pitchFamily="49" charset="0"/>
              <a:cs typeface="Courier New" pitchFamily="49" charset="0"/>
            </a:endParaRPr>
          </a:p>
        </p:txBody>
      </p:sp>
      <p:pic>
        <p:nvPicPr>
          <p:cNvPr id="152580" name="Picture 4"/>
          <p:cNvPicPr>
            <a:picLocks noChangeAspect="1" noChangeArrowheads="1"/>
          </p:cNvPicPr>
          <p:nvPr/>
        </p:nvPicPr>
        <p:blipFill>
          <a:blip r:embed="rId4" cstate="print"/>
          <a:srcRect/>
          <a:stretch>
            <a:fillRect/>
          </a:stretch>
        </p:blipFill>
        <p:spPr bwMode="auto">
          <a:xfrm>
            <a:off x="338138" y="4152900"/>
            <a:ext cx="3776662" cy="1846263"/>
          </a:xfrm>
          <a:prstGeom prst="rect">
            <a:avLst/>
          </a:prstGeom>
          <a:noFill/>
          <a:ln w="9525">
            <a:noFill/>
            <a:miter lim="800000"/>
            <a:headEnd/>
            <a:tailEnd/>
          </a:ln>
          <a:effectLst/>
        </p:spPr>
      </p:pic>
      <p:pic>
        <p:nvPicPr>
          <p:cNvPr id="152581" name="Picture 5"/>
          <p:cNvPicPr>
            <a:picLocks noChangeAspect="1" noChangeArrowheads="1"/>
          </p:cNvPicPr>
          <p:nvPr/>
        </p:nvPicPr>
        <p:blipFill>
          <a:blip r:embed="rId5" cstate="print"/>
          <a:srcRect/>
          <a:stretch>
            <a:fillRect/>
          </a:stretch>
        </p:blipFill>
        <p:spPr bwMode="auto">
          <a:xfrm>
            <a:off x="4419600" y="4116388"/>
            <a:ext cx="4606925" cy="2284412"/>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257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62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4627" name="Rectangle 3"/>
          <p:cNvSpPr>
            <a:spLocks noGrp="1"/>
          </p:cNvSpPr>
          <p:nvPr>
            <p:ph idx="1"/>
          </p:nvPr>
        </p:nvSpPr>
        <p:spPr>
          <a:xfrm>
            <a:off x="381000" y="1479550"/>
            <a:ext cx="8686800" cy="1949450"/>
          </a:xfrm>
        </p:spPr>
        <p:txBody>
          <a:bodyPr/>
          <a:lstStyle/>
          <a:p>
            <a:pPr>
              <a:lnSpc>
                <a:spcPct val="80000"/>
              </a:lnSpc>
              <a:buFont typeface="Wingdings" pitchFamily="2" charset="2"/>
              <a:buNone/>
            </a:pPr>
            <a:r>
              <a:rPr lang="en-NZ" sz="3200" noProof="1" smtClean="0">
                <a:latin typeface="Courier New" pitchFamily="49" charset="0"/>
                <a:cs typeface="Courier New" pitchFamily="49" charset="0"/>
              </a:rPr>
              <a:t>DELETE Enrollment </a:t>
            </a:r>
          </a:p>
          <a:p>
            <a:pPr>
              <a:lnSpc>
                <a:spcPct val="80000"/>
              </a:lnSpc>
              <a:buFont typeface="Wingdings" pitchFamily="2" charset="2"/>
              <a:buNone/>
            </a:pPr>
            <a:endParaRPr lang="en-NZ" sz="3200" noProof="1" smtClean="0">
              <a:latin typeface="Courier New" pitchFamily="49" charset="0"/>
              <a:cs typeface="Courier New" pitchFamily="49" charset="0"/>
            </a:endParaRPr>
          </a:p>
          <a:p>
            <a:pPr>
              <a:lnSpc>
                <a:spcPct val="80000"/>
              </a:lnSpc>
              <a:buFont typeface="Wingdings" pitchFamily="2" charset="2"/>
              <a:buNone/>
            </a:pPr>
            <a:r>
              <a:rPr lang="en-NZ" sz="3200" noProof="1" smtClean="0">
                <a:latin typeface="Courier New" pitchFamily="49" charset="0"/>
                <a:cs typeface="Courier New" pitchFamily="49" charset="0"/>
              </a:rPr>
              <a:t>WHERE</a:t>
            </a:r>
            <a:r>
              <a:rPr lang="en-AU" sz="3200" dirty="0" smtClean="0">
                <a:latin typeface="Courier New" pitchFamily="49" charset="0"/>
                <a:cs typeface="Courier New" pitchFamily="49" charset="0"/>
              </a:rPr>
              <a:t>	</a:t>
            </a:r>
            <a:r>
              <a:rPr lang="en-AU" sz="3200" noProof="1" smtClean="0">
                <a:latin typeface="Courier New" pitchFamily="49" charset="0"/>
                <a:cs typeface="Courier New" pitchFamily="49" charset="0"/>
              </a:rPr>
              <a:t>instrument = </a:t>
            </a:r>
            <a:r>
              <a:rPr lang="en-AU" sz="3200" dirty="0" smtClean="0">
                <a:latin typeface="Courier New" pitchFamily="49" charset="0"/>
                <a:cs typeface="Courier New" pitchFamily="49" charset="0"/>
              </a:rPr>
              <a:t>‘Trombone’</a:t>
            </a:r>
          </a:p>
          <a:p>
            <a:pPr>
              <a:lnSpc>
                <a:spcPct val="80000"/>
              </a:lnSpc>
              <a:buFont typeface="Wingdings" pitchFamily="2" charset="2"/>
              <a:buNone/>
            </a:pPr>
            <a:r>
              <a:rPr lang="en-AU" sz="3200" dirty="0" smtClean="0">
                <a:latin typeface="Courier New" pitchFamily="49" charset="0"/>
                <a:cs typeface="Courier New" pitchFamily="49" charset="0"/>
              </a:rPr>
              <a:t>AND 	</a:t>
            </a:r>
            <a:r>
              <a:rPr lang="en-AU" sz="3200" dirty="0" err="1" smtClean="0">
                <a:latin typeface="Courier New" pitchFamily="49" charset="0"/>
                <a:cs typeface="Courier New" pitchFamily="49" charset="0"/>
              </a:rPr>
              <a:t>studentID</a:t>
            </a:r>
            <a:r>
              <a:rPr lang="en-AU" sz="3200" dirty="0" smtClean="0">
                <a:latin typeface="Courier New" pitchFamily="49" charset="0"/>
                <a:cs typeface="Courier New" pitchFamily="49" charset="0"/>
              </a:rPr>
              <a:t> = 1</a:t>
            </a:r>
            <a:endParaRPr lang="en-US" sz="3200" dirty="0" smtClean="0">
              <a:latin typeface="Courier New" pitchFamily="49" charset="0"/>
              <a:cs typeface="Courier New" pitchFamily="49" charset="0"/>
            </a:endParaRPr>
          </a:p>
        </p:txBody>
      </p:sp>
      <p:pic>
        <p:nvPicPr>
          <p:cNvPr id="154628" name="Picture 4"/>
          <p:cNvPicPr>
            <a:picLocks noChangeAspect="1" noChangeArrowheads="1"/>
          </p:cNvPicPr>
          <p:nvPr/>
        </p:nvPicPr>
        <p:blipFill>
          <a:blip r:embed="rId4" cstate="print"/>
          <a:srcRect/>
          <a:stretch>
            <a:fillRect/>
          </a:stretch>
        </p:blipFill>
        <p:spPr bwMode="auto">
          <a:xfrm>
            <a:off x="338138" y="4152900"/>
            <a:ext cx="3776662" cy="1846263"/>
          </a:xfrm>
          <a:prstGeom prst="rect">
            <a:avLst/>
          </a:prstGeom>
          <a:noFill/>
          <a:ln w="9525">
            <a:noFill/>
            <a:miter lim="800000"/>
            <a:headEnd/>
            <a:tailEnd/>
          </a:ln>
          <a:effectLst/>
        </p:spPr>
      </p:pic>
      <p:pic>
        <p:nvPicPr>
          <p:cNvPr id="154629" name="Picture 5"/>
          <p:cNvPicPr>
            <a:picLocks noChangeAspect="1" noChangeArrowheads="1"/>
          </p:cNvPicPr>
          <p:nvPr/>
        </p:nvPicPr>
        <p:blipFill>
          <a:blip r:embed="rId5" cstate="print"/>
          <a:srcRect/>
          <a:stretch>
            <a:fillRect/>
          </a:stretch>
        </p:blipFill>
        <p:spPr bwMode="auto">
          <a:xfrm>
            <a:off x="4419600" y="4116388"/>
            <a:ext cx="4606925" cy="2284412"/>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6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6675" name="Rectangle 3"/>
          <p:cNvSpPr>
            <a:spLocks noGrp="1"/>
          </p:cNvSpPr>
          <p:nvPr>
            <p:ph idx="1"/>
          </p:nvPr>
        </p:nvSpPr>
        <p:spPr>
          <a:xfrm>
            <a:off x="228600" y="1784350"/>
            <a:ext cx="8915400" cy="4572000"/>
          </a:xfrm>
        </p:spPr>
        <p:txBody>
          <a:bodyPr/>
          <a:lstStyle/>
          <a:p>
            <a:r>
              <a:rPr lang="en-AU" u="sng" dirty="0" smtClean="0"/>
              <a:t>Student(</a:t>
            </a:r>
            <a:r>
              <a:rPr lang="en-AU" u="sng" dirty="0" err="1" smtClean="0"/>
              <a:t>studentID</a:t>
            </a:r>
            <a:r>
              <a:rPr lang="en-AU" dirty="0" smtClean="0"/>
              <a:t>, </a:t>
            </a:r>
            <a:r>
              <a:rPr lang="en-AU" dirty="0" err="1" smtClean="0"/>
              <a:t>lastName</a:t>
            </a:r>
            <a:r>
              <a:rPr lang="en-AU" dirty="0" smtClean="0"/>
              <a:t>, </a:t>
            </a:r>
            <a:r>
              <a:rPr lang="en-AU" dirty="0" err="1" smtClean="0"/>
              <a:t>firstName</a:t>
            </a:r>
            <a:r>
              <a:rPr lang="en-AU" dirty="0" smtClean="0"/>
              <a:t>)</a:t>
            </a:r>
          </a:p>
          <a:p>
            <a:r>
              <a:rPr lang="en-AU" dirty="0" err="1" smtClean="0"/>
              <a:t>Enrollment</a:t>
            </a:r>
            <a:r>
              <a:rPr lang="en-AU" dirty="0" smtClean="0"/>
              <a:t>(</a:t>
            </a:r>
            <a:r>
              <a:rPr lang="en-AU" dirty="0" err="1" smtClean="0"/>
              <a:t>studentID</a:t>
            </a:r>
            <a:r>
              <a:rPr lang="en-AU" dirty="0" smtClean="0"/>
              <a:t>, instrument, grade, fee)</a:t>
            </a:r>
          </a:p>
          <a:p>
            <a:endParaRPr lang="en-AU" dirty="0" smtClean="0"/>
          </a:p>
          <a:p>
            <a:r>
              <a:rPr lang="en-AU" dirty="0" smtClean="0"/>
              <a:t>What is the primary key of </a:t>
            </a:r>
            <a:r>
              <a:rPr lang="en-AU" dirty="0" err="1" smtClean="0"/>
              <a:t>Enrollment</a:t>
            </a:r>
            <a:r>
              <a:rPr lang="en-AU" dirty="0" smtClean="0"/>
              <a:t>?</a:t>
            </a:r>
          </a:p>
        </p:txBody>
      </p:sp>
      <p:sp>
        <p:nvSpPr>
          <p:cNvPr id="156677" name="Line 5"/>
          <p:cNvSpPr>
            <a:spLocks noChangeShapeType="1"/>
          </p:cNvSpPr>
          <p:nvPr/>
        </p:nvSpPr>
        <p:spPr bwMode="auto">
          <a:xfrm>
            <a:off x="2971800" y="2895600"/>
            <a:ext cx="1371600" cy="0"/>
          </a:xfrm>
          <a:prstGeom prst="line">
            <a:avLst/>
          </a:prstGeom>
          <a:noFill/>
          <a:ln w="9525">
            <a:solidFill>
              <a:schemeClr val="tx1"/>
            </a:solidFill>
            <a:round/>
            <a:headEnd/>
            <a:tailEnd/>
          </a:ln>
          <a:effectLst/>
        </p:spPr>
        <p:txBody>
          <a:bodyPr/>
          <a:lstStyle/>
          <a:p>
            <a:endParaRPr lang="en-NZ"/>
          </a:p>
        </p:txBody>
      </p:sp>
      <p:sp>
        <p:nvSpPr>
          <p:cNvPr id="156678" name="Line 6"/>
          <p:cNvSpPr>
            <a:spLocks noChangeShapeType="1"/>
          </p:cNvSpPr>
          <p:nvPr/>
        </p:nvSpPr>
        <p:spPr bwMode="auto">
          <a:xfrm>
            <a:off x="4953000" y="2895600"/>
            <a:ext cx="1371600" cy="0"/>
          </a:xfrm>
          <a:prstGeom prst="line">
            <a:avLst/>
          </a:prstGeom>
          <a:noFill/>
          <a:ln w="9525">
            <a:solidFill>
              <a:schemeClr val="tx1"/>
            </a:solidFill>
            <a:round/>
            <a:headEnd/>
            <a:tailEnd/>
          </a:ln>
          <a:effectLst/>
        </p:spPr>
        <p:txBody>
          <a:bodyPr/>
          <a:lstStyle/>
          <a:p>
            <a:endParaRPr lang="en-NZ"/>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6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56675" name="Rectangle 3"/>
          <p:cNvSpPr>
            <a:spLocks noGrp="1"/>
          </p:cNvSpPr>
          <p:nvPr>
            <p:ph idx="1"/>
          </p:nvPr>
        </p:nvSpPr>
        <p:spPr>
          <a:xfrm>
            <a:off x="228600" y="1784350"/>
            <a:ext cx="8915400" cy="4572000"/>
          </a:xfrm>
        </p:spPr>
        <p:txBody>
          <a:bodyPr/>
          <a:lstStyle/>
          <a:p>
            <a:r>
              <a:rPr lang="en-AU" u="sng" dirty="0" smtClean="0"/>
              <a:t>Student(</a:t>
            </a:r>
            <a:r>
              <a:rPr lang="en-AU" u="sng" dirty="0" err="1" smtClean="0"/>
              <a:t>studentID</a:t>
            </a:r>
            <a:r>
              <a:rPr lang="en-AU" dirty="0" smtClean="0"/>
              <a:t>, </a:t>
            </a:r>
            <a:r>
              <a:rPr lang="en-AU" dirty="0" err="1" smtClean="0"/>
              <a:t>lastName</a:t>
            </a:r>
            <a:r>
              <a:rPr lang="en-AU" dirty="0" smtClean="0"/>
              <a:t>, </a:t>
            </a:r>
            <a:r>
              <a:rPr lang="en-AU" dirty="0" err="1" smtClean="0"/>
              <a:t>firstName</a:t>
            </a:r>
            <a:r>
              <a:rPr lang="en-AU" dirty="0" smtClean="0"/>
              <a:t>)</a:t>
            </a:r>
          </a:p>
          <a:p>
            <a:r>
              <a:rPr lang="en-AU" dirty="0" err="1" smtClean="0"/>
              <a:t>Enrollment</a:t>
            </a:r>
            <a:r>
              <a:rPr lang="en-AU" dirty="0" smtClean="0"/>
              <a:t>(</a:t>
            </a:r>
            <a:r>
              <a:rPr lang="en-AU" dirty="0" err="1" smtClean="0"/>
              <a:t>studentID</a:t>
            </a:r>
            <a:r>
              <a:rPr lang="en-AU" dirty="0" smtClean="0"/>
              <a:t>, instrument, grade, fee)</a:t>
            </a:r>
          </a:p>
          <a:p>
            <a:endParaRPr lang="en-AU" dirty="0" smtClean="0"/>
          </a:p>
          <a:p>
            <a:r>
              <a:rPr lang="en-AU" dirty="0" smtClean="0"/>
              <a:t>What is the primary key of </a:t>
            </a:r>
            <a:r>
              <a:rPr lang="en-AU" dirty="0" err="1" smtClean="0"/>
              <a:t>Enrollment</a:t>
            </a:r>
            <a:r>
              <a:rPr lang="en-AU" dirty="0" smtClean="0"/>
              <a:t>?</a:t>
            </a:r>
          </a:p>
          <a:p>
            <a:r>
              <a:rPr lang="en-AU" dirty="0" smtClean="0"/>
              <a:t>For all the non-primary fields, what fields </a:t>
            </a:r>
            <a:r>
              <a:rPr lang="en-AU" b="1" i="1" dirty="0" smtClean="0"/>
              <a:t>determine</a:t>
            </a:r>
            <a:r>
              <a:rPr lang="en-AU" dirty="0" smtClean="0"/>
              <a:t> them?</a:t>
            </a:r>
          </a:p>
          <a:p>
            <a:r>
              <a:rPr lang="en-AU" dirty="0" smtClean="0"/>
              <a:t>Grade is determined by </a:t>
            </a:r>
            <a:r>
              <a:rPr lang="en-AU" dirty="0" err="1" smtClean="0"/>
              <a:t>studentID</a:t>
            </a:r>
            <a:r>
              <a:rPr lang="en-AU" dirty="0" smtClean="0"/>
              <a:t> and instrument</a:t>
            </a:r>
          </a:p>
          <a:p>
            <a:r>
              <a:rPr lang="en-AU" dirty="0" smtClean="0"/>
              <a:t>Fee is determined by </a:t>
            </a:r>
            <a:r>
              <a:rPr lang="en-AU" b="1" i="1" dirty="0" smtClean="0"/>
              <a:t>only instrument</a:t>
            </a:r>
            <a:endParaRPr lang="en-US" b="1" i="1" dirty="0" smtClean="0"/>
          </a:p>
        </p:txBody>
      </p:sp>
      <p:sp>
        <p:nvSpPr>
          <p:cNvPr id="156677" name="Line 5"/>
          <p:cNvSpPr>
            <a:spLocks noChangeShapeType="1"/>
          </p:cNvSpPr>
          <p:nvPr/>
        </p:nvSpPr>
        <p:spPr bwMode="auto">
          <a:xfrm>
            <a:off x="2971800" y="2895600"/>
            <a:ext cx="1371600" cy="0"/>
          </a:xfrm>
          <a:prstGeom prst="line">
            <a:avLst/>
          </a:prstGeom>
          <a:noFill/>
          <a:ln w="9525">
            <a:solidFill>
              <a:schemeClr val="tx1"/>
            </a:solidFill>
            <a:round/>
            <a:headEnd/>
            <a:tailEnd/>
          </a:ln>
          <a:effectLst/>
        </p:spPr>
        <p:txBody>
          <a:bodyPr/>
          <a:lstStyle/>
          <a:p>
            <a:endParaRPr lang="en-NZ"/>
          </a:p>
        </p:txBody>
      </p:sp>
      <p:sp>
        <p:nvSpPr>
          <p:cNvPr id="156678" name="Line 6"/>
          <p:cNvSpPr>
            <a:spLocks noChangeShapeType="1"/>
          </p:cNvSpPr>
          <p:nvPr/>
        </p:nvSpPr>
        <p:spPr bwMode="auto">
          <a:xfrm>
            <a:off x="4953000" y="2895600"/>
            <a:ext cx="1371600" cy="0"/>
          </a:xfrm>
          <a:prstGeom prst="line">
            <a:avLst/>
          </a:prstGeom>
          <a:noFill/>
          <a:ln w="9525">
            <a:solidFill>
              <a:schemeClr val="tx1"/>
            </a:solidFill>
            <a:round/>
            <a:headEnd/>
            <a:tailEnd/>
          </a:ln>
          <a:effectLst/>
        </p:spPr>
        <p:txBody>
          <a:bodyPr/>
          <a:lstStyle/>
          <a:p>
            <a:endParaRPr lang="en-NZ"/>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NZ" dirty="0">
                <a:solidFill>
                  <a:schemeClr val="accent1">
                    <a:satMod val="150000"/>
                  </a:schemeClr>
                </a:solidFill>
              </a:rPr>
              <a:t>Purpose</a:t>
            </a:r>
          </a:p>
        </p:txBody>
      </p:sp>
      <p:sp>
        <p:nvSpPr>
          <p:cNvPr id="17410" name="Content Placeholder 2"/>
          <p:cNvSpPr>
            <a:spLocks noGrp="1"/>
          </p:cNvSpPr>
          <p:nvPr>
            <p:ph idx="1"/>
          </p:nvPr>
        </p:nvSpPr>
        <p:spPr/>
        <p:txBody>
          <a:bodyPr/>
          <a:lstStyle/>
          <a:p>
            <a:r>
              <a:rPr lang="en-NZ" smtClean="0"/>
              <a:t>To transform an entity-relationship model into a normalised relational schema</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7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Definition </a:t>
            </a:r>
            <a:endParaRPr lang="en-US" smtClean="0"/>
          </a:p>
        </p:txBody>
      </p:sp>
      <p:sp>
        <p:nvSpPr>
          <p:cNvPr id="158723" name="Rectangle 3"/>
          <p:cNvSpPr>
            <a:spLocks noGrp="1"/>
          </p:cNvSpPr>
          <p:nvPr>
            <p:ph idx="1"/>
          </p:nvPr>
        </p:nvSpPr>
        <p:spPr/>
        <p:txBody>
          <a:bodyPr/>
          <a:lstStyle/>
          <a:p>
            <a:r>
              <a:rPr lang="en-AU" smtClean="0"/>
              <a:t>Functional Dependence</a:t>
            </a:r>
          </a:p>
          <a:p>
            <a:pPr lvl="1"/>
            <a:r>
              <a:rPr lang="en-AU" smtClean="0"/>
              <a:t>If A and B are two fields in a relation and A </a:t>
            </a:r>
            <a:r>
              <a:rPr lang="en-AU" i="1" smtClean="0"/>
              <a:t>uniquely determines</a:t>
            </a:r>
            <a:r>
              <a:rPr lang="en-AU" smtClean="0"/>
              <a:t> B</a:t>
            </a:r>
          </a:p>
          <a:p>
            <a:pPr lvl="1"/>
            <a:r>
              <a:rPr lang="en-AU" smtClean="0"/>
              <a:t>B is functionally dependent on A</a:t>
            </a:r>
          </a:p>
          <a:p>
            <a:pPr lvl="1"/>
            <a:r>
              <a:rPr lang="en-AU" smtClean="0"/>
              <a:t>A </a:t>
            </a:r>
            <a:r>
              <a:rPr lang="en-AU" smtClean="0">
                <a:sym typeface="Wingdings" pitchFamily="2" charset="2"/>
              </a:rPr>
              <a:t> B</a:t>
            </a:r>
          </a:p>
          <a:p>
            <a:pPr lvl="1"/>
            <a:endParaRPr lang="en-AU" smtClean="0">
              <a:sym typeface="Wingdings" pitchFamily="2" charset="2"/>
            </a:endParaRPr>
          </a:p>
          <a:p>
            <a:r>
              <a:rPr lang="en-AU" smtClean="0"/>
              <a:t>In our example</a:t>
            </a:r>
          </a:p>
          <a:p>
            <a:pPr lvl="1"/>
            <a:r>
              <a:rPr lang="en-AU" smtClean="0"/>
              <a:t>(studentID,instrument) -&gt; grade</a:t>
            </a:r>
          </a:p>
          <a:p>
            <a:pPr lvl="1"/>
            <a:r>
              <a:rPr lang="en-AU" smtClean="0"/>
              <a:t>Instrument -&gt; fee</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74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Caution!</a:t>
            </a:r>
            <a:endParaRPr lang="en-US" smtClean="0"/>
          </a:p>
        </p:txBody>
      </p:sp>
      <p:sp>
        <p:nvSpPr>
          <p:cNvPr id="159747" name="Rectangle 3"/>
          <p:cNvSpPr>
            <a:spLocks noGrp="1"/>
          </p:cNvSpPr>
          <p:nvPr>
            <p:ph idx="1"/>
          </p:nvPr>
        </p:nvSpPr>
        <p:spPr/>
        <p:txBody>
          <a:bodyPr/>
          <a:lstStyle/>
          <a:p>
            <a:pPr>
              <a:lnSpc>
                <a:spcPct val="90000"/>
              </a:lnSpc>
            </a:pPr>
            <a:r>
              <a:rPr lang="en-AU" smtClean="0"/>
              <a:t>You should never have a table where</a:t>
            </a:r>
          </a:p>
          <a:p>
            <a:pPr lvl="1">
              <a:lnSpc>
                <a:spcPct val="90000"/>
              </a:lnSpc>
            </a:pPr>
            <a:r>
              <a:rPr lang="en-AU" smtClean="0"/>
              <a:t>The primary key is composite, AND</a:t>
            </a:r>
          </a:p>
          <a:p>
            <a:pPr lvl="1">
              <a:lnSpc>
                <a:spcPct val="90000"/>
              </a:lnSpc>
            </a:pPr>
            <a:r>
              <a:rPr lang="en-AU" smtClean="0"/>
              <a:t>Any field is functionally dependent on only some of the fields making up the primary key</a:t>
            </a:r>
          </a:p>
          <a:p>
            <a:pPr lvl="1">
              <a:lnSpc>
                <a:spcPct val="90000"/>
              </a:lnSpc>
            </a:pPr>
            <a:endParaRPr lang="en-AU" smtClean="0"/>
          </a:p>
          <a:p>
            <a:pPr>
              <a:lnSpc>
                <a:spcPct val="90000"/>
              </a:lnSpc>
            </a:pPr>
            <a:r>
              <a:rPr lang="en-AU" smtClean="0"/>
              <a:t>Such a table will be at risk of update anomalies.</a:t>
            </a:r>
          </a:p>
          <a:p>
            <a:pPr>
              <a:lnSpc>
                <a:spcPct val="90000"/>
              </a:lnSpc>
            </a:pPr>
            <a:r>
              <a:rPr lang="en-AU" smtClean="0"/>
              <a:t>Uniqueness of the primary key is not enough to guarantee correct values for all the other fields.</a:t>
            </a:r>
          </a:p>
          <a:p>
            <a:pPr>
              <a:lnSpc>
                <a:spcPct val="90000"/>
              </a:lnSpc>
            </a:pP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79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To Fix This Problem</a:t>
            </a:r>
            <a:endParaRPr lang="en-US" smtClean="0"/>
          </a:p>
        </p:txBody>
      </p:sp>
      <p:sp>
        <p:nvSpPr>
          <p:cNvPr id="161795" name="Rectangle 3"/>
          <p:cNvSpPr>
            <a:spLocks noGrp="1"/>
          </p:cNvSpPr>
          <p:nvPr>
            <p:ph idx="1"/>
          </p:nvPr>
        </p:nvSpPr>
        <p:spPr/>
        <p:txBody>
          <a:bodyPr/>
          <a:lstStyle/>
          <a:p>
            <a:r>
              <a:rPr lang="en-AU" smtClean="0"/>
              <a:t>Pull the partially dependent columns out into their own table.</a:t>
            </a:r>
          </a:p>
          <a:p>
            <a:r>
              <a:rPr lang="en-AU" smtClean="0"/>
              <a:t>Make the part of the primary key they depend on their new primary key.</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81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To Fix This Problem</a:t>
            </a:r>
            <a:endParaRPr lang="en-US" smtClean="0"/>
          </a:p>
        </p:txBody>
      </p:sp>
      <p:sp>
        <p:nvSpPr>
          <p:cNvPr id="162819" name="Rectangle 3"/>
          <p:cNvSpPr>
            <a:spLocks noGrp="1"/>
          </p:cNvSpPr>
          <p:nvPr>
            <p:ph idx="1"/>
          </p:nvPr>
        </p:nvSpPr>
        <p:spPr/>
        <p:txBody>
          <a:bodyPr/>
          <a:lstStyle/>
          <a:p>
            <a:endParaRPr lang="en-US" smtClean="0"/>
          </a:p>
        </p:txBody>
      </p:sp>
      <p:grpSp>
        <p:nvGrpSpPr>
          <p:cNvPr id="2" name="Group 4"/>
          <p:cNvGrpSpPr>
            <a:grpSpLocks noChangeAspect="1"/>
          </p:cNvGrpSpPr>
          <p:nvPr/>
        </p:nvGrpSpPr>
        <p:grpSpPr bwMode="auto">
          <a:xfrm>
            <a:off x="914400" y="1924050"/>
            <a:ext cx="7693025" cy="4108450"/>
            <a:chOff x="576" y="1212"/>
            <a:chExt cx="4846" cy="2588"/>
          </a:xfrm>
        </p:grpSpPr>
        <p:sp>
          <p:nvSpPr>
            <p:cNvPr id="3" name="AutoShape 3"/>
            <p:cNvSpPr>
              <a:spLocks noChangeAspect="1" noChangeArrowheads="1" noTextEdit="1"/>
            </p:cNvSpPr>
            <p:nvPr/>
          </p:nvSpPr>
          <p:spPr bwMode="auto">
            <a:xfrm>
              <a:off x="576" y="1212"/>
              <a:ext cx="4838" cy="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576" y="1212"/>
              <a:ext cx="4846" cy="2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4025" y="2771"/>
              <a:ext cx="8" cy="10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794" y="3792"/>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794" y="2771"/>
              <a:ext cx="8"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1802" y="2771"/>
              <a:ext cx="222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4000" y="2780"/>
              <a:ext cx="25" cy="101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802" y="3768"/>
              <a:ext cx="2198" cy="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802" y="2780"/>
              <a:ext cx="24" cy="98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826" y="2780"/>
              <a:ext cx="2174" cy="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 name="Rectangle 14"/>
            <p:cNvSpPr>
              <a:spLocks noChangeArrowheads="1"/>
            </p:cNvSpPr>
            <p:nvPr/>
          </p:nvSpPr>
          <p:spPr bwMode="auto">
            <a:xfrm>
              <a:off x="1843" y="2804"/>
              <a:ext cx="9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Enrollment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4000" y="2984"/>
              <a:ext cx="8" cy="79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818" y="3768"/>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818" y="2984"/>
              <a:ext cx="8" cy="78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826" y="2984"/>
              <a:ext cx="2174"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826" y="298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826" y="298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 name="Rectangle 21"/>
            <p:cNvSpPr>
              <a:spLocks noChangeArrowheads="1"/>
            </p:cNvSpPr>
            <p:nvPr/>
          </p:nvSpPr>
          <p:spPr bwMode="auto">
            <a:xfrm>
              <a:off x="1835" y="2992"/>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0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 y="3033"/>
              <a:ext cx="12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3"/>
            <p:cNvSpPr>
              <a:spLocks noChangeArrowheads="1"/>
            </p:cNvSpPr>
            <p:nvPr/>
          </p:nvSpPr>
          <p:spPr bwMode="auto">
            <a:xfrm>
              <a:off x="1835" y="3180"/>
              <a:ext cx="196"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04"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 y="3220"/>
              <a:ext cx="1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5"/>
            <p:cNvSpPr>
              <a:spLocks noChangeArrowheads="1"/>
            </p:cNvSpPr>
            <p:nvPr/>
          </p:nvSpPr>
          <p:spPr bwMode="auto">
            <a:xfrm>
              <a:off x="1835" y="3376"/>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6"/>
            <p:cNvSpPr>
              <a:spLocks noChangeArrowheads="1"/>
            </p:cNvSpPr>
            <p:nvPr/>
          </p:nvSpPr>
          <p:spPr bwMode="auto">
            <a:xfrm>
              <a:off x="2039" y="2984"/>
              <a:ext cx="1961"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7"/>
            <p:cNvSpPr>
              <a:spLocks noChangeArrowheads="1"/>
            </p:cNvSpPr>
            <p:nvPr/>
          </p:nvSpPr>
          <p:spPr bwMode="auto">
            <a:xfrm>
              <a:off x="2096" y="3008"/>
              <a:ext cx="5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8"/>
            <p:cNvSpPr>
              <a:spLocks noChangeArrowheads="1"/>
            </p:cNvSpPr>
            <p:nvPr/>
          </p:nvSpPr>
          <p:spPr bwMode="auto">
            <a:xfrm>
              <a:off x="2039" y="3171"/>
              <a:ext cx="1961"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9"/>
            <p:cNvSpPr>
              <a:spLocks noChangeArrowheads="1"/>
            </p:cNvSpPr>
            <p:nvPr/>
          </p:nvSpPr>
          <p:spPr bwMode="auto">
            <a:xfrm>
              <a:off x="2096" y="3196"/>
              <a:ext cx="6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0"/>
            <p:cNvSpPr>
              <a:spLocks noChangeArrowheads="1"/>
            </p:cNvSpPr>
            <p:nvPr/>
          </p:nvSpPr>
          <p:spPr bwMode="auto">
            <a:xfrm>
              <a:off x="2039" y="3367"/>
              <a:ext cx="1961"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 name="Rectangle 31"/>
            <p:cNvSpPr>
              <a:spLocks noChangeArrowheads="1"/>
            </p:cNvSpPr>
            <p:nvPr/>
          </p:nvSpPr>
          <p:spPr bwMode="auto">
            <a:xfrm>
              <a:off x="2096" y="3392"/>
              <a:ext cx="36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grade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Line 32"/>
            <p:cNvSpPr>
              <a:spLocks noChangeShapeType="1"/>
            </p:cNvSpPr>
            <p:nvPr/>
          </p:nvSpPr>
          <p:spPr bwMode="auto">
            <a:xfrm>
              <a:off x="1826" y="2984"/>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0" name="Line 33"/>
            <p:cNvSpPr>
              <a:spLocks noChangeShapeType="1"/>
            </p:cNvSpPr>
            <p:nvPr/>
          </p:nvSpPr>
          <p:spPr bwMode="auto">
            <a:xfrm>
              <a:off x="1826" y="3171"/>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1" name="Line 34"/>
            <p:cNvSpPr>
              <a:spLocks noChangeShapeType="1"/>
            </p:cNvSpPr>
            <p:nvPr/>
          </p:nvSpPr>
          <p:spPr bwMode="auto">
            <a:xfrm>
              <a:off x="1826" y="3367"/>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16" name="Line 35"/>
            <p:cNvSpPr>
              <a:spLocks noChangeShapeType="1"/>
            </p:cNvSpPr>
            <p:nvPr/>
          </p:nvSpPr>
          <p:spPr bwMode="auto">
            <a:xfrm>
              <a:off x="1826" y="3555"/>
              <a:ext cx="2158"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17" name="Line 36"/>
            <p:cNvSpPr>
              <a:spLocks noChangeShapeType="1"/>
            </p:cNvSpPr>
            <p:nvPr/>
          </p:nvSpPr>
          <p:spPr bwMode="auto">
            <a:xfrm>
              <a:off x="1826"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0" name="Line 37"/>
            <p:cNvSpPr>
              <a:spLocks noChangeShapeType="1"/>
            </p:cNvSpPr>
            <p:nvPr/>
          </p:nvSpPr>
          <p:spPr bwMode="auto">
            <a:xfrm>
              <a:off x="2031"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1" name="Line 38"/>
            <p:cNvSpPr>
              <a:spLocks noChangeShapeType="1"/>
            </p:cNvSpPr>
            <p:nvPr/>
          </p:nvSpPr>
          <p:spPr bwMode="auto">
            <a:xfrm>
              <a:off x="3992" y="2984"/>
              <a:ext cx="0" cy="563"/>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22" name="Rectangle 39"/>
            <p:cNvSpPr>
              <a:spLocks noChangeArrowheads="1"/>
            </p:cNvSpPr>
            <p:nvPr/>
          </p:nvSpPr>
          <p:spPr bwMode="auto">
            <a:xfrm>
              <a:off x="5414" y="1269"/>
              <a:ext cx="8" cy="8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4" name="Rectangle 40"/>
            <p:cNvSpPr>
              <a:spLocks noChangeArrowheads="1"/>
            </p:cNvSpPr>
            <p:nvPr/>
          </p:nvSpPr>
          <p:spPr bwMode="auto">
            <a:xfrm>
              <a:off x="3183" y="2094"/>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5" name="Rectangle 41"/>
            <p:cNvSpPr>
              <a:spLocks noChangeArrowheads="1"/>
            </p:cNvSpPr>
            <p:nvPr/>
          </p:nvSpPr>
          <p:spPr bwMode="auto">
            <a:xfrm>
              <a:off x="3183" y="1269"/>
              <a:ext cx="8" cy="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6" name="Rectangle 42"/>
            <p:cNvSpPr>
              <a:spLocks noChangeArrowheads="1"/>
            </p:cNvSpPr>
            <p:nvPr/>
          </p:nvSpPr>
          <p:spPr bwMode="auto">
            <a:xfrm>
              <a:off x="3191" y="1269"/>
              <a:ext cx="222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7" name="Rectangle 43"/>
            <p:cNvSpPr>
              <a:spLocks noChangeArrowheads="1"/>
            </p:cNvSpPr>
            <p:nvPr/>
          </p:nvSpPr>
          <p:spPr bwMode="auto">
            <a:xfrm>
              <a:off x="5389" y="1277"/>
              <a:ext cx="25" cy="817"/>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8" name="Rectangle 44"/>
            <p:cNvSpPr>
              <a:spLocks noChangeArrowheads="1"/>
            </p:cNvSpPr>
            <p:nvPr/>
          </p:nvSpPr>
          <p:spPr bwMode="auto">
            <a:xfrm>
              <a:off x="3191" y="2069"/>
              <a:ext cx="2198"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29" name="Rectangle 45"/>
            <p:cNvSpPr>
              <a:spLocks noChangeArrowheads="1"/>
            </p:cNvSpPr>
            <p:nvPr/>
          </p:nvSpPr>
          <p:spPr bwMode="auto">
            <a:xfrm>
              <a:off x="3191" y="1277"/>
              <a:ext cx="25" cy="792"/>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0" name="Rectangle 46"/>
            <p:cNvSpPr>
              <a:spLocks noChangeArrowheads="1"/>
            </p:cNvSpPr>
            <p:nvPr/>
          </p:nvSpPr>
          <p:spPr bwMode="auto">
            <a:xfrm>
              <a:off x="3216" y="1277"/>
              <a:ext cx="2173"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1" name="Rectangle 47"/>
            <p:cNvSpPr>
              <a:spLocks noChangeArrowheads="1"/>
            </p:cNvSpPr>
            <p:nvPr/>
          </p:nvSpPr>
          <p:spPr bwMode="auto">
            <a:xfrm>
              <a:off x="3232" y="1302"/>
              <a:ext cx="8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2832" name="Rectangle 48"/>
            <p:cNvSpPr>
              <a:spLocks noChangeArrowheads="1"/>
            </p:cNvSpPr>
            <p:nvPr/>
          </p:nvSpPr>
          <p:spPr bwMode="auto">
            <a:xfrm>
              <a:off x="5389" y="1481"/>
              <a:ext cx="9" cy="5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3" name="Rectangle 49"/>
            <p:cNvSpPr>
              <a:spLocks noChangeArrowheads="1"/>
            </p:cNvSpPr>
            <p:nvPr/>
          </p:nvSpPr>
          <p:spPr bwMode="auto">
            <a:xfrm>
              <a:off x="3207" y="2069"/>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4" name="Rectangle 50"/>
            <p:cNvSpPr>
              <a:spLocks noChangeArrowheads="1"/>
            </p:cNvSpPr>
            <p:nvPr/>
          </p:nvSpPr>
          <p:spPr bwMode="auto">
            <a:xfrm>
              <a:off x="3207" y="1481"/>
              <a:ext cx="9" cy="58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5" name="Rectangle 51"/>
            <p:cNvSpPr>
              <a:spLocks noChangeArrowheads="1"/>
            </p:cNvSpPr>
            <p:nvPr/>
          </p:nvSpPr>
          <p:spPr bwMode="auto">
            <a:xfrm>
              <a:off x="3216" y="1481"/>
              <a:ext cx="2173" cy="9"/>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6" name="Rectangle 52"/>
            <p:cNvSpPr>
              <a:spLocks noChangeArrowheads="1"/>
            </p:cNvSpPr>
            <p:nvPr/>
          </p:nvSpPr>
          <p:spPr bwMode="auto">
            <a:xfrm>
              <a:off x="3216" y="1481"/>
              <a:ext cx="2173" cy="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7" name="Rectangle 53"/>
            <p:cNvSpPr>
              <a:spLocks noChangeArrowheads="1"/>
            </p:cNvSpPr>
            <p:nvPr/>
          </p:nvSpPr>
          <p:spPr bwMode="auto">
            <a:xfrm>
              <a:off x="3216" y="1481"/>
              <a:ext cx="2173" cy="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38" name="Rectangle 54"/>
            <p:cNvSpPr>
              <a:spLocks noChangeArrowheads="1"/>
            </p:cNvSpPr>
            <p:nvPr/>
          </p:nvSpPr>
          <p:spPr bwMode="auto">
            <a:xfrm>
              <a:off x="3224" y="1490"/>
              <a:ext cx="19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35"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 y="1530"/>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39" name="Rectangle 56"/>
            <p:cNvSpPr>
              <a:spLocks noChangeArrowheads="1"/>
            </p:cNvSpPr>
            <p:nvPr/>
          </p:nvSpPr>
          <p:spPr bwMode="auto">
            <a:xfrm>
              <a:off x="3224" y="1677"/>
              <a:ext cx="19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0" name="Rectangle 57"/>
            <p:cNvSpPr>
              <a:spLocks noChangeArrowheads="1"/>
            </p:cNvSpPr>
            <p:nvPr/>
          </p:nvSpPr>
          <p:spPr bwMode="auto">
            <a:xfrm>
              <a:off x="3428" y="1481"/>
              <a:ext cx="1961"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1" name="Rectangle 58"/>
            <p:cNvSpPr>
              <a:spLocks noChangeArrowheads="1"/>
            </p:cNvSpPr>
            <p:nvPr/>
          </p:nvSpPr>
          <p:spPr bwMode="auto">
            <a:xfrm>
              <a:off x="3485" y="1506"/>
              <a:ext cx="6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instrument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842" name="Rectangle 59"/>
            <p:cNvSpPr>
              <a:spLocks noChangeArrowheads="1"/>
            </p:cNvSpPr>
            <p:nvPr/>
          </p:nvSpPr>
          <p:spPr bwMode="auto">
            <a:xfrm>
              <a:off x="3428" y="1669"/>
              <a:ext cx="1961"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43" name="Rectangle 60"/>
            <p:cNvSpPr>
              <a:spLocks noChangeArrowheads="1"/>
            </p:cNvSpPr>
            <p:nvPr/>
          </p:nvSpPr>
          <p:spPr bwMode="auto">
            <a:xfrm>
              <a:off x="3485" y="1694"/>
              <a:ext cx="22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fee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844" name="Line 61"/>
            <p:cNvSpPr>
              <a:spLocks noChangeShapeType="1"/>
            </p:cNvSpPr>
            <p:nvPr/>
          </p:nvSpPr>
          <p:spPr bwMode="auto">
            <a:xfrm>
              <a:off x="3216" y="1481"/>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5" name="Line 62"/>
            <p:cNvSpPr>
              <a:spLocks noChangeShapeType="1"/>
            </p:cNvSpPr>
            <p:nvPr/>
          </p:nvSpPr>
          <p:spPr bwMode="auto">
            <a:xfrm>
              <a:off x="3216" y="1669"/>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6" name="Line 63"/>
            <p:cNvSpPr>
              <a:spLocks noChangeShapeType="1"/>
            </p:cNvSpPr>
            <p:nvPr/>
          </p:nvSpPr>
          <p:spPr bwMode="auto">
            <a:xfrm>
              <a:off x="3216" y="1865"/>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62847" name="Line 64"/>
            <p:cNvSpPr>
              <a:spLocks noChangeShapeType="1"/>
            </p:cNvSpPr>
            <p:nvPr/>
          </p:nvSpPr>
          <p:spPr bwMode="auto">
            <a:xfrm>
              <a:off x="3216"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2" name="Line 65"/>
            <p:cNvSpPr>
              <a:spLocks noChangeShapeType="1"/>
            </p:cNvSpPr>
            <p:nvPr/>
          </p:nvSpPr>
          <p:spPr bwMode="auto">
            <a:xfrm>
              <a:off x="3420"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3" name="Line 66"/>
            <p:cNvSpPr>
              <a:spLocks noChangeShapeType="1"/>
            </p:cNvSpPr>
            <p:nvPr/>
          </p:nvSpPr>
          <p:spPr bwMode="auto">
            <a:xfrm>
              <a:off x="5381" y="1481"/>
              <a:ext cx="0" cy="376"/>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4" name="Rectangle 67"/>
            <p:cNvSpPr>
              <a:spLocks noChangeArrowheads="1"/>
            </p:cNvSpPr>
            <p:nvPr/>
          </p:nvSpPr>
          <p:spPr bwMode="auto">
            <a:xfrm>
              <a:off x="3632" y="2273"/>
              <a:ext cx="9" cy="335"/>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5" name="Rectangle 68"/>
            <p:cNvSpPr>
              <a:spLocks noChangeArrowheads="1"/>
            </p:cNvSpPr>
            <p:nvPr/>
          </p:nvSpPr>
          <p:spPr bwMode="auto">
            <a:xfrm>
              <a:off x="3641" y="2273"/>
              <a:ext cx="8" cy="3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6" name="Rectangle 69"/>
            <p:cNvSpPr>
              <a:spLocks noChangeArrowheads="1"/>
            </p:cNvSpPr>
            <p:nvPr/>
          </p:nvSpPr>
          <p:spPr bwMode="auto">
            <a:xfrm>
              <a:off x="3649" y="2273"/>
              <a:ext cx="8" cy="33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7" name="Rectangle 70"/>
            <p:cNvSpPr>
              <a:spLocks noChangeArrowheads="1"/>
            </p:cNvSpPr>
            <p:nvPr/>
          </p:nvSpPr>
          <p:spPr bwMode="auto">
            <a:xfrm>
              <a:off x="3657" y="2273"/>
              <a:ext cx="8" cy="335"/>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8" name="Rectangle 71"/>
            <p:cNvSpPr>
              <a:spLocks noChangeArrowheads="1"/>
            </p:cNvSpPr>
            <p:nvPr/>
          </p:nvSpPr>
          <p:spPr bwMode="auto">
            <a:xfrm>
              <a:off x="3665" y="2273"/>
              <a:ext cx="8" cy="3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19" name="Rectangle 72"/>
            <p:cNvSpPr>
              <a:spLocks noChangeArrowheads="1"/>
            </p:cNvSpPr>
            <p:nvPr/>
          </p:nvSpPr>
          <p:spPr bwMode="auto">
            <a:xfrm>
              <a:off x="3641" y="2273"/>
              <a:ext cx="24"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0" name="Rectangle 73"/>
            <p:cNvSpPr>
              <a:spLocks noChangeArrowheads="1"/>
            </p:cNvSpPr>
            <p:nvPr/>
          </p:nvSpPr>
          <p:spPr bwMode="auto">
            <a:xfrm>
              <a:off x="3641" y="2265"/>
              <a:ext cx="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1" name="Rectangle 74"/>
            <p:cNvSpPr>
              <a:spLocks noChangeArrowheads="1"/>
            </p:cNvSpPr>
            <p:nvPr/>
          </p:nvSpPr>
          <p:spPr bwMode="auto">
            <a:xfrm>
              <a:off x="3641" y="2600"/>
              <a:ext cx="24"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2" name="Rectangle 75"/>
            <p:cNvSpPr>
              <a:spLocks noChangeArrowheads="1"/>
            </p:cNvSpPr>
            <p:nvPr/>
          </p:nvSpPr>
          <p:spPr bwMode="auto">
            <a:xfrm>
              <a:off x="3641" y="2608"/>
              <a:ext cx="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3" name="Oval 76"/>
            <p:cNvSpPr>
              <a:spLocks noChangeArrowheads="1"/>
            </p:cNvSpPr>
            <p:nvPr/>
          </p:nvSpPr>
          <p:spPr bwMode="auto">
            <a:xfrm>
              <a:off x="3632" y="2698"/>
              <a:ext cx="41" cy="82"/>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4" name="Oval 77"/>
            <p:cNvSpPr>
              <a:spLocks noChangeArrowheads="1"/>
            </p:cNvSpPr>
            <p:nvPr/>
          </p:nvSpPr>
          <p:spPr bwMode="auto">
            <a:xfrm>
              <a:off x="3616" y="2698"/>
              <a:ext cx="74" cy="82"/>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5" name="Oval 78"/>
            <p:cNvSpPr>
              <a:spLocks noChangeArrowheads="1"/>
            </p:cNvSpPr>
            <p:nvPr/>
          </p:nvSpPr>
          <p:spPr bwMode="auto">
            <a:xfrm>
              <a:off x="3632" y="2616"/>
              <a:ext cx="41" cy="90"/>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6" name="Oval 79"/>
            <p:cNvSpPr>
              <a:spLocks noChangeArrowheads="1"/>
            </p:cNvSpPr>
            <p:nvPr/>
          </p:nvSpPr>
          <p:spPr bwMode="auto">
            <a:xfrm>
              <a:off x="3616" y="2616"/>
              <a:ext cx="74" cy="90"/>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27" name="Freeform 80"/>
            <p:cNvSpPr>
              <a:spLocks/>
            </p:cNvSpPr>
            <p:nvPr/>
          </p:nvSpPr>
          <p:spPr bwMode="auto">
            <a:xfrm>
              <a:off x="3608" y="2102"/>
              <a:ext cx="82" cy="155"/>
            </a:xfrm>
            <a:custGeom>
              <a:avLst/>
              <a:gdLst>
                <a:gd name="T0" fmla="*/ 41 w 82"/>
                <a:gd name="T1" fmla="*/ 0 h 155"/>
                <a:gd name="T2" fmla="*/ 24 w 82"/>
                <a:gd name="T3" fmla="*/ 16 h 155"/>
                <a:gd name="T4" fmla="*/ 24 w 82"/>
                <a:gd name="T5" fmla="*/ 73 h 155"/>
                <a:gd name="T6" fmla="*/ 0 w 82"/>
                <a:gd name="T7" fmla="*/ 98 h 155"/>
                <a:gd name="T8" fmla="*/ 0 w 82"/>
                <a:gd name="T9" fmla="*/ 131 h 155"/>
                <a:gd name="T10" fmla="*/ 24 w 82"/>
                <a:gd name="T11" fmla="*/ 155 h 155"/>
                <a:gd name="T12" fmla="*/ 57 w 82"/>
                <a:gd name="T13" fmla="*/ 155 h 155"/>
                <a:gd name="T14" fmla="*/ 82 w 82"/>
                <a:gd name="T15" fmla="*/ 131 h 155"/>
                <a:gd name="T16" fmla="*/ 82 w 82"/>
                <a:gd name="T17" fmla="*/ 98 h 155"/>
                <a:gd name="T18" fmla="*/ 57 w 82"/>
                <a:gd name="T19" fmla="*/ 73 h 155"/>
                <a:gd name="T20" fmla="*/ 65 w 82"/>
                <a:gd name="T21" fmla="*/ 57 h 155"/>
                <a:gd name="T22" fmla="*/ 57 w 82"/>
                <a:gd name="T23" fmla="*/ 41 h 155"/>
                <a:gd name="T24" fmla="*/ 65 w 82"/>
                <a:gd name="T25" fmla="*/ 24 h 155"/>
                <a:gd name="T26" fmla="*/ 41 w 82"/>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55">
                  <a:moveTo>
                    <a:pt x="41" y="0"/>
                  </a:moveTo>
                  <a:lnTo>
                    <a:pt x="24" y="16"/>
                  </a:lnTo>
                  <a:lnTo>
                    <a:pt x="24" y="73"/>
                  </a:lnTo>
                  <a:lnTo>
                    <a:pt x="0" y="98"/>
                  </a:lnTo>
                  <a:lnTo>
                    <a:pt x="0" y="131"/>
                  </a:lnTo>
                  <a:lnTo>
                    <a:pt x="24" y="155"/>
                  </a:lnTo>
                  <a:lnTo>
                    <a:pt x="57" y="155"/>
                  </a:lnTo>
                  <a:lnTo>
                    <a:pt x="82" y="131"/>
                  </a:lnTo>
                  <a:lnTo>
                    <a:pt x="82" y="98"/>
                  </a:lnTo>
                  <a:lnTo>
                    <a:pt x="57" y="73"/>
                  </a:lnTo>
                  <a:lnTo>
                    <a:pt x="65" y="57"/>
                  </a:lnTo>
                  <a:lnTo>
                    <a:pt x="57" y="41"/>
                  </a:lnTo>
                  <a:lnTo>
                    <a:pt x="65" y="24"/>
                  </a:lnTo>
                  <a:lnTo>
                    <a:pt x="41" y="0"/>
                  </a:lnTo>
                  <a:close/>
                </a:path>
              </a:pathLst>
            </a:custGeom>
            <a:solidFill>
              <a:srgbClr val="FFFF00"/>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8528" name="Oval 81"/>
            <p:cNvSpPr>
              <a:spLocks noChangeArrowheads="1"/>
            </p:cNvSpPr>
            <p:nvPr/>
          </p:nvSpPr>
          <p:spPr bwMode="auto">
            <a:xfrm>
              <a:off x="3632" y="2208"/>
              <a:ext cx="41" cy="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29" name="Rectangle 82"/>
            <p:cNvSpPr>
              <a:spLocks noChangeArrowheads="1"/>
            </p:cNvSpPr>
            <p:nvPr/>
          </p:nvSpPr>
          <p:spPr bwMode="auto">
            <a:xfrm>
              <a:off x="2807" y="1212"/>
              <a:ext cx="8" cy="10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0" name="Rectangle 83"/>
            <p:cNvSpPr>
              <a:spLocks noChangeArrowheads="1"/>
            </p:cNvSpPr>
            <p:nvPr/>
          </p:nvSpPr>
          <p:spPr bwMode="auto">
            <a:xfrm>
              <a:off x="576" y="2233"/>
              <a:ext cx="223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1" name="Rectangle 84"/>
            <p:cNvSpPr>
              <a:spLocks noChangeArrowheads="1"/>
            </p:cNvSpPr>
            <p:nvPr/>
          </p:nvSpPr>
          <p:spPr bwMode="auto">
            <a:xfrm>
              <a:off x="576" y="1212"/>
              <a:ext cx="8"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2" name="Rectangle 85"/>
            <p:cNvSpPr>
              <a:spLocks noChangeArrowheads="1"/>
            </p:cNvSpPr>
            <p:nvPr/>
          </p:nvSpPr>
          <p:spPr bwMode="auto">
            <a:xfrm>
              <a:off x="584" y="1212"/>
              <a:ext cx="222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3" name="Rectangle 86"/>
            <p:cNvSpPr>
              <a:spLocks noChangeArrowheads="1"/>
            </p:cNvSpPr>
            <p:nvPr/>
          </p:nvSpPr>
          <p:spPr bwMode="auto">
            <a:xfrm>
              <a:off x="2783" y="1220"/>
              <a:ext cx="24" cy="101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4" name="Rectangle 87"/>
            <p:cNvSpPr>
              <a:spLocks noChangeArrowheads="1"/>
            </p:cNvSpPr>
            <p:nvPr/>
          </p:nvSpPr>
          <p:spPr bwMode="auto">
            <a:xfrm>
              <a:off x="584" y="2208"/>
              <a:ext cx="2199"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6" name="Rectangle 88"/>
            <p:cNvSpPr>
              <a:spLocks noChangeArrowheads="1"/>
            </p:cNvSpPr>
            <p:nvPr/>
          </p:nvSpPr>
          <p:spPr bwMode="auto">
            <a:xfrm>
              <a:off x="584" y="1220"/>
              <a:ext cx="25" cy="988"/>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7" name="Rectangle 89"/>
            <p:cNvSpPr>
              <a:spLocks noChangeArrowheads="1"/>
            </p:cNvSpPr>
            <p:nvPr/>
          </p:nvSpPr>
          <p:spPr bwMode="auto">
            <a:xfrm>
              <a:off x="609" y="1220"/>
              <a:ext cx="2174" cy="25"/>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38" name="Rectangle 90"/>
            <p:cNvSpPr>
              <a:spLocks noChangeArrowheads="1"/>
            </p:cNvSpPr>
            <p:nvPr/>
          </p:nvSpPr>
          <p:spPr bwMode="auto">
            <a:xfrm>
              <a:off x="625" y="1245"/>
              <a:ext cx="5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ahoma" panose="020B0604030504040204" pitchFamily="34" charset="0"/>
                </a:rPr>
                <a:t>Student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8539" name="Rectangle 91"/>
            <p:cNvSpPr>
              <a:spLocks noChangeArrowheads="1"/>
            </p:cNvSpPr>
            <p:nvPr/>
          </p:nvSpPr>
          <p:spPr bwMode="auto">
            <a:xfrm>
              <a:off x="2783" y="1424"/>
              <a:ext cx="8" cy="792"/>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0" name="Rectangle 92"/>
            <p:cNvSpPr>
              <a:spLocks noChangeArrowheads="1"/>
            </p:cNvSpPr>
            <p:nvPr/>
          </p:nvSpPr>
          <p:spPr bwMode="auto">
            <a:xfrm>
              <a:off x="601" y="2208"/>
              <a:ext cx="2182"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1" name="Rectangle 93"/>
            <p:cNvSpPr>
              <a:spLocks noChangeArrowheads="1"/>
            </p:cNvSpPr>
            <p:nvPr/>
          </p:nvSpPr>
          <p:spPr bwMode="auto">
            <a:xfrm>
              <a:off x="601" y="1424"/>
              <a:ext cx="8" cy="78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2" name="Rectangle 94"/>
            <p:cNvSpPr>
              <a:spLocks noChangeArrowheads="1"/>
            </p:cNvSpPr>
            <p:nvPr/>
          </p:nvSpPr>
          <p:spPr bwMode="auto">
            <a:xfrm>
              <a:off x="609" y="1424"/>
              <a:ext cx="2174" cy="8"/>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43" name="Rectangle 95"/>
            <p:cNvSpPr>
              <a:spLocks noChangeArrowheads="1"/>
            </p:cNvSpPr>
            <p:nvPr/>
          </p:nvSpPr>
          <p:spPr bwMode="auto">
            <a:xfrm>
              <a:off x="609" y="142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0" name="Rectangle 96"/>
            <p:cNvSpPr>
              <a:spLocks noChangeArrowheads="1"/>
            </p:cNvSpPr>
            <p:nvPr/>
          </p:nvSpPr>
          <p:spPr bwMode="auto">
            <a:xfrm>
              <a:off x="609" y="1424"/>
              <a:ext cx="2174" cy="7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1" name="Rectangle 97"/>
            <p:cNvSpPr>
              <a:spLocks noChangeArrowheads="1"/>
            </p:cNvSpPr>
            <p:nvPr/>
          </p:nvSpPr>
          <p:spPr bwMode="auto">
            <a:xfrm>
              <a:off x="617" y="1432"/>
              <a:ext cx="19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8578"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 y="1473"/>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2" name="Rectangle 99"/>
            <p:cNvSpPr>
              <a:spLocks noChangeArrowheads="1"/>
            </p:cNvSpPr>
            <p:nvPr/>
          </p:nvSpPr>
          <p:spPr bwMode="auto">
            <a:xfrm>
              <a:off x="617" y="1620"/>
              <a:ext cx="19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3" name="Rectangle 100"/>
            <p:cNvSpPr>
              <a:spLocks noChangeArrowheads="1"/>
            </p:cNvSpPr>
            <p:nvPr/>
          </p:nvSpPr>
          <p:spPr bwMode="auto">
            <a:xfrm>
              <a:off x="617" y="1816"/>
              <a:ext cx="19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4" name="Rectangle 101"/>
            <p:cNvSpPr>
              <a:spLocks noChangeArrowheads="1"/>
            </p:cNvSpPr>
            <p:nvPr/>
          </p:nvSpPr>
          <p:spPr bwMode="auto">
            <a:xfrm>
              <a:off x="821" y="1424"/>
              <a:ext cx="1962"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5" name="Rectangle 102"/>
            <p:cNvSpPr>
              <a:spLocks noChangeArrowheads="1"/>
            </p:cNvSpPr>
            <p:nvPr/>
          </p:nvSpPr>
          <p:spPr bwMode="auto">
            <a:xfrm>
              <a:off x="878" y="1449"/>
              <a:ext cx="5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studentID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86" name="Rectangle 103"/>
            <p:cNvSpPr>
              <a:spLocks noChangeArrowheads="1"/>
            </p:cNvSpPr>
            <p:nvPr/>
          </p:nvSpPr>
          <p:spPr bwMode="auto">
            <a:xfrm>
              <a:off x="821" y="1612"/>
              <a:ext cx="1962"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7" name="Rectangle 104"/>
            <p:cNvSpPr>
              <a:spLocks noChangeArrowheads="1"/>
            </p:cNvSpPr>
            <p:nvPr/>
          </p:nvSpPr>
          <p:spPr bwMode="auto">
            <a:xfrm>
              <a:off x="878" y="1637"/>
              <a:ext cx="55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lastName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88" name="Rectangle 105"/>
            <p:cNvSpPr>
              <a:spLocks noChangeArrowheads="1"/>
            </p:cNvSpPr>
            <p:nvPr/>
          </p:nvSpPr>
          <p:spPr bwMode="auto">
            <a:xfrm>
              <a:off x="821" y="1808"/>
              <a:ext cx="1962"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89" name="Rectangle 106"/>
            <p:cNvSpPr>
              <a:spLocks noChangeArrowheads="1"/>
            </p:cNvSpPr>
            <p:nvPr/>
          </p:nvSpPr>
          <p:spPr bwMode="auto">
            <a:xfrm>
              <a:off x="878" y="1833"/>
              <a:ext cx="57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Tahoma" panose="020B0604030504040204" pitchFamily="34" charset="0"/>
                </a:rPr>
                <a:t>firstName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490" name="Line 107"/>
            <p:cNvSpPr>
              <a:spLocks noChangeShapeType="1"/>
            </p:cNvSpPr>
            <p:nvPr/>
          </p:nvSpPr>
          <p:spPr bwMode="auto">
            <a:xfrm>
              <a:off x="609" y="1424"/>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1" name="Line 108"/>
            <p:cNvSpPr>
              <a:spLocks noChangeShapeType="1"/>
            </p:cNvSpPr>
            <p:nvPr/>
          </p:nvSpPr>
          <p:spPr bwMode="auto">
            <a:xfrm>
              <a:off x="609" y="1612"/>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2" name="Line 109"/>
            <p:cNvSpPr>
              <a:spLocks noChangeShapeType="1"/>
            </p:cNvSpPr>
            <p:nvPr/>
          </p:nvSpPr>
          <p:spPr bwMode="auto">
            <a:xfrm>
              <a:off x="609" y="1808"/>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3" name="Line 110"/>
            <p:cNvSpPr>
              <a:spLocks noChangeShapeType="1"/>
            </p:cNvSpPr>
            <p:nvPr/>
          </p:nvSpPr>
          <p:spPr bwMode="auto">
            <a:xfrm>
              <a:off x="609" y="1996"/>
              <a:ext cx="2157" cy="0"/>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4" name="Line 111"/>
            <p:cNvSpPr>
              <a:spLocks noChangeShapeType="1"/>
            </p:cNvSpPr>
            <p:nvPr/>
          </p:nvSpPr>
          <p:spPr bwMode="auto">
            <a:xfrm>
              <a:off x="609"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5" name="Line 112"/>
            <p:cNvSpPr>
              <a:spLocks noChangeShapeType="1"/>
            </p:cNvSpPr>
            <p:nvPr/>
          </p:nvSpPr>
          <p:spPr bwMode="auto">
            <a:xfrm>
              <a:off x="813"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6" name="Line 113"/>
            <p:cNvSpPr>
              <a:spLocks noChangeShapeType="1"/>
            </p:cNvSpPr>
            <p:nvPr/>
          </p:nvSpPr>
          <p:spPr bwMode="auto">
            <a:xfrm>
              <a:off x="2774" y="1424"/>
              <a:ext cx="0" cy="564"/>
            </a:xfrm>
            <a:prstGeom prst="line">
              <a:avLst/>
            </a:prstGeom>
            <a:noFill/>
            <a:ln w="12700">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497" name="Rectangle 114"/>
            <p:cNvSpPr>
              <a:spLocks noChangeArrowheads="1"/>
            </p:cNvSpPr>
            <p:nvPr/>
          </p:nvSpPr>
          <p:spPr bwMode="auto">
            <a:xfrm>
              <a:off x="2243" y="2412"/>
              <a:ext cx="8" cy="1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98" name="Rectangle 115"/>
            <p:cNvSpPr>
              <a:spLocks noChangeArrowheads="1"/>
            </p:cNvSpPr>
            <p:nvPr/>
          </p:nvSpPr>
          <p:spPr bwMode="auto">
            <a:xfrm>
              <a:off x="2251" y="2412"/>
              <a:ext cx="8"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499" name="Rectangle 116"/>
            <p:cNvSpPr>
              <a:spLocks noChangeArrowheads="1"/>
            </p:cNvSpPr>
            <p:nvPr/>
          </p:nvSpPr>
          <p:spPr bwMode="auto">
            <a:xfrm>
              <a:off x="2259" y="2412"/>
              <a:ext cx="9" cy="196"/>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0" name="Rectangle 117"/>
            <p:cNvSpPr>
              <a:spLocks noChangeArrowheads="1"/>
            </p:cNvSpPr>
            <p:nvPr/>
          </p:nvSpPr>
          <p:spPr bwMode="auto">
            <a:xfrm>
              <a:off x="2268" y="2412"/>
              <a:ext cx="8" cy="196"/>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1" name="Rectangle 118"/>
            <p:cNvSpPr>
              <a:spLocks noChangeArrowheads="1"/>
            </p:cNvSpPr>
            <p:nvPr/>
          </p:nvSpPr>
          <p:spPr bwMode="auto">
            <a:xfrm>
              <a:off x="2276" y="2412"/>
              <a:ext cx="8" cy="19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3" name="Rectangle 119"/>
            <p:cNvSpPr>
              <a:spLocks noChangeArrowheads="1"/>
            </p:cNvSpPr>
            <p:nvPr/>
          </p:nvSpPr>
          <p:spPr bwMode="auto">
            <a:xfrm>
              <a:off x="2251" y="2412"/>
              <a:ext cx="2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5" name="Rectangle 120"/>
            <p:cNvSpPr>
              <a:spLocks noChangeArrowheads="1"/>
            </p:cNvSpPr>
            <p:nvPr/>
          </p:nvSpPr>
          <p:spPr bwMode="auto">
            <a:xfrm>
              <a:off x="2251" y="2404"/>
              <a:ext cx="2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6" name="Rectangle 121"/>
            <p:cNvSpPr>
              <a:spLocks noChangeArrowheads="1"/>
            </p:cNvSpPr>
            <p:nvPr/>
          </p:nvSpPr>
          <p:spPr bwMode="auto">
            <a:xfrm>
              <a:off x="2251" y="2600"/>
              <a:ext cx="2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7" name="Rectangle 122"/>
            <p:cNvSpPr>
              <a:spLocks noChangeArrowheads="1"/>
            </p:cNvSpPr>
            <p:nvPr/>
          </p:nvSpPr>
          <p:spPr bwMode="auto">
            <a:xfrm>
              <a:off x="2251" y="2608"/>
              <a:ext cx="2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508" name="Oval 123"/>
            <p:cNvSpPr>
              <a:spLocks noChangeArrowheads="1"/>
            </p:cNvSpPr>
            <p:nvPr/>
          </p:nvSpPr>
          <p:spPr bwMode="auto">
            <a:xfrm>
              <a:off x="2243" y="2698"/>
              <a:ext cx="41" cy="82"/>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09" name="Oval 124"/>
            <p:cNvSpPr>
              <a:spLocks noChangeArrowheads="1"/>
            </p:cNvSpPr>
            <p:nvPr/>
          </p:nvSpPr>
          <p:spPr bwMode="auto">
            <a:xfrm>
              <a:off x="2227" y="2698"/>
              <a:ext cx="73" cy="82"/>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0" name="Oval 125"/>
            <p:cNvSpPr>
              <a:spLocks noChangeArrowheads="1"/>
            </p:cNvSpPr>
            <p:nvPr/>
          </p:nvSpPr>
          <p:spPr bwMode="auto">
            <a:xfrm>
              <a:off x="2243" y="2616"/>
              <a:ext cx="41" cy="90"/>
            </a:xfrm>
            <a:prstGeom prst="ellipse">
              <a:avLst/>
            </a:pr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11" name="Oval 126"/>
            <p:cNvSpPr>
              <a:spLocks noChangeArrowheads="1"/>
            </p:cNvSpPr>
            <p:nvPr/>
          </p:nvSpPr>
          <p:spPr bwMode="auto">
            <a:xfrm>
              <a:off x="2227" y="2616"/>
              <a:ext cx="73" cy="90"/>
            </a:xfrm>
            <a:prstGeom prst="ellipse">
              <a:avLst/>
            </a:pr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48576" name="Freeform 127"/>
            <p:cNvSpPr>
              <a:spLocks/>
            </p:cNvSpPr>
            <p:nvPr/>
          </p:nvSpPr>
          <p:spPr bwMode="auto">
            <a:xfrm>
              <a:off x="2219" y="2241"/>
              <a:ext cx="81" cy="155"/>
            </a:xfrm>
            <a:custGeom>
              <a:avLst/>
              <a:gdLst>
                <a:gd name="T0" fmla="*/ 40 w 81"/>
                <a:gd name="T1" fmla="*/ 0 h 155"/>
                <a:gd name="T2" fmla="*/ 24 w 81"/>
                <a:gd name="T3" fmla="*/ 16 h 155"/>
                <a:gd name="T4" fmla="*/ 24 w 81"/>
                <a:gd name="T5" fmla="*/ 73 h 155"/>
                <a:gd name="T6" fmla="*/ 0 w 81"/>
                <a:gd name="T7" fmla="*/ 98 h 155"/>
                <a:gd name="T8" fmla="*/ 0 w 81"/>
                <a:gd name="T9" fmla="*/ 130 h 155"/>
                <a:gd name="T10" fmla="*/ 24 w 81"/>
                <a:gd name="T11" fmla="*/ 155 h 155"/>
                <a:gd name="T12" fmla="*/ 57 w 81"/>
                <a:gd name="T13" fmla="*/ 155 h 155"/>
                <a:gd name="T14" fmla="*/ 81 w 81"/>
                <a:gd name="T15" fmla="*/ 130 h 155"/>
                <a:gd name="T16" fmla="*/ 81 w 81"/>
                <a:gd name="T17" fmla="*/ 98 h 155"/>
                <a:gd name="T18" fmla="*/ 57 w 81"/>
                <a:gd name="T19" fmla="*/ 73 h 155"/>
                <a:gd name="T20" fmla="*/ 65 w 81"/>
                <a:gd name="T21" fmla="*/ 57 h 155"/>
                <a:gd name="T22" fmla="*/ 57 w 81"/>
                <a:gd name="T23" fmla="*/ 41 h 155"/>
                <a:gd name="T24" fmla="*/ 65 w 81"/>
                <a:gd name="T25" fmla="*/ 24 h 155"/>
                <a:gd name="T26" fmla="*/ 40 w 81"/>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55">
                  <a:moveTo>
                    <a:pt x="40" y="0"/>
                  </a:moveTo>
                  <a:lnTo>
                    <a:pt x="24" y="16"/>
                  </a:lnTo>
                  <a:lnTo>
                    <a:pt x="24" y="73"/>
                  </a:lnTo>
                  <a:lnTo>
                    <a:pt x="0" y="98"/>
                  </a:lnTo>
                  <a:lnTo>
                    <a:pt x="0" y="130"/>
                  </a:lnTo>
                  <a:lnTo>
                    <a:pt x="24" y="155"/>
                  </a:lnTo>
                  <a:lnTo>
                    <a:pt x="57" y="155"/>
                  </a:lnTo>
                  <a:lnTo>
                    <a:pt x="81" y="130"/>
                  </a:lnTo>
                  <a:lnTo>
                    <a:pt x="81" y="98"/>
                  </a:lnTo>
                  <a:lnTo>
                    <a:pt x="57" y="73"/>
                  </a:lnTo>
                  <a:lnTo>
                    <a:pt x="65" y="57"/>
                  </a:lnTo>
                  <a:lnTo>
                    <a:pt x="57" y="41"/>
                  </a:lnTo>
                  <a:lnTo>
                    <a:pt x="65" y="24"/>
                  </a:lnTo>
                  <a:lnTo>
                    <a:pt x="40" y="0"/>
                  </a:lnTo>
                  <a:close/>
                </a:path>
              </a:pathLst>
            </a:custGeom>
            <a:solidFill>
              <a:srgbClr val="FFFF00"/>
            </a:solidFill>
            <a:ln w="1270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NZ"/>
            </a:p>
          </p:txBody>
        </p:sp>
        <p:sp>
          <p:nvSpPr>
            <p:cNvPr id="148577" name="Oval 128"/>
            <p:cNvSpPr>
              <a:spLocks noChangeArrowheads="1"/>
            </p:cNvSpPr>
            <p:nvPr/>
          </p:nvSpPr>
          <p:spPr bwMode="auto">
            <a:xfrm>
              <a:off x="2243" y="2347"/>
              <a:ext cx="41" cy="3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86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Second Normal Form</a:t>
            </a:r>
            <a:endParaRPr lang="en-US" smtClean="0"/>
          </a:p>
        </p:txBody>
      </p:sp>
      <p:sp>
        <p:nvSpPr>
          <p:cNvPr id="164867" name="Rectangle 3"/>
          <p:cNvSpPr>
            <a:spLocks noGrp="1"/>
          </p:cNvSpPr>
          <p:nvPr>
            <p:ph idx="1"/>
          </p:nvPr>
        </p:nvSpPr>
        <p:spPr/>
        <p:txBody>
          <a:bodyPr/>
          <a:lstStyle/>
          <a:p>
            <a:r>
              <a:rPr lang="en-AU" smtClean="0"/>
              <a:t>A table is in 2NF iff:</a:t>
            </a:r>
          </a:p>
          <a:p>
            <a:pPr lvl="1"/>
            <a:r>
              <a:rPr lang="en-AU" smtClean="0"/>
              <a:t>It is in 1NF</a:t>
            </a:r>
          </a:p>
          <a:p>
            <a:pPr lvl="1"/>
            <a:r>
              <a:rPr lang="en-AU" smtClean="0"/>
              <a:t>All non-key fields are functionally dependent on all parts of their primary key</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89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Second Normal Form</a:t>
            </a:r>
            <a:endParaRPr lang="en-US" smtClean="0"/>
          </a:p>
        </p:txBody>
      </p:sp>
      <p:sp>
        <p:nvSpPr>
          <p:cNvPr id="165891" name="Rectangle 3"/>
          <p:cNvSpPr>
            <a:spLocks noGrp="1"/>
          </p:cNvSpPr>
          <p:nvPr>
            <p:ph idx="1"/>
          </p:nvPr>
        </p:nvSpPr>
        <p:spPr/>
        <p:txBody>
          <a:bodyPr/>
          <a:lstStyle/>
          <a:p>
            <a:pPr>
              <a:lnSpc>
                <a:spcPct val="90000"/>
              </a:lnSpc>
            </a:pPr>
            <a:r>
              <a:rPr lang="en-AU" smtClean="0"/>
              <a:t>Flaw: </a:t>
            </a:r>
          </a:p>
          <a:p>
            <a:pPr lvl="1">
              <a:lnSpc>
                <a:spcPct val="90000"/>
              </a:lnSpc>
            </a:pPr>
            <a:r>
              <a:rPr lang="en-AU" smtClean="0"/>
              <a:t>Some non-key column is functionally dependent on only a subset of the fields which comprise the primary key</a:t>
            </a:r>
          </a:p>
          <a:p>
            <a:pPr lvl="1">
              <a:lnSpc>
                <a:spcPct val="90000"/>
              </a:lnSpc>
            </a:pPr>
            <a:endParaRPr lang="en-AU" smtClean="0"/>
          </a:p>
          <a:p>
            <a:pPr>
              <a:lnSpc>
                <a:spcPct val="90000"/>
              </a:lnSpc>
            </a:pPr>
            <a:r>
              <a:rPr lang="en-AU" smtClean="0"/>
              <a:t>Fix:</a:t>
            </a:r>
          </a:p>
          <a:p>
            <a:pPr lvl="1">
              <a:lnSpc>
                <a:spcPct val="90000"/>
              </a:lnSpc>
            </a:pPr>
            <a:r>
              <a:rPr lang="en-AU" smtClean="0"/>
              <a:t>Remove the non-key fields that are not dependent on the whole primary key</a:t>
            </a:r>
          </a:p>
          <a:p>
            <a:pPr lvl="1">
              <a:lnSpc>
                <a:spcPct val="90000"/>
              </a:lnSpc>
            </a:pPr>
            <a:r>
              <a:rPr lang="en-AU" smtClean="0"/>
              <a:t>Make a new table with all these fields and the part of the primary key they depend on as the new primary key</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91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Question</a:t>
            </a:r>
            <a:endParaRPr lang="en-US" smtClean="0"/>
          </a:p>
        </p:txBody>
      </p:sp>
      <p:sp>
        <p:nvSpPr>
          <p:cNvPr id="166915" name="Rectangle 3"/>
          <p:cNvSpPr>
            <a:spLocks noGrp="1"/>
          </p:cNvSpPr>
          <p:nvPr>
            <p:ph idx="1"/>
          </p:nvPr>
        </p:nvSpPr>
        <p:spPr/>
        <p:txBody>
          <a:bodyPr/>
          <a:lstStyle/>
          <a:p>
            <a:r>
              <a:rPr lang="en-AU" smtClean="0"/>
              <a:t>If a table is in 1NF and uses an auto-incrementing  IDENTITY variable as a primary key, must it also be in 2NF?</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96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2NF</a:t>
            </a:r>
            <a:endParaRPr lang="en-US" smtClean="0"/>
          </a:p>
        </p:txBody>
      </p:sp>
      <p:pic>
        <p:nvPicPr>
          <p:cNvPr id="168965" name="Picture 5"/>
          <p:cNvPicPr>
            <a:picLocks noGrp="1" noChangeAspect="1" noChangeArrowheads="1"/>
          </p:cNvPicPr>
          <p:nvPr>
            <p:ph idx="1"/>
          </p:nvPr>
        </p:nvPicPr>
        <p:blipFill>
          <a:blip r:embed="rId4" cstate="print"/>
          <a:srcRect/>
          <a:stretch>
            <a:fillRect/>
          </a:stretch>
        </p:blipFill>
        <p:spPr>
          <a:xfrm>
            <a:off x="838200" y="4095750"/>
            <a:ext cx="3505200" cy="2433638"/>
          </a:xfrm>
          <a:noFill/>
          <a:ln/>
        </p:spPr>
      </p:pic>
      <p:pic>
        <p:nvPicPr>
          <p:cNvPr id="168964" name="Picture 4"/>
          <p:cNvPicPr>
            <a:picLocks noChangeAspect="1" noChangeArrowheads="1"/>
          </p:cNvPicPr>
          <p:nvPr/>
        </p:nvPicPr>
        <p:blipFill>
          <a:blip r:embed="rId5" cstate="print"/>
          <a:srcRect/>
          <a:stretch>
            <a:fillRect/>
          </a:stretch>
        </p:blipFill>
        <p:spPr bwMode="auto">
          <a:xfrm>
            <a:off x="381000" y="1828800"/>
            <a:ext cx="4038600" cy="1976438"/>
          </a:xfrm>
          <a:prstGeom prst="rect">
            <a:avLst/>
          </a:prstGeom>
          <a:noFill/>
          <a:ln w="9525">
            <a:noFill/>
            <a:miter lim="800000"/>
            <a:headEnd/>
            <a:tailEnd/>
          </a:ln>
          <a:effectLst/>
        </p:spPr>
      </p:pic>
      <p:pic>
        <p:nvPicPr>
          <p:cNvPr id="168966" name="Picture 6"/>
          <p:cNvPicPr>
            <a:picLocks noChangeAspect="1" noChangeArrowheads="1"/>
          </p:cNvPicPr>
          <p:nvPr/>
        </p:nvPicPr>
        <p:blipFill>
          <a:blip r:embed="rId6" cstate="print"/>
          <a:srcRect/>
          <a:stretch>
            <a:fillRect/>
          </a:stretch>
        </p:blipFill>
        <p:spPr bwMode="auto">
          <a:xfrm>
            <a:off x="4953000" y="1828800"/>
            <a:ext cx="3962400" cy="2789238"/>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0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4083" name="Rectangle 3"/>
          <p:cNvSpPr>
            <a:spLocks noGrp="1"/>
          </p:cNvSpPr>
          <p:nvPr>
            <p:ph idx="1"/>
          </p:nvPr>
        </p:nvSpPr>
        <p:spPr/>
        <p:txBody>
          <a:bodyPr/>
          <a:lstStyle/>
          <a:p>
            <a:endParaRPr lang="en-US" smtClean="0"/>
          </a:p>
        </p:txBody>
      </p:sp>
      <p:pic>
        <p:nvPicPr>
          <p:cNvPr id="174085" name="Picture 5"/>
          <p:cNvPicPr>
            <a:picLocks noChangeAspect="1" noChangeArrowheads="1"/>
          </p:cNvPicPr>
          <p:nvPr/>
        </p:nvPicPr>
        <p:blipFill>
          <a:blip r:embed="rId3" cstate="print"/>
          <a:srcRect/>
          <a:stretch>
            <a:fillRect/>
          </a:stretch>
        </p:blipFill>
        <p:spPr bwMode="auto">
          <a:xfrm>
            <a:off x="1408113" y="1676400"/>
            <a:ext cx="6516687" cy="4732338"/>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0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2035" name="Rectangle 3"/>
          <p:cNvSpPr>
            <a:spLocks noGrp="1"/>
          </p:cNvSpPr>
          <p:nvPr>
            <p:ph idx="1"/>
          </p:nvPr>
        </p:nvSpPr>
        <p:spPr/>
        <p:txBody>
          <a:bodyPr/>
          <a:lstStyle/>
          <a:p>
            <a:endParaRPr lang="en-US" smtClean="0"/>
          </a:p>
        </p:txBody>
      </p:sp>
      <p:grpSp>
        <p:nvGrpSpPr>
          <p:cNvPr id="2" name="Group 4"/>
          <p:cNvGrpSpPr>
            <a:grpSpLocks noChangeAspect="1"/>
          </p:cNvGrpSpPr>
          <p:nvPr/>
        </p:nvGrpSpPr>
        <p:grpSpPr bwMode="auto">
          <a:xfrm>
            <a:off x="1600200" y="2057400"/>
            <a:ext cx="6270625" cy="4527550"/>
            <a:chOff x="1248" y="1146"/>
            <a:chExt cx="3950" cy="2852"/>
          </a:xfrm>
        </p:grpSpPr>
        <p:sp>
          <p:nvSpPr>
            <p:cNvPr id="3" name="AutoShape 3"/>
            <p:cNvSpPr>
              <a:spLocks noChangeAspect="1" noChangeArrowheads="1" noTextEdit="1"/>
            </p:cNvSpPr>
            <p:nvPr/>
          </p:nvSpPr>
          <p:spPr bwMode="auto">
            <a:xfrm>
              <a:off x="1248" y="1146"/>
              <a:ext cx="3936" cy="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4" name="Rectangle 5"/>
            <p:cNvSpPr>
              <a:spLocks noChangeArrowheads="1"/>
            </p:cNvSpPr>
            <p:nvPr/>
          </p:nvSpPr>
          <p:spPr bwMode="auto">
            <a:xfrm>
              <a:off x="5184" y="1146"/>
              <a:ext cx="14" cy="28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5" name="Rectangle 6"/>
            <p:cNvSpPr>
              <a:spLocks noChangeArrowheads="1"/>
            </p:cNvSpPr>
            <p:nvPr/>
          </p:nvSpPr>
          <p:spPr bwMode="auto">
            <a:xfrm>
              <a:off x="1248" y="3984"/>
              <a:ext cx="3936"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 name="Rectangle 7"/>
            <p:cNvSpPr>
              <a:spLocks noChangeArrowheads="1"/>
            </p:cNvSpPr>
            <p:nvPr/>
          </p:nvSpPr>
          <p:spPr bwMode="auto">
            <a:xfrm>
              <a:off x="1248" y="1146"/>
              <a:ext cx="14" cy="2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8"/>
            <p:cNvSpPr>
              <a:spLocks noChangeArrowheads="1"/>
            </p:cNvSpPr>
            <p:nvPr/>
          </p:nvSpPr>
          <p:spPr bwMode="auto">
            <a:xfrm>
              <a:off x="1262" y="1146"/>
              <a:ext cx="392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 name="Rectangle 9"/>
            <p:cNvSpPr>
              <a:spLocks noChangeArrowheads="1"/>
            </p:cNvSpPr>
            <p:nvPr/>
          </p:nvSpPr>
          <p:spPr bwMode="auto">
            <a:xfrm>
              <a:off x="5141" y="1160"/>
              <a:ext cx="43" cy="282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10"/>
            <p:cNvSpPr>
              <a:spLocks noChangeArrowheads="1"/>
            </p:cNvSpPr>
            <p:nvPr/>
          </p:nvSpPr>
          <p:spPr bwMode="auto">
            <a:xfrm>
              <a:off x="1262" y="3941"/>
              <a:ext cx="3879" cy="43"/>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 name="Rectangle 11"/>
            <p:cNvSpPr>
              <a:spLocks noChangeArrowheads="1"/>
            </p:cNvSpPr>
            <p:nvPr/>
          </p:nvSpPr>
          <p:spPr bwMode="auto">
            <a:xfrm>
              <a:off x="1262" y="1160"/>
              <a:ext cx="44" cy="2781"/>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2"/>
            <p:cNvSpPr>
              <a:spLocks noChangeArrowheads="1"/>
            </p:cNvSpPr>
            <p:nvPr/>
          </p:nvSpPr>
          <p:spPr bwMode="auto">
            <a:xfrm>
              <a:off x="1306" y="1160"/>
              <a:ext cx="3835" cy="44"/>
            </a:xfrm>
            <a:prstGeom prst="rect">
              <a:avLst/>
            </a:prstGeom>
            <a:solidFill>
              <a:srgbClr val="E0DF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 name="Rectangle 13"/>
            <p:cNvSpPr>
              <a:spLocks noChangeArrowheads="1"/>
            </p:cNvSpPr>
            <p:nvPr/>
          </p:nvSpPr>
          <p:spPr bwMode="auto">
            <a:xfrm>
              <a:off x="1335" y="1204"/>
              <a:ext cx="12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effectLst/>
                  <a:latin typeface="Tahoma" panose="020B0604030504040204" pitchFamily="34" charset="0"/>
                </a:rPr>
                <a:t>CavEvent</a:t>
              </a:r>
              <a:endParaRPr kumimoji="0" lang="en-US" altLang="en-US" sz="1800" b="0" i="0" u="none" strike="noStrike" cap="none" normalizeH="0" baseline="0" dirty="0" smtClean="0">
                <a:ln>
                  <a:noFill/>
                </a:ln>
                <a:effectLst/>
              </a:endParaRPr>
            </a:p>
          </p:txBody>
        </p:sp>
        <p:sp>
          <p:nvSpPr>
            <p:cNvPr id="13" name="Rectangle 14"/>
            <p:cNvSpPr>
              <a:spLocks noChangeArrowheads="1"/>
            </p:cNvSpPr>
            <p:nvPr/>
          </p:nvSpPr>
          <p:spPr bwMode="auto">
            <a:xfrm>
              <a:off x="5141" y="1521"/>
              <a:ext cx="14" cy="243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 name="Rectangle 15"/>
            <p:cNvSpPr>
              <a:spLocks noChangeArrowheads="1"/>
            </p:cNvSpPr>
            <p:nvPr/>
          </p:nvSpPr>
          <p:spPr bwMode="auto">
            <a:xfrm>
              <a:off x="1291" y="3941"/>
              <a:ext cx="3850" cy="1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Rectangle 16"/>
            <p:cNvSpPr>
              <a:spLocks noChangeArrowheads="1"/>
            </p:cNvSpPr>
            <p:nvPr/>
          </p:nvSpPr>
          <p:spPr bwMode="auto">
            <a:xfrm>
              <a:off x="1291" y="1521"/>
              <a:ext cx="15" cy="2420"/>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 name="Rectangle 17"/>
            <p:cNvSpPr>
              <a:spLocks noChangeArrowheads="1"/>
            </p:cNvSpPr>
            <p:nvPr/>
          </p:nvSpPr>
          <p:spPr bwMode="auto">
            <a:xfrm>
              <a:off x="1306" y="1521"/>
              <a:ext cx="3835" cy="14"/>
            </a:xfrm>
            <a:prstGeom prst="rect">
              <a:avLst/>
            </a:prstGeom>
            <a:solidFill>
              <a:srgbClr val="9D9D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 name="Rectangle 18"/>
            <p:cNvSpPr>
              <a:spLocks noChangeArrowheads="1"/>
            </p:cNvSpPr>
            <p:nvPr/>
          </p:nvSpPr>
          <p:spPr bwMode="auto">
            <a:xfrm>
              <a:off x="1306" y="1521"/>
              <a:ext cx="3835" cy="2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 name="Rectangle 19"/>
            <p:cNvSpPr>
              <a:spLocks noChangeArrowheads="1"/>
            </p:cNvSpPr>
            <p:nvPr/>
          </p:nvSpPr>
          <p:spPr bwMode="auto">
            <a:xfrm>
              <a:off x="1306" y="1521"/>
              <a:ext cx="3835" cy="2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 name="Rectangle 20"/>
            <p:cNvSpPr>
              <a:spLocks noChangeArrowheads="1"/>
            </p:cNvSpPr>
            <p:nvPr/>
          </p:nvSpPr>
          <p:spPr bwMode="auto">
            <a:xfrm>
              <a:off x="1320" y="1535"/>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pic>
          <p:nvPicPr>
            <p:cNvPr id="149525"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 y="1593"/>
              <a:ext cx="21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2"/>
            <p:cNvSpPr>
              <a:spLocks noChangeArrowheads="1"/>
            </p:cNvSpPr>
            <p:nvPr/>
          </p:nvSpPr>
          <p:spPr bwMode="auto">
            <a:xfrm>
              <a:off x="1320" y="1866"/>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1" name="Rectangle 23"/>
            <p:cNvSpPr>
              <a:spLocks noChangeArrowheads="1"/>
            </p:cNvSpPr>
            <p:nvPr/>
          </p:nvSpPr>
          <p:spPr bwMode="auto">
            <a:xfrm>
              <a:off x="1320" y="2198"/>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Rectangle 24"/>
            <p:cNvSpPr>
              <a:spLocks noChangeArrowheads="1"/>
            </p:cNvSpPr>
            <p:nvPr/>
          </p:nvSpPr>
          <p:spPr bwMode="auto">
            <a:xfrm>
              <a:off x="1320" y="2529"/>
              <a:ext cx="346"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3" name="Rectangle 25"/>
            <p:cNvSpPr>
              <a:spLocks noChangeArrowheads="1"/>
            </p:cNvSpPr>
            <p:nvPr/>
          </p:nvSpPr>
          <p:spPr bwMode="auto">
            <a:xfrm>
              <a:off x="1320" y="2875"/>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4" name="Rectangle 26"/>
            <p:cNvSpPr>
              <a:spLocks noChangeArrowheads="1"/>
            </p:cNvSpPr>
            <p:nvPr/>
          </p:nvSpPr>
          <p:spPr bwMode="auto">
            <a:xfrm>
              <a:off x="1320" y="3206"/>
              <a:ext cx="346" cy="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5" name="Rectangle 27"/>
            <p:cNvSpPr>
              <a:spLocks noChangeArrowheads="1"/>
            </p:cNvSpPr>
            <p:nvPr/>
          </p:nvSpPr>
          <p:spPr bwMode="auto">
            <a:xfrm>
              <a:off x="1681" y="1521"/>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Rectangle 28"/>
            <p:cNvSpPr>
              <a:spLocks noChangeArrowheads="1"/>
            </p:cNvSpPr>
            <p:nvPr/>
          </p:nvSpPr>
          <p:spPr bwMode="auto">
            <a:xfrm>
              <a:off x="1781" y="1564"/>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eventID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9"/>
            <p:cNvSpPr>
              <a:spLocks noChangeArrowheads="1"/>
            </p:cNvSpPr>
            <p:nvPr/>
          </p:nvSpPr>
          <p:spPr bwMode="auto">
            <a:xfrm>
              <a:off x="1681" y="1852"/>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 name="Rectangle 30"/>
            <p:cNvSpPr>
              <a:spLocks noChangeArrowheads="1"/>
            </p:cNvSpPr>
            <p:nvPr/>
          </p:nvSpPr>
          <p:spPr bwMode="auto">
            <a:xfrm>
              <a:off x="1781" y="1895"/>
              <a:ext cx="10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eventDate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31"/>
            <p:cNvSpPr>
              <a:spLocks noChangeArrowheads="1"/>
            </p:cNvSpPr>
            <p:nvPr/>
          </p:nvSpPr>
          <p:spPr bwMode="auto">
            <a:xfrm>
              <a:off x="1681" y="2183"/>
              <a:ext cx="346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 name="Rectangle 32"/>
            <p:cNvSpPr>
              <a:spLocks noChangeArrowheads="1"/>
            </p:cNvSpPr>
            <p:nvPr/>
          </p:nvSpPr>
          <p:spPr bwMode="auto">
            <a:xfrm>
              <a:off x="1781" y="2226"/>
              <a:ext cx="1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err="1" smtClean="0">
                  <a:ln>
                    <a:noFill/>
                  </a:ln>
                  <a:solidFill>
                    <a:srgbClr val="000000"/>
                  </a:solidFill>
                  <a:effectLst/>
                  <a:latin typeface="Tahoma" panose="020B0604030504040204" pitchFamily="34" charset="0"/>
                </a:rPr>
                <a:t>eventLocation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33"/>
            <p:cNvSpPr>
              <a:spLocks noChangeArrowheads="1"/>
            </p:cNvSpPr>
            <p:nvPr/>
          </p:nvSpPr>
          <p:spPr bwMode="auto">
            <a:xfrm>
              <a:off x="1681" y="2515"/>
              <a:ext cx="3460"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2" name="Rectangle 34"/>
            <p:cNvSpPr>
              <a:spLocks noChangeArrowheads="1"/>
            </p:cNvSpPr>
            <p:nvPr/>
          </p:nvSpPr>
          <p:spPr bwMode="auto">
            <a:xfrm>
              <a:off x="1781" y="2558"/>
              <a:ext cx="1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eventJudge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33" name="Rectangle 35"/>
            <p:cNvSpPr>
              <a:spLocks noChangeArrowheads="1"/>
            </p:cNvSpPr>
            <p:nvPr/>
          </p:nvSpPr>
          <p:spPr bwMode="auto">
            <a:xfrm>
              <a:off x="1681" y="2860"/>
              <a:ext cx="346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7" name="Rectangle 36"/>
            <p:cNvSpPr>
              <a:spLocks noChangeArrowheads="1"/>
            </p:cNvSpPr>
            <p:nvPr/>
          </p:nvSpPr>
          <p:spPr bwMode="auto">
            <a:xfrm>
              <a:off x="1781" y="2904"/>
              <a:ext cx="9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dogName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38" name="Rectangle 37"/>
            <p:cNvSpPr>
              <a:spLocks noChangeArrowheads="1"/>
            </p:cNvSpPr>
            <p:nvPr/>
          </p:nvSpPr>
          <p:spPr bwMode="auto">
            <a:xfrm>
              <a:off x="1681" y="3192"/>
              <a:ext cx="3460"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039" name="Rectangle 38"/>
            <p:cNvSpPr>
              <a:spLocks noChangeArrowheads="1"/>
            </p:cNvSpPr>
            <p:nvPr/>
          </p:nvSpPr>
          <p:spPr bwMode="auto">
            <a:xfrm>
              <a:off x="1781" y="3235"/>
              <a:ext cx="10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smtClean="0">
                  <a:ln>
                    <a:noFill/>
                  </a:ln>
                  <a:solidFill>
                    <a:srgbClr val="000000"/>
                  </a:solidFill>
                  <a:effectLst/>
                  <a:latin typeface="Tahoma" panose="020B0604030504040204" pitchFamily="34" charset="0"/>
                </a:rPr>
                <a:t>dogOwner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2040" name="Line 39"/>
            <p:cNvSpPr>
              <a:spLocks noChangeShapeType="1"/>
            </p:cNvSpPr>
            <p:nvPr/>
          </p:nvSpPr>
          <p:spPr bwMode="auto">
            <a:xfrm>
              <a:off x="1306" y="1521"/>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1" name="Line 40"/>
            <p:cNvSpPr>
              <a:spLocks noChangeShapeType="1"/>
            </p:cNvSpPr>
            <p:nvPr/>
          </p:nvSpPr>
          <p:spPr bwMode="auto">
            <a:xfrm>
              <a:off x="1306" y="1852"/>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2" name="Line 41"/>
            <p:cNvSpPr>
              <a:spLocks noChangeShapeType="1"/>
            </p:cNvSpPr>
            <p:nvPr/>
          </p:nvSpPr>
          <p:spPr bwMode="auto">
            <a:xfrm>
              <a:off x="1306" y="2183"/>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3" name="Line 42"/>
            <p:cNvSpPr>
              <a:spLocks noChangeShapeType="1"/>
            </p:cNvSpPr>
            <p:nvPr/>
          </p:nvSpPr>
          <p:spPr bwMode="auto">
            <a:xfrm>
              <a:off x="1306" y="2515"/>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4" name="Line 43"/>
            <p:cNvSpPr>
              <a:spLocks noChangeShapeType="1"/>
            </p:cNvSpPr>
            <p:nvPr/>
          </p:nvSpPr>
          <p:spPr bwMode="auto">
            <a:xfrm>
              <a:off x="1306" y="2860"/>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5" name="Line 44"/>
            <p:cNvSpPr>
              <a:spLocks noChangeShapeType="1"/>
            </p:cNvSpPr>
            <p:nvPr/>
          </p:nvSpPr>
          <p:spPr bwMode="auto">
            <a:xfrm>
              <a:off x="1306" y="3192"/>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6" name="Line 45"/>
            <p:cNvSpPr>
              <a:spLocks noChangeShapeType="1"/>
            </p:cNvSpPr>
            <p:nvPr/>
          </p:nvSpPr>
          <p:spPr bwMode="auto">
            <a:xfrm>
              <a:off x="1306" y="3523"/>
              <a:ext cx="3806" cy="0"/>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7" name="Line 46"/>
            <p:cNvSpPr>
              <a:spLocks noChangeShapeType="1"/>
            </p:cNvSpPr>
            <p:nvPr/>
          </p:nvSpPr>
          <p:spPr bwMode="auto">
            <a:xfrm>
              <a:off x="130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8" name="Line 47"/>
            <p:cNvSpPr>
              <a:spLocks noChangeShapeType="1"/>
            </p:cNvSpPr>
            <p:nvPr/>
          </p:nvSpPr>
          <p:spPr bwMode="auto">
            <a:xfrm>
              <a:off x="166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72049" name="Line 48"/>
            <p:cNvSpPr>
              <a:spLocks noChangeShapeType="1"/>
            </p:cNvSpPr>
            <p:nvPr/>
          </p:nvSpPr>
          <p:spPr bwMode="auto">
            <a:xfrm>
              <a:off x="5126" y="1521"/>
              <a:ext cx="0" cy="1988"/>
            </a:xfrm>
            <a:prstGeom prst="line">
              <a:avLst/>
            </a:prstGeom>
            <a:noFill/>
            <a:ln w="22225">
              <a:solidFill>
                <a:srgbClr val="E0DF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NZ"/>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3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Process</a:t>
            </a:r>
            <a:endParaRPr lang="en-US" smtClean="0"/>
          </a:p>
        </p:txBody>
      </p:sp>
      <p:sp>
        <p:nvSpPr>
          <p:cNvPr id="101379" name="Rectangle 3"/>
          <p:cNvSpPr>
            <a:spLocks noGrp="1"/>
          </p:cNvSpPr>
          <p:nvPr>
            <p:ph idx="1"/>
          </p:nvPr>
        </p:nvSpPr>
        <p:spPr/>
        <p:txBody>
          <a:bodyPr/>
          <a:lstStyle/>
          <a:p>
            <a:pPr marL="639763" indent="-571500">
              <a:buFont typeface="Wingdings" pitchFamily="2" charset="2"/>
              <a:buAutoNum type="arabicPeriod"/>
            </a:pPr>
            <a:r>
              <a:rPr lang="en-AU" smtClean="0"/>
              <a:t>Follow through mechanical conversion steps.</a:t>
            </a:r>
          </a:p>
          <a:p>
            <a:pPr marL="639763" indent="-571500">
              <a:buFont typeface="Wingdings" pitchFamily="2" charset="2"/>
              <a:buAutoNum type="arabicPeriod"/>
            </a:pPr>
            <a:r>
              <a:rPr lang="en-AU" smtClean="0"/>
              <a:t>Normalise as required</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10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75107" name="Rectangle 3"/>
          <p:cNvSpPr>
            <a:spLocks noGrp="1"/>
          </p:cNvSpPr>
          <p:nvPr>
            <p:ph idx="1"/>
          </p:nvPr>
        </p:nvSpPr>
        <p:spPr>
          <a:xfrm>
            <a:off x="304800" y="1784350"/>
            <a:ext cx="8839200" cy="4768850"/>
          </a:xfrm>
        </p:spPr>
        <p:txBody>
          <a:bodyPr/>
          <a:lstStyle/>
          <a:p>
            <a:endParaRPr lang="en-US" smtClean="0"/>
          </a:p>
        </p:txBody>
      </p:sp>
      <p:graphicFrame>
        <p:nvGraphicFramePr>
          <p:cNvPr id="175225" name="Group 121"/>
          <p:cNvGraphicFramePr>
            <a:graphicFrameLocks noGrp="1"/>
          </p:cNvGraphicFramePr>
          <p:nvPr/>
        </p:nvGraphicFramePr>
        <p:xfrm>
          <a:off x="152400" y="2328863"/>
          <a:ext cx="8839200" cy="2928942"/>
        </p:xfrm>
        <a:graphic>
          <a:graphicData uri="http://schemas.openxmlformats.org/drawingml/2006/table">
            <a:tbl>
              <a:tblPr/>
              <a:tblGrid>
                <a:gridCol w="106045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4351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gridCol w="1403350">
                  <a:extLst>
                    <a:ext uri="{9D8B030D-6E8A-4147-A177-3AD203B41FA5}">
                      <a16:colId xmlns:a16="http://schemas.microsoft.com/office/drawing/2014/main" val="20005"/>
                    </a:ext>
                  </a:extLst>
                </a:gridCol>
              </a:tblGrid>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EventID</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Day</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Location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Judge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Dog</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cap="fla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1" i="0" u="none" strike="noStrike" cap="none" normalizeH="0" baseline="0" smtClean="0">
                          <a:ln>
                            <a:noFill/>
                          </a:ln>
                          <a:solidFill>
                            <a:schemeClr val="bg1"/>
                          </a:solidFill>
                          <a:effectLst/>
                          <a:latin typeface="Arial" charset="0"/>
                          <a:cs typeface="Arial" charset="0"/>
                        </a:rPr>
                        <a:t>Owner</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cap="flat">
                      <a:noFill/>
                    </a:lnT>
                    <a:lnB>
                      <a:noFill/>
                    </a:lnB>
                    <a:lnTlToBr>
                      <a:noFill/>
                    </a:lnTlToBr>
                    <a:lnBlToTr>
                      <a:noFill/>
                    </a:lnBlToTr>
                    <a:solidFill>
                      <a:schemeClr val="tx1"/>
                    </a:solidFill>
                  </a:tcPr>
                </a:tc>
                <a:extLst>
                  <a:ext uri="{0D108BD9-81ED-4DB2-BD59-A6C34878D82A}">
                    <a16:rowId xmlns:a16="http://schemas.microsoft.com/office/drawing/2014/main" val="10000"/>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2/10/2009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Westminster</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Beth Sweigart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Cindy Huggins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1"/>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30/09/2009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Inglison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Robert Waddington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Nottus Hooray Henry</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James Jackson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2"/>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3</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8/11/2009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Higham</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Michale Forte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Cinderlace Cromwell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Albert Vella</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3"/>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4</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12/12/2009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Los Angeles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Beth Sweigart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Pinecrest Rock The Boat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Margaret duBois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4"/>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5</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14/06/2009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Bristol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Vladimir Lizorov</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Cindy Huggins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5"/>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6</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20/02/2009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San Diego</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Paula Mitchell</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Pinecrest Rock The Boat</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Margaret duBois</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6"/>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7</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11/01/2009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Boston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Kevin Sherman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Anberran Ginger Truffle</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Evan Mondrian</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cap="flat">
                      <a:noFill/>
                    </a:lnR>
                    <a:lnT>
                      <a:noFill/>
                    </a:lnT>
                    <a:lnB>
                      <a:noFill/>
                    </a:lnB>
                    <a:lnTlToBr>
                      <a:noFill/>
                    </a:lnTlToBr>
                    <a:lnBlToTr>
                      <a:noFill/>
                    </a:lnBlToTr>
                    <a:solidFill>
                      <a:schemeClr val="tx1"/>
                    </a:solidFill>
                  </a:tcPr>
                </a:tc>
                <a:extLst>
                  <a:ext uri="{0D108BD9-81ED-4DB2-BD59-A6C34878D82A}">
                    <a16:rowId xmlns:a16="http://schemas.microsoft.com/office/drawing/2014/main" val="10007"/>
                  </a:ext>
                </a:extLst>
              </a:tr>
              <a:tr h="325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8</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cap="flat">
                      <a:noFill/>
                    </a:lnL>
                    <a:lnR>
                      <a:noFill/>
                    </a:lnR>
                    <a:lnT>
                      <a:noFill/>
                    </a:lnT>
                    <a:lnB cap="flat">
                      <a:noFill/>
                    </a:lnB>
                    <a:lnTlToBr>
                      <a:noFill/>
                    </a:lnTlToBr>
                    <a:lnBlToTr>
                      <a:noFill/>
                    </a:lnBlToTr>
                    <a:solidFill>
                      <a:schemeClr val="tx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9/03/2009</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Edinbirgh</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Vladimir Lizorov</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smtClean="0">
                          <a:ln>
                            <a:noFill/>
                          </a:ln>
                          <a:solidFill>
                            <a:schemeClr val="bg1"/>
                          </a:solidFill>
                          <a:effectLst/>
                          <a:latin typeface="Arial" charset="0"/>
                          <a:cs typeface="Arial" charset="0"/>
                        </a:rPr>
                        <a:t>Ch Timsar Mister Moonlighter </a:t>
                      </a:r>
                      <a:endParaRPr kumimoji="0" lang="en-US" sz="1050" b="0" i="0" u="none" strike="noStrike" cap="none" normalizeH="0" baseline="0" smtClean="0">
                        <a:ln>
                          <a:noFill/>
                        </a:ln>
                        <a:solidFill>
                          <a:schemeClr val="bg1"/>
                        </a:solidFill>
                        <a:effectLst/>
                        <a:latin typeface="Corbel" pitchFamily="34" charset="0"/>
                      </a:endParaRPr>
                    </a:p>
                  </a:txBody>
                  <a:tcPr anchor="b" horzOverflow="overflow">
                    <a:lnL>
                      <a:noFill/>
                    </a:lnL>
                    <a:lnR>
                      <a:noFill/>
                    </a:lnR>
                    <a:lnT>
                      <a:noFill/>
                    </a:lnT>
                    <a:lnB cap="flat">
                      <a:noFill/>
                    </a:lnB>
                    <a:lnTlToBr>
                      <a:noFill/>
                    </a:lnTlToBr>
                    <a:lnBlToTr>
                      <a:noFill/>
                    </a:lnBlToTr>
                    <a:solidFill>
                      <a:schemeClr val="tx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Arial" charset="0"/>
                          <a:cs typeface="Arial" charset="0"/>
                        </a:rPr>
                        <a:t>Cindy Huggins</a:t>
                      </a:r>
                      <a:endParaRPr kumimoji="0" lang="en-US" sz="1050" b="0" i="0" u="none" strike="noStrike" cap="none" normalizeH="0" baseline="0" dirty="0" smtClean="0">
                        <a:ln>
                          <a:noFill/>
                        </a:ln>
                        <a:solidFill>
                          <a:schemeClr val="bg1"/>
                        </a:solidFill>
                        <a:effectLst/>
                        <a:latin typeface="Corbel" pitchFamily="34" charset="0"/>
                      </a:endParaRPr>
                    </a:p>
                  </a:txBody>
                  <a:tcPr anchor="b" horzOverflow="overflow">
                    <a:lnL>
                      <a:noFill/>
                    </a:lnL>
                    <a:lnR cap="flat">
                      <a:noFill/>
                    </a:lnR>
                    <a:lnT>
                      <a:noFill/>
                    </a:lnT>
                    <a:lnB cap="flat">
                      <a:noFill/>
                    </a:lnB>
                    <a:lnTlToBr>
                      <a:noFill/>
                    </a:lnTlToBr>
                    <a:lnBlToTr>
                      <a:noFill/>
                    </a:lnBlToTr>
                    <a:solidFill>
                      <a:schemeClr val="tx1"/>
                    </a:solidFill>
                  </a:tcPr>
                </a:tc>
                <a:extLst>
                  <a:ext uri="{0D108BD9-81ED-4DB2-BD59-A6C34878D82A}">
                    <a16:rowId xmlns:a16="http://schemas.microsoft.com/office/drawing/2014/main" val="10008"/>
                  </a:ext>
                </a:extLst>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25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Example</a:t>
            </a:r>
            <a:endParaRPr lang="en-US" smtClean="0"/>
          </a:p>
        </p:txBody>
      </p:sp>
      <p:sp>
        <p:nvSpPr>
          <p:cNvPr id="181251" name="Rectangle 3"/>
          <p:cNvSpPr>
            <a:spLocks noGrp="1"/>
          </p:cNvSpPr>
          <p:nvPr>
            <p:ph idx="1"/>
          </p:nvPr>
        </p:nvSpPr>
        <p:spPr/>
        <p:txBody>
          <a:bodyPr/>
          <a:lstStyle/>
          <a:p>
            <a:r>
              <a:rPr lang="en-AU" smtClean="0"/>
              <a:t>Dog -&gt; Owner</a:t>
            </a:r>
          </a:p>
          <a:p>
            <a:r>
              <a:rPr lang="en-AU" smtClean="0"/>
              <a:t>Dog is not a primary key</a:t>
            </a:r>
          </a:p>
          <a:p>
            <a:r>
              <a:rPr lang="en-AU" smtClean="0"/>
              <a:t>Therefore, you can have repeated instances of Dog in the table</a:t>
            </a:r>
          </a:p>
          <a:p>
            <a:r>
              <a:rPr lang="en-AU" smtClean="0"/>
              <a:t>In which case you will have repeated instances of (Dog, Owner) in the table</a:t>
            </a:r>
          </a:p>
          <a:p>
            <a:r>
              <a:rPr lang="en-AU" smtClean="0"/>
              <a:t>If (Dog, Owner) changes, you  must update all repetitions</a:t>
            </a:r>
          </a:p>
          <a:p>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1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1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22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Caution!</a:t>
            </a:r>
            <a:endParaRPr lang="en-US" smtClean="0"/>
          </a:p>
        </p:txBody>
      </p:sp>
      <p:sp>
        <p:nvSpPr>
          <p:cNvPr id="182275" name="Rectangle 3"/>
          <p:cNvSpPr>
            <a:spLocks noGrp="1"/>
          </p:cNvSpPr>
          <p:nvPr>
            <p:ph idx="1"/>
          </p:nvPr>
        </p:nvSpPr>
        <p:spPr/>
        <p:txBody>
          <a:bodyPr/>
          <a:lstStyle/>
          <a:p>
            <a:r>
              <a:rPr lang="en-AU" smtClean="0"/>
              <a:t>If any column is functionally dependent on a </a:t>
            </a:r>
            <a:r>
              <a:rPr lang="en-AU" i="1" smtClean="0"/>
              <a:t>non-primary key</a:t>
            </a:r>
            <a:r>
              <a:rPr lang="en-AU" smtClean="0"/>
              <a:t> your table is at risk of update anomalies.</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Third Normal Form</a:t>
            </a:r>
            <a:endParaRPr lang="en-US" smtClean="0"/>
          </a:p>
        </p:txBody>
      </p:sp>
      <p:sp>
        <p:nvSpPr>
          <p:cNvPr id="184323" name="Rectangle 3"/>
          <p:cNvSpPr>
            <a:spLocks noGrp="1"/>
          </p:cNvSpPr>
          <p:nvPr>
            <p:ph idx="1"/>
          </p:nvPr>
        </p:nvSpPr>
        <p:spPr>
          <a:xfrm>
            <a:off x="914400" y="1752600"/>
            <a:ext cx="7772400" cy="4572000"/>
          </a:xfrm>
        </p:spPr>
        <p:txBody>
          <a:bodyPr/>
          <a:lstStyle/>
          <a:p>
            <a:r>
              <a:rPr lang="en-AU" smtClean="0"/>
              <a:t>Flaw:</a:t>
            </a:r>
          </a:p>
          <a:p>
            <a:pPr lvl="1"/>
            <a:r>
              <a:rPr lang="en-AU" smtClean="0"/>
              <a:t>Some column is functionally dependent on a non-key column.</a:t>
            </a:r>
          </a:p>
          <a:p>
            <a:pPr lvl="1"/>
            <a:endParaRPr lang="en-AU" smtClean="0"/>
          </a:p>
          <a:p>
            <a:r>
              <a:rPr lang="en-AU" smtClean="0"/>
              <a:t>Fix:</a:t>
            </a:r>
          </a:p>
          <a:p>
            <a:pPr lvl="1"/>
            <a:r>
              <a:rPr lang="en-AU" smtClean="0"/>
              <a:t>Pull the dependent column out into its own table. The column on which it depends becomes it primary key.</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46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Make Robust Tables</a:t>
            </a:r>
            <a:endParaRPr lang="en-US" smtClean="0"/>
          </a:p>
        </p:txBody>
      </p:sp>
      <p:sp>
        <p:nvSpPr>
          <p:cNvPr id="190467" name="Rectangle 3"/>
          <p:cNvSpPr>
            <a:spLocks noGrp="1"/>
          </p:cNvSpPr>
          <p:nvPr>
            <p:ph idx="1"/>
          </p:nvPr>
        </p:nvSpPr>
        <p:spPr/>
        <p:txBody>
          <a:bodyPr/>
          <a:lstStyle/>
          <a:p>
            <a:r>
              <a:rPr lang="en-AU" smtClean="0"/>
              <a:t>1NF:</a:t>
            </a:r>
          </a:p>
          <a:p>
            <a:pPr lvl="1"/>
            <a:r>
              <a:rPr lang="en-AU" smtClean="0"/>
              <a:t>Remove repeating values</a:t>
            </a:r>
          </a:p>
          <a:p>
            <a:r>
              <a:rPr lang="en-AU" smtClean="0"/>
              <a:t>2NF:</a:t>
            </a:r>
          </a:p>
          <a:p>
            <a:pPr lvl="1"/>
            <a:r>
              <a:rPr lang="en-AU" smtClean="0"/>
              <a:t>Remove any functional dependencies on partial primary keys</a:t>
            </a:r>
          </a:p>
          <a:p>
            <a:r>
              <a:rPr lang="en-AU" smtClean="0"/>
              <a:t>3NF:</a:t>
            </a:r>
          </a:p>
          <a:p>
            <a:pPr lvl="1"/>
            <a:r>
              <a:rPr lang="en-AU" smtClean="0"/>
              <a:t>Remove any functional dependencies on non-primary keys</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0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558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Make Robust Tables</a:t>
            </a:r>
            <a:endParaRPr lang="en-US" smtClean="0"/>
          </a:p>
        </p:txBody>
      </p:sp>
      <p:sp>
        <p:nvSpPr>
          <p:cNvPr id="195587" name="Rectangle 3"/>
          <p:cNvSpPr>
            <a:spLocks noGrp="1"/>
          </p:cNvSpPr>
          <p:nvPr>
            <p:ph idx="1"/>
          </p:nvPr>
        </p:nvSpPr>
        <p:spPr/>
        <p:txBody>
          <a:bodyPr/>
          <a:lstStyle/>
          <a:p>
            <a:r>
              <a:rPr lang="en-AU" smtClean="0"/>
              <a:t>“Your data should depend on the key (1NF), the whole key (2NF) and nothing but the key (3NF)”</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NZ" sz="3600" dirty="0"/>
              <a:t>Exercise</a:t>
            </a:r>
          </a:p>
        </p:txBody>
      </p:sp>
      <p:sp>
        <p:nvSpPr>
          <p:cNvPr id="36866" name="Content Placeholder 2"/>
          <p:cNvSpPr>
            <a:spLocks noGrp="1"/>
          </p:cNvSpPr>
          <p:nvPr>
            <p:ph idx="1"/>
          </p:nvPr>
        </p:nvSpPr>
        <p:spPr/>
        <p:txBody>
          <a:bodyPr/>
          <a:lstStyle/>
          <a:p>
            <a:endParaRPr lang="en-NZ" i="1"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93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Mechanics of Conversion</a:t>
            </a:r>
            <a:endParaRPr lang="en-US" smtClean="0"/>
          </a:p>
        </p:txBody>
      </p:sp>
      <p:graphicFrame>
        <p:nvGraphicFramePr>
          <p:cNvPr id="99368" name="Group 40"/>
          <p:cNvGraphicFramePr>
            <a:graphicFrameLocks noGrp="1"/>
          </p:cNvGraphicFramePr>
          <p:nvPr>
            <p:extLst>
              <p:ext uri="{D42A27DB-BD31-4B8C-83A1-F6EECF244321}">
                <p14:modId xmlns:p14="http://schemas.microsoft.com/office/powerpoint/2010/main" val="4222610663"/>
              </p:ext>
            </p:extLst>
          </p:nvPr>
        </p:nvGraphicFramePr>
        <p:xfrm>
          <a:off x="152400" y="1489075"/>
          <a:ext cx="8915400" cy="4831081"/>
        </p:xfrm>
        <a:graphic>
          <a:graphicData uri="http://schemas.openxmlformats.org/drawingml/2006/table">
            <a:tbl>
              <a:tblPr>
                <a:tableStyleId>{35758FB7-9AC5-4552-8A53-C91805E547FA}</a:tableStyleId>
              </a:tblPr>
              <a:tblGrid>
                <a:gridCol w="3505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Entity</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Becomes a table</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0"/>
                  </a:ext>
                </a:extLst>
              </a:tr>
              <a:tr h="1100138">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Attribute</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Becomes a column</a:t>
                      </a:r>
                    </a:p>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Choose data type carefully</a:t>
                      </a:r>
                    </a:p>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Identify primary key for each table</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1"/>
                  </a:ext>
                </a:extLst>
              </a:tr>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1-Many relationship</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Give the table at the many end a foreign key to the table at the one end</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2"/>
                  </a:ext>
                </a:extLst>
              </a:tr>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Many-to-Many relationship</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Insert a table between, with two 1-Many relationships</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3"/>
                  </a:ext>
                </a:extLst>
              </a:tr>
              <a:tr h="676275">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Optionality = 1</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Make the foreign key NOT NULL</a:t>
                      </a:r>
                      <a:endParaRPr kumimoji="0" lang="en-US" sz="2200" b="0" i="0" u="none" strike="noStrike" cap="none" normalizeH="0" baseline="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4"/>
                  </a:ext>
                </a:extLst>
              </a:tr>
              <a:tr h="677863">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smtClean="0">
                          <a:ln>
                            <a:noFill/>
                          </a:ln>
                          <a:effectLst/>
                        </a:rPr>
                        <a:t>Parent/Child </a:t>
                      </a:r>
                      <a:endParaRPr kumimoji="0" lang="en-US" sz="2200" b="0" i="0" u="none" strike="noStrike" cap="none" normalizeH="0" baseline="0" smtClean="0">
                        <a:ln>
                          <a:noFill/>
                        </a:ln>
                        <a:solidFill>
                          <a:schemeClr val="tx1"/>
                        </a:solidFill>
                        <a:effectLst/>
                        <a:latin typeface="Corbel" pitchFamily="34" charset="0"/>
                      </a:endParaRPr>
                    </a:p>
                  </a:txBody>
                  <a:tcPr horzOverflow="overflow"/>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200" u="none" strike="noStrike" cap="none" normalizeH="0" baseline="0" dirty="0" smtClean="0">
                          <a:ln>
                            <a:noFill/>
                          </a:ln>
                          <a:effectLst/>
                        </a:rPr>
                        <a:t>Tricky</a:t>
                      </a:r>
                      <a:endParaRPr kumimoji="0" lang="en-US" sz="2200" b="0" i="0" u="none" strike="noStrike" cap="none" normalizeH="0" baseline="0" dirty="0" smtClean="0">
                        <a:ln>
                          <a:noFill/>
                        </a:ln>
                        <a:solidFill>
                          <a:schemeClr val="tx1"/>
                        </a:solidFill>
                        <a:effectLst/>
                        <a:latin typeface="Corbel" pitchFamily="34" charset="0"/>
                      </a:endParaRPr>
                    </a:p>
                  </a:txBody>
                  <a:tcPr horzOverflow="overflow"/>
                </a:tc>
                <a:extLst>
                  <a:ext uri="{0D108BD9-81ED-4DB2-BD59-A6C34878D82A}">
                    <a16:rowId xmlns:a16="http://schemas.microsoft.com/office/drawing/2014/main" val="10005"/>
                  </a:ext>
                </a:extLst>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865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Dealing with Inheritance</a:t>
            </a:r>
            <a:endParaRPr lang="en-US" smtClean="0"/>
          </a:p>
        </p:txBody>
      </p:sp>
      <p:sp>
        <p:nvSpPr>
          <p:cNvPr id="198659" name="Rectangle 3"/>
          <p:cNvSpPr>
            <a:spLocks noGrp="1"/>
          </p:cNvSpPr>
          <p:nvPr>
            <p:ph idx="1"/>
          </p:nvPr>
        </p:nvSpPr>
        <p:spPr/>
        <p:txBody>
          <a:bodyPr/>
          <a:lstStyle/>
          <a:p>
            <a:r>
              <a:rPr lang="en-AU" smtClean="0"/>
              <a:t>The relational model, and by extension, relational DBMSs do not support inheritance.</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0706"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Dealing with Inheritance</a:t>
            </a:r>
            <a:endParaRPr lang="en-US" smtClean="0"/>
          </a:p>
        </p:txBody>
      </p:sp>
      <p:sp>
        <p:nvSpPr>
          <p:cNvPr id="200707" name="Rectangle 3"/>
          <p:cNvSpPr>
            <a:spLocks noGrp="1"/>
          </p:cNvSpPr>
          <p:nvPr>
            <p:ph idx="1"/>
          </p:nvPr>
        </p:nvSpPr>
        <p:spPr>
          <a:xfrm>
            <a:off x="457200" y="1447800"/>
            <a:ext cx="8686800" cy="4908550"/>
          </a:xfrm>
        </p:spPr>
        <p:txBody>
          <a:bodyPr/>
          <a:lstStyle/>
          <a:p>
            <a:r>
              <a:rPr lang="en-AU" smtClean="0"/>
              <a:t>Options:</a:t>
            </a:r>
          </a:p>
          <a:p>
            <a:pPr lvl="1"/>
            <a:r>
              <a:rPr lang="en-AU" smtClean="0"/>
              <a:t>Flatten:</a:t>
            </a:r>
          </a:p>
          <a:p>
            <a:pPr lvl="2"/>
            <a:r>
              <a:rPr lang="en-AU" smtClean="0"/>
              <a:t>Implement only the children</a:t>
            </a:r>
          </a:p>
          <a:p>
            <a:pPr lvl="2"/>
            <a:r>
              <a:rPr lang="en-AU" smtClean="0"/>
              <a:t>Add all attributes from the parent to each child</a:t>
            </a:r>
          </a:p>
          <a:p>
            <a:pPr lvl="1"/>
            <a:r>
              <a:rPr lang="en-AU" smtClean="0"/>
              <a:t>Roll up:</a:t>
            </a:r>
          </a:p>
          <a:p>
            <a:pPr lvl="2"/>
            <a:r>
              <a:rPr lang="en-AU" smtClean="0"/>
              <a:t>Implement only the parent.</a:t>
            </a:r>
          </a:p>
          <a:p>
            <a:pPr lvl="2"/>
            <a:r>
              <a:rPr lang="en-AU" smtClean="0"/>
              <a:t>Add a type attribute to distinguish child classes</a:t>
            </a:r>
          </a:p>
          <a:p>
            <a:pPr lvl="2"/>
            <a:r>
              <a:rPr lang="en-AU" smtClean="0"/>
              <a:t>Make non-common attributes optional</a:t>
            </a:r>
          </a:p>
          <a:p>
            <a:pPr lvl="1"/>
            <a:r>
              <a:rPr lang="en-AU" smtClean="0"/>
              <a:t>Approximate:</a:t>
            </a:r>
          </a:p>
          <a:p>
            <a:pPr lvl="2"/>
            <a:r>
              <a:rPr lang="en-AU" smtClean="0"/>
              <a:t>Implement both parent and child tables</a:t>
            </a:r>
          </a:p>
          <a:p>
            <a:pPr lvl="2"/>
            <a:r>
              <a:rPr lang="en-AU" smtClean="0"/>
              <a:t>Build a 1-1 relationship between each child and its parent</a:t>
            </a:r>
          </a:p>
          <a:p>
            <a:pPr lvl="2"/>
            <a:endParaRPr lang="en-AU" smtClean="0"/>
          </a:p>
          <a:p>
            <a:endParaRPr lang="en-US" sz="260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r>
              <a:rPr lang="en-NZ" smtClean="0"/>
              <a:t>Data Quality</a:t>
            </a:r>
          </a:p>
        </p:txBody>
      </p:sp>
      <p:sp>
        <p:nvSpPr>
          <p:cNvPr id="31746" name="Content Placeholder 2"/>
          <p:cNvSpPr>
            <a:spLocks noGrp="1"/>
          </p:cNvSpPr>
          <p:nvPr>
            <p:ph idx="1"/>
          </p:nvPr>
        </p:nvSpPr>
        <p:spPr/>
        <p:txBody>
          <a:bodyPr/>
          <a:lstStyle/>
          <a:p>
            <a:pPr marL="639763" indent="-571500"/>
            <a:r>
              <a:rPr lang="en-NZ" smtClean="0"/>
              <a:t>Data integrity:</a:t>
            </a:r>
          </a:p>
          <a:p>
            <a:pPr marL="952500" lvl="1" indent="-495300"/>
            <a:r>
              <a:rPr lang="en-NZ" smtClean="0"/>
              <a:t>All data values are from the appropriate domain.</a:t>
            </a:r>
          </a:p>
          <a:p>
            <a:pPr marL="639763" indent="-571500"/>
            <a:r>
              <a:rPr lang="en-NZ" smtClean="0"/>
              <a:t>Data uniqueness</a:t>
            </a:r>
          </a:p>
          <a:p>
            <a:pPr marL="952500" lvl="1" indent="-495300"/>
            <a:r>
              <a:rPr lang="en-NZ" smtClean="0"/>
              <a:t>All values that represent the same property of an instance must have the same value</a:t>
            </a:r>
          </a:p>
          <a:p>
            <a:pPr marL="639763" indent="-571500"/>
            <a:r>
              <a:rPr lang="en-NZ" smtClean="0"/>
              <a:t>Referential integrity:</a:t>
            </a:r>
          </a:p>
          <a:p>
            <a:pPr marL="952500" lvl="1" indent="-495300"/>
            <a:r>
              <a:rPr lang="en-NZ" smtClean="0"/>
              <a:t>For any value of a foreign key in a dependent table, a record with that value as primary key must exist in the referenced table.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07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Data Quality</a:t>
            </a:r>
            <a:endParaRPr lang="en-US" smtClean="0"/>
          </a:p>
        </p:txBody>
      </p:sp>
      <p:sp>
        <p:nvSpPr>
          <p:cNvPr id="131075" name="Rectangle 3"/>
          <p:cNvSpPr>
            <a:spLocks noGrp="1"/>
          </p:cNvSpPr>
          <p:nvPr>
            <p:ph idx="1"/>
          </p:nvPr>
        </p:nvSpPr>
        <p:spPr/>
        <p:txBody>
          <a:bodyPr/>
          <a:lstStyle/>
          <a:p>
            <a:r>
              <a:rPr lang="en-AU" smtClean="0"/>
              <a:t>Violations can be caused by:</a:t>
            </a:r>
          </a:p>
          <a:p>
            <a:pPr lvl="1"/>
            <a:r>
              <a:rPr lang="en-AU" smtClean="0"/>
              <a:t>Data entry error</a:t>
            </a:r>
          </a:p>
          <a:p>
            <a:pPr lvl="1"/>
            <a:r>
              <a:rPr lang="en-AU" smtClean="0"/>
              <a:t>Update Anomalies</a:t>
            </a:r>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09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AU" smtClean="0"/>
              <a:t>Update Anomalies</a:t>
            </a:r>
            <a:endParaRPr lang="en-US" smtClean="0"/>
          </a:p>
        </p:txBody>
      </p:sp>
      <p:sp>
        <p:nvSpPr>
          <p:cNvPr id="132099" name="Rectangle 3"/>
          <p:cNvSpPr>
            <a:spLocks noGrp="1"/>
          </p:cNvSpPr>
          <p:nvPr>
            <p:ph idx="1"/>
          </p:nvPr>
        </p:nvSpPr>
        <p:spPr>
          <a:xfrm>
            <a:off x="914400" y="1447800"/>
            <a:ext cx="7772400" cy="1447800"/>
          </a:xfrm>
        </p:spPr>
        <p:txBody>
          <a:bodyPr/>
          <a:lstStyle/>
          <a:p>
            <a:pPr>
              <a:lnSpc>
                <a:spcPct val="90000"/>
              </a:lnSpc>
            </a:pPr>
            <a:r>
              <a:rPr lang="en-AU" smtClean="0"/>
              <a:t>A situation where changing a record in the database (via insert, update or delete)  causes an inconsistency with other records.</a:t>
            </a:r>
            <a:endParaRPr lang="en-US" i="1" smtClean="0"/>
          </a:p>
        </p:txBody>
      </p:sp>
      <p:pic>
        <p:nvPicPr>
          <p:cNvPr id="132101" name="Picture 5"/>
          <p:cNvPicPr>
            <a:picLocks noChangeAspect="1" noChangeArrowheads="1"/>
          </p:cNvPicPr>
          <p:nvPr/>
        </p:nvPicPr>
        <p:blipFill>
          <a:blip r:embed="rId4" cstate="print"/>
          <a:srcRect/>
          <a:stretch>
            <a:fillRect/>
          </a:stretch>
        </p:blipFill>
        <p:spPr bwMode="auto">
          <a:xfrm>
            <a:off x="876300" y="3282122"/>
            <a:ext cx="7391400" cy="2260600"/>
          </a:xfrm>
          <a:prstGeom prst="rect">
            <a:avLst/>
          </a:prstGeom>
          <a:noFill/>
          <a:ln w="9525">
            <a:noFill/>
            <a:miter lim="800000"/>
            <a:headEnd/>
            <a:tailEnd/>
          </a:ln>
          <a:effectLst/>
        </p:spPr>
      </p:pic>
      <p:sp>
        <p:nvSpPr>
          <p:cNvPr id="132102" name="Rectangle 6"/>
          <p:cNvSpPr>
            <a:spLocks/>
          </p:cNvSpPr>
          <p:nvPr/>
        </p:nvSpPr>
        <p:spPr bwMode="auto">
          <a:xfrm>
            <a:off x="914400" y="5562600"/>
            <a:ext cx="7772400" cy="1066800"/>
          </a:xfrm>
          <a:prstGeom prst="rect">
            <a:avLst/>
          </a:prstGeom>
          <a:noFill/>
          <a:ln w="9525">
            <a:noFill/>
            <a:miter lim="800000"/>
            <a:headEnd/>
            <a:tailEnd/>
          </a:ln>
        </p:spPr>
        <p:txBody>
          <a:bodyPr/>
          <a:lstStyle/>
          <a:p>
            <a:pPr marL="411163" indent="-342900">
              <a:lnSpc>
                <a:spcPct val="90000"/>
              </a:lnSpc>
              <a:spcBef>
                <a:spcPts val="700"/>
              </a:spcBef>
              <a:buClr>
                <a:schemeClr val="tx2"/>
              </a:buClr>
              <a:buSzPct val="95000"/>
              <a:buFont typeface="Wingdings" pitchFamily="2" charset="2"/>
              <a:buNone/>
            </a:pPr>
            <a:r>
              <a:rPr lang="en-AU" sz="3000" dirty="0">
                <a:latin typeface="Corbel" pitchFamily="34" charset="0"/>
              </a:rPr>
              <a:t>UPDATE </a:t>
            </a:r>
            <a:r>
              <a:rPr lang="en-AU" sz="3000" dirty="0" smtClean="0">
                <a:latin typeface="Corbel" pitchFamily="34" charset="0"/>
              </a:rPr>
              <a:t>Flights</a:t>
            </a:r>
            <a:endParaRPr lang="en-AU" sz="3000" dirty="0">
              <a:latin typeface="Corbel" pitchFamily="34" charset="0"/>
            </a:endParaRPr>
          </a:p>
          <a:p>
            <a:pPr marL="411163" indent="-342900">
              <a:lnSpc>
                <a:spcPct val="90000"/>
              </a:lnSpc>
              <a:spcBef>
                <a:spcPts val="700"/>
              </a:spcBef>
              <a:buClr>
                <a:schemeClr val="tx2"/>
              </a:buClr>
              <a:buSzPct val="95000"/>
              <a:buFont typeface="Wingdings" pitchFamily="2" charset="2"/>
              <a:buNone/>
            </a:pPr>
            <a:r>
              <a:rPr lang="en-AU" sz="3000" dirty="0">
                <a:latin typeface="Corbel" pitchFamily="34" charset="0"/>
              </a:rPr>
              <a:t>SET gate = 71 WHERE pilot = ‘Clarkson’</a:t>
            </a:r>
            <a:endParaRPr lang="en-US" sz="3000" i="1" dirty="0">
              <a:latin typeface="Corbe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10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0.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3.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4.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5.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6.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7.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8.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19.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0.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3.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4.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5.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6.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7.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8.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9.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0.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3.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4.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5.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6.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7.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8.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4.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5.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6.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7.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8.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9.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1301</TotalTime>
  <Words>3212</Words>
  <Application>Microsoft Office PowerPoint</Application>
  <PresentationFormat>On-screen Show (4:3)</PresentationFormat>
  <Paragraphs>378</Paragraphs>
  <Slides>36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Corbel</vt:lpstr>
      <vt:lpstr>Courier New</vt:lpstr>
      <vt:lpstr>Tahoma</vt:lpstr>
      <vt:lpstr>Wingdings</vt:lpstr>
      <vt:lpstr>Wingdings 2</vt:lpstr>
      <vt:lpstr>Wingdings 3</vt:lpstr>
      <vt:lpstr>Module</vt:lpstr>
      <vt:lpstr>Logical Modelling</vt:lpstr>
      <vt:lpstr>Purpose</vt:lpstr>
      <vt:lpstr>Process</vt:lpstr>
      <vt:lpstr>Mechanics of Conversion</vt:lpstr>
      <vt:lpstr>Dealing with Inheritance</vt:lpstr>
      <vt:lpstr>Dealing with Inheritance</vt:lpstr>
      <vt:lpstr>Data Quality</vt:lpstr>
      <vt:lpstr>Data Quality</vt:lpstr>
      <vt:lpstr>Update Anomalies</vt:lpstr>
      <vt:lpstr>Normal Forms</vt:lpstr>
      <vt:lpstr>Normal Forms</vt:lpstr>
      <vt:lpstr>Normalisation</vt:lpstr>
      <vt:lpstr>First Normal Form</vt:lpstr>
      <vt:lpstr>First Normal Form</vt:lpstr>
      <vt:lpstr>Example</vt:lpstr>
      <vt:lpstr>Example</vt:lpstr>
      <vt:lpstr>Example</vt:lpstr>
      <vt:lpstr>Example</vt:lpstr>
      <vt:lpstr>Example</vt:lpstr>
      <vt:lpstr>Definition </vt:lpstr>
      <vt:lpstr>Caution!</vt:lpstr>
      <vt:lpstr>To Fix This Problem</vt:lpstr>
      <vt:lpstr>To Fix This Problem</vt:lpstr>
      <vt:lpstr>Second Normal Form</vt:lpstr>
      <vt:lpstr>Second Normal Form</vt:lpstr>
      <vt:lpstr>Question</vt:lpstr>
      <vt:lpstr>2NF</vt:lpstr>
      <vt:lpstr>Example</vt:lpstr>
      <vt:lpstr>Example</vt:lpstr>
      <vt:lpstr>Example</vt:lpstr>
      <vt:lpstr>Example</vt:lpstr>
      <vt:lpstr>Caution!</vt:lpstr>
      <vt:lpstr>Third Normal Form</vt:lpstr>
      <vt:lpstr>Make Robust Tables</vt:lpstr>
      <vt:lpstr>Make Robust Tables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Krissi Wood</cp:lastModifiedBy>
  <cp:revision>312</cp:revision>
  <dcterms:created xsi:type="dcterms:W3CDTF">2006-08-16T00:00:00Z</dcterms:created>
  <dcterms:modified xsi:type="dcterms:W3CDTF">2019-10-15T01:50:54Z</dcterms:modified>
</cp:coreProperties>
</file>