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56" r:id="rId2"/>
    <p:sldId id="260" r:id="rId3"/>
    <p:sldId id="275" r:id="rId4"/>
    <p:sldId id="276" r:id="rId5"/>
    <p:sldId id="257" r:id="rId6"/>
    <p:sldId id="271" r:id="rId7"/>
    <p:sldId id="268" r:id="rId8"/>
    <p:sldId id="270" r:id="rId9"/>
    <p:sldId id="262" r:id="rId10"/>
    <p:sldId id="261" r:id="rId11"/>
    <p:sldId id="269" r:id="rId12"/>
    <p:sldId id="264" r:id="rId13"/>
    <p:sldId id="265" r:id="rId14"/>
    <p:sldId id="266" r:id="rId15"/>
    <p:sldId id="258" r:id="rId16"/>
    <p:sldId id="263" r:id="rId17"/>
    <p:sldId id="272" r:id="rId18"/>
    <p:sldId id="273" r:id="rId19"/>
    <p:sldId id="274" r:id="rId20"/>
    <p:sldId id="277" r:id="rId21"/>
  </p:sldIdLst>
  <p:sldSz cx="9144000" cy="6858000" type="screen4x3"/>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2" autoAdjust="0"/>
    <p:restoredTop sz="78391" autoAdjust="0"/>
  </p:normalViewPr>
  <p:slideViewPr>
    <p:cSldViewPr>
      <p:cViewPr varScale="1">
        <p:scale>
          <a:sx n="70" d="100"/>
          <a:sy n="70" d="100"/>
        </p:scale>
        <p:origin x="1747" y="53"/>
      </p:cViewPr>
      <p:guideLst>
        <p:guide orient="horz" pos="2160"/>
        <p:guide pos="2880"/>
      </p:guideLst>
    </p:cSldViewPr>
  </p:slideViewPr>
  <p:notesTextViewPr>
    <p:cViewPr>
      <p:scale>
        <a:sx n="100" d="100"/>
        <a:sy n="100" d="100"/>
      </p:scale>
      <p:origin x="0" y="0"/>
    </p:cViewPr>
  </p:notesTextViewPr>
  <p:notesViewPr>
    <p:cSldViewPr>
      <p:cViewPr varScale="1">
        <p:scale>
          <a:sx n="53" d="100"/>
          <a:sy n="53" d="100"/>
        </p:scale>
        <p:origin x="-2242" y="-62"/>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9786" cy="496967"/>
          </a:xfrm>
          <a:prstGeom prst="rect">
            <a:avLst/>
          </a:prstGeom>
        </p:spPr>
        <p:txBody>
          <a:bodyPr vert="horz" lIns="91559" tIns="45779" rIns="91559" bIns="45779" rtlCol="0"/>
          <a:lstStyle>
            <a:lvl1pPr algn="l">
              <a:defRPr sz="1200"/>
            </a:lvl1pPr>
          </a:lstStyle>
          <a:p>
            <a:endParaRPr lang="en-NZ"/>
          </a:p>
        </p:txBody>
      </p:sp>
      <p:sp>
        <p:nvSpPr>
          <p:cNvPr id="3" name="Date Placeholder 2"/>
          <p:cNvSpPr>
            <a:spLocks noGrp="1"/>
          </p:cNvSpPr>
          <p:nvPr>
            <p:ph type="dt" sz="quarter" idx="1"/>
          </p:nvPr>
        </p:nvSpPr>
        <p:spPr>
          <a:xfrm>
            <a:off x="3855840" y="0"/>
            <a:ext cx="2949786" cy="496967"/>
          </a:xfrm>
          <a:prstGeom prst="rect">
            <a:avLst/>
          </a:prstGeom>
        </p:spPr>
        <p:txBody>
          <a:bodyPr vert="horz" lIns="91559" tIns="45779" rIns="91559" bIns="45779" rtlCol="0"/>
          <a:lstStyle>
            <a:lvl1pPr algn="r">
              <a:defRPr sz="1200"/>
            </a:lvl1pPr>
          </a:lstStyle>
          <a:p>
            <a:fld id="{CAEE00A1-9E80-44BD-A1A2-886C24E49BD7}" type="datetimeFigureOut">
              <a:rPr lang="en-US" smtClean="0"/>
              <a:pPr/>
              <a:t>10/25/2019</a:t>
            </a:fld>
            <a:endParaRPr lang="en-NZ"/>
          </a:p>
        </p:txBody>
      </p:sp>
      <p:sp>
        <p:nvSpPr>
          <p:cNvPr id="4" name="Footer Placeholder 3"/>
          <p:cNvSpPr>
            <a:spLocks noGrp="1"/>
          </p:cNvSpPr>
          <p:nvPr>
            <p:ph type="ftr" sz="quarter" idx="2"/>
          </p:nvPr>
        </p:nvSpPr>
        <p:spPr>
          <a:xfrm>
            <a:off x="1" y="9440646"/>
            <a:ext cx="2949786" cy="496967"/>
          </a:xfrm>
          <a:prstGeom prst="rect">
            <a:avLst/>
          </a:prstGeom>
        </p:spPr>
        <p:txBody>
          <a:bodyPr vert="horz" lIns="91559" tIns="45779" rIns="91559" bIns="45779" rtlCol="0" anchor="b"/>
          <a:lstStyle>
            <a:lvl1pPr algn="l">
              <a:defRPr sz="1200"/>
            </a:lvl1pPr>
          </a:lstStyle>
          <a:p>
            <a:endParaRPr lang="en-NZ"/>
          </a:p>
        </p:txBody>
      </p:sp>
      <p:sp>
        <p:nvSpPr>
          <p:cNvPr id="5" name="Slide Number Placeholder 4"/>
          <p:cNvSpPr>
            <a:spLocks noGrp="1"/>
          </p:cNvSpPr>
          <p:nvPr>
            <p:ph type="sldNum" sz="quarter" idx="3"/>
          </p:nvPr>
        </p:nvSpPr>
        <p:spPr>
          <a:xfrm>
            <a:off x="3855840" y="9440646"/>
            <a:ext cx="2949786" cy="496967"/>
          </a:xfrm>
          <a:prstGeom prst="rect">
            <a:avLst/>
          </a:prstGeom>
        </p:spPr>
        <p:txBody>
          <a:bodyPr vert="horz" lIns="91559" tIns="45779" rIns="91559" bIns="45779" rtlCol="0" anchor="b"/>
          <a:lstStyle>
            <a:lvl1pPr algn="r">
              <a:defRPr sz="1200"/>
            </a:lvl1pPr>
          </a:lstStyle>
          <a:p>
            <a:fld id="{06CFACCD-F7F1-4AA9-A8BD-8688C8667D11}" type="slidenum">
              <a:rPr lang="en-NZ" smtClean="0"/>
              <a:pPr/>
              <a:t>‹#›</a:t>
            </a:fld>
            <a:endParaRPr lang="en-NZ"/>
          </a:p>
        </p:txBody>
      </p:sp>
    </p:spTree>
    <p:extLst>
      <p:ext uri="{BB962C8B-B14F-4D97-AF65-F5344CB8AC3E}">
        <p14:creationId xmlns:p14="http://schemas.microsoft.com/office/powerpoint/2010/main" val="352278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9786" cy="496967"/>
          </a:xfrm>
          <a:prstGeom prst="rect">
            <a:avLst/>
          </a:prstGeom>
        </p:spPr>
        <p:txBody>
          <a:bodyPr vert="horz" lIns="91559" tIns="45779" rIns="91559" bIns="45779" rtlCol="0"/>
          <a:lstStyle>
            <a:lvl1pPr algn="l">
              <a:defRPr sz="1200"/>
            </a:lvl1pPr>
          </a:lstStyle>
          <a:p>
            <a:endParaRPr lang="en-NZ"/>
          </a:p>
        </p:txBody>
      </p:sp>
      <p:sp>
        <p:nvSpPr>
          <p:cNvPr id="3" name="Date Placeholder 2"/>
          <p:cNvSpPr>
            <a:spLocks noGrp="1"/>
          </p:cNvSpPr>
          <p:nvPr>
            <p:ph type="dt" idx="1"/>
          </p:nvPr>
        </p:nvSpPr>
        <p:spPr>
          <a:xfrm>
            <a:off x="3855840" y="0"/>
            <a:ext cx="2949786" cy="496967"/>
          </a:xfrm>
          <a:prstGeom prst="rect">
            <a:avLst/>
          </a:prstGeom>
        </p:spPr>
        <p:txBody>
          <a:bodyPr vert="horz" lIns="91559" tIns="45779" rIns="91559" bIns="45779" rtlCol="0"/>
          <a:lstStyle>
            <a:lvl1pPr algn="r">
              <a:defRPr sz="1200"/>
            </a:lvl1pPr>
          </a:lstStyle>
          <a:p>
            <a:fld id="{CD24F81F-AF40-4CE3-B3C7-19E942FE84A1}" type="datetimeFigureOut">
              <a:rPr lang="en-US" smtClean="0"/>
              <a:pPr/>
              <a:t>10/25/2019</a:t>
            </a:fld>
            <a:endParaRPr lang="en-NZ"/>
          </a:p>
        </p:txBody>
      </p:sp>
      <p:sp>
        <p:nvSpPr>
          <p:cNvPr id="4" name="Slide Image Placeholder 3"/>
          <p:cNvSpPr>
            <a:spLocks noGrp="1" noRot="1" noChangeAspect="1"/>
          </p:cNvSpPr>
          <p:nvPr>
            <p:ph type="sldImg" idx="2"/>
          </p:nvPr>
        </p:nvSpPr>
        <p:spPr>
          <a:xfrm>
            <a:off x="919163" y="746125"/>
            <a:ext cx="4968875" cy="3727450"/>
          </a:xfrm>
          <a:prstGeom prst="rect">
            <a:avLst/>
          </a:prstGeom>
          <a:noFill/>
          <a:ln w="12700">
            <a:solidFill>
              <a:prstClr val="black"/>
            </a:solidFill>
          </a:ln>
        </p:spPr>
        <p:txBody>
          <a:bodyPr vert="horz" lIns="91559" tIns="45779" rIns="91559" bIns="45779" rtlCol="0" anchor="ctr"/>
          <a:lstStyle/>
          <a:p>
            <a:endParaRPr lang="en-NZ"/>
          </a:p>
        </p:txBody>
      </p:sp>
      <p:sp>
        <p:nvSpPr>
          <p:cNvPr id="5" name="Notes Placeholder 4"/>
          <p:cNvSpPr>
            <a:spLocks noGrp="1"/>
          </p:cNvSpPr>
          <p:nvPr>
            <p:ph type="body" sz="quarter" idx="3"/>
          </p:nvPr>
        </p:nvSpPr>
        <p:spPr>
          <a:xfrm>
            <a:off x="680721" y="4721186"/>
            <a:ext cx="5445760" cy="4472702"/>
          </a:xfrm>
          <a:prstGeom prst="rect">
            <a:avLst/>
          </a:prstGeom>
        </p:spPr>
        <p:txBody>
          <a:bodyPr vert="horz" lIns="91559" tIns="45779" rIns="91559" bIns="457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1" y="9440646"/>
            <a:ext cx="2949786" cy="496967"/>
          </a:xfrm>
          <a:prstGeom prst="rect">
            <a:avLst/>
          </a:prstGeom>
        </p:spPr>
        <p:txBody>
          <a:bodyPr vert="horz" lIns="91559" tIns="45779" rIns="91559" bIns="45779" rtlCol="0" anchor="b"/>
          <a:lstStyle>
            <a:lvl1pPr algn="l">
              <a:defRPr sz="1200"/>
            </a:lvl1pPr>
          </a:lstStyle>
          <a:p>
            <a:endParaRPr lang="en-NZ"/>
          </a:p>
        </p:txBody>
      </p:sp>
      <p:sp>
        <p:nvSpPr>
          <p:cNvPr id="7" name="Slide Number Placeholder 6"/>
          <p:cNvSpPr>
            <a:spLocks noGrp="1"/>
          </p:cNvSpPr>
          <p:nvPr>
            <p:ph type="sldNum" sz="quarter" idx="5"/>
          </p:nvPr>
        </p:nvSpPr>
        <p:spPr>
          <a:xfrm>
            <a:off x="3855840" y="9440646"/>
            <a:ext cx="2949786" cy="496967"/>
          </a:xfrm>
          <a:prstGeom prst="rect">
            <a:avLst/>
          </a:prstGeom>
        </p:spPr>
        <p:txBody>
          <a:bodyPr vert="horz" lIns="91559" tIns="45779" rIns="91559" bIns="45779" rtlCol="0" anchor="b"/>
          <a:lstStyle>
            <a:lvl1pPr algn="r">
              <a:defRPr sz="1200"/>
            </a:lvl1pPr>
          </a:lstStyle>
          <a:p>
            <a:fld id="{171EF30C-FE29-4678-A3F8-1DC0B17E1465}" type="slidenum">
              <a:rPr lang="en-NZ" smtClean="0"/>
              <a:pPr/>
              <a:t>‹#›</a:t>
            </a:fld>
            <a:endParaRPr lang="en-NZ"/>
          </a:p>
        </p:txBody>
      </p:sp>
    </p:spTree>
    <p:extLst>
      <p:ext uri="{BB962C8B-B14F-4D97-AF65-F5344CB8AC3E}">
        <p14:creationId xmlns:p14="http://schemas.microsoft.com/office/powerpoint/2010/main" val="1523413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1</a:t>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A copy-only backup is a SQL Server backup that is independent of the sequence of conventional SQL Server backups. Usually, taking a backup changes the database and affects how later backups are restored. However, occasionally, it is useful to take a backup for a special purpose without affecting the overall backup and restore procedures for the database. copy-only backups serve this purpose. The transaction log is never truncated after a copy-only backup. </a:t>
            </a:r>
            <a:endParaRPr lang="en-NZ"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10</a:t>
            </a:fld>
            <a:endParaRPr lang="en-NZ"/>
          </a:p>
        </p:txBody>
      </p:sp>
    </p:spTree>
    <p:extLst>
      <p:ext uri="{BB962C8B-B14F-4D97-AF65-F5344CB8AC3E}">
        <p14:creationId xmlns:p14="http://schemas.microsoft.com/office/powerpoint/2010/main" val="885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Think about</a:t>
            </a:r>
            <a:r>
              <a:rPr lang="en-NZ" baseline="0" dirty="0" smtClean="0"/>
              <a:t> what data is being backed up.</a:t>
            </a:r>
          </a:p>
          <a:p>
            <a:endParaRPr lang="en-NZ" baseline="0" dirty="0" smtClean="0"/>
          </a:p>
          <a:p>
            <a:r>
              <a:rPr lang="en-NZ" baseline="0" dirty="0" smtClean="0"/>
              <a:t>How big are the backup sizes going to be for the data and log?</a:t>
            </a:r>
          </a:p>
          <a:p>
            <a:r>
              <a:rPr lang="en-NZ" baseline="0" dirty="0" smtClean="0"/>
              <a:t>When is the log file cleared?</a:t>
            </a:r>
          </a:p>
        </p:txBody>
      </p:sp>
      <p:sp>
        <p:nvSpPr>
          <p:cNvPr id="4" name="Slide Number Placeholder 3"/>
          <p:cNvSpPr>
            <a:spLocks noGrp="1"/>
          </p:cNvSpPr>
          <p:nvPr>
            <p:ph type="sldNum" sz="quarter" idx="10"/>
          </p:nvPr>
        </p:nvSpPr>
        <p:spPr/>
        <p:txBody>
          <a:bodyPr/>
          <a:lstStyle/>
          <a:p>
            <a:fld id="{171EF30C-FE29-4678-A3F8-1DC0B17E1465}" type="slidenum">
              <a:rPr lang="en-NZ" smtClean="0"/>
              <a:pPr/>
              <a:t>11</a:t>
            </a:fld>
            <a:endParaRPr lang="en-NZ"/>
          </a:p>
        </p:txBody>
      </p:sp>
    </p:spTree>
    <p:extLst>
      <p:ext uri="{BB962C8B-B14F-4D97-AF65-F5344CB8AC3E}">
        <p14:creationId xmlns:p14="http://schemas.microsoft.com/office/powerpoint/2010/main" val="872478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With the Simple Recovery model, the database can be recovered to the point of the last backup. However, you cannot restore the database to the point of failure or to a specific point in time.</a:t>
            </a:r>
          </a:p>
          <a:p>
            <a:endParaRPr lang="en-NZ" dirty="0" smtClean="0"/>
          </a:p>
          <a:p>
            <a:r>
              <a:rPr lang="en-NZ" dirty="0" smtClean="0"/>
              <a:t>Database backups.</a:t>
            </a:r>
            <a:br>
              <a:rPr lang="en-NZ" dirty="0" smtClean="0"/>
            </a:br>
            <a:r>
              <a:rPr lang="en-NZ" dirty="0" smtClean="0"/>
              <a:t/>
            </a:r>
            <a:br>
              <a:rPr lang="en-NZ" dirty="0" smtClean="0"/>
            </a:br>
            <a:r>
              <a:rPr lang="en-NZ" dirty="0" smtClean="0"/>
              <a:t>Differential backups (optional).</a:t>
            </a:r>
          </a:p>
          <a:p>
            <a:endParaRPr lang="en-NZ"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12</a:t>
            </a:fld>
            <a:endParaRPr lang="en-NZ"/>
          </a:p>
        </p:txBody>
      </p:sp>
    </p:spTree>
    <p:extLst>
      <p:ext uri="{BB962C8B-B14F-4D97-AF65-F5344CB8AC3E}">
        <p14:creationId xmlns:p14="http://schemas.microsoft.com/office/powerpoint/2010/main" val="369660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Bulk-Logged Recovery model provides protection against media failure combined with the best performance and minimal log space usage for certain large-scale or bulk copy operations. Cannot be controlled on an operation-by-operation basis</a:t>
            </a:r>
          </a:p>
          <a:p>
            <a:endParaRPr lang="en-NZ" dirty="0" smtClean="0"/>
          </a:p>
          <a:p>
            <a:r>
              <a:rPr lang="en-NZ" dirty="0" smtClean="0"/>
              <a:t>These operations are minimally logged…</a:t>
            </a:r>
          </a:p>
          <a:p>
            <a:endParaRPr lang="en-NZ" dirty="0" smtClean="0"/>
          </a:p>
          <a:p>
            <a:r>
              <a:rPr lang="en-NZ" dirty="0" smtClean="0"/>
              <a:t>SELECT INTO</a:t>
            </a:r>
          </a:p>
          <a:p>
            <a:r>
              <a:rPr lang="en-NZ" dirty="0" smtClean="0"/>
              <a:t>Bulk load operations like</a:t>
            </a:r>
            <a:r>
              <a:rPr lang="en-NZ" baseline="0" dirty="0" smtClean="0"/>
              <a:t> </a:t>
            </a:r>
            <a:r>
              <a:rPr lang="en-NZ" dirty="0" smtClean="0"/>
              <a:t>BULK INSERT</a:t>
            </a:r>
          </a:p>
          <a:p>
            <a:r>
              <a:rPr lang="en-NZ" dirty="0" smtClean="0"/>
              <a:t>CREATE INDEX (including indexed views)</a:t>
            </a:r>
          </a:p>
          <a:p>
            <a:r>
              <a:rPr lang="en-NZ" dirty="0" smtClean="0"/>
              <a:t>text and image operations (WRITETEXT and UPDATETEXT)</a:t>
            </a:r>
          </a:p>
        </p:txBody>
      </p:sp>
      <p:sp>
        <p:nvSpPr>
          <p:cNvPr id="4" name="Slide Number Placeholder 3"/>
          <p:cNvSpPr>
            <a:spLocks noGrp="1"/>
          </p:cNvSpPr>
          <p:nvPr>
            <p:ph type="sldNum" sz="quarter" idx="10"/>
          </p:nvPr>
        </p:nvSpPr>
        <p:spPr/>
        <p:txBody>
          <a:bodyPr/>
          <a:lstStyle/>
          <a:p>
            <a:fld id="{171EF30C-FE29-4678-A3F8-1DC0B17E1465}" type="slidenum">
              <a:rPr lang="en-NZ" smtClean="0"/>
              <a:pPr/>
              <a:t>13</a:t>
            </a:fld>
            <a:endParaRPr lang="en-NZ"/>
          </a:p>
        </p:txBody>
      </p:sp>
    </p:spTree>
    <p:extLst>
      <p:ext uri="{BB962C8B-B14F-4D97-AF65-F5344CB8AC3E}">
        <p14:creationId xmlns:p14="http://schemas.microsoft.com/office/powerpoint/2010/main" val="62194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a:t>
            </a:r>
            <a:r>
              <a:rPr lang="en-US" i="1" dirty="0" smtClean="0"/>
              <a:t>copy-only backup</a:t>
            </a:r>
            <a:r>
              <a:rPr lang="en-US" dirty="0" smtClean="0"/>
              <a:t> is a SQL Server backup that is independent of the sequence of conventional SQL Server backups. Usually, taking a backup changes the database and affects how later backups are restored. However, occasionally, it is useful to take a backup for a special purpose without affecting the overall backup and restore procedures for the database. For this purpose, copy-only backups were introduced SQL Server 2005. The types of copy-only backups are as follows: </a:t>
            </a:r>
          </a:p>
          <a:p>
            <a:r>
              <a:rPr lang="en-US" dirty="0" smtClean="0"/>
              <a:t>Copy-only full backups (all recovery models)</a:t>
            </a:r>
            <a:br>
              <a:rPr lang="en-US" dirty="0" smtClean="0"/>
            </a:br>
            <a:r>
              <a:rPr lang="en-US" dirty="0" smtClean="0"/>
              <a:t>A copy-only full backup cannot serve as a differential base or differential backup and does not affect the differential base. </a:t>
            </a:r>
            <a:br>
              <a:rPr lang="en-US" dirty="0" smtClean="0"/>
            </a:br>
            <a:endParaRPr lang="en-US" dirty="0" smtClean="0"/>
          </a:p>
          <a:p>
            <a:r>
              <a:rPr lang="en-US" dirty="0" smtClean="0"/>
              <a:t>Copy-only log backups (full recovery model and bulk-logged recovery model only) </a:t>
            </a:r>
            <a:br>
              <a:rPr lang="en-US" dirty="0" smtClean="0"/>
            </a:br>
            <a:r>
              <a:rPr lang="en-US" dirty="0" smtClean="0"/>
              <a:t>A copy-only log backup preserves the existing log archive point and, therefore, does not affect the sequencing of regular log backups. Copy-only log backups are typically unnecessary. Instead, you can create another routine, current log backup (using WITH NORECOVERY), and then use that backup together with all other previous log backups that are required for the restore sequence. However, a copy-only log backup can be created for performing an online restore.</a:t>
            </a:r>
          </a:p>
          <a:p>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14</a:t>
            </a:fld>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SQL Server Agent is a Microsoft Windows service that executes scheduled administrative tasks, which are called SQL Server </a:t>
            </a:r>
            <a:r>
              <a:rPr lang="en-US" i="1" dirty="0" smtClean="0"/>
              <a:t>jobs</a:t>
            </a:r>
            <a:r>
              <a:rPr lang="en-US" dirty="0" smtClean="0"/>
              <a:t>. SQL Server Agent uses SQL Server to store job information. </a:t>
            </a:r>
          </a:p>
          <a:p>
            <a:endParaRPr lang="en-US" dirty="0" smtClean="0"/>
          </a:p>
          <a:p>
            <a:r>
              <a:rPr lang="en-US" dirty="0" smtClean="0"/>
              <a:t>Jobs contain one or more job steps. </a:t>
            </a:r>
          </a:p>
          <a:p>
            <a:r>
              <a:rPr lang="en-US" dirty="0" smtClean="0"/>
              <a:t>Each step contains its own task, for example, backing up a database. </a:t>
            </a:r>
          </a:p>
          <a:p>
            <a:r>
              <a:rPr lang="en-US" dirty="0" smtClean="0"/>
              <a:t>SQL Server Agent can run a job on a schedule, in response to a specific event, or on demand. </a:t>
            </a:r>
          </a:p>
          <a:p>
            <a:endParaRPr lang="en-US" dirty="0" smtClean="0"/>
          </a:p>
          <a:p>
            <a:r>
              <a:rPr lang="en-US" dirty="0" smtClean="0"/>
              <a:t>For example, if you want to back up all the company servers every weekday after hours, you can automate this task. Schedule the backup to run after 22:00 Monday through Friday; if the backup encounters a problem, SQL Server Agent can record the event and notify you.</a:t>
            </a:r>
          </a:p>
          <a:p>
            <a:endParaRPr lang="en-US" dirty="0" smtClean="0"/>
          </a:p>
          <a:p>
            <a:r>
              <a:rPr lang="en-US" dirty="0" smtClean="0"/>
              <a:t>SQL Server database engine has its</a:t>
            </a:r>
            <a:r>
              <a:rPr lang="en-US" baseline="0" dirty="0" smtClean="0"/>
              <a:t> own tool for running backups. SQL Server Jobs via the maintenance wizard. We will create a job later</a:t>
            </a:r>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15</a:t>
            </a:fld>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Concurrency Restrictions During Backup</a:t>
            </a:r>
          </a:p>
          <a:p>
            <a:r>
              <a:rPr lang="en-US" dirty="0" smtClean="0"/>
              <a:t>SQL Server uses an online backup process to allow for a database backup while the database is still being used. During a backup, most operations are possible; for example, INSERT, UPDATE, or DELETE statements are allowed during a backup operation. However, if you try to start a backup operation while a database file is being created or deleted, the backup operation waits until the create or delete operation is finished or the backup times out. </a:t>
            </a:r>
          </a:p>
          <a:p>
            <a:r>
              <a:rPr lang="en-US" dirty="0" smtClean="0"/>
              <a:t>Operations that cannot run during a database backup or transaction log backup include the following: </a:t>
            </a:r>
          </a:p>
          <a:p>
            <a:r>
              <a:rPr lang="en-US" dirty="0" smtClean="0"/>
              <a:t>File-management operations such as the ALTER DATABASE statement with either the ADD FILE or REMOVE FILE options.</a:t>
            </a:r>
            <a:br>
              <a:rPr lang="en-US" dirty="0" smtClean="0"/>
            </a:br>
            <a:endParaRPr lang="en-US" dirty="0" smtClean="0"/>
          </a:p>
          <a:p>
            <a:r>
              <a:rPr lang="en-US" dirty="0" smtClean="0"/>
              <a:t>Shrink database or shrink file operations. This includes auto-shrink operations.</a:t>
            </a:r>
            <a:br>
              <a:rPr lang="en-US" dirty="0" smtClean="0"/>
            </a:br>
            <a:endParaRPr lang="en-US" dirty="0" smtClean="0"/>
          </a:p>
          <a:p>
            <a:r>
              <a:rPr lang="en-US" dirty="0" smtClean="0"/>
              <a:t>If you try to create or delete a database file while a backup operation is in progress, the create or delete operation fails.</a:t>
            </a:r>
            <a:br>
              <a:rPr lang="en-US" dirty="0" smtClean="0"/>
            </a:br>
            <a:endParaRPr lang="en-US" dirty="0" smtClean="0"/>
          </a:p>
          <a:p>
            <a:r>
              <a:rPr lang="en-US" dirty="0" smtClean="0"/>
              <a:t>If a backup operation overlaps with a file-management operation or shrink operation, a conflict occurs. Regardless of which of the conflicting operation began first, the second operation waits for the lock set by the first operation to time out. (The time-out period is controlled by a session time-out setting.) If the lock is released during the time-out period, the second operation continues. If the lock times out, the second operation fails. </a:t>
            </a:r>
          </a:p>
          <a:p>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16</a:t>
            </a:fld>
            <a:endParaRPr lang="en-N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In a complete database restore, the goal is to restore the whole database. The whole database is offline for the duration of the restore. Before any part of the database can come online, all data is recovered to a consistent point in which all parts of the database are at the same point in time and no uncommitted transactions exist. </a:t>
            </a:r>
          </a:p>
          <a:p>
            <a:r>
              <a:rPr lang="en-NZ" dirty="0" smtClean="0"/>
              <a:t>Under the full recovery model, after you restore your data backup or backups, you must restore all subsequent transaction log backups and then recover the database. You can restore a database to a specific recovery point within one of these log backups. The recovery point can be a specific date and time, a marked transaction, or a log sequence number (LSN).</a:t>
            </a:r>
          </a:p>
          <a:p>
            <a:endParaRPr lang="en-NZ"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17</a:t>
            </a:fld>
            <a:endParaRPr lang="en-NZ"/>
          </a:p>
        </p:txBody>
      </p:sp>
    </p:spTree>
    <p:extLst>
      <p:ext uri="{BB962C8B-B14F-4D97-AF65-F5344CB8AC3E}">
        <p14:creationId xmlns:p14="http://schemas.microsoft.com/office/powerpoint/2010/main" val="3521272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171EF30C-FE29-4678-A3F8-1DC0B17E1465}" type="slidenum">
              <a:rPr lang="en-NZ" smtClean="0"/>
              <a:pPr/>
              <a:t>18</a:t>
            </a:fld>
            <a:endParaRPr lang="en-NZ"/>
          </a:p>
        </p:txBody>
      </p:sp>
    </p:spTree>
    <p:extLst>
      <p:ext uri="{BB962C8B-B14F-4D97-AF65-F5344CB8AC3E}">
        <p14:creationId xmlns:p14="http://schemas.microsoft.com/office/powerpoint/2010/main" val="1492795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171EF30C-FE29-4678-A3F8-1DC0B17E1465}" type="slidenum">
              <a:rPr lang="en-NZ" smtClean="0"/>
              <a:pPr/>
              <a:t>19</a:t>
            </a:fld>
            <a:endParaRPr lang="en-NZ"/>
          </a:p>
        </p:txBody>
      </p:sp>
    </p:spTree>
    <p:extLst>
      <p:ext uri="{BB962C8B-B14F-4D97-AF65-F5344CB8AC3E}">
        <p14:creationId xmlns:p14="http://schemas.microsoft.com/office/powerpoint/2010/main" val="238069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scope of a backup of data (a </a:t>
            </a:r>
            <a:r>
              <a:rPr lang="en-US" i="1" dirty="0" smtClean="0"/>
              <a:t>data backup</a:t>
            </a:r>
            <a:r>
              <a:rPr lang="en-US" dirty="0" smtClean="0"/>
              <a:t>) can be a whole database, a partial database, or a set of files or filegroups. For each of these, SQL Server supports full and differential backups.</a:t>
            </a:r>
          </a:p>
          <a:p>
            <a:endParaRPr lang="en-US" dirty="0" smtClean="0"/>
          </a:p>
          <a:p>
            <a:r>
              <a:rPr lang="en-NZ" dirty="0" smtClean="0"/>
              <a:t>Two</a:t>
            </a:r>
            <a:r>
              <a:rPr lang="en-NZ" baseline="0" dirty="0" smtClean="0"/>
              <a:t> concepts here, </a:t>
            </a:r>
          </a:p>
          <a:p>
            <a:endParaRPr lang="en-NZ" baseline="0" dirty="0" smtClean="0"/>
          </a:p>
          <a:p>
            <a:r>
              <a:rPr lang="en-NZ" baseline="0" dirty="0" smtClean="0"/>
              <a:t>Back up (verb) means to copy data and log records from a SQL Server database to a backup device. The backup device can either be disk or a tape device.</a:t>
            </a:r>
          </a:p>
          <a:p>
            <a:r>
              <a:rPr lang="en-NZ" baseline="0" dirty="0" smtClean="0"/>
              <a:t>Backup (noun) means a copy of SQL Server data that can be used to restore a database after a failure. A backup of SQL Server data is created at the database level or one of the database files. You cannot backup individual tables</a:t>
            </a:r>
            <a:endParaRPr lang="en-NZ" dirty="0" smtClean="0"/>
          </a:p>
          <a:p>
            <a:endParaRPr lang="en-US" dirty="0" smtClean="0"/>
          </a:p>
          <a:p>
            <a:endParaRPr lang="en-US" dirty="0" smtClean="0"/>
          </a:p>
          <a:p>
            <a:pPr defTabSz="915589"/>
            <a:r>
              <a:rPr lang="en-NZ" dirty="0" smtClean="0"/>
              <a:t>If a database uses either the full or bulk-logged recovery model, you must back up the transaction log regularly enough to protect your data and to keep the transaction log from filling. Regularly could be hourly, daily</a:t>
            </a:r>
            <a:r>
              <a:rPr lang="en-NZ" baseline="0" dirty="0" smtClean="0"/>
              <a:t> or weekly depending on your situation</a:t>
            </a:r>
          </a:p>
          <a:p>
            <a:pPr defTabSz="915589"/>
            <a:endParaRPr lang="en-NZ" baseline="0" dirty="0" smtClean="0"/>
          </a:p>
          <a:p>
            <a:pPr defTabSz="915589"/>
            <a:r>
              <a:rPr lang="en-NZ" baseline="0" dirty="0" smtClean="0"/>
              <a:t>A recovery model is a property of a database that controls transaction log use. Three models exist, simple, full and bulk logged</a:t>
            </a:r>
            <a:endParaRPr lang="en-NZ" dirty="0" smtClean="0"/>
          </a:p>
        </p:txBody>
      </p:sp>
      <p:sp>
        <p:nvSpPr>
          <p:cNvPr id="4" name="Slide Number Placeholder 3"/>
          <p:cNvSpPr>
            <a:spLocks noGrp="1"/>
          </p:cNvSpPr>
          <p:nvPr>
            <p:ph type="sldNum" sz="quarter" idx="10"/>
          </p:nvPr>
        </p:nvSpPr>
        <p:spPr/>
        <p:txBody>
          <a:bodyPr/>
          <a:lstStyle/>
          <a:p>
            <a:fld id="{171EF30C-FE29-4678-A3F8-1DC0B17E1465}" type="slidenum">
              <a:rPr lang="en-NZ" smtClean="0"/>
              <a:pPr/>
              <a:t>2</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scope of a backup of data (a </a:t>
            </a:r>
            <a:r>
              <a:rPr lang="en-US" i="1" dirty="0" smtClean="0"/>
              <a:t>data backup</a:t>
            </a:r>
            <a:r>
              <a:rPr lang="en-US" dirty="0" smtClean="0"/>
              <a:t>) can be a whole database, a partial database, or a set of files or filegroups. For each of these, SQL Server supports full and differential backups.</a:t>
            </a:r>
          </a:p>
          <a:p>
            <a:endParaRPr lang="en-US" dirty="0" smtClean="0"/>
          </a:p>
          <a:p>
            <a:r>
              <a:rPr lang="en-NZ" dirty="0" smtClean="0"/>
              <a:t>Two</a:t>
            </a:r>
            <a:r>
              <a:rPr lang="en-NZ" baseline="0" dirty="0" smtClean="0"/>
              <a:t> concepts here, </a:t>
            </a:r>
          </a:p>
          <a:p>
            <a:endParaRPr lang="en-NZ" baseline="0" dirty="0" smtClean="0"/>
          </a:p>
          <a:p>
            <a:r>
              <a:rPr lang="en-NZ" baseline="0" dirty="0" smtClean="0"/>
              <a:t>Back up (verb) means to copy data and log records from a SQL Server database to a backup device. The backup device can either be disk or a tape device.</a:t>
            </a:r>
          </a:p>
          <a:p>
            <a:r>
              <a:rPr lang="en-NZ" baseline="0" dirty="0" smtClean="0"/>
              <a:t>Backup (noun) means a copy of SQL Server data that can be used to restore a database after a failure. A backup of SQL Server data is created at the database level or one of the database files. You cannot backup individual tables</a:t>
            </a:r>
            <a:endParaRPr lang="en-NZ" dirty="0" smtClean="0"/>
          </a:p>
          <a:p>
            <a:endParaRPr lang="en-US" dirty="0" smtClean="0"/>
          </a:p>
          <a:p>
            <a:endParaRPr lang="en-US" dirty="0" smtClean="0"/>
          </a:p>
          <a:p>
            <a:pPr defTabSz="915589"/>
            <a:r>
              <a:rPr lang="en-NZ" dirty="0" smtClean="0"/>
              <a:t>If a database uses either the full or bulk-logged recovery model, you must back up the transaction log regularly enough to protect your data and to keep the transaction log from filling. Regularly could be hourly, daily</a:t>
            </a:r>
            <a:r>
              <a:rPr lang="en-NZ" baseline="0" dirty="0" smtClean="0"/>
              <a:t> or weekly depending on your situation</a:t>
            </a:r>
          </a:p>
          <a:p>
            <a:pPr defTabSz="915589"/>
            <a:endParaRPr lang="en-NZ" baseline="0" dirty="0" smtClean="0"/>
          </a:p>
          <a:p>
            <a:pPr defTabSz="915589"/>
            <a:r>
              <a:rPr lang="en-NZ" baseline="0" dirty="0" smtClean="0"/>
              <a:t>A recovery model is a property of a database that controls transaction log use. Three models exist, simple, full and bulk logged</a:t>
            </a:r>
            <a:endParaRPr lang="en-NZ" dirty="0" smtClean="0"/>
          </a:p>
        </p:txBody>
      </p:sp>
      <p:sp>
        <p:nvSpPr>
          <p:cNvPr id="4" name="Slide Number Placeholder 3"/>
          <p:cNvSpPr>
            <a:spLocks noGrp="1"/>
          </p:cNvSpPr>
          <p:nvPr>
            <p:ph type="sldNum" sz="quarter" idx="10"/>
          </p:nvPr>
        </p:nvSpPr>
        <p:spPr/>
        <p:txBody>
          <a:bodyPr/>
          <a:lstStyle/>
          <a:p>
            <a:fld id="{171EF30C-FE29-4678-A3F8-1DC0B17E1465}" type="slidenum">
              <a:rPr lang="en-NZ" smtClean="0"/>
              <a:pPr/>
              <a:t>3</a:t>
            </a:fld>
            <a:endParaRPr lang="en-NZ"/>
          </a:p>
        </p:txBody>
      </p:sp>
    </p:spTree>
    <p:extLst>
      <p:ext uri="{BB962C8B-B14F-4D97-AF65-F5344CB8AC3E}">
        <p14:creationId xmlns:p14="http://schemas.microsoft.com/office/powerpoint/2010/main" val="3765638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scope of a backup of data (a </a:t>
            </a:r>
            <a:r>
              <a:rPr lang="en-US" i="1" dirty="0" smtClean="0"/>
              <a:t>data backup</a:t>
            </a:r>
            <a:r>
              <a:rPr lang="en-US" dirty="0" smtClean="0"/>
              <a:t>) can be a whole database, a partial database, or a set of files or filegroups. For each of these, SQL Server supports full and differential backups.</a:t>
            </a:r>
          </a:p>
          <a:p>
            <a:endParaRPr lang="en-US" dirty="0" smtClean="0"/>
          </a:p>
          <a:p>
            <a:r>
              <a:rPr lang="en-NZ" dirty="0" smtClean="0"/>
              <a:t>Two</a:t>
            </a:r>
            <a:r>
              <a:rPr lang="en-NZ" baseline="0" dirty="0" smtClean="0"/>
              <a:t> concepts here, </a:t>
            </a:r>
          </a:p>
          <a:p>
            <a:endParaRPr lang="en-NZ" baseline="0" dirty="0" smtClean="0"/>
          </a:p>
          <a:p>
            <a:r>
              <a:rPr lang="en-NZ" baseline="0" dirty="0" smtClean="0"/>
              <a:t>Back up (verb) means to copy data and log records from a SQL Server database to a backup device. The backup device can either be disk or a tape device.</a:t>
            </a:r>
          </a:p>
          <a:p>
            <a:r>
              <a:rPr lang="en-NZ" baseline="0" dirty="0" smtClean="0"/>
              <a:t>Backup (noun) means a copy of SQL Server data that can be used to restore a database after a failure. A backup of SQL Server data is created at the database level or one of the database files. You cannot backup individual tables</a:t>
            </a:r>
            <a:endParaRPr lang="en-NZ" dirty="0" smtClean="0"/>
          </a:p>
          <a:p>
            <a:endParaRPr lang="en-US" dirty="0" smtClean="0"/>
          </a:p>
          <a:p>
            <a:endParaRPr lang="en-US" dirty="0" smtClean="0"/>
          </a:p>
          <a:p>
            <a:pPr defTabSz="915589"/>
            <a:r>
              <a:rPr lang="en-NZ" dirty="0" smtClean="0"/>
              <a:t>If a database uses either the full or bulk-logged recovery model, you must back up the transaction log regularly enough to protect your data and to keep the transaction log from filling. Regularly could be hourly, daily</a:t>
            </a:r>
            <a:r>
              <a:rPr lang="en-NZ" baseline="0" dirty="0" smtClean="0"/>
              <a:t> or weekly depending on your situation</a:t>
            </a:r>
          </a:p>
          <a:p>
            <a:pPr defTabSz="915589"/>
            <a:endParaRPr lang="en-NZ" baseline="0" dirty="0" smtClean="0"/>
          </a:p>
          <a:p>
            <a:pPr defTabSz="915589"/>
            <a:r>
              <a:rPr lang="en-NZ" baseline="0" dirty="0" smtClean="0"/>
              <a:t>A recovery model is a property of a database that controls transaction log use. Three models exist, simple, full and bulk logged</a:t>
            </a:r>
            <a:endParaRPr lang="en-NZ" dirty="0" smtClean="0"/>
          </a:p>
        </p:txBody>
      </p:sp>
      <p:sp>
        <p:nvSpPr>
          <p:cNvPr id="4" name="Slide Number Placeholder 3"/>
          <p:cNvSpPr>
            <a:spLocks noGrp="1"/>
          </p:cNvSpPr>
          <p:nvPr>
            <p:ph type="sldNum" sz="quarter" idx="10"/>
          </p:nvPr>
        </p:nvSpPr>
        <p:spPr/>
        <p:txBody>
          <a:bodyPr/>
          <a:lstStyle/>
          <a:p>
            <a:fld id="{171EF30C-FE29-4678-A3F8-1DC0B17E1465}" type="slidenum">
              <a:rPr lang="en-NZ" smtClean="0"/>
              <a:pPr/>
              <a:t>4</a:t>
            </a:fld>
            <a:endParaRPr lang="en-NZ"/>
          </a:p>
        </p:txBody>
      </p:sp>
    </p:spTree>
    <p:extLst>
      <p:ext uri="{BB962C8B-B14F-4D97-AF65-F5344CB8AC3E}">
        <p14:creationId xmlns:p14="http://schemas.microsoft.com/office/powerpoint/2010/main" val="956672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For databases that use full and bulk-logged recovery, database backups are necessary but not sufficient. Additional transaction log backups are also required. The following illustration shows the least complex backup strategy that is possible under the full recovery model. </a:t>
            </a:r>
            <a:endParaRPr lang="en-US" dirty="0" smtClean="0"/>
          </a:p>
          <a:p>
            <a:endParaRPr lang="en-US" baseline="0" dirty="0" smtClean="0"/>
          </a:p>
          <a:p>
            <a:r>
              <a:rPr lang="en-US" baseline="0" dirty="0" smtClean="0"/>
              <a:t>Bulk-logged is a temporary solution for bulk inserts that otherwise would create a HUGE amount of logging. </a:t>
            </a:r>
            <a:r>
              <a:rPr lang="en-US" dirty="0" smtClean="0"/>
              <a:t>If a log backup contains any bulk-logged operations, you cannot restore to a point-in-time within that log backup; you can restore only the whole log backup.</a:t>
            </a:r>
            <a:r>
              <a:rPr lang="en-US" baseline="0" dirty="0" smtClean="0"/>
              <a:t>  </a:t>
            </a:r>
          </a:p>
          <a:p>
            <a:endParaRPr lang="en-US" u="none" baseline="0" dirty="0" smtClean="0"/>
          </a:p>
          <a:p>
            <a:r>
              <a:rPr lang="en-US" u="none" baseline="0" dirty="0" smtClean="0"/>
              <a:t>Because every transaction is logged</a:t>
            </a:r>
            <a:r>
              <a:rPr lang="en-US" baseline="0" dirty="0" smtClean="0"/>
              <a:t>, over time the log file will either become too big for your storage or full. Once the log is full, as some of you found out, nothing works on the database. You need to create a SQL backup job to backup and clear the log files to an external data storage object. Backups usually are required nightly depending on what sort of data changes occur.</a:t>
            </a:r>
          </a:p>
          <a:p>
            <a:endParaRPr lang="en-US" baseline="0" dirty="0" smtClean="0"/>
          </a:p>
          <a:p>
            <a:r>
              <a:rPr lang="en-US" dirty="0" smtClean="0"/>
              <a:t>Simple recovery model supports both database backups and file backups, which contain both user data and active transaction log data. But separate log backups are not supported,</a:t>
            </a:r>
            <a:r>
              <a:rPr lang="en-US" baseline="0" dirty="0" smtClean="0"/>
              <a:t> </a:t>
            </a:r>
            <a:r>
              <a:rPr lang="en-US" dirty="0" smtClean="0"/>
              <a:t>a database can be restored only to the end of the most recent backup</a:t>
            </a:r>
            <a:r>
              <a:rPr lang="en-US" baseline="0" dirty="0" smtClean="0"/>
              <a:t> for the data file (bitdev 6.30 and 7pm).</a:t>
            </a:r>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5</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files in a SQL Server database can be backed up and restored individually</a:t>
            </a:r>
            <a:endParaRPr lang="en-NZ"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6</a:t>
            </a:fld>
            <a:endParaRPr lang="en-NZ"/>
          </a:p>
        </p:txBody>
      </p:sp>
    </p:spTree>
    <p:extLst>
      <p:ext uri="{BB962C8B-B14F-4D97-AF65-F5344CB8AC3E}">
        <p14:creationId xmlns:p14="http://schemas.microsoft.com/office/powerpoint/2010/main" val="252955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Minimally, you must have created at least one full backup before you can create any log backups. After that, the transaction log can be backed up at any time unless the log is already being backed up. We recommend that you take log backups frequently, both to minimize work loss exposure and to truncate the transaction log. Typically, a database administrator creates a full database backup occasionally, such as weekly, and, optionally, creates a series of differential database backup at a shorter interval, such as daily. Independently of the database backups, the database administrator backs up the transaction log at frequent intervals, such as every 10 minutes. For a given type of backup, the optimal interval depends on factors such as the importance of the data, the size of the database, and the workload of the server. </a:t>
            </a:r>
          </a:p>
          <a:p>
            <a:endParaRPr lang="en-NZ" dirty="0" smtClean="0"/>
          </a:p>
          <a:p>
            <a:r>
              <a:rPr lang="en-NZ" dirty="0" smtClean="0"/>
              <a:t>Issues…..</a:t>
            </a:r>
          </a:p>
          <a:p>
            <a:r>
              <a:rPr lang="en-NZ" dirty="0" smtClean="0"/>
              <a:t>If a transaction log is damaged, work that is performed since the most recent valid backup is lost. </a:t>
            </a:r>
            <a:endParaRPr lang="en-NZ"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7</a:t>
            </a:fld>
            <a:endParaRPr lang="en-NZ"/>
          </a:p>
        </p:txBody>
      </p:sp>
    </p:spTree>
    <p:extLst>
      <p:ext uri="{BB962C8B-B14F-4D97-AF65-F5344CB8AC3E}">
        <p14:creationId xmlns:p14="http://schemas.microsoft.com/office/powerpoint/2010/main" val="3237987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A differential backup is based on the most recent, previous full data backup. </a:t>
            </a:r>
          </a:p>
          <a:p>
            <a:r>
              <a:rPr lang="en-NZ" dirty="0" smtClean="0"/>
              <a:t>A differential backup captures only the data that has changed since that full backup. The full backup upon which a differential backup is based is known as the base of the differential. </a:t>
            </a:r>
          </a:p>
          <a:p>
            <a:endParaRPr lang="en-NZ" dirty="0" smtClean="0"/>
          </a:p>
          <a:p>
            <a:r>
              <a:rPr lang="en-NZ" dirty="0" smtClean="0"/>
              <a:t>A differential backup records only the data that has changed since the full backup upon the differential backup is based. This facilitates taking frequent data backups, which decrease the risk of data loss. </a:t>
            </a:r>
          </a:p>
          <a:p>
            <a:endParaRPr lang="en-NZ" dirty="0" smtClean="0"/>
          </a:p>
          <a:p>
            <a:r>
              <a:rPr lang="en-NZ" dirty="0" smtClean="0"/>
              <a:t>However, before you restore a differential backup, you must restore its base. Therefore restoring from a differential backup will necessarily take more steps and time than restoring from a full backup because two backup files are required. </a:t>
            </a:r>
          </a:p>
          <a:p>
            <a:r>
              <a:rPr lang="en-NZ" dirty="0" smtClean="0"/>
              <a:t>Differential database backups are especially useful if a subset of a database is modified more frequently than the rest of the database. In these cases, differential database backups enable you back up frequently without the overhead of full database backups. </a:t>
            </a:r>
          </a:p>
        </p:txBody>
      </p:sp>
      <p:sp>
        <p:nvSpPr>
          <p:cNvPr id="4" name="Slide Number Placeholder 3"/>
          <p:cNvSpPr>
            <a:spLocks noGrp="1"/>
          </p:cNvSpPr>
          <p:nvPr>
            <p:ph type="sldNum" sz="quarter" idx="10"/>
          </p:nvPr>
        </p:nvSpPr>
        <p:spPr/>
        <p:txBody>
          <a:bodyPr/>
          <a:lstStyle/>
          <a:p>
            <a:fld id="{171EF30C-FE29-4678-A3F8-1DC0B17E1465}" type="slidenum">
              <a:rPr lang="en-NZ" smtClean="0"/>
              <a:pPr/>
              <a:t>8</a:t>
            </a:fld>
            <a:endParaRPr lang="en-NZ"/>
          </a:p>
        </p:txBody>
      </p:sp>
    </p:spTree>
    <p:extLst>
      <p:ext uri="{BB962C8B-B14F-4D97-AF65-F5344CB8AC3E}">
        <p14:creationId xmlns:p14="http://schemas.microsoft.com/office/powerpoint/2010/main" val="1436098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171EF30C-FE29-4678-A3F8-1DC0B17E1465}" type="slidenum">
              <a:rPr lang="en-NZ" smtClean="0"/>
              <a:pPr/>
              <a:t>9</a:t>
            </a:fld>
            <a:endParaRPr lang="en-NZ"/>
          </a:p>
        </p:txBody>
      </p:sp>
    </p:spTree>
    <p:extLst>
      <p:ext uri="{BB962C8B-B14F-4D97-AF65-F5344CB8AC3E}">
        <p14:creationId xmlns:p14="http://schemas.microsoft.com/office/powerpoint/2010/main" val="1623734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1D8BD707-D9CF-40AE-B4C6-C98DA3205C09}" type="datetimeFigureOut">
              <a:rPr lang="en-US" smtClean="0"/>
              <a:pPr/>
              <a:t>10/25/2019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1D8BD707-D9CF-40AE-B4C6-C98DA3205C09}" type="datetimeFigureOut">
              <a:rPr lang="en-US" smtClean="0"/>
              <a:pPr/>
              <a:t>10/25/2019</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10/25/2019</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Week 13 Lab 1 </a:t>
            </a:r>
            <a:r>
              <a:rPr lang="en-NZ" dirty="0" smtClean="0"/>
              <a:t>– Backup and recovery</a:t>
            </a:r>
            <a:endParaRPr lang="en-NZ" dirty="0"/>
          </a:p>
        </p:txBody>
      </p:sp>
      <p:sp>
        <p:nvSpPr>
          <p:cNvPr id="3" name="Subtitle 2"/>
          <p:cNvSpPr>
            <a:spLocks noGrp="1"/>
          </p:cNvSpPr>
          <p:nvPr>
            <p:ph type="subTitle" idx="1"/>
          </p:nvPr>
        </p:nvSpPr>
        <p:spPr/>
        <p:txBody>
          <a:bodyPr/>
          <a:lstStyle/>
          <a:p>
            <a:r>
              <a:rPr lang="en-NZ" dirty="0" smtClean="0"/>
              <a:t>Databases 3</a:t>
            </a:r>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772400" cy="914400"/>
          </a:xfrm>
        </p:spPr>
        <p:txBody>
          <a:bodyPr/>
          <a:lstStyle/>
          <a:p>
            <a:r>
              <a:rPr lang="en-US" dirty="0" smtClean="0"/>
              <a:t>Types of backup</a:t>
            </a:r>
            <a:endParaRPr lang="en-US" dirty="0"/>
          </a:p>
        </p:txBody>
      </p:sp>
      <p:sp>
        <p:nvSpPr>
          <p:cNvPr id="3" name="Content Placeholder 2"/>
          <p:cNvSpPr>
            <a:spLocks noGrp="1"/>
          </p:cNvSpPr>
          <p:nvPr>
            <p:ph idx="1"/>
          </p:nvPr>
        </p:nvSpPr>
        <p:spPr/>
        <p:txBody>
          <a:bodyPr/>
          <a:lstStyle/>
          <a:p>
            <a:r>
              <a:rPr lang="en-US" dirty="0" smtClean="0"/>
              <a:t>Copy-only</a:t>
            </a:r>
          </a:p>
          <a:p>
            <a:pPr lvl="1"/>
            <a:r>
              <a:rPr lang="en-US" dirty="0" smtClean="0"/>
              <a:t>Independent</a:t>
            </a:r>
          </a:p>
          <a:p>
            <a:pPr lvl="1"/>
            <a:r>
              <a:rPr lang="en-US" dirty="0" smtClean="0"/>
              <a:t>Transaction log isn’t truncated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86868376"/>
              </p:ext>
            </p:extLst>
          </p:nvPr>
        </p:nvGraphicFramePr>
        <p:xfrm>
          <a:off x="609600" y="1981200"/>
          <a:ext cx="7772400" cy="3291840"/>
        </p:xfrm>
        <a:graphic>
          <a:graphicData uri="http://schemas.openxmlformats.org/drawingml/2006/table">
            <a:tb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0">
                <a:tc>
                  <a:txBody>
                    <a:bodyPr/>
                    <a:lstStyle/>
                    <a:p>
                      <a:r>
                        <a:rPr lang="en-NZ" dirty="0"/>
                        <a:t>Time</a:t>
                      </a:r>
                    </a:p>
                  </a:txBody>
                  <a:tcPr anchor="ctr">
                    <a:lnL>
                      <a:noFill/>
                    </a:lnL>
                    <a:lnR>
                      <a:noFill/>
                    </a:lnR>
                    <a:lnT>
                      <a:noFill/>
                    </a:lnT>
                    <a:lnB>
                      <a:noFill/>
                    </a:lnB>
                  </a:tcPr>
                </a:tc>
                <a:tc>
                  <a:txBody>
                    <a:bodyPr/>
                    <a:lstStyle/>
                    <a:p>
                      <a:r>
                        <a:rPr lang="en-NZ" dirty="0" smtClean="0"/>
                        <a:t>Event</a:t>
                      </a:r>
                      <a:endParaRPr lang="en-NZ" dirty="0"/>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NZ" dirty="0" smtClean="0"/>
                        <a:t>7.30</a:t>
                      </a:r>
                      <a:r>
                        <a:rPr lang="en-NZ" baseline="0" dirty="0" smtClean="0"/>
                        <a:t> am</a:t>
                      </a:r>
                      <a:endParaRPr lang="en-NZ" dirty="0"/>
                    </a:p>
                  </a:txBody>
                  <a:tcPr anchor="ctr">
                    <a:lnL>
                      <a:noFill/>
                    </a:lnL>
                    <a:lnR>
                      <a:noFill/>
                    </a:lnR>
                    <a:lnT>
                      <a:noFill/>
                    </a:lnT>
                    <a:lnB>
                      <a:noFill/>
                    </a:lnB>
                  </a:tcPr>
                </a:tc>
                <a:tc>
                  <a:txBody>
                    <a:bodyPr/>
                    <a:lstStyle/>
                    <a:p>
                      <a:r>
                        <a:rPr lang="en-NZ" dirty="0" smtClean="0"/>
                        <a:t>Create database</a:t>
                      </a:r>
                      <a:endParaRPr lang="en-NZ" dirty="0"/>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NZ" dirty="0" smtClean="0"/>
                        <a:t>7:35 am</a:t>
                      </a:r>
                      <a:endParaRPr lang="en-NZ" dirty="0"/>
                    </a:p>
                  </a:txBody>
                  <a:tcPr anchor="ctr">
                    <a:lnL>
                      <a:noFill/>
                    </a:lnL>
                    <a:lnR>
                      <a:noFill/>
                    </a:lnR>
                    <a:lnT>
                      <a:noFill/>
                    </a:lnT>
                    <a:lnB>
                      <a:noFill/>
                    </a:lnB>
                  </a:tcPr>
                </a:tc>
                <a:tc>
                  <a:txBody>
                    <a:bodyPr/>
                    <a:lstStyle/>
                    <a:p>
                      <a:r>
                        <a:rPr lang="en-NZ" dirty="0"/>
                        <a:t>Back </a:t>
                      </a:r>
                      <a:r>
                        <a:rPr lang="en-NZ" dirty="0" smtClean="0"/>
                        <a:t>up of database and log</a:t>
                      </a:r>
                      <a:endParaRPr lang="en-NZ" dirty="0"/>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NZ" dirty="0" smtClean="0"/>
                        <a:t>8.00 am</a:t>
                      </a:r>
                      <a:endParaRPr lang="en-NZ" dirty="0"/>
                    </a:p>
                  </a:txBody>
                  <a:tcPr anchor="ctr">
                    <a:lnL>
                      <a:noFill/>
                    </a:lnL>
                    <a:lnR>
                      <a:noFill/>
                    </a:lnR>
                    <a:lnT>
                      <a:noFill/>
                    </a:lnT>
                    <a:lnB>
                      <a:noFill/>
                    </a:lnB>
                  </a:tcPr>
                </a:tc>
                <a:tc>
                  <a:txBody>
                    <a:bodyPr/>
                    <a:lstStyle/>
                    <a:p>
                      <a:r>
                        <a:rPr lang="en-NZ" dirty="0"/>
                        <a:t>Back up transaction </a:t>
                      </a:r>
                      <a:r>
                        <a:rPr lang="en-NZ" dirty="0" smtClean="0"/>
                        <a:t>log</a:t>
                      </a:r>
                      <a:endParaRPr lang="en-NZ" dirty="0"/>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NZ" dirty="0" smtClean="0"/>
                        <a:t>9.00 am</a:t>
                      </a:r>
                      <a:endParaRPr lang="en-NZ" dirty="0"/>
                    </a:p>
                  </a:txBody>
                  <a:tcPr anchor="ctr">
                    <a:lnL>
                      <a:noFill/>
                    </a:lnL>
                    <a:lnR>
                      <a:noFill/>
                    </a:lnR>
                    <a:lnT>
                      <a:noFill/>
                    </a:lnT>
                    <a:lnB>
                      <a:noFill/>
                    </a:lnB>
                  </a:tcPr>
                </a:tc>
                <a:tc>
                  <a:txBody>
                    <a:bodyPr/>
                    <a:lstStyle/>
                    <a:p>
                      <a:r>
                        <a:rPr lang="en-NZ" dirty="0"/>
                        <a:t>Back up transaction </a:t>
                      </a:r>
                      <a:r>
                        <a:rPr lang="en-NZ" dirty="0" smtClean="0"/>
                        <a:t>log</a:t>
                      </a:r>
                      <a:endParaRPr lang="en-NZ" dirty="0"/>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NZ" dirty="0" smtClean="0"/>
                        <a:t>10.00 am</a:t>
                      </a:r>
                      <a:endParaRPr lang="en-NZ" dirty="0"/>
                    </a:p>
                  </a:txBody>
                  <a:tcPr anchor="ctr">
                    <a:lnL>
                      <a:noFill/>
                    </a:lnL>
                    <a:lnR>
                      <a:noFill/>
                    </a:lnR>
                    <a:lnT>
                      <a:noFill/>
                    </a:lnT>
                    <a:lnB>
                      <a:noFill/>
                    </a:lnB>
                  </a:tcPr>
                </a:tc>
                <a:tc>
                  <a:txBody>
                    <a:bodyPr/>
                    <a:lstStyle/>
                    <a:p>
                      <a:r>
                        <a:rPr lang="en-NZ" dirty="0" smtClean="0"/>
                        <a:t>Differential backup</a:t>
                      </a:r>
                      <a:endParaRPr lang="en-NZ" dirty="0"/>
                    </a:p>
                  </a:txBody>
                  <a:tcPr anchor="ctr">
                    <a:lnL>
                      <a:noFill/>
                    </a:lnL>
                    <a:lnR>
                      <a:noFill/>
                    </a:lnR>
                    <a:lnT>
                      <a:noFill/>
                    </a:lnT>
                    <a:lnB>
                      <a:noFill/>
                    </a:lnB>
                  </a:tcPr>
                </a:tc>
                <a:extLst>
                  <a:ext uri="{0D108BD9-81ED-4DB2-BD59-A6C34878D82A}">
                    <a16:rowId xmlns:a16="http://schemas.microsoft.com/office/drawing/2014/main" val="10005"/>
                  </a:ext>
                </a:extLst>
              </a:tr>
              <a:tr h="0">
                <a:tc>
                  <a:txBody>
                    <a:bodyPr/>
                    <a:lstStyle/>
                    <a:p>
                      <a:r>
                        <a:rPr lang="en-NZ" dirty="0" smtClean="0"/>
                        <a:t>11.00 am</a:t>
                      </a:r>
                      <a:endParaRPr lang="en-NZ" dirty="0"/>
                    </a:p>
                  </a:txBody>
                  <a:tcPr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Back up transaction log</a:t>
                      </a:r>
                    </a:p>
                  </a:txBody>
                  <a:tcPr anchor="ctr">
                    <a:lnL>
                      <a:noFill/>
                    </a:lnL>
                    <a:lnR>
                      <a:noFill/>
                    </a:lnR>
                    <a:lnT>
                      <a:noFill/>
                    </a:lnT>
                    <a:lnB>
                      <a:noFill/>
                    </a:lnB>
                  </a:tcPr>
                </a:tc>
                <a:extLst>
                  <a:ext uri="{0D108BD9-81ED-4DB2-BD59-A6C34878D82A}">
                    <a16:rowId xmlns:a16="http://schemas.microsoft.com/office/drawing/2014/main" val="10006"/>
                  </a:ext>
                </a:extLst>
              </a:tr>
              <a:tr h="0">
                <a:tc>
                  <a:txBody>
                    <a:bodyPr/>
                    <a:lstStyle/>
                    <a:p>
                      <a:r>
                        <a:rPr lang="en-NZ" dirty="0" smtClean="0"/>
                        <a:t>12.00</a:t>
                      </a:r>
                      <a:r>
                        <a:rPr lang="en-NZ" baseline="0" dirty="0" smtClean="0"/>
                        <a:t> noon</a:t>
                      </a:r>
                      <a:endParaRPr lang="en-NZ" dirty="0"/>
                    </a:p>
                  </a:txBody>
                  <a:tcPr anchor="ctr">
                    <a:lnL>
                      <a:noFill/>
                    </a:lnL>
                    <a:lnR>
                      <a:noFill/>
                    </a:lnR>
                    <a:lnT>
                      <a:noFill/>
                    </a:lnT>
                    <a:lnB>
                      <a:noFill/>
                    </a:lnB>
                  </a:tcPr>
                </a:tc>
                <a:tc>
                  <a:txBody>
                    <a:bodyPr/>
                    <a:lstStyle/>
                    <a:p>
                      <a:r>
                        <a:rPr lang="en-NZ" dirty="0" smtClean="0"/>
                        <a:t>Back up of database and log</a:t>
                      </a:r>
                      <a:endParaRPr lang="en-NZ" dirty="0"/>
                    </a:p>
                  </a:txBody>
                  <a:tcPr anchor="ctr">
                    <a:lnL>
                      <a:noFill/>
                    </a:lnL>
                    <a:lnR>
                      <a:noFill/>
                    </a:lnR>
                    <a:lnT>
                      <a:noFill/>
                    </a:lnT>
                    <a:lnB>
                      <a:noFill/>
                    </a:lnB>
                  </a:tcPr>
                </a:tc>
                <a:extLst>
                  <a:ext uri="{0D108BD9-81ED-4DB2-BD59-A6C34878D82A}">
                    <a16:rowId xmlns:a16="http://schemas.microsoft.com/office/drawing/2014/main" val="10007"/>
                  </a:ext>
                </a:extLst>
              </a:tr>
              <a:tr h="0">
                <a:tc>
                  <a:txBody>
                    <a:bodyPr/>
                    <a:lstStyle/>
                    <a:p>
                      <a:r>
                        <a:rPr lang="en-NZ" dirty="0" smtClean="0"/>
                        <a:t>1.00</a:t>
                      </a:r>
                      <a:r>
                        <a:rPr lang="en-NZ" baseline="0" dirty="0" smtClean="0"/>
                        <a:t> pm</a:t>
                      </a:r>
                      <a:endParaRPr lang="en-NZ" dirty="0"/>
                    </a:p>
                  </a:txBody>
                  <a:tcPr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Back up transaction log</a:t>
                      </a:r>
                    </a:p>
                  </a:txBody>
                  <a:tcPr anchor="ctr">
                    <a:lnL>
                      <a:noFill/>
                    </a:lnL>
                    <a:lnR>
                      <a:noFill/>
                    </a:lnR>
                    <a:lnT>
                      <a:noFill/>
                    </a:lnT>
                    <a:lnB>
                      <a:noFill/>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77165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Models</a:t>
            </a:r>
            <a:endParaRPr lang="en-US" dirty="0"/>
          </a:p>
        </p:txBody>
      </p:sp>
      <p:sp>
        <p:nvSpPr>
          <p:cNvPr id="3" name="Content Placeholder 2"/>
          <p:cNvSpPr>
            <a:spLocks noGrp="1"/>
          </p:cNvSpPr>
          <p:nvPr>
            <p:ph idx="1"/>
          </p:nvPr>
        </p:nvSpPr>
        <p:spPr/>
        <p:txBody>
          <a:bodyPr/>
          <a:lstStyle/>
          <a:p>
            <a:r>
              <a:rPr lang="en-US" dirty="0" smtClean="0"/>
              <a:t>Simple Recovery</a:t>
            </a:r>
          </a:p>
          <a:p>
            <a:pPr lvl="1"/>
            <a:r>
              <a:rPr lang="en-US" dirty="0" smtClean="0"/>
              <a:t>Database file restores only</a:t>
            </a:r>
          </a:p>
          <a:p>
            <a:pPr lvl="1"/>
            <a:r>
              <a:rPr lang="en-US" dirty="0" smtClean="0"/>
              <a:t>No log, created again</a:t>
            </a:r>
          </a:p>
          <a:p>
            <a:pPr lvl="1"/>
            <a:r>
              <a:rPr lang="en-US" dirty="0" smtClean="0"/>
              <a:t>Simple</a:t>
            </a:r>
          </a:p>
        </p:txBody>
      </p:sp>
      <p:pic>
        <p:nvPicPr>
          <p:cNvPr id="2050" name="Picture 2"/>
          <p:cNvPicPr>
            <a:picLocks noChangeAspect="1" noChangeArrowheads="1"/>
          </p:cNvPicPr>
          <p:nvPr/>
        </p:nvPicPr>
        <p:blipFill>
          <a:blip r:embed="rId3"/>
          <a:srcRect/>
          <a:stretch>
            <a:fillRect/>
          </a:stretch>
        </p:blipFill>
        <p:spPr bwMode="auto">
          <a:xfrm>
            <a:off x="3048000" y="3352800"/>
            <a:ext cx="4038600" cy="34149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Models</a:t>
            </a:r>
            <a:endParaRPr lang="en-US" dirty="0"/>
          </a:p>
        </p:txBody>
      </p:sp>
      <p:sp>
        <p:nvSpPr>
          <p:cNvPr id="3" name="Content Placeholder 2"/>
          <p:cNvSpPr>
            <a:spLocks noGrp="1"/>
          </p:cNvSpPr>
          <p:nvPr>
            <p:ph idx="1"/>
          </p:nvPr>
        </p:nvSpPr>
        <p:spPr/>
        <p:txBody>
          <a:bodyPr/>
          <a:lstStyle/>
          <a:p>
            <a:r>
              <a:rPr lang="en-US" dirty="0" smtClean="0"/>
              <a:t>Bulk-Logged</a:t>
            </a:r>
          </a:p>
          <a:p>
            <a:pPr lvl="1"/>
            <a:r>
              <a:rPr lang="en-US" dirty="0" smtClean="0"/>
              <a:t>Temporary</a:t>
            </a:r>
          </a:p>
          <a:p>
            <a:pPr lvl="1"/>
            <a:r>
              <a:rPr lang="en-US" dirty="0" smtClean="0"/>
              <a:t>Same as full, but for bulk queries</a:t>
            </a:r>
          </a:p>
          <a:p>
            <a:pPr lvl="1"/>
            <a:r>
              <a:rPr lang="en-US" dirty="0" smtClean="0"/>
              <a:t>Minimally logs bulk operations</a:t>
            </a:r>
          </a:p>
          <a:p>
            <a:endParaRPr lang="en-US" dirty="0"/>
          </a:p>
        </p:txBody>
      </p:sp>
      <p:pic>
        <p:nvPicPr>
          <p:cNvPr id="3075" name="Picture 3"/>
          <p:cNvPicPr>
            <a:picLocks noChangeAspect="1" noChangeArrowheads="1"/>
          </p:cNvPicPr>
          <p:nvPr/>
        </p:nvPicPr>
        <p:blipFill>
          <a:blip r:embed="rId3"/>
          <a:srcRect/>
          <a:stretch>
            <a:fillRect/>
          </a:stretch>
        </p:blipFill>
        <p:spPr bwMode="auto">
          <a:xfrm>
            <a:off x="1447800" y="3810000"/>
            <a:ext cx="4038600" cy="28589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Copy-only backup</a:t>
            </a:r>
            <a:endParaRPr lang="en-US" dirty="0"/>
          </a:p>
        </p:txBody>
      </p:sp>
      <p:sp>
        <p:nvSpPr>
          <p:cNvPr id="3" name="Content Placeholder 2"/>
          <p:cNvSpPr>
            <a:spLocks noGrp="1"/>
          </p:cNvSpPr>
          <p:nvPr>
            <p:ph idx="1"/>
          </p:nvPr>
        </p:nvSpPr>
        <p:spPr/>
        <p:txBody>
          <a:bodyPr/>
          <a:lstStyle/>
          <a:p>
            <a:r>
              <a:rPr lang="en-US" dirty="0" smtClean="0"/>
              <a:t>Usually backups are scheduled</a:t>
            </a:r>
          </a:p>
          <a:p>
            <a:r>
              <a:rPr lang="en-US" dirty="0" smtClean="0"/>
              <a:t>Independent </a:t>
            </a:r>
          </a:p>
          <a:p>
            <a:r>
              <a:rPr lang="en-US" dirty="0" smtClean="0"/>
              <a:t>Doesn't affect backup/restore plans</a:t>
            </a:r>
          </a:p>
          <a:p>
            <a:r>
              <a:rPr lang="en-US" smtClean="0"/>
              <a:t>Change to a different path</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Backups</a:t>
            </a:r>
            <a:endParaRPr lang="en-US" dirty="0"/>
          </a:p>
        </p:txBody>
      </p:sp>
      <p:sp>
        <p:nvSpPr>
          <p:cNvPr id="3" name="Content Placeholder 2"/>
          <p:cNvSpPr>
            <a:spLocks noGrp="1"/>
          </p:cNvSpPr>
          <p:nvPr>
            <p:ph idx="1"/>
          </p:nvPr>
        </p:nvSpPr>
        <p:spPr/>
        <p:txBody>
          <a:bodyPr/>
          <a:lstStyle/>
          <a:p>
            <a:r>
              <a:rPr lang="en-US" dirty="0" smtClean="0"/>
              <a:t>SQL Server Agent</a:t>
            </a:r>
          </a:p>
          <a:p>
            <a:pPr lvl="1"/>
            <a:r>
              <a:rPr lang="en-US" dirty="0" smtClean="0"/>
              <a:t>SQL Server Maintenance</a:t>
            </a:r>
          </a:p>
          <a:p>
            <a:pPr lvl="1"/>
            <a:r>
              <a:rPr lang="en-US" dirty="0" smtClean="0"/>
              <a:t>SQL Jobs</a:t>
            </a:r>
          </a:p>
          <a:p>
            <a:pPr lvl="1"/>
            <a:endParaRPr lang="en-US" dirty="0" smtClean="0"/>
          </a:p>
          <a:p>
            <a:r>
              <a:rPr lang="en-US" dirty="0" smtClean="0"/>
              <a:t>Agent</a:t>
            </a:r>
          </a:p>
          <a:p>
            <a:pPr lvl="1"/>
            <a:r>
              <a:rPr lang="en-US" dirty="0" smtClean="0"/>
              <a:t>Each job contains one or more steps</a:t>
            </a:r>
          </a:p>
          <a:p>
            <a:pPr lvl="1"/>
            <a:r>
              <a:rPr lang="en-US" dirty="0" smtClean="0"/>
              <a:t>Each step contains its own task</a:t>
            </a:r>
          </a:p>
          <a:p>
            <a:pPr lvl="1"/>
            <a:r>
              <a:rPr lang="en-US" dirty="0" smtClean="0"/>
              <a:t>Schedule, in response or on DBA demand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Concurrency Restrictions</a:t>
            </a:r>
            <a:endParaRPr lang="en-US" dirty="0"/>
          </a:p>
        </p:txBody>
      </p:sp>
      <p:sp>
        <p:nvSpPr>
          <p:cNvPr id="3" name="Content Placeholder 2"/>
          <p:cNvSpPr>
            <a:spLocks noGrp="1"/>
          </p:cNvSpPr>
          <p:nvPr>
            <p:ph idx="1"/>
          </p:nvPr>
        </p:nvSpPr>
        <p:spPr/>
        <p:txBody>
          <a:bodyPr/>
          <a:lstStyle/>
          <a:p>
            <a:r>
              <a:rPr lang="en-US" dirty="0" smtClean="0"/>
              <a:t>Online backup process</a:t>
            </a:r>
          </a:p>
          <a:p>
            <a:pPr lvl="1"/>
            <a:r>
              <a:rPr lang="en-US" dirty="0" smtClean="0"/>
              <a:t>Allows for data use</a:t>
            </a:r>
          </a:p>
          <a:p>
            <a:pPr lvl="2"/>
            <a:r>
              <a:rPr lang="en-US" dirty="0" smtClean="0"/>
              <a:t>Select, Insert, update and delete</a:t>
            </a:r>
          </a:p>
          <a:p>
            <a:pPr lvl="1"/>
            <a:r>
              <a:rPr lang="en-US" dirty="0" smtClean="0"/>
              <a:t>Cannot modify database object</a:t>
            </a:r>
          </a:p>
          <a:p>
            <a:pPr lvl="2"/>
            <a:r>
              <a:rPr lang="en-US" dirty="0" smtClean="0"/>
              <a:t>Alter database, add file or remove file</a:t>
            </a:r>
          </a:p>
          <a:p>
            <a:pPr lvl="2"/>
            <a:r>
              <a:rPr lang="en-US" dirty="0" smtClean="0"/>
              <a:t>Shrink database</a:t>
            </a:r>
          </a:p>
          <a:p>
            <a:pPr lvl="2">
              <a:buNone/>
            </a:pPr>
            <a:endParaRPr lang="en-US" dirty="0" smtClean="0"/>
          </a:p>
          <a:p>
            <a:r>
              <a:rPr lang="en-US" dirty="0" smtClean="0"/>
              <a:t>Overlaps causes the second operation to wait</a:t>
            </a:r>
          </a:p>
          <a:p>
            <a:pPr lvl="1"/>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Restoring</a:t>
            </a:r>
            <a:endParaRPr lang="en-NZ" dirty="0"/>
          </a:p>
        </p:txBody>
      </p:sp>
      <p:sp>
        <p:nvSpPr>
          <p:cNvPr id="3" name="Content Placeholder 2"/>
          <p:cNvSpPr>
            <a:spLocks noGrp="1"/>
          </p:cNvSpPr>
          <p:nvPr>
            <p:ph idx="1"/>
          </p:nvPr>
        </p:nvSpPr>
        <p:spPr/>
        <p:txBody>
          <a:bodyPr/>
          <a:lstStyle/>
          <a:p>
            <a:r>
              <a:rPr lang="en-NZ" dirty="0" smtClean="0"/>
              <a:t>Full recovery</a:t>
            </a:r>
          </a:p>
          <a:p>
            <a:pPr lvl="1"/>
            <a:r>
              <a:rPr lang="en-NZ" dirty="0" smtClean="0"/>
              <a:t>Backup! Or restore to a new database</a:t>
            </a:r>
          </a:p>
          <a:p>
            <a:pPr lvl="1"/>
            <a:r>
              <a:rPr lang="en-NZ" dirty="0" smtClean="0"/>
              <a:t>WITH </a:t>
            </a:r>
            <a:r>
              <a:rPr lang="en-NZ" dirty="0"/>
              <a:t>NORECOVERY</a:t>
            </a:r>
            <a:endParaRPr lang="en-NZ" dirty="0" smtClean="0"/>
          </a:p>
          <a:p>
            <a:pPr lvl="1"/>
            <a:r>
              <a:rPr lang="en-NZ" dirty="0" smtClean="0"/>
              <a:t>Restore last full</a:t>
            </a:r>
          </a:p>
          <a:p>
            <a:pPr lvl="1"/>
            <a:r>
              <a:rPr lang="en-NZ" dirty="0" smtClean="0"/>
              <a:t>If differential, restore those</a:t>
            </a:r>
          </a:p>
          <a:p>
            <a:pPr lvl="1"/>
            <a:r>
              <a:rPr lang="en-NZ" dirty="0" smtClean="0"/>
              <a:t>Restore logs in order</a:t>
            </a:r>
            <a:endParaRPr lang="en-NZ" dirty="0"/>
          </a:p>
          <a:p>
            <a:pPr marL="768096" lvl="2" indent="0">
              <a:buNone/>
            </a:pPr>
            <a:endParaRPr lang="en-NZ" dirty="0"/>
          </a:p>
        </p:txBody>
      </p:sp>
    </p:spTree>
    <p:extLst>
      <p:ext uri="{BB962C8B-B14F-4D97-AF65-F5344CB8AC3E}">
        <p14:creationId xmlns:p14="http://schemas.microsoft.com/office/powerpoint/2010/main" val="896988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Restoring</a:t>
            </a:r>
            <a:endParaRPr lang="en-NZ" dirty="0"/>
          </a:p>
        </p:txBody>
      </p:sp>
      <p:sp>
        <p:nvSpPr>
          <p:cNvPr id="3" name="Content Placeholder 2"/>
          <p:cNvSpPr>
            <a:spLocks noGrp="1"/>
          </p:cNvSpPr>
          <p:nvPr>
            <p:ph idx="1"/>
          </p:nvPr>
        </p:nvSpPr>
        <p:spPr/>
        <p:txBody>
          <a:bodyPr/>
          <a:lstStyle/>
          <a:p>
            <a:endParaRPr lang="en-NZ"/>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24000"/>
            <a:ext cx="7789101"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4286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Restore syntax</a:t>
            </a:r>
            <a:endParaRPr lang="en-NZ" dirty="0"/>
          </a:p>
        </p:txBody>
      </p:sp>
      <p:sp>
        <p:nvSpPr>
          <p:cNvPr id="3" name="Content Placeholder 2"/>
          <p:cNvSpPr>
            <a:spLocks noGrp="1"/>
          </p:cNvSpPr>
          <p:nvPr>
            <p:ph idx="1"/>
          </p:nvPr>
        </p:nvSpPr>
        <p:spPr/>
        <p:txBody>
          <a:bodyPr>
            <a:normAutofit/>
          </a:bodyPr>
          <a:lstStyle/>
          <a:p>
            <a:r>
              <a:rPr lang="en-NZ" dirty="0"/>
              <a:t>RESTORE DATABASE </a:t>
            </a:r>
            <a:r>
              <a:rPr lang="en-NZ" dirty="0" err="1"/>
              <a:t>database</a:t>
            </a:r>
            <a:r>
              <a:rPr lang="en-NZ" dirty="0"/>
              <a:t> FROM full database backup WITH NORECOVERY</a:t>
            </a:r>
            <a:r>
              <a:rPr lang="en-NZ" dirty="0" smtClean="0"/>
              <a:t>;</a:t>
            </a:r>
          </a:p>
          <a:p>
            <a:r>
              <a:rPr lang="en-NZ" dirty="0"/>
              <a:t>RESTORE DATABASE </a:t>
            </a:r>
            <a:r>
              <a:rPr lang="en-NZ" dirty="0" err="1"/>
              <a:t>database</a:t>
            </a:r>
            <a:r>
              <a:rPr lang="en-NZ" dirty="0"/>
              <a:t> FROM </a:t>
            </a:r>
            <a:r>
              <a:rPr lang="en-NZ" dirty="0" err="1"/>
              <a:t>full_differential_backup</a:t>
            </a:r>
            <a:r>
              <a:rPr lang="en-NZ" dirty="0"/>
              <a:t> WITH NORECOVERY;</a:t>
            </a:r>
          </a:p>
          <a:p>
            <a:r>
              <a:rPr lang="en-NZ" dirty="0"/>
              <a:t>RESTORE LOG database FROM </a:t>
            </a:r>
            <a:r>
              <a:rPr lang="en-NZ" dirty="0" err="1"/>
              <a:t>log_backup</a:t>
            </a:r>
            <a:r>
              <a:rPr lang="en-NZ" dirty="0"/>
              <a:t> WITH NORECOVERY</a:t>
            </a:r>
            <a:r>
              <a:rPr lang="en-NZ" dirty="0" smtClean="0"/>
              <a:t>;</a:t>
            </a:r>
          </a:p>
          <a:p>
            <a:r>
              <a:rPr lang="en-NZ" dirty="0"/>
              <a:t>RESTORE DATABASE </a:t>
            </a:r>
            <a:r>
              <a:rPr lang="en-NZ" dirty="0" err="1"/>
              <a:t>database</a:t>
            </a:r>
            <a:r>
              <a:rPr lang="en-NZ" dirty="0"/>
              <a:t> WITH RECOVERY</a:t>
            </a:r>
            <a:r>
              <a:rPr lang="en-NZ" dirty="0" smtClean="0"/>
              <a:t>;</a:t>
            </a:r>
          </a:p>
          <a:p>
            <a:endParaRPr lang="en-NZ" dirty="0" smtClean="0"/>
          </a:p>
          <a:p>
            <a:endParaRPr lang="en-NZ" dirty="0"/>
          </a:p>
          <a:p>
            <a:endParaRPr lang="en-NZ" dirty="0" smtClean="0"/>
          </a:p>
          <a:p>
            <a:endParaRPr lang="en-NZ" dirty="0"/>
          </a:p>
          <a:p>
            <a:endParaRPr lang="en-NZ" dirty="0"/>
          </a:p>
        </p:txBody>
      </p:sp>
    </p:spTree>
    <p:extLst>
      <p:ext uri="{BB962C8B-B14F-4D97-AF65-F5344CB8AC3E}">
        <p14:creationId xmlns:p14="http://schemas.microsoft.com/office/powerpoint/2010/main" val="4017362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Backup</a:t>
            </a:r>
            <a:endParaRPr lang="en-US" dirty="0"/>
          </a:p>
        </p:txBody>
      </p:sp>
      <p:sp>
        <p:nvSpPr>
          <p:cNvPr id="3" name="Content Placeholder 2"/>
          <p:cNvSpPr>
            <a:spLocks noGrp="1"/>
          </p:cNvSpPr>
          <p:nvPr>
            <p:ph idx="1"/>
          </p:nvPr>
        </p:nvSpPr>
        <p:spPr/>
        <p:txBody>
          <a:bodyPr/>
          <a:lstStyle/>
          <a:p>
            <a:r>
              <a:rPr lang="en-US" dirty="0" smtClean="0"/>
              <a:t>Protect data</a:t>
            </a:r>
          </a:p>
          <a:p>
            <a:pPr lvl="1"/>
            <a:r>
              <a:rPr lang="en-US" dirty="0" smtClean="0"/>
              <a:t>Whole database</a:t>
            </a:r>
          </a:p>
          <a:p>
            <a:pPr lvl="1"/>
            <a:r>
              <a:rPr lang="en-US" dirty="0" smtClean="0"/>
              <a:t>Files or filegroups </a:t>
            </a:r>
          </a:p>
          <a:p>
            <a:r>
              <a:rPr lang="en-US" dirty="0" smtClean="0"/>
              <a:t>Back up (verb)</a:t>
            </a:r>
          </a:p>
          <a:p>
            <a:r>
              <a:rPr lang="en-US" dirty="0" smtClean="0"/>
              <a:t>Backup (noun)</a:t>
            </a:r>
          </a:p>
          <a:p>
            <a:r>
              <a:rPr lang="en-US" dirty="0" smtClean="0"/>
              <a:t>Prevent the transaction log from filling</a:t>
            </a:r>
          </a:p>
          <a:p>
            <a:r>
              <a:rPr lang="en-NZ" dirty="0"/>
              <a:t>Recovery </a:t>
            </a:r>
            <a:r>
              <a:rPr lang="en-NZ" dirty="0" smtClean="0"/>
              <a:t>Models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Error Checking</a:t>
            </a:r>
            <a:endParaRPr lang="en-NZ" dirty="0"/>
          </a:p>
        </p:txBody>
      </p:sp>
      <p:sp>
        <p:nvSpPr>
          <p:cNvPr id="3" name="Content Placeholder 2"/>
          <p:cNvSpPr>
            <a:spLocks noGrp="1"/>
          </p:cNvSpPr>
          <p:nvPr>
            <p:ph idx="1"/>
          </p:nvPr>
        </p:nvSpPr>
        <p:spPr/>
        <p:txBody>
          <a:bodyPr/>
          <a:lstStyle/>
          <a:p>
            <a:r>
              <a:rPr lang="en-NZ" b="1" dirty="0"/>
              <a:t>DBCC CHECKDB for allocation or consistency errors.</a:t>
            </a:r>
            <a:endParaRPr lang="en-NZ" dirty="0"/>
          </a:p>
          <a:p>
            <a:endParaRPr lang="en-NZ" dirty="0"/>
          </a:p>
        </p:txBody>
      </p:sp>
    </p:spTree>
    <p:extLst>
      <p:ext uri="{BB962C8B-B14F-4D97-AF65-F5344CB8AC3E}">
        <p14:creationId xmlns:p14="http://schemas.microsoft.com/office/powerpoint/2010/main" val="2060172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Backup</a:t>
            </a:r>
            <a:endParaRPr lang="en-US" dirty="0"/>
          </a:p>
        </p:txBody>
      </p:sp>
      <p:sp>
        <p:nvSpPr>
          <p:cNvPr id="3" name="Content Placeholder 2"/>
          <p:cNvSpPr>
            <a:spLocks noGrp="1"/>
          </p:cNvSpPr>
          <p:nvPr>
            <p:ph idx="1"/>
          </p:nvPr>
        </p:nvSpPr>
        <p:spPr/>
        <p:txBody>
          <a:bodyPr>
            <a:normAutofit/>
          </a:bodyPr>
          <a:lstStyle/>
          <a:p>
            <a:pPr marL="68580" indent="0" algn="ctr">
              <a:buNone/>
            </a:pPr>
            <a:r>
              <a:rPr lang="en-US" sz="4000" dirty="0"/>
              <a:t>“Your data is only as good as your last backup.” </a:t>
            </a:r>
            <a:endParaRPr lang="en-US" sz="4000" dirty="0"/>
          </a:p>
        </p:txBody>
      </p:sp>
    </p:spTree>
    <p:extLst>
      <p:ext uri="{BB962C8B-B14F-4D97-AF65-F5344CB8AC3E}">
        <p14:creationId xmlns:p14="http://schemas.microsoft.com/office/powerpoint/2010/main" val="706704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Backup</a:t>
            </a:r>
            <a:endParaRPr lang="en-US" dirty="0"/>
          </a:p>
        </p:txBody>
      </p:sp>
      <p:sp>
        <p:nvSpPr>
          <p:cNvPr id="3" name="Content Placeholder 2"/>
          <p:cNvSpPr>
            <a:spLocks noGrp="1"/>
          </p:cNvSpPr>
          <p:nvPr>
            <p:ph idx="1"/>
          </p:nvPr>
        </p:nvSpPr>
        <p:spPr/>
        <p:txBody>
          <a:bodyPr>
            <a:normAutofit/>
          </a:bodyPr>
          <a:lstStyle/>
          <a:p>
            <a:pPr marL="68580" indent="0" algn="ctr">
              <a:buNone/>
            </a:pPr>
            <a:r>
              <a:rPr lang="en-US" sz="4000" dirty="0"/>
              <a:t>“Your backups are only as good as your last restore</a:t>
            </a:r>
            <a:r>
              <a:rPr lang="en-US" sz="4000" dirty="0" smtClean="0"/>
              <a:t>.”</a:t>
            </a:r>
          </a:p>
          <a:p>
            <a:pPr marL="68580" indent="0" algn="ctr">
              <a:buNone/>
            </a:pPr>
            <a:endParaRPr lang="en-US" sz="4000" dirty="0"/>
          </a:p>
          <a:p>
            <a:pPr marL="68580" indent="0" algn="ctr">
              <a:buNone/>
            </a:pPr>
            <a:r>
              <a:rPr lang="en-US" sz="4000" dirty="0" smtClean="0"/>
              <a:t>Test your backups!!!</a:t>
            </a:r>
            <a:endParaRPr lang="en-US" sz="4000" dirty="0"/>
          </a:p>
        </p:txBody>
      </p:sp>
    </p:spTree>
    <p:extLst>
      <p:ext uri="{BB962C8B-B14F-4D97-AF65-F5344CB8AC3E}">
        <p14:creationId xmlns:p14="http://schemas.microsoft.com/office/powerpoint/2010/main" val="459475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backup</a:t>
            </a:r>
          </a:p>
        </p:txBody>
      </p:sp>
      <p:sp>
        <p:nvSpPr>
          <p:cNvPr id="3" name="Content Placeholder 2"/>
          <p:cNvSpPr>
            <a:spLocks noGrp="1"/>
          </p:cNvSpPr>
          <p:nvPr>
            <p:ph idx="1"/>
          </p:nvPr>
        </p:nvSpPr>
        <p:spPr/>
        <p:txBody>
          <a:bodyPr/>
          <a:lstStyle/>
          <a:p>
            <a:r>
              <a:rPr lang="en-US" dirty="0" smtClean="0"/>
              <a:t>Full </a:t>
            </a:r>
          </a:p>
          <a:p>
            <a:r>
              <a:rPr lang="en-US" dirty="0" smtClean="0"/>
              <a:t>Database and log backed up</a:t>
            </a:r>
          </a:p>
          <a:p>
            <a:pPr lvl="1"/>
            <a:r>
              <a:rPr lang="en-US" dirty="0" smtClean="0"/>
              <a:t>Point in time recovery</a:t>
            </a:r>
          </a:p>
          <a:p>
            <a:pPr lvl="1"/>
            <a:r>
              <a:rPr lang="en-US" dirty="0" smtClean="0"/>
              <a:t>Broadest range of failure scenarios</a:t>
            </a:r>
          </a:p>
          <a:p>
            <a:pPr lvl="1"/>
            <a:endParaRPr lang="en-US" dirty="0" smtClean="0"/>
          </a:p>
        </p:txBody>
      </p:sp>
      <p:pic>
        <p:nvPicPr>
          <p:cNvPr id="1029" name="Picture 5" descr="http://i.msdn.microsoft.com/dynimg/IC13259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810000"/>
            <a:ext cx="3600450" cy="2828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Types of backup</a:t>
            </a:r>
            <a:endParaRPr lang="en-NZ" dirty="0"/>
          </a:p>
        </p:txBody>
      </p:sp>
      <p:sp>
        <p:nvSpPr>
          <p:cNvPr id="3" name="Content Placeholder 2"/>
          <p:cNvSpPr>
            <a:spLocks noGrp="1"/>
          </p:cNvSpPr>
          <p:nvPr>
            <p:ph idx="1"/>
          </p:nvPr>
        </p:nvSpPr>
        <p:spPr/>
        <p:txBody>
          <a:bodyPr/>
          <a:lstStyle/>
          <a:p>
            <a:r>
              <a:rPr lang="en-NZ" dirty="0" smtClean="0"/>
              <a:t>File</a:t>
            </a:r>
          </a:p>
          <a:p>
            <a:pPr lvl="1"/>
            <a:r>
              <a:rPr lang="en-NZ" dirty="0" smtClean="0"/>
              <a:t>Back up </a:t>
            </a:r>
            <a:r>
              <a:rPr lang="en-NZ" dirty="0"/>
              <a:t>data files </a:t>
            </a:r>
            <a:r>
              <a:rPr lang="en-NZ" dirty="0" smtClean="0"/>
              <a:t>individually</a:t>
            </a:r>
          </a:p>
          <a:p>
            <a:r>
              <a:rPr lang="en-NZ" dirty="0" smtClean="0"/>
              <a:t>Pros</a:t>
            </a:r>
          </a:p>
          <a:p>
            <a:pPr lvl="1"/>
            <a:r>
              <a:rPr lang="en-NZ" dirty="0" smtClean="0"/>
              <a:t>Individual files</a:t>
            </a:r>
          </a:p>
          <a:p>
            <a:pPr lvl="1"/>
            <a:r>
              <a:rPr lang="en-NZ" dirty="0" smtClean="0"/>
              <a:t>Smaller</a:t>
            </a:r>
          </a:p>
          <a:p>
            <a:r>
              <a:rPr lang="en-NZ" dirty="0" smtClean="0"/>
              <a:t>Cons</a:t>
            </a:r>
          </a:p>
          <a:p>
            <a:pPr lvl="1"/>
            <a:r>
              <a:rPr lang="en-NZ" dirty="0" smtClean="0"/>
              <a:t>Complex</a:t>
            </a:r>
          </a:p>
          <a:p>
            <a:pPr lvl="1"/>
            <a:endParaRPr lang="en-NZ" dirty="0"/>
          </a:p>
        </p:txBody>
      </p:sp>
      <p:pic>
        <p:nvPicPr>
          <p:cNvPr id="5122" name="Picture 2" descr="http://i.msdn.microsoft.com/dynimg/IC13568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0" y="3048000"/>
            <a:ext cx="4162425"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740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backup</a:t>
            </a:r>
            <a:endParaRPr lang="en-NZ" dirty="0"/>
          </a:p>
        </p:txBody>
      </p:sp>
      <p:sp>
        <p:nvSpPr>
          <p:cNvPr id="3" name="Content Placeholder 2"/>
          <p:cNvSpPr>
            <a:spLocks noGrp="1"/>
          </p:cNvSpPr>
          <p:nvPr>
            <p:ph idx="1"/>
          </p:nvPr>
        </p:nvSpPr>
        <p:spPr/>
        <p:txBody>
          <a:bodyPr/>
          <a:lstStyle/>
          <a:p>
            <a:r>
              <a:rPr lang="en-NZ" dirty="0" smtClean="0"/>
              <a:t>Transaction log </a:t>
            </a:r>
          </a:p>
          <a:p>
            <a:pPr lvl="1"/>
            <a:r>
              <a:rPr lang="en-NZ" dirty="0" smtClean="0"/>
              <a:t>Created a full database backup</a:t>
            </a:r>
          </a:p>
          <a:p>
            <a:pPr lvl="1"/>
            <a:r>
              <a:rPr lang="en-NZ" dirty="0" smtClean="0"/>
              <a:t>Just need transaction logs</a:t>
            </a:r>
          </a:p>
          <a:p>
            <a:pPr lvl="1"/>
            <a:r>
              <a:rPr lang="en-US" dirty="0"/>
              <a:t>Transaction log isn’t </a:t>
            </a:r>
            <a:r>
              <a:rPr lang="en-US" dirty="0" smtClean="0"/>
              <a:t>truncated</a:t>
            </a:r>
            <a:endParaRPr lang="en-NZ" dirty="0" smtClean="0"/>
          </a:p>
          <a:p>
            <a:pPr lvl="1"/>
            <a:endParaRPr lang="en-NZ" dirty="0" smtClean="0"/>
          </a:p>
          <a:p>
            <a:endParaRPr lang="en-NZ" dirty="0"/>
          </a:p>
        </p:txBody>
      </p:sp>
      <p:pic>
        <p:nvPicPr>
          <p:cNvPr id="4" name="Picture 5" descr="http://i.msdn.microsoft.com/dynimg/IC13259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810000"/>
            <a:ext cx="360045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066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Types of backup</a:t>
            </a:r>
            <a:endParaRPr lang="en-NZ" dirty="0"/>
          </a:p>
        </p:txBody>
      </p:sp>
      <p:sp>
        <p:nvSpPr>
          <p:cNvPr id="3" name="Content Placeholder 2"/>
          <p:cNvSpPr>
            <a:spLocks noGrp="1"/>
          </p:cNvSpPr>
          <p:nvPr>
            <p:ph idx="1"/>
          </p:nvPr>
        </p:nvSpPr>
        <p:spPr/>
        <p:txBody>
          <a:bodyPr/>
          <a:lstStyle/>
          <a:p>
            <a:r>
              <a:rPr lang="en-NZ" dirty="0" smtClean="0"/>
              <a:t>Differential</a:t>
            </a:r>
          </a:p>
          <a:p>
            <a:r>
              <a:rPr lang="en-NZ" dirty="0" smtClean="0"/>
              <a:t>Pros</a:t>
            </a:r>
          </a:p>
          <a:p>
            <a:pPr lvl="1"/>
            <a:r>
              <a:rPr lang="en-NZ" dirty="0" smtClean="0"/>
              <a:t>Quick, small,</a:t>
            </a:r>
          </a:p>
          <a:p>
            <a:r>
              <a:rPr lang="en-NZ" dirty="0" smtClean="0"/>
              <a:t>Cons</a:t>
            </a:r>
          </a:p>
          <a:p>
            <a:pPr lvl="1"/>
            <a:r>
              <a:rPr lang="en-NZ" dirty="0" smtClean="0"/>
              <a:t>Lots</a:t>
            </a:r>
          </a:p>
          <a:p>
            <a:endParaRPr lang="en-NZ" dirty="0"/>
          </a:p>
        </p:txBody>
      </p:sp>
      <p:pic>
        <p:nvPicPr>
          <p:cNvPr id="4098" name="Picture 2" descr="Differential bitmap identifies changed ext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038600"/>
            <a:ext cx="341947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375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backup</a:t>
            </a:r>
          </a:p>
        </p:txBody>
      </p:sp>
      <p:sp>
        <p:nvSpPr>
          <p:cNvPr id="3" name="Content Placeholder 2"/>
          <p:cNvSpPr>
            <a:spLocks noGrp="1"/>
          </p:cNvSpPr>
          <p:nvPr>
            <p:ph idx="1"/>
          </p:nvPr>
        </p:nvSpPr>
        <p:spPr/>
        <p:txBody>
          <a:bodyPr/>
          <a:lstStyle/>
          <a:p>
            <a:r>
              <a:rPr lang="en-US" dirty="0" smtClean="0"/>
              <a:t>Differential Backup</a:t>
            </a:r>
          </a:p>
          <a:p>
            <a:pPr lvl="1"/>
            <a:r>
              <a:rPr lang="en-US" dirty="0" smtClean="0"/>
              <a:t>Backs up data and log</a:t>
            </a:r>
          </a:p>
          <a:p>
            <a:pPr lvl="2"/>
            <a:r>
              <a:rPr lang="en-US" dirty="0" smtClean="0"/>
              <a:t>Only data that has changed since the last backup</a:t>
            </a:r>
          </a:p>
          <a:p>
            <a:pPr lvl="2"/>
            <a:r>
              <a:rPr lang="en-US" dirty="0" smtClean="0"/>
              <a:t>Relatively fast</a:t>
            </a:r>
          </a:p>
          <a:p>
            <a:pPr lvl="2"/>
            <a:r>
              <a:rPr lang="en-US" dirty="0" smtClean="0"/>
              <a:t>Little space required</a:t>
            </a:r>
          </a:p>
          <a:p>
            <a:pPr>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8273</TotalTime>
  <Words>2320</Words>
  <Application>Microsoft Office PowerPoint</Application>
  <PresentationFormat>On-screen Show (4:3)</PresentationFormat>
  <Paragraphs>228</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Consolas</vt:lpstr>
      <vt:lpstr>Corbel</vt:lpstr>
      <vt:lpstr>Wingdings</vt:lpstr>
      <vt:lpstr>Wingdings 2</vt:lpstr>
      <vt:lpstr>Wingdings 3</vt:lpstr>
      <vt:lpstr>Metro</vt:lpstr>
      <vt:lpstr>Week 13 Lab 1 – Backup and recovery</vt:lpstr>
      <vt:lpstr>Data Backup</vt:lpstr>
      <vt:lpstr>Data Backup</vt:lpstr>
      <vt:lpstr>Data Backup</vt:lpstr>
      <vt:lpstr>Types of backup</vt:lpstr>
      <vt:lpstr>Types of backup</vt:lpstr>
      <vt:lpstr>Types of backup</vt:lpstr>
      <vt:lpstr>Types of backup</vt:lpstr>
      <vt:lpstr>Types of backup</vt:lpstr>
      <vt:lpstr>Types of backup</vt:lpstr>
      <vt:lpstr>Example</vt:lpstr>
      <vt:lpstr>Backup Models</vt:lpstr>
      <vt:lpstr>Backup Models</vt:lpstr>
      <vt:lpstr>Copy-only backup</vt:lpstr>
      <vt:lpstr>Scheduling Backups</vt:lpstr>
      <vt:lpstr>Concurrency Restrictions</vt:lpstr>
      <vt:lpstr>Restoring</vt:lpstr>
      <vt:lpstr>Restoring</vt:lpstr>
      <vt:lpstr>Restore syntax</vt:lpstr>
      <vt:lpstr>Error Checking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Introduction</dc:title>
  <dc:creator>Patricia</dc:creator>
  <cp:lastModifiedBy>Krissi Wood</cp:lastModifiedBy>
  <cp:revision>371</cp:revision>
  <dcterms:created xsi:type="dcterms:W3CDTF">2006-08-16T00:00:00Z</dcterms:created>
  <dcterms:modified xsi:type="dcterms:W3CDTF">2019-10-29T01:38:12Z</dcterms:modified>
</cp:coreProperties>
</file>