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0" r:id="rId3"/>
    <p:sldId id="330" r:id="rId4"/>
    <p:sldId id="331" r:id="rId5"/>
    <p:sldId id="332" r:id="rId6"/>
    <p:sldId id="302" r:id="rId7"/>
    <p:sldId id="305" r:id="rId8"/>
    <p:sldId id="309" r:id="rId9"/>
    <p:sldId id="310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500" autoAdjust="0"/>
  </p:normalViewPr>
  <p:slideViewPr>
    <p:cSldViewPr>
      <p:cViewPr varScale="1">
        <p:scale>
          <a:sx n="56" d="100"/>
          <a:sy n="56" d="100"/>
        </p:scale>
        <p:origin x="149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0D86BD0-D31E-46D0-A1B2-7CFDF5E0A96B}" type="datetimeFigureOut">
              <a:rPr lang="en-US"/>
              <a:pPr>
                <a:defRPr/>
              </a:pPr>
              <a:t>7/16/2019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NZ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C4536EE-CA22-4032-9592-E9AC561D660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8235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NZ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D49936-7F64-45DC-88E3-1D63D58EEA7C}" type="slidenum">
              <a:rPr lang="en-NZ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You will have learned how to join in DB2,</a:t>
            </a:r>
            <a:r>
              <a:rPr lang="en-NZ" baseline="0" dirty="0" smtClean="0"/>
              <a:t> but there are more complex joins than the ones you learned there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First we will briefly review the need for and syntax of joins, then we will talk about how they are implemented by the system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will help you to understand the more complex joins we will introduce today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is a good article. It’s written for ORACLE SQL, and it would be good for you to have some idea about that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536EE-CA22-4032-9592-E9AC561D660A}" type="slidenum">
              <a:rPr lang="en-NZ" smtClean="0"/>
              <a:pPr>
                <a:defRPr/>
              </a:pPr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536EE-CA22-4032-9592-E9AC561D660A}" type="slidenum">
              <a:rPr lang="en-NZ" smtClean="0"/>
              <a:pPr>
                <a:defRPr/>
              </a:pPr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025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536EE-CA22-4032-9592-E9AC561D660A}" type="slidenum">
              <a:rPr lang="en-NZ" smtClean="0"/>
              <a:pPr>
                <a:defRPr/>
              </a:pPr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058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536EE-CA22-4032-9592-E9AC561D660A}" type="slidenum">
              <a:rPr lang="en-NZ" smtClean="0"/>
              <a:pPr>
                <a:defRPr/>
              </a:pPr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21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In an outer join, rows that do not meet the </a:t>
            </a:r>
            <a:r>
              <a:rPr lang="en-NZ" b="1" dirty="0" smtClean="0"/>
              <a:t>on</a:t>
            </a:r>
            <a:r>
              <a:rPr lang="en-NZ" dirty="0" smtClean="0"/>
              <a:t> clause conditions are included in the joined table with null-supplied values for the inner table of the outer join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The matched rows are put into the return set first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Then any records from the left</a:t>
            </a:r>
            <a:r>
              <a:rPr lang="en-NZ" baseline="0" dirty="0" smtClean="0"/>
              <a:t> table that haven’t been included are added back into the return set with NULL for all fields from the right table.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WHERE and HAVING are applied as appropriate to this set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536EE-CA22-4032-9592-E9AC561D660A}" type="slidenum">
              <a:rPr lang="en-NZ" smtClean="0"/>
              <a:pPr>
                <a:defRPr/>
              </a:pPr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For example, how would you find all the pets that nobody owned?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Something to note here:</a:t>
            </a:r>
            <a:r>
              <a:rPr lang="en-NZ" baseline="0" dirty="0" smtClean="0"/>
              <a:t> why not WHERE </a:t>
            </a:r>
            <a:r>
              <a:rPr lang="en-NZ" baseline="0" dirty="0" err="1" smtClean="0"/>
              <a:t>ownerName</a:t>
            </a:r>
            <a:r>
              <a:rPr lang="en-NZ" baseline="0" dirty="0" smtClean="0"/>
              <a:t> = NULL?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NULL is an undefined value, it can never be equal to anything. Two NULLs are not even equal to each other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That is why SQL must provide IS NULL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536EE-CA22-4032-9592-E9AC561D660A}" type="slidenum">
              <a:rPr lang="en-NZ" smtClean="0"/>
              <a:pPr>
                <a:defRPr/>
              </a:pPr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The full other join is actually used primarily</a:t>
            </a:r>
            <a:r>
              <a:rPr lang="en-NZ" baseline="0" dirty="0" smtClean="0"/>
              <a:t> as a derived table in more complex queries.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will see some examples later in the term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536EE-CA22-4032-9592-E9AC561D660A}" type="slidenum">
              <a:rPr lang="en-NZ" smtClean="0"/>
              <a:pPr>
                <a:defRPr/>
              </a:pPr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39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40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41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FFB3DA-676E-4F25-9192-F70A3F33ED14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A0B8B3-9882-4D87-BCF9-8239186A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8F66-7075-4CFA-BCD4-AFA5B66342DB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A1C5C-CCD5-4AC0-AB5D-A007FC479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FEE-5E0A-44BA-88D9-1865C5F680AB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CBFC-048C-4460-8E7D-355A0F0DC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7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8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9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10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Rectangle 11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3635DD-AD0E-4B03-B6C1-35B07F24C6E5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40DDDA-78B5-44BD-BA11-095D24488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9C1D70-E6CE-47B2-B901-C2E5682CB76F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98F2D0-3F87-4E71-A42D-4513F1C3F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A65664-BBA6-4787-B1A2-560C254714FB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C6DD00-AA6C-423B-9B98-1E07B2595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874E3-487D-4969-B1E6-7A421B9742B8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CFE43-5122-468C-B7A2-945FE2E81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CF198-7E01-44FC-AA96-A874799BFE71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2A33-B52B-49E7-A06B-6D475301C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17" name="Straight Connector 14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6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21" name="Straight Connector 10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25" name="Straight Connector 18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0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3E9EB5-F384-4EDE-9222-033BD8A05E26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FB0881-719A-445D-95CE-5AB643401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81EB-4C97-4569-9D82-0B67DC8646E4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A00FD-84D4-4E4F-990D-77CD91386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06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34FB3F6-124D-4103-BC55-F668BE3A40FB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903466D-D302-498B-A335-B2828F334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7" r:id="rId2"/>
    <p:sldLayoutId id="2147483673" r:id="rId3"/>
    <p:sldLayoutId id="2147483674" r:id="rId4"/>
    <p:sldLayoutId id="2147483675" r:id="rId5"/>
    <p:sldLayoutId id="2147483668" r:id="rId6"/>
    <p:sldLayoutId id="2147483669" r:id="rId7"/>
    <p:sldLayoutId id="2147483676" r:id="rId8"/>
    <p:sldLayoutId id="2147483670" r:id="rId9"/>
    <p:sldLayoutId id="2147483671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performance/joins?view=sql-server-2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43400"/>
            <a:ext cx="8153400" cy="1975104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NZ" dirty="0" smtClean="0">
                <a:solidFill>
                  <a:schemeClr val="tx2">
                    <a:satMod val="200000"/>
                  </a:schemeClr>
                </a:solidFill>
              </a:rPr>
              <a:t>Week </a:t>
            </a:r>
            <a:r>
              <a:rPr lang="en-NZ" dirty="0" smtClean="0">
                <a:solidFill>
                  <a:schemeClr val="tx2">
                    <a:satMod val="200000"/>
                  </a:schemeClr>
                </a:solidFill>
              </a:rPr>
              <a:t>1</a:t>
            </a:r>
            <a:r>
              <a:rPr lang="en-NZ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NZ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NZ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NZ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NZ" dirty="0" err="1" smtClean="0">
                <a:solidFill>
                  <a:schemeClr val="tx2">
                    <a:satMod val="200000"/>
                  </a:schemeClr>
                </a:solidFill>
              </a:rPr>
              <a:t>JOiNS</a:t>
            </a:r>
            <a:r>
              <a:rPr lang="en-NZ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NZ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NZ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NZ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NZ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n-NZ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914400" y="2835275"/>
            <a:ext cx="7772400" cy="1508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NZ" dirty="0" smtClean="0"/>
              <a:t>IN705 Databases 3 - </a:t>
            </a:r>
            <a:r>
              <a:rPr lang="en-NZ" dirty="0" smtClean="0"/>
              <a:t>2019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Complex Joins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http://www.ibm.com/developerworks/data/library/techarticle/purcell/0112purcell.html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Complex Joins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7162"/>
            <a:ext cx="8534400" cy="5278437"/>
          </a:xfrm>
        </p:spPr>
        <p:txBody>
          <a:bodyPr/>
          <a:lstStyle/>
          <a:p>
            <a:r>
              <a:rPr lang="en-US" dirty="0"/>
              <a:t>At the top level there are mainly 3 types of joins:</a:t>
            </a:r>
          </a:p>
          <a:p>
            <a:r>
              <a:rPr lang="en-US" dirty="0"/>
              <a:t>INNER</a:t>
            </a:r>
          </a:p>
          <a:p>
            <a:r>
              <a:rPr lang="en-US" dirty="0"/>
              <a:t>OUTER</a:t>
            </a:r>
          </a:p>
          <a:p>
            <a:r>
              <a:rPr lang="en-US" dirty="0" smtClean="0"/>
              <a:t>CROSS</a:t>
            </a:r>
          </a:p>
          <a:p>
            <a:endParaRPr lang="en-US" dirty="0"/>
          </a:p>
          <a:p>
            <a:pPr marL="68263" indent="0">
              <a:buNone/>
            </a:pPr>
            <a:r>
              <a:rPr lang="en-US" dirty="0" smtClean="0"/>
              <a:t>It is worth reading the documentation of how to join on different data types. </a:t>
            </a:r>
          </a:p>
          <a:p>
            <a:pPr marL="68263" indent="0">
              <a:buNone/>
            </a:pPr>
            <a:r>
              <a:rPr lang="en-NZ" dirty="0">
                <a:hlinkClick r:id="rId3"/>
              </a:rPr>
              <a:t>https://docs.microsoft.com/en-us/sql/relational-databases/performance/joins?view=sql-server-2017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Complex Joins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latin typeface="inherit"/>
              </a:rPr>
              <a:t>In </a:t>
            </a:r>
            <a:r>
              <a:rPr lang="en-US" altLang="en-US" sz="3200" dirty="0" err="1">
                <a:latin typeface="inherit"/>
              </a:rPr>
              <a:t>Sql</a:t>
            </a:r>
            <a:r>
              <a:rPr lang="en-US" altLang="en-US" sz="3200" dirty="0">
                <a:latin typeface="inherit"/>
              </a:rPr>
              <a:t> Server joins syntax </a:t>
            </a:r>
            <a:r>
              <a:rPr lang="en-US" altLang="en-US" sz="3200" b="1" dirty="0">
                <a:latin typeface="inherit"/>
              </a:rPr>
              <a:t>OUTER</a:t>
            </a:r>
            <a:r>
              <a:rPr lang="en-US" altLang="en-US" sz="3200" dirty="0">
                <a:latin typeface="inherit"/>
              </a:rPr>
              <a:t> is optional</a:t>
            </a:r>
            <a:endParaRPr lang="en-US" altLang="en-US" sz="800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6800" y="3285337"/>
            <a:ext cx="6705600" cy="2585323"/>
          </a:xfrm>
          <a:prstGeom prst="rect">
            <a:avLst/>
          </a:prstGeom>
          <a:solidFill>
            <a:srgbClr val="EFF0F1">
              <a:alpha val="5000"/>
            </a:srgb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inherit"/>
                <a:cs typeface="Consolas" panose="020B0609020204030204" pitchFamily="49" charset="0"/>
              </a:rPr>
              <a:t>LEFT OUTER JOIN =&gt; LEFT JOIN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inherit"/>
                <a:cs typeface="Consolas" panose="020B0609020204030204" pitchFamily="49" charset="0"/>
              </a:rPr>
              <a:t>RIGHT OUTER JOIN =&gt; RIGHT JOIN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inherit"/>
                <a:cs typeface="Consolas" panose="020B0609020204030204" pitchFamily="49" charset="0"/>
              </a:rPr>
              <a:t>FULL OUTER JOIN =&gt; FULL 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cs typeface="Arial" panose="020B0604020202020204" pitchFamily="34" charset="0"/>
              </a:rPr>
              <a:t>Other equivalent syntaxes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heri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inherit"/>
                <a:cs typeface="Consolas" panose="020B0609020204030204" pitchFamily="49" charset="0"/>
              </a:rPr>
              <a:t>INNER JOIN =&gt; 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inherit"/>
                <a:cs typeface="Consolas" panose="020B0609020204030204" pitchFamily="49" charset="0"/>
              </a:rPr>
              <a:t>CROSS JOIN =&gt;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,</a:t>
            </a:r>
          </a:p>
        </p:txBody>
      </p:sp>
    </p:spTree>
    <p:extLst>
      <p:ext uri="{BB962C8B-B14F-4D97-AF65-F5344CB8AC3E}">
        <p14:creationId xmlns:p14="http://schemas.microsoft.com/office/powerpoint/2010/main" val="5679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Complex Joins</a:t>
            </a:r>
            <a:endParaRPr lang="en-NZ" dirty="0"/>
          </a:p>
        </p:txBody>
      </p:sp>
      <p:pic>
        <p:nvPicPr>
          <p:cNvPr id="205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399"/>
            <a:ext cx="7315200" cy="54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LEFT OUTER JOIN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Returns </a:t>
            </a:r>
            <a:r>
              <a:rPr lang="en-NZ" i="1" dirty="0" smtClean="0"/>
              <a:t>every record </a:t>
            </a:r>
            <a:r>
              <a:rPr lang="en-NZ" dirty="0" smtClean="0"/>
              <a:t>of the left table</a:t>
            </a:r>
          </a:p>
          <a:p>
            <a:pPr lvl="1"/>
            <a:r>
              <a:rPr lang="en-NZ" dirty="0" smtClean="0"/>
              <a:t>All rows that satisfy the ON condition</a:t>
            </a:r>
          </a:p>
          <a:p>
            <a:pPr lvl="1"/>
            <a:r>
              <a:rPr lang="en-NZ" dirty="0" smtClean="0"/>
              <a:t>For any records in the left table that have no matches, fields from the right table are assigned NULL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RIGHT OUTER JOIN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right table is the </a:t>
            </a:r>
            <a:r>
              <a:rPr lang="en-NZ" i="1" dirty="0" smtClean="0"/>
              <a:t>included table</a:t>
            </a:r>
            <a:r>
              <a:rPr lang="en-NZ" dirty="0" smtClean="0"/>
              <a:t>.</a:t>
            </a:r>
          </a:p>
          <a:p>
            <a:r>
              <a:rPr lang="en-NZ" dirty="0" smtClean="0"/>
              <a:t>For unmatched records in the right table, NULL values are supplied for all fields from the left table.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Outer Joins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r>
              <a:rPr lang="en-NZ" dirty="0" smtClean="0"/>
              <a:t>Uses of Outer Joins</a:t>
            </a:r>
          </a:p>
          <a:p>
            <a:pPr lvl="1"/>
            <a:r>
              <a:rPr lang="en-NZ" dirty="0" smtClean="0"/>
              <a:t>Will always show all records, unlike INNER JOINS which can omit instances completely if there is no match</a:t>
            </a:r>
          </a:p>
          <a:p>
            <a:pPr lvl="1"/>
            <a:r>
              <a:rPr lang="en-NZ" dirty="0" smtClean="0"/>
              <a:t>Valuable for searches on NULL conditions</a:t>
            </a:r>
          </a:p>
          <a:p>
            <a:pPr lvl="1"/>
            <a:endParaRPr lang="en-NZ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91000"/>
            <a:ext cx="6583299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867400"/>
            <a:ext cx="187567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FULL OUTER JOIN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r>
              <a:rPr lang="en-NZ" dirty="0" smtClean="0"/>
              <a:t>Return set includes</a:t>
            </a:r>
          </a:p>
          <a:p>
            <a:pPr lvl="1"/>
            <a:r>
              <a:rPr lang="en-NZ" dirty="0" smtClean="0"/>
              <a:t>All matched records</a:t>
            </a:r>
          </a:p>
          <a:p>
            <a:pPr lvl="1"/>
            <a:r>
              <a:rPr lang="en-NZ" dirty="0" smtClean="0"/>
              <a:t>All unmatched from the left table with NULL supplied for fields from the right</a:t>
            </a:r>
          </a:p>
          <a:p>
            <a:pPr lvl="1"/>
            <a:r>
              <a:rPr lang="en-NZ" dirty="0" smtClean="0"/>
              <a:t>All unmatched from the left table with NULL supplied for fields from the left</a:t>
            </a:r>
            <a:endParaRPr lang="en-NZ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572000"/>
            <a:ext cx="4495800" cy="209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478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Corbel</vt:lpstr>
      <vt:lpstr>inherit</vt:lpstr>
      <vt:lpstr>Wingdings</vt:lpstr>
      <vt:lpstr>Wingdings 2</vt:lpstr>
      <vt:lpstr>Wingdings 3</vt:lpstr>
      <vt:lpstr>Metro</vt:lpstr>
      <vt:lpstr>Week 1  JOiNS   </vt:lpstr>
      <vt:lpstr>Complex Joins</vt:lpstr>
      <vt:lpstr>Complex Joins</vt:lpstr>
      <vt:lpstr>Complex Joins</vt:lpstr>
      <vt:lpstr>Complex Joins</vt:lpstr>
      <vt:lpstr>LEFT OUTER JOIN</vt:lpstr>
      <vt:lpstr>RIGHT OUTER JOIN</vt:lpstr>
      <vt:lpstr>Outer Joins</vt:lpstr>
      <vt:lpstr>FULL OUTER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Introduction</dc:title>
  <dc:creator>Patricia</dc:creator>
  <cp:lastModifiedBy>Krissi Wood</cp:lastModifiedBy>
  <cp:revision>410</cp:revision>
  <dcterms:created xsi:type="dcterms:W3CDTF">2006-08-16T00:00:00Z</dcterms:created>
  <dcterms:modified xsi:type="dcterms:W3CDTF">2019-07-16T04:13:18Z</dcterms:modified>
</cp:coreProperties>
</file>