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78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FA1E0-C9F7-487D-BDA2-1309AA02CF05}" type="datetimeFigureOut">
              <a:rPr lang="en-NZ" smtClean="0"/>
              <a:t>30/07/2019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BCDA9-503C-4139-AA34-157CB0F7F1D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49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We have said</a:t>
            </a:r>
            <a:r>
              <a:rPr lang="en-NZ" baseline="0" dirty="0" smtClean="0"/>
              <a:t> several times that SQL is a set-based language.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Instead of procedural steps, it operates on sets, both logically and practically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Naturally, therefore, it provides the important mathematical operations from traditional set theory</a:t>
            </a:r>
          </a:p>
          <a:p>
            <a:pPr>
              <a:buFont typeface="Arial" pitchFamily="34" charset="0"/>
              <a:buNone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91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To illustrate</a:t>
            </a:r>
            <a:r>
              <a:rPr lang="en-NZ" baseline="0" dirty="0" smtClean="0"/>
              <a:t> how the operations work, we will use these little artificial tables.</a:t>
            </a:r>
          </a:p>
          <a:p>
            <a:r>
              <a:rPr lang="en-NZ" baseline="0" dirty="0" smtClean="0"/>
              <a:t>Union is all the rows in either table, so {1,2,3,4,5,7,9}</a:t>
            </a:r>
          </a:p>
          <a:p>
            <a:r>
              <a:rPr lang="en-NZ" baseline="0" dirty="0" smtClean="0"/>
              <a:t>Intersection is rows in both, that is {1,3,5}</a:t>
            </a:r>
          </a:p>
          <a:p>
            <a:r>
              <a:rPr lang="en-NZ" baseline="0" dirty="0" smtClean="0"/>
              <a:t>Difference(t1,t2) is rows in t1 but not in t2 , so {2,4}</a:t>
            </a:r>
          </a:p>
          <a:p>
            <a:r>
              <a:rPr lang="en-NZ" baseline="0" dirty="0" smtClean="0"/>
              <a:t>Symmetric difference is rows that are in t1 or t2 but not both, so {2,4,7,9}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12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You have combined different columns,</a:t>
            </a:r>
            <a:r>
              <a:rPr lang="en-NZ" baseline="0" dirty="0" smtClean="0"/>
              <a:t> but there is only one label, so you get the first one. It may be entirely inappropriate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Recall that both #t1 and #t2 had a row (1,a), but it appears only once in the UNION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There is an alternative that does not remove duplicates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6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You have combined different columns,</a:t>
            </a:r>
            <a:r>
              <a:rPr lang="en-NZ" baseline="0" dirty="0" smtClean="0"/>
              <a:t> but there is only one label, so you get the first one. It may be entirely inappropriate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Recall that both #t1 and #t2 had a row (1,a), but it appears only once in the UNION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There is an alternative that does not remove duplicates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If you can solve your problem with the UNION ALL version, you should always prefer it. Why is that?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(UNION requires a sort, which is very slow)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44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You have combined different columns,</a:t>
            </a:r>
            <a:r>
              <a:rPr lang="en-NZ" baseline="0" dirty="0" smtClean="0"/>
              <a:t> but there is only one label, so you get the first one. It may be entirely inappropriate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54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As</a:t>
            </a:r>
            <a:r>
              <a:rPr lang="en-NZ" baseline="0" dirty="0" smtClean="0"/>
              <a:t> an exercise, what is t2 EXCEPT t1?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{7,9}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49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Can you do it?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Note</a:t>
            </a:r>
            <a:r>
              <a:rPr lang="en-NZ" baseline="0" dirty="0" smtClean="0"/>
              <a:t> that the symmetric difference is the UNION minus the INTERSECTION (as you can see in the picture)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9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It is rare to have two tables that have</a:t>
            </a:r>
            <a:r>
              <a:rPr lang="en-NZ" baseline="0" dirty="0" smtClean="0"/>
              <a:t> exactly the same format. It would be more likely that the two tables would have been combined at some point with some field to distinguish type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Data warehousing is the science of combining many large disjoint databases and looking for patterns in their data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In these situations, you will be analysing data that came originally from </a:t>
            </a:r>
            <a:r>
              <a:rPr lang="en-NZ" i="1" baseline="0" dirty="0" smtClean="0"/>
              <a:t>different databases </a:t>
            </a:r>
            <a:r>
              <a:rPr lang="en-NZ" i="0" baseline="0" dirty="0" smtClean="0"/>
              <a:t> so it is quite likely that you will have different tables with the same structure and data types</a:t>
            </a: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536EE-CA22-4032-9592-E9AC561D660A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96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/>
          <p:nvPr/>
        </p:nvSpPr>
        <p:spPr>
          <a:xfrm>
            <a:off x="412751" y="681039"/>
            <a:ext cx="61383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39"/>
          <p:cNvSpPr/>
          <p:nvPr/>
        </p:nvSpPr>
        <p:spPr>
          <a:xfrm>
            <a:off x="357718" y="681039"/>
            <a:ext cx="381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40"/>
          <p:cNvSpPr/>
          <p:nvPr/>
        </p:nvSpPr>
        <p:spPr>
          <a:xfrm>
            <a:off x="332318" y="681039"/>
            <a:ext cx="127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41"/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FFB3DA-676E-4F25-9192-F70A3F33ED14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A0B8B3-9882-4D87-BCF9-8239186A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8F66-7075-4CFA-BCD4-AFA5B66342DB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A1C5C-CCD5-4AC0-AB5D-A007FC479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FEE-5E0A-44BA-88D9-1865C5F680AB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CBFC-048C-4460-8E7D-355A0F0DC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"/>
            <a:ext cx="486833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340785" y="5046664"/>
            <a:ext cx="97367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340785" y="4797425"/>
            <a:ext cx="97367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340785" y="4637088"/>
            <a:ext cx="97367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340785" y="4541838"/>
            <a:ext cx="97367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412751" y="681039"/>
            <a:ext cx="61383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357718" y="681039"/>
            <a:ext cx="381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32318" y="681039"/>
            <a:ext cx="127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438901" y="1073150"/>
            <a:ext cx="5761567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499533" y="1"/>
            <a:ext cx="7351184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 rot="5236414">
            <a:off x="6634692" y="1285346"/>
            <a:ext cx="4114800" cy="158538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8951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8951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484718" y="401638"/>
            <a:ext cx="11338983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9" name="Rectangle 7"/>
          <p:cNvSpPr/>
          <p:nvPr/>
        </p:nvSpPr>
        <p:spPr>
          <a:xfrm flipH="1">
            <a:off x="495300" y="681039"/>
            <a:ext cx="35984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0" name="Rectangle 8"/>
          <p:cNvSpPr/>
          <p:nvPr/>
        </p:nvSpPr>
        <p:spPr>
          <a:xfrm flipH="1">
            <a:off x="548218" y="681039"/>
            <a:ext cx="35983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1" name="Rectangle 9"/>
          <p:cNvSpPr/>
          <p:nvPr/>
        </p:nvSpPr>
        <p:spPr>
          <a:xfrm flipH="1">
            <a:off x="596901" y="681039"/>
            <a:ext cx="127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" name="Rectangle 10"/>
          <p:cNvSpPr/>
          <p:nvPr/>
        </p:nvSpPr>
        <p:spPr>
          <a:xfrm flipH="1">
            <a:off x="635001" y="681039"/>
            <a:ext cx="12700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3" name="Rectangle 11"/>
          <p:cNvSpPr/>
          <p:nvPr/>
        </p:nvSpPr>
        <p:spPr>
          <a:xfrm>
            <a:off x="666751" y="681039"/>
            <a:ext cx="48683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3635DD-AD0E-4B03-B6C1-35B07F24C6E5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40DDDA-78B5-44BD-BA11-095D24488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9C1D70-E6CE-47B2-B901-C2E5682CB76F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98F2D0-3F87-4E71-A42D-4513F1C3F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/>
          <p:nvPr/>
        </p:nvSpPr>
        <p:spPr>
          <a:xfrm>
            <a:off x="1" y="401638"/>
            <a:ext cx="11823700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15"/>
          <p:cNvSpPr/>
          <p:nvPr/>
        </p:nvSpPr>
        <p:spPr>
          <a:xfrm>
            <a:off x="116418" y="681039"/>
            <a:ext cx="6138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16"/>
          <p:cNvSpPr/>
          <p:nvPr/>
        </p:nvSpPr>
        <p:spPr>
          <a:xfrm>
            <a:off x="63500" y="681039"/>
            <a:ext cx="35984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17"/>
          <p:cNvSpPr/>
          <p:nvPr/>
        </p:nvSpPr>
        <p:spPr>
          <a:xfrm>
            <a:off x="38101" y="681039"/>
            <a:ext cx="127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8"/>
          <p:cNvSpPr/>
          <p:nvPr/>
        </p:nvSpPr>
        <p:spPr>
          <a:xfrm>
            <a:off x="1" y="681039"/>
            <a:ext cx="127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9"/>
          <p:cNvSpPr/>
          <p:nvPr/>
        </p:nvSpPr>
        <p:spPr>
          <a:xfrm flipH="1">
            <a:off x="198967" y="681039"/>
            <a:ext cx="381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Rectangle 20"/>
          <p:cNvSpPr/>
          <p:nvPr/>
        </p:nvSpPr>
        <p:spPr>
          <a:xfrm flipH="1">
            <a:off x="251885" y="681039"/>
            <a:ext cx="381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ectangle 21"/>
          <p:cNvSpPr/>
          <p:nvPr/>
        </p:nvSpPr>
        <p:spPr>
          <a:xfrm flipH="1">
            <a:off x="302685" y="681039"/>
            <a:ext cx="12700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28"/>
          <p:cNvSpPr/>
          <p:nvPr/>
        </p:nvSpPr>
        <p:spPr>
          <a:xfrm flipH="1">
            <a:off x="340785" y="681039"/>
            <a:ext cx="1058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Rectangle 29"/>
          <p:cNvSpPr/>
          <p:nvPr/>
        </p:nvSpPr>
        <p:spPr>
          <a:xfrm>
            <a:off x="372534" y="681039"/>
            <a:ext cx="48684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A65664-BBA6-4787-B1A2-560C254714FB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C6DD00-AA6C-423B-9B98-1E07B2595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874E3-487D-4969-B1E6-7A421B9742B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CFE43-5122-468C-B7A2-945FE2E81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CF198-7E01-44FC-AA96-A874799BFE71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2A33-B52B-49E7-A06B-6D475301C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486833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340785" y="5046664"/>
            <a:ext cx="97367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340785" y="4797425"/>
            <a:ext cx="97367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340785" y="4637088"/>
            <a:ext cx="97367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340785" y="4541838"/>
            <a:ext cx="97367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412751" y="681039"/>
            <a:ext cx="61383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57718" y="681039"/>
            <a:ext cx="381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332318" y="681039"/>
            <a:ext cx="127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ectangle 7"/>
          <p:cNvSpPr/>
          <p:nvPr/>
        </p:nvSpPr>
        <p:spPr>
          <a:xfrm>
            <a:off x="491067" y="0"/>
            <a:ext cx="11703051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5" name="Straight Connector 8"/>
          <p:cNvCxnSpPr/>
          <p:nvPr/>
        </p:nvCxnSpPr>
        <p:spPr>
          <a:xfrm flipV="1">
            <a:off x="484717" y="1884363"/>
            <a:ext cx="1170940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9"/>
          <p:cNvGrpSpPr>
            <a:grpSpLocks/>
          </p:cNvGrpSpPr>
          <p:nvPr/>
        </p:nvGrpSpPr>
        <p:grpSpPr bwMode="auto">
          <a:xfrm rot="5400000">
            <a:off x="11375762" y="1197770"/>
            <a:ext cx="131762" cy="171449"/>
            <a:chOff x="6668087" y="1297746"/>
            <a:chExt cx="161840" cy="156602"/>
          </a:xfrm>
        </p:grpSpPr>
        <p:cxnSp>
          <p:nvCxnSpPr>
            <p:cNvPr id="17" name="Straight Connector 14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6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"/>
          <p:cNvGrpSpPr>
            <a:grpSpLocks/>
          </p:cNvGrpSpPr>
          <p:nvPr/>
        </p:nvGrpSpPr>
        <p:grpSpPr bwMode="auto">
          <a:xfrm rot="5400000">
            <a:off x="11578962" y="1350170"/>
            <a:ext cx="131762" cy="171449"/>
            <a:chOff x="6668087" y="1297746"/>
            <a:chExt cx="161840" cy="156602"/>
          </a:xfrm>
        </p:grpSpPr>
        <p:cxnSp>
          <p:nvCxnSpPr>
            <p:cNvPr id="21" name="Straight Connector 10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7"/>
          <p:cNvGrpSpPr>
            <a:grpSpLocks/>
          </p:cNvGrpSpPr>
          <p:nvPr/>
        </p:nvGrpSpPr>
        <p:grpSpPr bwMode="auto">
          <a:xfrm rot="5400000">
            <a:off x="11115411" y="1453357"/>
            <a:ext cx="131763" cy="171451"/>
            <a:chOff x="6668087" y="1297746"/>
            <a:chExt cx="161840" cy="156602"/>
          </a:xfrm>
        </p:grpSpPr>
        <p:cxnSp>
          <p:nvCxnSpPr>
            <p:cNvPr id="25" name="Straight Connector 18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0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563"/>
            <a:ext cx="28448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3E9EB5-F384-4EDE-9222-033BD8A05E26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563"/>
            <a:ext cx="74168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563"/>
            <a:ext cx="609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FB0881-719A-445D-95CE-5AB643401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81EB-4C97-4569-9D82-0B67DC8646E4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A00FD-84D4-4E4F-990D-77CD91386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751" y="681039"/>
            <a:ext cx="61383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357718" y="681039"/>
            <a:ext cx="381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332318" y="681039"/>
            <a:ext cx="12700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296333" y="681039"/>
            <a:ext cx="10584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763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06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784350"/>
            <a:ext cx="1036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34FB3F6-124D-4103-BC55-F668BE3A40FB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903466D-D302-498B-A335-B2828F334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9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Union</a:t>
            </a:r>
          </a:p>
          <a:p>
            <a:r>
              <a:rPr lang="en-NZ" dirty="0" smtClean="0"/>
              <a:t>Intersect</a:t>
            </a:r>
          </a:p>
          <a:p>
            <a:r>
              <a:rPr lang="en-NZ" dirty="0" smtClean="0"/>
              <a:t>Difference</a:t>
            </a:r>
          </a:p>
          <a:p>
            <a:r>
              <a:rPr lang="en-NZ" dirty="0" smtClean="0"/>
              <a:t>Symmetric Difference</a:t>
            </a:r>
          </a:p>
          <a:p>
            <a:endParaRPr lang="en-NZ" dirty="0" smtClean="0"/>
          </a:p>
          <a:p>
            <a:r>
              <a:rPr lang="en-NZ" dirty="0" smtClean="0"/>
              <a:t>The Select lists of tables involved in any of these operations must reference the same number of elements, of the same data types, in the same order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85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 Operations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4350"/>
            <a:ext cx="7772400" cy="501650"/>
          </a:xfrm>
        </p:spPr>
        <p:txBody>
          <a:bodyPr/>
          <a:lstStyle/>
          <a:p>
            <a:r>
              <a:rPr lang="en-NZ" dirty="0" smtClean="0"/>
              <a:t>#t1:</a:t>
            </a:r>
            <a:endParaRPr lang="en-NZ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81201"/>
            <a:ext cx="2057400" cy="255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48400" y="1752600"/>
            <a:ext cx="1600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indent="-342900" fontAlgn="base">
              <a:spcBef>
                <a:spcPts val="700"/>
              </a:spcBef>
              <a:spcAft>
                <a:spcPct val="0"/>
              </a:spcAft>
              <a:buClr>
                <a:srgbClr val="D6ECFF"/>
              </a:buClr>
              <a:buSzPct val="95000"/>
              <a:buFont typeface="Wingdings" pitchFamily="2" charset="2"/>
              <a:buChar char=""/>
              <a:defRPr/>
            </a:pPr>
            <a:r>
              <a:rPr lang="en-NZ" sz="3000" dirty="0">
                <a:solidFill>
                  <a:prstClr val="white"/>
                </a:solidFill>
                <a:latin typeface="Corbel"/>
              </a:rPr>
              <a:t>#t2:</a:t>
            </a:r>
            <a:endParaRPr lang="en-NZ" sz="3000" dirty="0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1" y="1905001"/>
            <a:ext cx="2105025" cy="266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1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4350"/>
            <a:ext cx="7772400" cy="654050"/>
          </a:xfrm>
        </p:spPr>
        <p:txBody>
          <a:bodyPr/>
          <a:lstStyle/>
          <a:p>
            <a:r>
              <a:rPr lang="en-NZ" dirty="0" smtClean="0"/>
              <a:t>Contains all elements in either set A or set B</a:t>
            </a:r>
            <a:endParaRPr lang="en-NZ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228601"/>
            <a:ext cx="232524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667000"/>
            <a:ext cx="2773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2680" y="3857626"/>
            <a:ext cx="1676400" cy="28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86400" y="2667000"/>
            <a:ext cx="487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indent="-342900" fontAlgn="base">
              <a:spcBef>
                <a:spcPts val="700"/>
              </a:spcBef>
              <a:spcAft>
                <a:spcPct val="0"/>
              </a:spcAft>
              <a:buClr>
                <a:srgbClr val="D6ECFF"/>
              </a:buClr>
              <a:buSzPct val="95000"/>
              <a:buFont typeface="Wingdings" pitchFamily="2" charset="2"/>
              <a:buChar char=""/>
              <a:defRPr/>
            </a:pPr>
            <a:r>
              <a:rPr lang="en-NZ" sz="3000" dirty="0">
                <a:solidFill>
                  <a:prstClr val="white"/>
                </a:solidFill>
                <a:latin typeface="Corbel"/>
              </a:rPr>
              <a:t>Note:</a:t>
            </a:r>
          </a:p>
          <a:p>
            <a:pPr marL="868363" lvl="1" indent="-342900" fontAlgn="base">
              <a:spcBef>
                <a:spcPts val="700"/>
              </a:spcBef>
              <a:spcAft>
                <a:spcPct val="0"/>
              </a:spcAft>
              <a:buClr>
                <a:srgbClr val="D6ECFF"/>
              </a:buClr>
              <a:buSzPct val="95000"/>
              <a:buFont typeface="Wingdings" pitchFamily="2" charset="2"/>
              <a:buChar char=""/>
            </a:pPr>
            <a:r>
              <a:rPr lang="en-NZ" sz="3000" dirty="0">
                <a:solidFill>
                  <a:prstClr val="white"/>
                </a:solidFill>
                <a:latin typeface="Corbel"/>
              </a:rPr>
              <a:t>The column labels are essentially meaningless</a:t>
            </a:r>
          </a:p>
          <a:p>
            <a:pPr marL="868363" lvl="1" indent="-342900" fontAlgn="base">
              <a:spcBef>
                <a:spcPts val="700"/>
              </a:spcBef>
              <a:spcAft>
                <a:spcPct val="0"/>
              </a:spcAft>
              <a:buClr>
                <a:srgbClr val="D6ECFF"/>
              </a:buClr>
              <a:buSzPct val="95000"/>
              <a:buFont typeface="Wingdings" pitchFamily="2" charset="2"/>
              <a:buChar char=""/>
            </a:pPr>
            <a:r>
              <a:rPr lang="en-NZ" sz="3000" dirty="0">
                <a:solidFill>
                  <a:prstClr val="white"/>
                </a:solidFill>
                <a:latin typeface="Corbel"/>
              </a:rPr>
              <a:t>Duplicate records are removed</a:t>
            </a:r>
            <a:endParaRPr lang="en-NZ" sz="3000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18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4350"/>
            <a:ext cx="7772400" cy="654050"/>
          </a:xfrm>
        </p:spPr>
        <p:txBody>
          <a:bodyPr/>
          <a:lstStyle/>
          <a:p>
            <a:r>
              <a:rPr lang="en-NZ" dirty="0" smtClean="0"/>
              <a:t>Contains all elements in either set A or set B</a:t>
            </a:r>
            <a:endParaRPr lang="en-NZ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228601"/>
            <a:ext cx="232524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2848" y="2590800"/>
            <a:ext cx="419621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6138" y="2567488"/>
            <a:ext cx="1795462" cy="4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15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Intersection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4350"/>
            <a:ext cx="7772400" cy="654050"/>
          </a:xfrm>
        </p:spPr>
        <p:txBody>
          <a:bodyPr/>
          <a:lstStyle/>
          <a:p>
            <a:r>
              <a:rPr lang="en-NZ" dirty="0" smtClean="0"/>
              <a:t>Contains all elements in both set A and set B</a:t>
            </a:r>
            <a:endParaRPr lang="en-NZ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52400"/>
            <a:ext cx="2590800" cy="161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438400"/>
            <a:ext cx="11193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1" y="2438400"/>
            <a:ext cx="11452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295274"/>
            <a:ext cx="3048000" cy="126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246034"/>
            <a:ext cx="2590800" cy="223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Difference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4350"/>
            <a:ext cx="7772400" cy="1644650"/>
          </a:xfrm>
        </p:spPr>
        <p:txBody>
          <a:bodyPr/>
          <a:lstStyle/>
          <a:p>
            <a:r>
              <a:rPr lang="en-NZ" dirty="0" smtClean="0"/>
              <a:t>Contains all that are in A, but not in B</a:t>
            </a:r>
          </a:p>
          <a:p>
            <a:r>
              <a:rPr lang="en-NZ" dirty="0" smtClean="0"/>
              <a:t>SQL operator is EXCEPT</a:t>
            </a:r>
          </a:p>
          <a:p>
            <a:r>
              <a:rPr lang="en-NZ" dirty="0" smtClean="0"/>
              <a:t>Not commutative</a:t>
            </a:r>
            <a:endParaRPr lang="en-NZ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1" y="3505200"/>
            <a:ext cx="11193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3505200"/>
            <a:ext cx="11452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04800"/>
            <a:ext cx="2286000" cy="143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5181600"/>
            <a:ext cx="28651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4267200"/>
            <a:ext cx="301487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50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Symmetric Difference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4350"/>
            <a:ext cx="7772400" cy="4616450"/>
          </a:xfrm>
        </p:spPr>
        <p:txBody>
          <a:bodyPr/>
          <a:lstStyle/>
          <a:p>
            <a:r>
              <a:rPr lang="en-NZ" dirty="0" smtClean="0"/>
              <a:t>Contains all that are in A, or in B, but not in both</a:t>
            </a:r>
          </a:p>
          <a:p>
            <a:r>
              <a:rPr lang="en-NZ" dirty="0" smtClean="0"/>
              <a:t>T-SQL does not have this operator.</a:t>
            </a:r>
          </a:p>
          <a:p>
            <a:r>
              <a:rPr lang="en-NZ" dirty="0" smtClean="0"/>
              <a:t>Can be computed using the available set operations.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1"/>
            <a:ext cx="1981200" cy="12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7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 Operations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Note that the set operations are not especially common in a single database</a:t>
            </a:r>
          </a:p>
          <a:p>
            <a:r>
              <a:rPr lang="en-NZ" dirty="0" smtClean="0"/>
              <a:t>They are usually seen in data warehousing applications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96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578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Set Operations</vt:lpstr>
      <vt:lpstr>Set Operations</vt:lpstr>
      <vt:lpstr>UNION</vt:lpstr>
      <vt:lpstr>Union</vt:lpstr>
      <vt:lpstr>Intersection</vt:lpstr>
      <vt:lpstr>Difference</vt:lpstr>
      <vt:lpstr>Symmetric Difference</vt:lpstr>
      <vt:lpstr>Set Operations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Operations</dc:title>
  <dc:creator>Krissi Wood</dc:creator>
  <cp:lastModifiedBy>Krissi Wood</cp:lastModifiedBy>
  <cp:revision>2</cp:revision>
  <dcterms:created xsi:type="dcterms:W3CDTF">2019-07-30T01:01:34Z</dcterms:created>
  <dcterms:modified xsi:type="dcterms:W3CDTF">2019-07-30T01:06:41Z</dcterms:modified>
</cp:coreProperties>
</file>