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58" r:id="rId14"/>
    <p:sldId id="259" r:id="rId15"/>
    <p:sldId id="273" r:id="rId16"/>
    <p:sldId id="274" r:id="rId17"/>
    <p:sldId id="275" r:id="rId18"/>
    <p:sldId id="260" r:id="rId19"/>
    <p:sldId id="261" r:id="rId20"/>
    <p:sldId id="276" r:id="rId21"/>
    <p:sldId id="277" r:id="rId22"/>
    <p:sldId id="278" r:id="rId23"/>
    <p:sldId id="280" r:id="rId24"/>
    <p:sldId id="279" r:id="rId25"/>
    <p:sldId id="281" r:id="rId26"/>
    <p:sldId id="283" r:id="rId27"/>
    <p:sldId id="284" r:id="rId28"/>
    <p:sldId id="285" r:id="rId29"/>
    <p:sldId id="290" r:id="rId30"/>
    <p:sldId id="291" r:id="rId31"/>
    <p:sldId id="297" r:id="rId32"/>
    <p:sldId id="298" r:id="rId3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725" autoAdjust="0"/>
  </p:normalViewPr>
  <p:slideViewPr>
    <p:cSldViewPr>
      <p:cViewPr varScale="1">
        <p:scale>
          <a:sx n="48" d="100"/>
          <a:sy n="48" d="100"/>
        </p:scale>
        <p:origin x="2458"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441BED81-9228-45F1-92F1-4DDC9342C697}" type="datetimeFigureOut">
              <a:rPr lang="en-US" smtClean="0"/>
              <a:pPr/>
              <a:t>9/10/2019</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8CC10A0-999A-44B2-BEBD-B002D4B31962}" type="slidenum">
              <a:rPr lang="en-NZ" smtClean="0"/>
              <a:pPr/>
              <a:t>‹#›</a:t>
            </a:fld>
            <a:endParaRPr lang="en-NZ"/>
          </a:p>
        </p:txBody>
      </p:sp>
    </p:spTree>
    <p:extLst>
      <p:ext uri="{BB962C8B-B14F-4D97-AF65-F5344CB8AC3E}">
        <p14:creationId xmlns:p14="http://schemas.microsoft.com/office/powerpoint/2010/main" val="1878487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Some content based loosely on Rob and Coronel Ch.10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the SQL issues discussed today (locking and transactions) are not required in your project. You need to understand the issues, but the details of implementation are out of scope for this paper</a:t>
            </a:r>
          </a:p>
          <a:p>
            <a:endParaRPr lang="en-US"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Note also that these issues are very complex and math-heavy. We are getting an overview so you can be aware of the issue involved. More reading is available if you are interested.</a:t>
            </a:r>
          </a:p>
        </p:txBody>
      </p:sp>
      <p:sp>
        <p:nvSpPr>
          <p:cNvPr id="4" name="Slide Number Placeholder 3"/>
          <p:cNvSpPr>
            <a:spLocks noGrp="1"/>
          </p:cNvSpPr>
          <p:nvPr>
            <p:ph type="sldNum" sz="quarter" idx="10"/>
          </p:nvPr>
        </p:nvSpPr>
        <p:spPr/>
        <p:txBody>
          <a:bodyPr/>
          <a:lstStyle/>
          <a:p>
            <a:fld id="{88CC10A0-999A-44B2-BEBD-B002D4B31962}" type="slidenum">
              <a:rPr lang="en-NZ" smtClean="0"/>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 that certain orders of transactions</a:t>
            </a:r>
            <a:r>
              <a:rPr lang="en-US" baseline="0" dirty="0" smtClean="0"/>
              <a:t> may not be legal due to business rules (e.g. if your bank balance is not allowed to go negative), but that doesn’t really matter.</a:t>
            </a:r>
          </a:p>
          <a:p>
            <a:pPr>
              <a:buFont typeface="Arial" pitchFamily="34" charset="0"/>
              <a:buChar char="•"/>
            </a:pPr>
            <a:r>
              <a:rPr lang="en-US" baseline="0" dirty="0" smtClean="0"/>
              <a:t>This is about mathematical outcomes.</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10</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Obviously,</a:t>
            </a:r>
            <a:r>
              <a:rPr lang="en-US" baseline="0" dirty="0" smtClean="0"/>
              <a:t> we don’t worry about isolation and </a:t>
            </a:r>
            <a:r>
              <a:rPr lang="en-US" baseline="0" dirty="0" smtClean="0">
                <a:solidFill>
                  <a:srgbClr val="FF0000"/>
                </a:solidFill>
              </a:rPr>
              <a:t>s</a:t>
            </a:r>
            <a:r>
              <a:rPr lang="en-US" dirty="0" smtClean="0"/>
              <a:t>erialisability</a:t>
            </a:r>
            <a:r>
              <a:rPr lang="en-NZ" baseline="0" dirty="0" smtClean="0"/>
              <a:t> </a:t>
            </a:r>
            <a:r>
              <a:rPr lang="en-US" baseline="0" dirty="0" smtClean="0"/>
              <a:t>in a single user database.</a:t>
            </a:r>
          </a:p>
          <a:p>
            <a:pPr>
              <a:buFont typeface="Arial" pitchFamily="34" charset="0"/>
              <a:buChar char="•"/>
            </a:pPr>
            <a:r>
              <a:rPr lang="en-US" baseline="0" dirty="0" smtClean="0"/>
              <a:t>But most databases these days are multi-user, we worry about them a lot.</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11</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Deciding when a set of operations must be treated as a transaction (i.e. an indivisible logical unit)</a:t>
            </a:r>
            <a:r>
              <a:rPr lang="en-US" baseline="0" dirty="0" smtClean="0"/>
              <a:t> is often the programmer’s responsibility</a:t>
            </a:r>
          </a:p>
          <a:p>
            <a:pPr>
              <a:buFont typeface="Arial" pitchFamily="34" charset="0"/>
              <a:buChar char="•"/>
            </a:pPr>
            <a:r>
              <a:rPr lang="en-US" baseline="0" dirty="0" smtClean="0"/>
              <a:t>In SQL, you indicate this via the three commands shown</a:t>
            </a:r>
          </a:p>
          <a:p>
            <a:pPr>
              <a:buFont typeface="Arial" pitchFamily="34" charset="0"/>
              <a:buChar char="•"/>
            </a:pPr>
            <a:r>
              <a:rPr lang="en-US" baseline="0" dirty="0" smtClean="0"/>
              <a:t>Note that the syntactic detail will vary from DBMS to DBMS. Look it up for your system</a:t>
            </a:r>
          </a:p>
          <a:p>
            <a:pPr>
              <a:buFont typeface="Arial" pitchFamily="34" charset="0"/>
              <a:buChar char="•"/>
            </a:pPr>
            <a:r>
              <a:rPr lang="en-US" baseline="0" dirty="0" smtClean="0"/>
              <a:t>We will talk about the “can be made permanent” thing a bit later</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12</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discuss these problems</a:t>
            </a:r>
            <a:r>
              <a:rPr lang="en-US" baseline="0" dirty="0" smtClean="0"/>
              <a:t> in the context of just two transactions at a time.</a:t>
            </a:r>
          </a:p>
          <a:p>
            <a:r>
              <a:rPr lang="en-US" baseline="0" dirty="0" smtClean="0"/>
              <a:t>Feel free to imagine what happens with 1000s</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13</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Assume two transactions update</a:t>
            </a:r>
            <a:r>
              <a:rPr lang="en-US" baseline="0" dirty="0" smtClean="0"/>
              <a:t> the value of some field</a:t>
            </a:r>
          </a:p>
          <a:p>
            <a:r>
              <a:rPr lang="en-US" baseline="0" dirty="0" smtClean="0"/>
              <a:t>Ideally, or if these transactions ran in serial, after they were finished , </a:t>
            </a:r>
            <a:r>
              <a:rPr lang="en-US" baseline="0" dirty="0" err="1" smtClean="0"/>
              <a:t>qtyXYZ</a:t>
            </a:r>
            <a:r>
              <a:rPr lang="en-US" baseline="0" dirty="0" smtClean="0"/>
              <a:t> would be greater by 110</a:t>
            </a:r>
          </a:p>
          <a:p>
            <a:r>
              <a:rPr lang="en-US" baseline="0" dirty="0" smtClean="0"/>
              <a:t>Let assume </a:t>
            </a:r>
            <a:r>
              <a:rPr lang="en-US" baseline="0" dirty="0" err="1" smtClean="0"/>
              <a:t>qtyXYZ</a:t>
            </a:r>
            <a:r>
              <a:rPr lang="en-US" baseline="0" dirty="0" smtClean="0"/>
              <a:t> starts at 40</a:t>
            </a:r>
          </a:p>
          <a:p>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14</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But assume the transactions are running at the same time</a:t>
            </a:r>
          </a:p>
          <a:p>
            <a:pPr>
              <a:buFont typeface="Arial" pitchFamily="34" charset="0"/>
              <a:buChar char="•"/>
            </a:pPr>
            <a:r>
              <a:rPr lang="en-US" baseline="0" dirty="0" smtClean="0"/>
              <a:t>In this case, the operations can be interleaved</a:t>
            </a:r>
          </a:p>
          <a:p>
            <a:pPr>
              <a:buFont typeface="Arial" pitchFamily="34" charset="0"/>
              <a:buChar char="•"/>
            </a:pPr>
            <a:r>
              <a:rPr lang="en-US" baseline="0" dirty="0" smtClean="0"/>
              <a:t>Oops</a:t>
            </a:r>
          </a:p>
          <a:p>
            <a:endParaRPr lang="en-US" dirty="0" smtClean="0"/>
          </a:p>
          <a:p>
            <a:endParaRPr lang="en-US" dirty="0" smtClean="0"/>
          </a:p>
          <a:p>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15</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Another bad thing</a:t>
            </a:r>
            <a:r>
              <a:rPr lang="en-US" baseline="0" dirty="0" smtClean="0"/>
              <a:t> that can happen</a:t>
            </a:r>
          </a:p>
          <a:p>
            <a:pPr>
              <a:buFont typeface="Arial" pitchFamily="34" charset="0"/>
              <a:buChar char="•"/>
            </a:pPr>
            <a:r>
              <a:rPr lang="en-US" baseline="0" dirty="0" smtClean="0"/>
              <a:t>One transaction starts and modifies some data, then for some reason, terminates and rolls back (maybe it modifies multiple values and couldn’t get to one of the other ones.)</a:t>
            </a:r>
          </a:p>
          <a:p>
            <a:pPr>
              <a:buFont typeface="Arial" pitchFamily="34" charset="0"/>
              <a:buChar char="•"/>
            </a:pPr>
            <a:r>
              <a:rPr lang="en-US" baseline="0" dirty="0" smtClean="0"/>
              <a:t>Here’s how it should work…</a:t>
            </a:r>
          </a:p>
        </p:txBody>
      </p:sp>
      <p:sp>
        <p:nvSpPr>
          <p:cNvPr id="4" name="Slide Number Placeholder 3"/>
          <p:cNvSpPr>
            <a:spLocks noGrp="1"/>
          </p:cNvSpPr>
          <p:nvPr>
            <p:ph type="sldNum" sz="quarter" idx="10"/>
          </p:nvPr>
        </p:nvSpPr>
        <p:spPr/>
        <p:txBody>
          <a:bodyPr/>
          <a:lstStyle/>
          <a:p>
            <a:fld id="{88CC10A0-999A-44B2-BEBD-B002D4B31962}" type="slidenum">
              <a:rPr lang="en-NZ" smtClean="0"/>
              <a:pPr/>
              <a:t>16</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smtClean="0"/>
              <a:t>Here’s what can happen…</a:t>
            </a:r>
          </a:p>
        </p:txBody>
      </p:sp>
      <p:sp>
        <p:nvSpPr>
          <p:cNvPr id="4" name="Slide Number Placeholder 3"/>
          <p:cNvSpPr>
            <a:spLocks noGrp="1"/>
          </p:cNvSpPr>
          <p:nvPr>
            <p:ph type="sldNum" sz="quarter" idx="10"/>
          </p:nvPr>
        </p:nvSpPr>
        <p:spPr/>
        <p:txBody>
          <a:bodyPr/>
          <a:lstStyle/>
          <a:p>
            <a:fld id="{88CC10A0-999A-44B2-BEBD-B002D4B31962}" type="slidenum">
              <a:rPr lang="en-NZ" smtClean="0"/>
              <a:pPr/>
              <a:t>17</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When one</a:t>
            </a:r>
            <a:r>
              <a:rPr lang="en-NZ" baseline="0" dirty="0" smtClean="0"/>
              <a:t> transaction is retrieving data at the same time that another is updating it...</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18</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 different sort of transaction diagram; you will see these more often</a:t>
            </a:r>
          </a:p>
          <a:p>
            <a:pPr>
              <a:buFont typeface="Arial" pitchFamily="34" charset="0"/>
              <a:buChar char="•"/>
            </a:pPr>
            <a:r>
              <a:rPr lang="en-US" dirty="0" smtClean="0"/>
              <a:t>Time</a:t>
            </a:r>
            <a:r>
              <a:rPr lang="en-US" baseline="0" dirty="0" smtClean="0"/>
              <a:t> moves down</a:t>
            </a:r>
          </a:p>
          <a:p>
            <a:pPr>
              <a:buFont typeface="Arial" pitchFamily="34" charset="0"/>
              <a:buChar char="•"/>
            </a:pPr>
            <a:r>
              <a:rPr lang="en-US" baseline="0" dirty="0" smtClean="0"/>
              <a:t>We’ve squashed multiple operations into single time units to fit on the screen</a:t>
            </a:r>
          </a:p>
          <a:p>
            <a:pPr>
              <a:buFont typeface="Arial" pitchFamily="34" charset="0"/>
              <a:buChar char="•"/>
            </a:pPr>
            <a:r>
              <a:rPr lang="en-US" baseline="0" dirty="0" smtClean="0"/>
              <a:t>Note that each transaction did exactly what it was supposed to</a:t>
            </a:r>
          </a:p>
          <a:p>
            <a:pPr>
              <a:buFont typeface="Arial" pitchFamily="34" charset="0"/>
              <a:buChar char="•"/>
            </a:pPr>
            <a:r>
              <a:rPr lang="en-US" baseline="0" dirty="0" smtClean="0"/>
              <a:t>The final balances are correct</a:t>
            </a:r>
          </a:p>
          <a:p>
            <a:pPr>
              <a:buFont typeface="Arial" pitchFamily="34" charset="0"/>
              <a:buChar char="•"/>
            </a:pPr>
            <a:r>
              <a:rPr lang="en-US" baseline="0" dirty="0" smtClean="0"/>
              <a:t>Unfortunately, the total is off by 10. Your total is not equal to the sum of your accounts</a:t>
            </a:r>
            <a:r>
              <a:rPr lang="en-US" baseline="0" dirty="0" smtClean="0"/>
              <a:t>.</a:t>
            </a:r>
          </a:p>
          <a:p>
            <a:pPr>
              <a:buFont typeface="Arial" pitchFamily="34" charset="0"/>
              <a:buChar char="•"/>
            </a:pPr>
            <a:endParaRPr lang="en-US" baseline="0" dirty="0" smtClean="0"/>
          </a:p>
          <a:p>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19</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We have gone</a:t>
            </a:r>
            <a:r>
              <a:rPr lang="en-US" baseline="0" dirty="0" smtClean="0"/>
              <a:t> over the first one already</a:t>
            </a:r>
          </a:p>
          <a:p>
            <a:pPr>
              <a:buFont typeface="Arial" pitchFamily="34" charset="0"/>
              <a:buChar char="•"/>
            </a:pPr>
            <a:r>
              <a:rPr lang="en-US" baseline="0" dirty="0" smtClean="0"/>
              <a:t>The second topic looks at how to manage normal simultaneous data access</a:t>
            </a:r>
          </a:p>
          <a:p>
            <a:pPr>
              <a:buFont typeface="Arial" pitchFamily="34" charset="0"/>
              <a:buChar char="•"/>
            </a:pPr>
            <a:r>
              <a:rPr lang="en-US" baseline="0" dirty="0" smtClean="0"/>
              <a:t>The third looks at how to be sure that you can get your database back if something really bad happens</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2</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Arial" pitchFamily="34" charset="0"/>
              <a:buChar char="•"/>
            </a:pPr>
            <a:r>
              <a:rPr lang="en-US" dirty="0" smtClean="0"/>
              <a:t>Method 1 will work, but your database</a:t>
            </a:r>
            <a:r>
              <a:rPr lang="en-US" baseline="0" dirty="0" smtClean="0"/>
              <a:t> will be slow.</a:t>
            </a:r>
          </a:p>
          <a:p>
            <a:pPr marL="228600" indent="-228600">
              <a:buFont typeface="Arial" pitchFamily="34" charset="0"/>
              <a:buChar char="•"/>
            </a:pPr>
            <a:r>
              <a:rPr lang="en-US" baseline="0" dirty="0" smtClean="0"/>
              <a:t>While a transaction is waiting for data, many CPU cycles will go by unused. This is bad.</a:t>
            </a:r>
          </a:p>
          <a:p>
            <a:pPr marL="228600" indent="-228600">
              <a:buFont typeface="Arial" pitchFamily="34" charset="0"/>
              <a:buChar char="•"/>
            </a:pPr>
            <a:r>
              <a:rPr lang="en-US" baseline="0" dirty="0" smtClean="0"/>
              <a:t>Better to implement a concurrency control protocol.</a:t>
            </a:r>
          </a:p>
          <a:p>
            <a:pPr marL="228600" indent="-228600">
              <a:buFont typeface="Arial" pitchFamily="34" charset="0"/>
              <a:buChar char="•"/>
            </a:pPr>
            <a:r>
              <a:rPr lang="en-US" baseline="0" dirty="0" smtClean="0"/>
              <a:t>The software module responsible for this is usually called the Scheduler.</a:t>
            </a:r>
          </a:p>
          <a:p>
            <a:pPr marL="228600" indent="-228600">
              <a:buFont typeface="Arial" pitchFamily="34" charset="0"/>
              <a:buChar char="•"/>
            </a:pPr>
            <a:r>
              <a:rPr lang="en-US" baseline="0" dirty="0" smtClean="0"/>
              <a:t>Different DBMS take difference approaches</a:t>
            </a:r>
          </a:p>
          <a:p>
            <a:pPr marL="228600" indent="-228600">
              <a:buFont typeface="Arial" pitchFamily="34" charset="0"/>
              <a:buChar char="•"/>
            </a:pPr>
            <a:r>
              <a:rPr lang="en-US" baseline="0" dirty="0" smtClean="0"/>
              <a:t>Note that concurrency management is an active research area. People are busy trying to work out new and better ways of handling this problem. We will look at three methods here; each has strengths and weaknesses</a:t>
            </a:r>
          </a:p>
          <a:p>
            <a:pPr marL="228600" indent="-228600">
              <a:buFont typeface="Arial" pitchFamily="34" charset="0"/>
              <a:buChar char="•"/>
            </a:pPr>
            <a:r>
              <a:rPr lang="en-US" baseline="0" dirty="0" smtClean="0"/>
              <a:t>Note that in modern databases, the problem is becoming even more complex as the DBMS itself becomes a multithreaded piece of software, introducing a whole new level of problems.</a:t>
            </a:r>
          </a:p>
          <a:p>
            <a:pPr marL="228600" indent="-228600">
              <a:buFont typeface="Arial" pitchFamily="34" charset="0"/>
              <a:buChar char="•"/>
            </a:pPr>
            <a:r>
              <a:rPr lang="en-US" baseline="0" dirty="0" smtClean="0"/>
              <a:t>You will see this in more detail in the DBA </a:t>
            </a:r>
            <a:r>
              <a:rPr lang="en-US" baseline="0" dirty="0" err="1" smtClean="0"/>
              <a:t>pracs</a:t>
            </a:r>
            <a:endParaRPr lang="en-US" baseline="0" dirty="0" smtClean="0"/>
          </a:p>
          <a:p>
            <a:pPr marL="228600" indent="-228600">
              <a:buFont typeface="Arial" pitchFamily="34" charset="0"/>
              <a:buChar char="•"/>
            </a:pPr>
            <a:endParaRPr lang="en-US" baseline="0" dirty="0" smtClean="0"/>
          </a:p>
          <a:p>
            <a:pPr marL="22860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20</a:t>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The most basic</a:t>
            </a:r>
            <a:r>
              <a:rPr lang="en-US" baseline="0" dirty="0" smtClean="0"/>
              <a:t> approach</a:t>
            </a:r>
          </a:p>
          <a:p>
            <a:pPr>
              <a:buFont typeface="Arial" pitchFamily="34" charset="0"/>
              <a:buChar char="•"/>
            </a:pPr>
            <a:r>
              <a:rPr lang="en-US" baseline="0" dirty="0" smtClean="0"/>
              <a:t>The definition of “database object” is one of the parameters of the protocol: field? record? table?</a:t>
            </a:r>
          </a:p>
          <a:p>
            <a:pPr>
              <a:buFont typeface="Arial" pitchFamily="34" charset="0"/>
              <a:buChar char="•"/>
            </a:pPr>
            <a:r>
              <a:rPr lang="en-US" baseline="0" dirty="0" smtClean="0"/>
              <a:t>We discuss this more later.</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21</a:t>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So an object can have</a:t>
            </a:r>
            <a:r>
              <a:rPr lang="en-US" baseline="0" dirty="0" smtClean="0"/>
              <a:t> multiple shared locks given to different transactions</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22</a:t>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So an object can have</a:t>
            </a:r>
            <a:r>
              <a:rPr lang="en-US" baseline="0" dirty="0" smtClean="0"/>
              <a:t> multiple shared locks</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23</a:t>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Assume</a:t>
            </a:r>
            <a:r>
              <a:rPr lang="en-US" baseline="0" dirty="0" smtClean="0"/>
              <a:t> </a:t>
            </a:r>
            <a:r>
              <a:rPr lang="en-US" baseline="0" dirty="0" err="1" smtClean="0"/>
              <a:t>Xact</a:t>
            </a:r>
            <a:r>
              <a:rPr lang="en-US" baseline="0" dirty="0" smtClean="0"/>
              <a:t> A and B, locking the same object</a:t>
            </a:r>
          </a:p>
          <a:p>
            <a:pPr>
              <a:buFont typeface="Arial" pitchFamily="34" charset="0"/>
              <a:buChar char="•"/>
            </a:pPr>
            <a:r>
              <a:rPr lang="en-US" baseline="0" dirty="0" smtClean="0"/>
              <a:t>This table shows what will happen to </a:t>
            </a:r>
            <a:r>
              <a:rPr lang="en-US" baseline="0" dirty="0" err="1" smtClean="0"/>
              <a:t>Xaction</a:t>
            </a:r>
            <a:r>
              <a:rPr lang="en-US" baseline="0" dirty="0" smtClean="0"/>
              <a:t> B</a:t>
            </a:r>
          </a:p>
          <a:p>
            <a:pPr>
              <a:buFont typeface="Arial" pitchFamily="34" charset="0"/>
              <a:buChar char="•"/>
            </a:pPr>
            <a:r>
              <a:rPr lang="en-US" baseline="0" dirty="0" smtClean="0"/>
              <a:t>The first row is just for symmetry.</a:t>
            </a:r>
          </a:p>
          <a:p>
            <a:pPr>
              <a:buFont typeface="Arial" pitchFamily="34" charset="0"/>
              <a:buChar char="•"/>
            </a:pPr>
            <a:r>
              <a:rPr lang="en-US" baseline="0" dirty="0" smtClean="0"/>
              <a:t>If there is no contention, there is no waiting</a:t>
            </a:r>
          </a:p>
          <a:p>
            <a:pPr>
              <a:buFont typeface="Arial" pitchFamily="34" charset="0"/>
              <a:buChar char="•"/>
            </a:pPr>
            <a:r>
              <a:rPr lang="en-US" baseline="0" dirty="0" smtClean="0"/>
              <a:t>Transaction B will wait until A gives up its lock (e.g. when it commits or </a:t>
            </a:r>
            <a:r>
              <a:rPr lang="en-US" baseline="0" dirty="0" err="1" smtClean="0"/>
              <a:t>rollsback</a:t>
            </a:r>
            <a:r>
              <a:rPr lang="en-US" baseline="0" dirty="0" smtClean="0"/>
              <a:t>)</a:t>
            </a:r>
          </a:p>
          <a:p>
            <a:pPr>
              <a:buFont typeface="Arial" pitchFamily="34" charset="0"/>
              <a:buChar char="•"/>
            </a:pPr>
            <a:r>
              <a:rPr lang="en-US" baseline="0" dirty="0" smtClean="0"/>
              <a:t>The system must insure that B won’t end up waiting forever (if, for example, A dies and doesn’t rollback). We’ll talk about this later.</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24</a:t>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Let’s look at how</a:t>
            </a:r>
            <a:r>
              <a:rPr lang="en-US" baseline="0" dirty="0" smtClean="0"/>
              <a:t> locking affects the concurrency problems we discussed earlier.</a:t>
            </a:r>
          </a:p>
          <a:p>
            <a:pPr>
              <a:buFont typeface="Arial" pitchFamily="34" charset="0"/>
              <a:buChar char="•"/>
            </a:pPr>
            <a:r>
              <a:rPr lang="en-US" baseline="0" dirty="0" smtClean="0"/>
              <a:t>We will work through the first one, the others are left as an exercise</a:t>
            </a:r>
          </a:p>
          <a:p>
            <a:pPr>
              <a:buFont typeface="Arial" pitchFamily="34" charset="0"/>
              <a:buChar char="•"/>
            </a:pPr>
            <a:r>
              <a:rPr lang="en-US" baseline="0" dirty="0" smtClean="0"/>
              <a:t>Remember this?</a:t>
            </a:r>
            <a:endParaRPr lang="en-NZ" baseline="0" dirty="0" smtClean="0"/>
          </a:p>
          <a:p>
            <a:pPr>
              <a:buFont typeface="Arial" pitchFamily="34" charset="0"/>
              <a:buChar char="•"/>
            </a:pPr>
            <a:r>
              <a:rPr lang="en-US" baseline="0" dirty="0" smtClean="0"/>
              <a:t>The answer should be 150, but you recall it fails as shown above with uncontrolled concurrency</a:t>
            </a:r>
          </a:p>
          <a:p>
            <a:pPr>
              <a:buFont typeface="Arial" pitchFamily="34" charset="0"/>
              <a:buChar char="•"/>
            </a:pPr>
            <a:r>
              <a:rPr lang="en-US" baseline="0" dirty="0" smtClean="0"/>
              <a:t>Let’s look at how it goes with locks…</a:t>
            </a:r>
          </a:p>
        </p:txBody>
      </p:sp>
      <p:sp>
        <p:nvSpPr>
          <p:cNvPr id="4" name="Slide Number Placeholder 3"/>
          <p:cNvSpPr>
            <a:spLocks noGrp="1"/>
          </p:cNvSpPr>
          <p:nvPr>
            <p:ph type="sldNum" sz="quarter" idx="10"/>
          </p:nvPr>
        </p:nvSpPr>
        <p:spPr/>
        <p:txBody>
          <a:bodyPr/>
          <a:lstStyle/>
          <a:p>
            <a:fld id="{88CC10A0-999A-44B2-BEBD-B002D4B31962}" type="slidenum">
              <a:rPr lang="en-NZ" smtClean="0"/>
              <a:pPr/>
              <a:t>25</a:t>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Let’s look at how</a:t>
            </a:r>
            <a:r>
              <a:rPr lang="en-US" baseline="0" dirty="0" smtClean="0"/>
              <a:t> locking affects the concurrency problems we discussed earlier.</a:t>
            </a:r>
          </a:p>
          <a:p>
            <a:pPr>
              <a:buFont typeface="Arial" pitchFamily="34" charset="0"/>
              <a:buChar char="•"/>
            </a:pPr>
            <a:r>
              <a:rPr lang="en-US" baseline="0" dirty="0" smtClean="0"/>
              <a:t>We will work through the first one, the others are left as an exercise</a:t>
            </a:r>
          </a:p>
          <a:p>
            <a:pPr>
              <a:buFont typeface="Arial" pitchFamily="34" charset="0"/>
              <a:buChar char="•"/>
            </a:pPr>
            <a:r>
              <a:rPr lang="en-US" baseline="0" dirty="0" smtClean="0"/>
              <a:t>Remember this?</a:t>
            </a:r>
            <a:endParaRPr lang="en-NZ" baseline="0" dirty="0" smtClean="0"/>
          </a:p>
          <a:p>
            <a:pPr>
              <a:buFont typeface="Arial" pitchFamily="34" charset="0"/>
              <a:buChar char="•"/>
            </a:pPr>
            <a:r>
              <a:rPr lang="en-US" baseline="0" dirty="0" smtClean="0"/>
              <a:t>The answer should be 150</a:t>
            </a:r>
          </a:p>
          <a:p>
            <a:pPr>
              <a:buFont typeface="Arial" pitchFamily="34" charset="0"/>
              <a:buChar char="•"/>
            </a:pPr>
            <a:r>
              <a:rPr lang="en-US" baseline="0" dirty="0" smtClean="0"/>
              <a:t>Let’s look at how it goes with locks</a:t>
            </a:r>
          </a:p>
          <a:p>
            <a:pPr>
              <a:buFont typeface="Arial" pitchFamily="34" charset="0"/>
              <a:buChar char="•"/>
            </a:pPr>
            <a:r>
              <a:rPr lang="en-US" baseline="0" dirty="0" smtClean="0"/>
              <a:t>So, we see there is no data anomaly</a:t>
            </a:r>
          </a:p>
          <a:p>
            <a:pPr>
              <a:buFont typeface="Arial" pitchFamily="34" charset="0"/>
              <a:buChar char="•"/>
            </a:pPr>
            <a:r>
              <a:rPr lang="en-US" baseline="0" dirty="0" smtClean="0"/>
              <a:t>You can similarly see that the other two types of problems do not occur</a:t>
            </a:r>
          </a:p>
        </p:txBody>
      </p:sp>
      <p:sp>
        <p:nvSpPr>
          <p:cNvPr id="4" name="Slide Number Placeholder 3"/>
          <p:cNvSpPr>
            <a:spLocks noGrp="1"/>
          </p:cNvSpPr>
          <p:nvPr>
            <p:ph type="sldNum" sz="quarter" idx="10"/>
          </p:nvPr>
        </p:nvSpPr>
        <p:spPr/>
        <p:txBody>
          <a:bodyPr/>
          <a:lstStyle/>
          <a:p>
            <a:fld id="{88CC10A0-999A-44B2-BEBD-B002D4B31962}" type="slidenum">
              <a:rPr lang="en-NZ" smtClean="0"/>
              <a:pPr/>
              <a:t>26</a:t>
            </a:fld>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For example, the system must determine, for each transaction, what type of lock is required</a:t>
            </a:r>
          </a:p>
          <a:p>
            <a:pPr>
              <a:buFont typeface="Arial" pitchFamily="34" charset="0"/>
              <a:buChar char="•"/>
            </a:pPr>
            <a:r>
              <a:rPr lang="en-US" dirty="0" smtClean="0"/>
              <a:t>The system must manage the lock</a:t>
            </a:r>
            <a:r>
              <a:rPr lang="en-US" baseline="0" dirty="0" smtClean="0"/>
              <a:t> protocol</a:t>
            </a:r>
          </a:p>
          <a:p>
            <a:pPr>
              <a:buFont typeface="Arial" pitchFamily="34" charset="0"/>
              <a:buChar char="•"/>
            </a:pPr>
            <a:r>
              <a:rPr lang="en-US" baseline="0" dirty="0" smtClean="0"/>
              <a:t>The system must store the lock state for each object</a:t>
            </a:r>
          </a:p>
          <a:p>
            <a:pPr>
              <a:buFont typeface="Arial" pitchFamily="34" charset="0"/>
              <a:buChar char="•"/>
            </a:pPr>
            <a:r>
              <a:rPr lang="en-US" baseline="0" dirty="0" smtClean="0"/>
              <a:t>But here’s the worst one…</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27</a:t>
            </a:fld>
            <a:endParaRPr lang="en-N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And so on.</a:t>
            </a:r>
          </a:p>
          <a:p>
            <a:pPr>
              <a:buFont typeface="Arial" pitchFamily="34" charset="0"/>
              <a:buChar char="•"/>
            </a:pPr>
            <a:r>
              <a:rPr lang="en-US" dirty="0" smtClean="0"/>
              <a:t>This </a:t>
            </a:r>
            <a:r>
              <a:rPr lang="en-US" smtClean="0"/>
              <a:t>is deadlock</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28</a:t>
            </a:fld>
            <a:endParaRPr lang="en-N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No locks, so no waiting, and no deadlock</a:t>
            </a:r>
          </a:p>
          <a:p>
            <a:pPr>
              <a:buFont typeface="Arial" pitchFamily="34" charset="0"/>
              <a:buChar char="•"/>
            </a:pPr>
            <a:r>
              <a:rPr lang="en-NZ" dirty="0" smtClean="0"/>
              <a:t>However, the timestamp ordering protocol relies</a:t>
            </a:r>
            <a:r>
              <a:rPr lang="en-NZ" baseline="0" dirty="0" smtClean="0"/>
              <a:t> heavily on restarting transactions that get into conflict.</a:t>
            </a:r>
          </a:p>
          <a:p>
            <a:pPr>
              <a:buFont typeface="Arial" pitchFamily="34" charset="0"/>
              <a:buChar char="•"/>
            </a:pPr>
            <a:r>
              <a:rPr lang="en-NZ" baseline="0" dirty="0" smtClean="0"/>
              <a:t>Sometimes this is more costly than waiting and deadlock management</a:t>
            </a:r>
          </a:p>
          <a:p>
            <a:pPr>
              <a:buFont typeface="Arial" pitchFamily="34" charset="0"/>
              <a:buChar char="•"/>
            </a:pPr>
            <a:r>
              <a:rPr lang="en-NZ" baseline="0" dirty="0" smtClean="0"/>
              <a:t>Date:</a:t>
            </a:r>
          </a:p>
          <a:p>
            <a:pPr lvl="1">
              <a:buFont typeface="Arial" pitchFamily="34" charset="0"/>
              <a:buChar char="•"/>
            </a:pPr>
            <a:r>
              <a:rPr lang="en-NZ" baseline="0" dirty="0" smtClean="0"/>
              <a:t>The basic idea is that if transaction A starts execution before transaction B, then the system should behave as if A actually executed in its entirety before B started (as in a genuine serial schedule). Thus A should never be allowed to see any of B’s updates; likewise, A should never be allowed to update anything that B has already seen [ </a:t>
            </a:r>
            <a:r>
              <a:rPr lang="en-NZ" i="1" baseline="0" dirty="0" smtClean="0"/>
              <a:t>because neither of these events could occur if A actually finished before B started</a:t>
            </a:r>
            <a:r>
              <a:rPr lang="en-NZ" i="0" baseline="0" dirty="0" smtClean="0"/>
              <a:t>]</a:t>
            </a:r>
          </a:p>
          <a:p>
            <a:pPr lvl="1">
              <a:buFont typeface="Arial" pitchFamily="34" charset="0"/>
              <a:buChar char="•"/>
            </a:pPr>
            <a:r>
              <a:rPr lang="en-NZ" i="0" baseline="0" dirty="0" smtClean="0"/>
              <a:t>[</a:t>
            </a:r>
            <a:r>
              <a:rPr lang="en-NZ" i="1" baseline="0" dirty="0" smtClean="0"/>
              <a:t>implemented as follows</a:t>
            </a:r>
            <a:r>
              <a:rPr lang="en-NZ" i="0" baseline="0" dirty="0" smtClean="0"/>
              <a:t>] For any given database request, compare the time stamp of the requesting transaction with the timestamp of the transaction that last retrieved or updated the requested object. If there is a conflict [</a:t>
            </a:r>
            <a:r>
              <a:rPr lang="en-NZ" i="1" baseline="0" dirty="0" smtClean="0"/>
              <a:t>i.e. one of the operations is/was a write</a:t>
            </a:r>
            <a:r>
              <a:rPr lang="en-NZ" i="0" baseline="0" dirty="0" smtClean="0"/>
              <a:t>] the requesting transaction is restarted with a new timestamp.</a:t>
            </a:r>
            <a:endParaRPr lang="en-NZ" dirty="0" smtClean="0"/>
          </a:p>
        </p:txBody>
      </p:sp>
      <p:sp>
        <p:nvSpPr>
          <p:cNvPr id="4" name="Slide Number Placeholder 3"/>
          <p:cNvSpPr>
            <a:spLocks noGrp="1"/>
          </p:cNvSpPr>
          <p:nvPr>
            <p:ph type="sldNum" sz="quarter" idx="10"/>
          </p:nvPr>
        </p:nvSpPr>
        <p:spPr/>
        <p:txBody>
          <a:bodyPr/>
          <a:lstStyle/>
          <a:p>
            <a:fld id="{88CC10A0-999A-44B2-BEBD-B002D4B31962}" type="slidenum">
              <a:rPr lang="en-NZ" smtClean="0"/>
              <a:pPr/>
              <a:t>29</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Concurrency and recovery are closely related</a:t>
            </a:r>
            <a:r>
              <a:rPr lang="en-US" baseline="0" dirty="0" smtClean="0"/>
              <a:t> in that both deal with the notion of “transaction management”</a:t>
            </a:r>
          </a:p>
          <a:p>
            <a:pPr>
              <a:buFont typeface="Arial" pitchFamily="34" charset="0"/>
              <a:buChar char="•"/>
            </a:pPr>
            <a:r>
              <a:rPr lang="en-US" baseline="0" dirty="0" err="1" smtClean="0"/>
              <a:t>Tha</a:t>
            </a:r>
            <a:r>
              <a:rPr lang="en-NZ" baseline="0" dirty="0" smtClean="0"/>
              <a:t>t is, by insuring the correctness of transactions against the database, we insure the integrity of the database as a whole</a:t>
            </a:r>
          </a:p>
          <a:p>
            <a:pPr>
              <a:buFont typeface="Arial" pitchFamily="34" charset="0"/>
              <a:buChar char="•"/>
            </a:pPr>
            <a:r>
              <a:rPr lang="en-US" baseline="0" dirty="0" smtClean="0"/>
              <a:t>So we start here with a discussion of the concept of a transaction.</a:t>
            </a:r>
          </a:p>
          <a:p>
            <a:pPr>
              <a:buFont typeface="Arial" pitchFamily="34" charset="0"/>
              <a:buChar char="•"/>
            </a:pPr>
            <a:r>
              <a:rPr lang="en-US" baseline="0" dirty="0" smtClean="0"/>
              <a:t>As we move on to the technical details of concurrency and recovery, we will see the way in which they are both </a:t>
            </a:r>
            <a:r>
              <a:rPr lang="en-US" baseline="0" dirty="0" err="1" smtClean="0"/>
              <a:t>centred</a:t>
            </a:r>
            <a:r>
              <a:rPr lang="en-US" baseline="0" dirty="0" smtClean="0"/>
              <a:t> on the transaction</a:t>
            </a:r>
          </a:p>
          <a:p>
            <a:pPr>
              <a:buFont typeface="Arial" pitchFamily="34" charset="0"/>
              <a:buChar char="•"/>
            </a:pPr>
            <a:r>
              <a:rPr lang="en-US" baseline="0" dirty="0" smtClean="0"/>
              <a:t>Transactions are logical entities. In practice, a transaction is composed of one or more database operations</a:t>
            </a:r>
          </a:p>
        </p:txBody>
      </p:sp>
      <p:sp>
        <p:nvSpPr>
          <p:cNvPr id="4" name="Slide Number Placeholder 3"/>
          <p:cNvSpPr>
            <a:spLocks noGrp="1"/>
          </p:cNvSpPr>
          <p:nvPr>
            <p:ph type="sldNum" sz="quarter" idx="10"/>
          </p:nvPr>
        </p:nvSpPr>
        <p:spPr/>
        <p:txBody>
          <a:bodyPr/>
          <a:lstStyle/>
          <a:p>
            <a:fld id="{88CC10A0-999A-44B2-BEBD-B002D4B31962}" type="slidenum">
              <a:rPr lang="en-NZ" smtClean="0"/>
              <a:pPr/>
              <a:t>3</a:t>
            </a:fld>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means that either every action in TY will occur after every action in TO</a:t>
            </a:r>
            <a:r>
              <a:rPr lang="en-NZ" baseline="0" dirty="0" smtClean="0"/>
              <a:t> (same as if it was serial TO, TY)</a:t>
            </a:r>
          </a:p>
          <a:p>
            <a:pPr>
              <a:buFont typeface="Arial" pitchFamily="34" charset="0"/>
              <a:buChar char="•"/>
            </a:pPr>
            <a:r>
              <a:rPr lang="en-NZ" baseline="0" dirty="0" smtClean="0"/>
              <a:t>Or TO has to start over</a:t>
            </a:r>
          </a:p>
          <a:p>
            <a:pPr>
              <a:buFont typeface="Arial" pitchFamily="34" charset="0"/>
              <a:buChar char="•"/>
            </a:pPr>
            <a:r>
              <a:rPr lang="en-NZ" baseline="0" dirty="0" smtClean="0"/>
              <a:t>Thus TO never sees an intermediate state of TY.</a:t>
            </a:r>
          </a:p>
          <a:p>
            <a:pPr>
              <a:buFont typeface="Arial" pitchFamily="34" charset="0"/>
              <a:buChar char="•"/>
            </a:pPr>
            <a:r>
              <a:rPr lang="en-NZ" baseline="0" dirty="0" smtClean="0"/>
              <a:t>Again, there are a number of extensions to this basic approach that improve performance through adding complexity.</a:t>
            </a:r>
            <a:endParaRPr lang="en-NZ" dirty="0" smtClean="0"/>
          </a:p>
        </p:txBody>
      </p:sp>
      <p:sp>
        <p:nvSpPr>
          <p:cNvPr id="4" name="Slide Number Placeholder 3"/>
          <p:cNvSpPr>
            <a:spLocks noGrp="1"/>
          </p:cNvSpPr>
          <p:nvPr>
            <p:ph type="sldNum" sz="quarter" idx="10"/>
          </p:nvPr>
        </p:nvSpPr>
        <p:spPr/>
        <p:txBody>
          <a:bodyPr/>
          <a:lstStyle/>
          <a:p>
            <a:fld id="{88CC10A0-999A-44B2-BEBD-B002D4B31962}" type="slidenum">
              <a:rPr lang="en-NZ" smtClean="0"/>
              <a:pPr/>
              <a:t>30</a:t>
            </a:fld>
            <a:endParaRPr lang="en-NZ"/>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Whenever a user writes or edits data, SQL Server first records the change </a:t>
            </a:r>
          </a:p>
          <a:p>
            <a:pPr>
              <a:buFont typeface="Arial" pitchFamily="34" charset="0"/>
              <a:buChar char="•"/>
            </a:pPr>
            <a:r>
              <a:rPr lang="en-NZ" dirty="0" smtClean="0"/>
              <a:t>Log records either store the instructions performed,</a:t>
            </a:r>
            <a:r>
              <a:rPr lang="en-NZ" baseline="0" dirty="0" smtClean="0"/>
              <a:t> or the store before/after snapshots of the state of the data</a:t>
            </a:r>
            <a:endParaRPr lang="en-NZ" dirty="0" smtClean="0"/>
          </a:p>
          <a:p>
            <a:pPr>
              <a:buFont typeface="Arial" pitchFamily="34" charset="0"/>
              <a:buChar char="•"/>
            </a:pPr>
            <a:r>
              <a:rPr lang="en-NZ" dirty="0" smtClean="0"/>
              <a:t>Thus</a:t>
            </a:r>
            <a:r>
              <a:rPr lang="en-NZ" baseline="0" dirty="0" smtClean="0"/>
              <a:t> “rolling back” is really implemented by “not writing the changes out, and marking this as rolled back in the transaction log”</a:t>
            </a:r>
          </a:p>
          <a:p>
            <a:pPr>
              <a:buFont typeface="Arial" pitchFamily="34" charset="0"/>
              <a:buChar char="•"/>
            </a:pPr>
            <a:r>
              <a:rPr lang="en-NZ" baseline="0" dirty="0" smtClean="0"/>
              <a:t>Can you think of any disadvantages associated with maintenance of transaction logs? (Time and space)</a:t>
            </a:r>
          </a:p>
          <a:p>
            <a:pPr>
              <a:buFont typeface="Arial" pitchFamily="34" charset="0"/>
              <a:buChar char="•"/>
            </a:pPr>
            <a:r>
              <a:rPr lang="en-NZ" baseline="0" dirty="0" smtClean="0"/>
              <a:t>Can you think of any way this approach could fail? (If the logs become corrupted. So they </a:t>
            </a:r>
            <a:r>
              <a:rPr lang="en-NZ" baseline="0" smtClean="0"/>
              <a:t>need backed up too)</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31</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If</a:t>
            </a:r>
            <a:r>
              <a:rPr lang="en-US" baseline="0" dirty="0" smtClean="0"/>
              <a:t> the database is in a consistent and correct state, and if all three operations happen, the database is still in a consistent and correct state</a:t>
            </a:r>
          </a:p>
          <a:p>
            <a:pPr>
              <a:buFont typeface="Arial" pitchFamily="34" charset="0"/>
              <a:buChar char="•"/>
            </a:pPr>
            <a:r>
              <a:rPr lang="en-US" baseline="0" dirty="0" smtClean="0"/>
              <a:t>If only a subset of the operations happen, the database is not consistent. For example, if the inventory is not decremented, your database will show 25 more units of XYZ than actually exist.</a:t>
            </a:r>
          </a:p>
          <a:p>
            <a:pPr>
              <a:buFont typeface="Arial" pitchFamily="34" charset="0"/>
              <a:buChar char="•"/>
            </a:pPr>
            <a:r>
              <a:rPr lang="en-US" baseline="0" dirty="0" smtClean="0"/>
              <a:t>Thus these three operations together (or, more technically the SQL statements that implement them) form a transaction.</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With</a:t>
            </a:r>
            <a:r>
              <a:rPr lang="en-US" baseline="0" dirty="0" smtClean="0"/>
              <a:t> the traditional mnemonic</a:t>
            </a:r>
          </a:p>
          <a:p>
            <a:pPr>
              <a:buFont typeface="Arial" pitchFamily="34" charset="0"/>
              <a:buChar char="•"/>
            </a:pPr>
            <a:r>
              <a:rPr lang="en-US" baseline="0" dirty="0" smtClean="0"/>
              <a:t>To guarantee database correctness, all these properties must be true for each transaction</a:t>
            </a:r>
          </a:p>
          <a:p>
            <a:pPr>
              <a:buFont typeface="Arial" pitchFamily="34" charset="0"/>
              <a:buChar char="•"/>
            </a:pPr>
            <a:r>
              <a:rPr lang="en-US" baseline="0" dirty="0" smtClean="0"/>
              <a:t>If you can’t do this, your DBMS is a fail</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This is sort of the definitional property</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 that the database need not be consistent </a:t>
            </a:r>
            <a:r>
              <a:rPr lang="en-US" b="1" i="1" dirty="0" smtClean="0"/>
              <a:t>during</a:t>
            </a:r>
            <a:r>
              <a:rPr lang="en-US" b="0" i="0" baseline="0" dirty="0" smtClean="0"/>
              <a:t> the transaction</a:t>
            </a:r>
          </a:p>
          <a:p>
            <a:pPr>
              <a:buFont typeface="Arial" pitchFamily="34" charset="0"/>
              <a:buChar char="•"/>
            </a:pPr>
            <a:r>
              <a:rPr lang="en-US" b="0" i="0" baseline="0" dirty="0" smtClean="0"/>
              <a:t>For example, if you are transferring money from one bank account to another, in between the moment you decrement account 1, and the moment when you increment account 2, the database will be wrong. That’s ok.</a:t>
            </a:r>
            <a:br>
              <a:rPr lang="en-US" b="0" i="0" baseline="0" dirty="0" smtClean="0"/>
            </a:b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If T1 is updating some data</a:t>
            </a:r>
            <a:r>
              <a:rPr lang="en-US" baseline="0" dirty="0" smtClean="0"/>
              <a:t> element, T2 can’t use it</a:t>
            </a:r>
          </a:p>
          <a:p>
            <a:pPr>
              <a:buFont typeface="Arial" pitchFamily="34" charset="0"/>
              <a:buChar char="•"/>
            </a:pPr>
            <a:r>
              <a:rPr lang="en-US" baseline="0" dirty="0" smtClean="0"/>
              <a:t>Note that isolation can be relaxed if the transactions are only reading a data element</a:t>
            </a:r>
          </a:p>
          <a:p>
            <a:pPr>
              <a:buFont typeface="Arial" pitchFamily="34" charset="0"/>
              <a:buChar char="•"/>
            </a:pPr>
            <a:r>
              <a:rPr lang="en-US" baseline="0" dirty="0" smtClean="0"/>
              <a:t>We will see how this is implemented later.</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Changes persist.</a:t>
            </a:r>
          </a:p>
          <a:p>
            <a:pPr>
              <a:buFont typeface="Arial" pitchFamily="34" charset="0"/>
              <a:buChar char="•"/>
            </a:pPr>
            <a:r>
              <a:rPr lang="en-US" dirty="0" smtClean="0"/>
              <a:t>Note that transactions</a:t>
            </a:r>
            <a:r>
              <a:rPr lang="en-US" baseline="0" dirty="0" smtClean="0"/>
              <a:t> can be stopped in the middle, in which case, some modifications they might have made are undone (on rollback).</a:t>
            </a:r>
          </a:p>
          <a:p>
            <a:pPr>
              <a:buFont typeface="Arial" pitchFamily="34" charset="0"/>
              <a:buChar char="•"/>
            </a:pPr>
            <a:r>
              <a:rPr lang="en-US" baseline="0" dirty="0" smtClean="0"/>
              <a:t>But once the whole transaction is enacted (committed), the effect is forever.</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F6BCBE8-30B0-4476-8762-9236B142003A}" type="datetimeFigureOut">
              <a:rPr lang="en-US" smtClean="0"/>
              <a:pPr/>
              <a:t>9/10/2019</a:t>
            </a:fld>
            <a:endParaRPr lang="en-US" sz="1100" dirty="0">
              <a:solidFill>
                <a:schemeClr val="tx2"/>
              </a:solidFill>
            </a:endParaRPr>
          </a:p>
        </p:txBody>
      </p:sp>
      <p:sp>
        <p:nvSpPr>
          <p:cNvPr id="17" name="Footer Placeholder 16"/>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29" name="Slide Number Placeholder 28"/>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9/10/2019</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9/10/2019</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9/10/2019</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F6BCBE8-30B0-4476-8762-9236B142003A}" type="datetimeFigureOut">
              <a:rPr lang="en-US" smtClean="0"/>
              <a:pPr/>
              <a:t>9/10/2019</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6BCBE8-30B0-4476-8762-9236B142003A}" type="datetimeFigureOut">
              <a:rPr lang="en-US" smtClean="0"/>
              <a:pPr/>
              <a:t>9/10/2019</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F6BCBE8-30B0-4476-8762-9236B142003A}" type="datetimeFigureOut">
              <a:rPr lang="en-US" smtClean="0"/>
              <a:pPr/>
              <a:t>9/10/2019</a:t>
            </a:fld>
            <a:endParaRPr lang="en-US" sz="1100" dirty="0">
              <a:solidFill>
                <a:schemeClr val="tx2"/>
              </a:solidFill>
            </a:endParaRPr>
          </a:p>
        </p:txBody>
      </p:sp>
      <p:sp>
        <p:nvSpPr>
          <p:cNvPr id="8" name="Footer Placeholder 7"/>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9" name="Slide Number Placeholder 8"/>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F6BCBE8-30B0-4476-8762-9236B142003A}" type="datetimeFigureOut">
              <a:rPr lang="en-US" smtClean="0"/>
              <a:pPr/>
              <a:t>9/10/2019</a:t>
            </a:fld>
            <a:endParaRPr lang="en-US" sz="1100" dirty="0">
              <a:solidFill>
                <a:schemeClr val="tx2"/>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5" name="Slide Number Placeholder 4"/>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BCBE8-30B0-4476-8762-9236B142003A}" type="datetimeFigureOut">
              <a:rPr lang="en-US" smtClean="0"/>
              <a:pPr/>
              <a:t>9/10/2019</a:t>
            </a:fld>
            <a:endParaRPr lang="en-US" sz="1100" dirty="0">
              <a:solidFill>
                <a:schemeClr val="tx2"/>
              </a:solidFill>
            </a:endParaRPr>
          </a:p>
        </p:txBody>
      </p:sp>
      <p:sp>
        <p:nvSpPr>
          <p:cNvPr id="3" name="Footer Placeholder 2"/>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4" name="Slide Number Placeholder 3"/>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6BCBE8-30B0-4476-8762-9236B142003A}" type="datetimeFigureOut">
              <a:rPr lang="en-US" smtClean="0"/>
              <a:pPr/>
              <a:t>9/10/2019</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8F6BCBE8-30B0-4476-8762-9236B142003A}" type="datetimeFigureOut">
              <a:rPr lang="en-US" smtClean="0"/>
              <a:pPr/>
              <a:t>9/10/2019</a:t>
            </a:fld>
            <a:endParaRPr lang="en-US" sz="1100" dirty="0">
              <a:solidFill>
                <a:schemeClr val="tx2"/>
              </a:solidFill>
            </a:endParaRPr>
          </a:p>
        </p:txBody>
      </p:sp>
      <p:sp>
        <p:nvSpPr>
          <p:cNvPr id="6" name="Footer Placeholder 5"/>
          <p:cNvSpPr>
            <a:spLocks noGrp="1"/>
          </p:cNvSpPr>
          <p:nvPr>
            <p:ph type="ftr" sz="quarter" idx="11"/>
          </p:nvPr>
        </p:nvSpPr>
        <p:spPr>
          <a:xfrm>
            <a:off x="914400" y="55499"/>
            <a:ext cx="5562600" cy="365125"/>
          </a:xfrm>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a:xfrm>
            <a:off x="8610600" y="55499"/>
            <a:ext cx="457200" cy="365125"/>
          </a:xfrm>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F6BCBE8-30B0-4476-8762-9236B142003A}" type="datetimeFigureOut">
              <a:rPr lang="en-US" smtClean="0"/>
              <a:pPr/>
              <a:t>9/10/2019</a:t>
            </a:fld>
            <a:endParaRPr lang="en-US" sz="1100" dirty="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100" dirty="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Integrity</a:t>
            </a:r>
            <a:endParaRPr lang="en-NZ" dirty="0"/>
          </a:p>
        </p:txBody>
      </p:sp>
      <p:sp>
        <p:nvSpPr>
          <p:cNvPr id="3" name="Subtitle 2"/>
          <p:cNvSpPr>
            <a:spLocks noGrp="1"/>
          </p:cNvSpPr>
          <p:nvPr>
            <p:ph type="subTitle" idx="1"/>
          </p:nvPr>
        </p:nvSpPr>
        <p:spPr/>
        <p:txBody>
          <a:bodyPr/>
          <a:lstStyle/>
          <a:p>
            <a:r>
              <a:rPr lang="en-US" dirty="0" smtClean="0"/>
              <a:t>IN705 2012 Session 10.1</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12064"/>
            <a:ext cx="8686800" cy="914400"/>
          </a:xfrm>
        </p:spPr>
        <p:txBody>
          <a:bodyPr/>
          <a:lstStyle/>
          <a:p>
            <a:r>
              <a:rPr lang="en-US" sz="3600" dirty="0" smtClean="0"/>
              <a:t>Essential Transaction Properties</a:t>
            </a:r>
            <a:endParaRPr lang="en-NZ" sz="3600" dirty="0"/>
          </a:p>
        </p:txBody>
      </p:sp>
      <p:sp>
        <p:nvSpPr>
          <p:cNvPr id="3" name="Content Placeholder 2"/>
          <p:cNvSpPr>
            <a:spLocks noGrp="1"/>
          </p:cNvSpPr>
          <p:nvPr>
            <p:ph idx="1"/>
          </p:nvPr>
        </p:nvSpPr>
        <p:spPr/>
        <p:txBody>
          <a:bodyPr/>
          <a:lstStyle/>
          <a:p>
            <a:r>
              <a:rPr lang="en-US" dirty="0" smtClean="0">
                <a:solidFill>
                  <a:srgbClr val="FF0000"/>
                </a:solidFill>
              </a:rPr>
              <a:t>S</a:t>
            </a:r>
            <a:r>
              <a:rPr lang="en-US" dirty="0" smtClean="0"/>
              <a:t>erialisability</a:t>
            </a:r>
          </a:p>
          <a:p>
            <a:pPr lvl="1"/>
            <a:r>
              <a:rPr lang="en-US" dirty="0" smtClean="0"/>
              <a:t>The concurrent execution of any set of transactions {T1 ,T2,T3…</a:t>
            </a:r>
            <a:r>
              <a:rPr lang="en-US" dirty="0" err="1" smtClean="0"/>
              <a:t>Tn</a:t>
            </a:r>
            <a:r>
              <a:rPr lang="en-US" dirty="0" smtClean="0"/>
              <a:t>}, must produce the same database state as if the transactions had been run is serial.</a:t>
            </a:r>
            <a:endParaRPr lang="en-NZ"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12064"/>
            <a:ext cx="8686800" cy="914400"/>
          </a:xfrm>
        </p:spPr>
        <p:txBody>
          <a:bodyPr/>
          <a:lstStyle/>
          <a:p>
            <a:r>
              <a:rPr lang="en-US" sz="3600" dirty="0" smtClean="0"/>
              <a:t>Essential Transaction Properties</a:t>
            </a:r>
            <a:endParaRPr lang="en-NZ" sz="3600" dirty="0"/>
          </a:p>
        </p:txBody>
      </p:sp>
      <p:sp>
        <p:nvSpPr>
          <p:cNvPr id="3" name="Content Placeholder 2"/>
          <p:cNvSpPr>
            <a:spLocks noGrp="1"/>
          </p:cNvSpPr>
          <p:nvPr>
            <p:ph idx="1"/>
          </p:nvPr>
        </p:nvSpPr>
        <p:spPr/>
        <p:txBody>
          <a:bodyPr/>
          <a:lstStyle/>
          <a:p>
            <a:r>
              <a:rPr lang="en-US" dirty="0" smtClean="0">
                <a:solidFill>
                  <a:srgbClr val="FF0000"/>
                </a:solidFill>
              </a:rPr>
              <a:t>A</a:t>
            </a:r>
            <a:r>
              <a:rPr lang="en-US" dirty="0" smtClean="0"/>
              <a:t>tomicity</a:t>
            </a:r>
          </a:p>
          <a:p>
            <a:r>
              <a:rPr lang="en-US" dirty="0" smtClean="0">
                <a:solidFill>
                  <a:srgbClr val="FF0000"/>
                </a:solidFill>
              </a:rPr>
              <a:t>C</a:t>
            </a:r>
            <a:r>
              <a:rPr lang="en-US" dirty="0" smtClean="0"/>
              <a:t>onsistency</a:t>
            </a:r>
          </a:p>
          <a:p>
            <a:r>
              <a:rPr lang="en-US" dirty="0" smtClean="0">
                <a:solidFill>
                  <a:srgbClr val="FF0000"/>
                </a:solidFill>
              </a:rPr>
              <a:t>I</a:t>
            </a:r>
            <a:r>
              <a:rPr lang="en-US" dirty="0" smtClean="0"/>
              <a:t>solation</a:t>
            </a:r>
          </a:p>
          <a:p>
            <a:r>
              <a:rPr lang="en-US" dirty="0" smtClean="0">
                <a:solidFill>
                  <a:srgbClr val="FF0000"/>
                </a:solidFill>
              </a:rPr>
              <a:t>D</a:t>
            </a:r>
            <a:r>
              <a:rPr lang="en-US" dirty="0" smtClean="0"/>
              <a:t>urability</a:t>
            </a:r>
          </a:p>
          <a:p>
            <a:r>
              <a:rPr lang="en-US" dirty="0" smtClean="0">
                <a:solidFill>
                  <a:srgbClr val="FF0000"/>
                </a:solidFill>
              </a:rPr>
              <a:t>S</a:t>
            </a:r>
            <a:r>
              <a:rPr lang="en-US" dirty="0" smtClean="0"/>
              <a:t>erialisability</a:t>
            </a:r>
            <a:endParaRPr lang="en-NZ"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Transactions in SQL</a:t>
            </a:r>
            <a:endParaRPr lang="en-NZ" dirty="0"/>
          </a:p>
        </p:txBody>
      </p:sp>
      <p:sp>
        <p:nvSpPr>
          <p:cNvPr id="3" name="Content Placeholder 2"/>
          <p:cNvSpPr>
            <a:spLocks noGrp="1"/>
          </p:cNvSpPr>
          <p:nvPr>
            <p:ph idx="1"/>
          </p:nvPr>
        </p:nvSpPr>
        <p:spPr/>
        <p:txBody>
          <a:bodyPr/>
          <a:lstStyle/>
          <a:p>
            <a:r>
              <a:rPr lang="en-US" dirty="0" smtClean="0"/>
              <a:t>BEGIN  TRANSACTION</a:t>
            </a:r>
          </a:p>
          <a:p>
            <a:r>
              <a:rPr lang="en-US" dirty="0" smtClean="0"/>
              <a:t>COMMIT</a:t>
            </a:r>
          </a:p>
          <a:p>
            <a:pPr lvl="1"/>
            <a:r>
              <a:rPr lang="en-US" dirty="0" smtClean="0"/>
              <a:t>Indicates successful termination of the transaction</a:t>
            </a:r>
          </a:p>
          <a:p>
            <a:pPr lvl="1"/>
            <a:r>
              <a:rPr lang="en-US" dirty="0" smtClean="0"/>
              <a:t>Modifications can be made permanent</a:t>
            </a:r>
          </a:p>
          <a:p>
            <a:r>
              <a:rPr lang="en-US" dirty="0" smtClean="0"/>
              <a:t>ROLLBACK</a:t>
            </a:r>
          </a:p>
          <a:p>
            <a:pPr lvl="1"/>
            <a:r>
              <a:rPr lang="en-US" dirty="0" smtClean="0"/>
              <a:t>Indicates unsuccessful termination (failure) of the transaction</a:t>
            </a:r>
          </a:p>
          <a:p>
            <a:pPr lvl="1"/>
            <a:r>
              <a:rPr lang="en-US" dirty="0" smtClean="0"/>
              <a:t>Any modifications made must be undone</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Control</a:t>
            </a:r>
            <a:endParaRPr lang="en-NZ" dirty="0"/>
          </a:p>
        </p:txBody>
      </p:sp>
      <p:sp>
        <p:nvSpPr>
          <p:cNvPr id="3" name="Content Placeholder 2"/>
          <p:cNvSpPr>
            <a:spLocks noGrp="1"/>
          </p:cNvSpPr>
          <p:nvPr>
            <p:ph idx="1"/>
          </p:nvPr>
        </p:nvSpPr>
        <p:spPr/>
        <p:txBody>
          <a:bodyPr/>
          <a:lstStyle/>
          <a:p>
            <a:r>
              <a:rPr lang="en-US" dirty="0" smtClean="0"/>
              <a:t>When multiple transactions are executing against the database simultaneously, bad things can happen.</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Lost Update</a:t>
            </a:r>
            <a:endParaRPr lang="en-NZ" dirty="0"/>
          </a:p>
        </p:txBody>
      </p:sp>
      <p:sp>
        <p:nvSpPr>
          <p:cNvPr id="3" name="Content Placeholder 2"/>
          <p:cNvSpPr>
            <a:spLocks noGrp="1"/>
          </p:cNvSpPr>
          <p:nvPr>
            <p:ph idx="1"/>
          </p:nvPr>
        </p:nvSpPr>
        <p:spPr>
          <a:xfrm>
            <a:off x="914400" y="1285860"/>
            <a:ext cx="7772400" cy="5069700"/>
          </a:xfrm>
        </p:spPr>
        <p:txBody>
          <a:bodyPr/>
          <a:lstStyle/>
          <a:p>
            <a:pPr marL="582930" indent="-514350">
              <a:buNone/>
            </a:pPr>
            <a:r>
              <a:rPr lang="en-US" dirty="0" smtClean="0"/>
              <a:t>Assume:</a:t>
            </a:r>
          </a:p>
          <a:p>
            <a:pPr marL="912114" lvl="1" indent="-514350">
              <a:buNone/>
            </a:pPr>
            <a:r>
              <a:rPr lang="en-US" dirty="0" smtClean="0"/>
              <a:t>T1: 		</a:t>
            </a:r>
            <a:r>
              <a:rPr lang="en-US" dirty="0" err="1" smtClean="0"/>
              <a:t>qtyXYZ</a:t>
            </a:r>
            <a:r>
              <a:rPr lang="en-US" dirty="0" smtClean="0"/>
              <a:t> = </a:t>
            </a:r>
            <a:r>
              <a:rPr lang="en-US" dirty="0" err="1" smtClean="0"/>
              <a:t>qtyXYZ</a:t>
            </a:r>
            <a:r>
              <a:rPr lang="en-US" dirty="0" smtClean="0"/>
              <a:t> + 125</a:t>
            </a:r>
          </a:p>
          <a:p>
            <a:pPr marL="912114" lvl="1" indent="-514350">
              <a:buNone/>
            </a:pPr>
            <a:r>
              <a:rPr lang="en-US" dirty="0" smtClean="0"/>
              <a:t>T2:		</a:t>
            </a:r>
            <a:r>
              <a:rPr lang="en-US" dirty="0" err="1" smtClean="0"/>
              <a:t>qtyXYZ</a:t>
            </a:r>
            <a:r>
              <a:rPr lang="en-US" dirty="0" smtClean="0"/>
              <a:t> = </a:t>
            </a:r>
            <a:r>
              <a:rPr lang="en-US" dirty="0" err="1" smtClean="0"/>
              <a:t>qtyXYZ</a:t>
            </a:r>
            <a:r>
              <a:rPr lang="en-US" dirty="0" smtClean="0"/>
              <a:t>  -  15</a:t>
            </a:r>
          </a:p>
          <a:p>
            <a:pPr marL="582930" indent="-514350">
              <a:buNone/>
            </a:pPr>
            <a:endParaRPr lang="en-US" dirty="0" smtClean="0"/>
          </a:p>
          <a:p>
            <a:pPr marL="582930" indent="-514350">
              <a:buNone/>
            </a:pPr>
            <a:r>
              <a:rPr lang="en-US" dirty="0" smtClean="0"/>
              <a:t>Serial Execution</a:t>
            </a:r>
          </a:p>
          <a:p>
            <a:pPr marL="582930" indent="-514350">
              <a:buNone/>
            </a:pPr>
            <a:endParaRPr lang="en-NZ" dirty="0"/>
          </a:p>
        </p:txBody>
      </p:sp>
      <p:graphicFrame>
        <p:nvGraphicFramePr>
          <p:cNvPr id="4" name="Table 3"/>
          <p:cNvGraphicFramePr>
            <a:graphicFrameLocks noGrp="1"/>
          </p:cNvGraphicFramePr>
          <p:nvPr/>
        </p:nvGraphicFramePr>
        <p:xfrm>
          <a:off x="1524000" y="4000504"/>
          <a:ext cx="6191272" cy="2590800"/>
        </p:xfrm>
        <a:graphic>
          <a:graphicData uri="http://schemas.openxmlformats.org/drawingml/2006/table">
            <a:tbl>
              <a:tblPr firstRow="1" bandRow="1">
                <a:tableStyleId>{22838BEF-8BB2-4498-84A7-C5851F593DF1}</a:tableStyleId>
              </a:tblPr>
              <a:tblGrid>
                <a:gridCol w="911495">
                  <a:extLst>
                    <a:ext uri="{9D8B030D-6E8A-4147-A177-3AD203B41FA5}">
                      <a16:colId xmlns:a16="http://schemas.microsoft.com/office/drawing/2014/main" val="20000"/>
                    </a:ext>
                  </a:extLst>
                </a:gridCol>
                <a:gridCol w="1759926">
                  <a:extLst>
                    <a:ext uri="{9D8B030D-6E8A-4147-A177-3AD203B41FA5}">
                      <a16:colId xmlns:a16="http://schemas.microsoft.com/office/drawing/2014/main" val="20001"/>
                    </a:ext>
                  </a:extLst>
                </a:gridCol>
                <a:gridCol w="2250881">
                  <a:extLst>
                    <a:ext uri="{9D8B030D-6E8A-4147-A177-3AD203B41FA5}">
                      <a16:colId xmlns:a16="http://schemas.microsoft.com/office/drawing/2014/main" val="20002"/>
                    </a:ext>
                  </a:extLst>
                </a:gridCol>
                <a:gridCol w="1268970">
                  <a:extLst>
                    <a:ext uri="{9D8B030D-6E8A-4147-A177-3AD203B41FA5}">
                      <a16:colId xmlns:a16="http://schemas.microsoft.com/office/drawing/2014/main" val="20003"/>
                    </a:ext>
                  </a:extLst>
                </a:gridCol>
              </a:tblGrid>
              <a:tr h="316368">
                <a:tc>
                  <a:txBody>
                    <a:bodyPr/>
                    <a:lstStyle/>
                    <a:p>
                      <a:pPr algn="ctr"/>
                      <a:r>
                        <a:rPr lang="en-US" sz="2000" dirty="0" smtClean="0"/>
                        <a:t>Time</a:t>
                      </a:r>
                      <a:endParaRPr lang="en-NZ" sz="2000" dirty="0">
                        <a:solidFill>
                          <a:schemeClr val="bg1"/>
                        </a:solidFill>
                      </a:endParaRPr>
                    </a:p>
                  </a:txBody>
                  <a:tcPr/>
                </a:tc>
                <a:tc>
                  <a:txBody>
                    <a:bodyPr/>
                    <a:lstStyle/>
                    <a:p>
                      <a:pPr algn="ctr"/>
                      <a:r>
                        <a:rPr lang="en-US" sz="2000" dirty="0" err="1" smtClean="0"/>
                        <a:t>Xaction</a:t>
                      </a:r>
                      <a:endParaRPr lang="en-NZ" sz="2000" dirty="0">
                        <a:solidFill>
                          <a:schemeClr val="bg1"/>
                        </a:solidFill>
                      </a:endParaRPr>
                    </a:p>
                  </a:txBody>
                  <a:tcPr/>
                </a:tc>
                <a:tc>
                  <a:txBody>
                    <a:bodyPr/>
                    <a:lstStyle/>
                    <a:p>
                      <a:pPr algn="ctr"/>
                      <a:r>
                        <a:rPr lang="en-US" sz="2000" dirty="0" smtClean="0"/>
                        <a:t>Operation</a:t>
                      </a:r>
                      <a:endParaRPr lang="en-NZ" sz="2000" dirty="0">
                        <a:solidFill>
                          <a:schemeClr val="bg1"/>
                        </a:solidFill>
                      </a:endParaRPr>
                    </a:p>
                  </a:txBody>
                  <a:tcPr/>
                </a:tc>
                <a:tc>
                  <a:txBody>
                    <a:bodyPr/>
                    <a:lstStyle/>
                    <a:p>
                      <a:pPr algn="ctr"/>
                      <a:r>
                        <a:rPr lang="en-US" sz="2000" dirty="0" err="1" smtClean="0"/>
                        <a:t>qtyXYZ</a:t>
                      </a:r>
                      <a:endParaRPr lang="en-NZ" sz="2000" dirty="0">
                        <a:solidFill>
                          <a:schemeClr val="bg1"/>
                        </a:solidFill>
                      </a:endParaRPr>
                    </a:p>
                  </a:txBody>
                  <a:tcPr/>
                </a:tc>
                <a:extLst>
                  <a:ext uri="{0D108BD9-81ED-4DB2-BD59-A6C34878D82A}">
                    <a16:rowId xmlns:a16="http://schemas.microsoft.com/office/drawing/2014/main" val="10000"/>
                  </a:ext>
                </a:extLst>
              </a:tr>
              <a:tr h="316368">
                <a:tc>
                  <a:txBody>
                    <a:bodyPr/>
                    <a:lstStyle/>
                    <a:p>
                      <a:r>
                        <a:rPr lang="en-US" dirty="0" smtClean="0"/>
                        <a:t>1</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t>Read </a:t>
                      </a:r>
                      <a:r>
                        <a:rPr lang="en-US" dirty="0" err="1" smtClean="0"/>
                        <a:t>qtyXYZ</a:t>
                      </a:r>
                      <a:endParaRPr lang="en-NZ" dirty="0">
                        <a:solidFill>
                          <a:schemeClr val="bg1"/>
                        </a:solidFill>
                      </a:endParaRPr>
                    </a:p>
                  </a:txBody>
                  <a:tcPr/>
                </a:tc>
                <a:tc>
                  <a:txBody>
                    <a:bodyPr/>
                    <a:lstStyle/>
                    <a:p>
                      <a:pPr lvl="1"/>
                      <a:r>
                        <a:rPr lang="en-US" dirty="0" smtClean="0"/>
                        <a:t>40</a:t>
                      </a:r>
                      <a:endParaRPr lang="en-NZ" dirty="0">
                        <a:solidFill>
                          <a:schemeClr val="bg1"/>
                        </a:solidFill>
                      </a:endParaRPr>
                    </a:p>
                  </a:txBody>
                  <a:tcPr/>
                </a:tc>
                <a:extLst>
                  <a:ext uri="{0D108BD9-81ED-4DB2-BD59-A6C34878D82A}">
                    <a16:rowId xmlns:a16="http://schemas.microsoft.com/office/drawing/2014/main" val="10001"/>
                  </a:ext>
                </a:extLst>
              </a:tr>
              <a:tr h="316368">
                <a:tc>
                  <a:txBody>
                    <a:bodyPr/>
                    <a:lstStyle/>
                    <a:p>
                      <a:r>
                        <a:rPr lang="en-US" dirty="0" smtClean="0"/>
                        <a:t>2</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err="1" smtClean="0"/>
                        <a:t>qtyXYZ</a:t>
                      </a:r>
                      <a:r>
                        <a:rPr lang="en-US" dirty="0" smtClean="0"/>
                        <a:t> +=  125</a:t>
                      </a:r>
                      <a:endParaRPr lang="en-NZ" dirty="0">
                        <a:solidFill>
                          <a:schemeClr val="bg1"/>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2"/>
                  </a:ext>
                </a:extLst>
              </a:tr>
              <a:tr h="316368">
                <a:tc>
                  <a:txBody>
                    <a:bodyPr/>
                    <a:lstStyle/>
                    <a:p>
                      <a:r>
                        <a:rPr lang="en-US" dirty="0" smtClean="0"/>
                        <a:t>3</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t>Write </a:t>
                      </a:r>
                      <a:r>
                        <a:rPr lang="en-US" dirty="0" err="1" smtClean="0"/>
                        <a:t>qtyXYZ</a:t>
                      </a:r>
                      <a:endParaRPr lang="en-NZ" dirty="0">
                        <a:solidFill>
                          <a:schemeClr val="bg1"/>
                        </a:solidFill>
                      </a:endParaRPr>
                    </a:p>
                  </a:txBody>
                  <a:tcPr/>
                </a:tc>
                <a:tc>
                  <a:txBody>
                    <a:bodyPr/>
                    <a:lstStyle/>
                    <a:p>
                      <a:pPr lvl="1"/>
                      <a:r>
                        <a:rPr lang="en-US" dirty="0" smtClean="0"/>
                        <a:t>165</a:t>
                      </a:r>
                      <a:endParaRPr lang="en-NZ" dirty="0">
                        <a:solidFill>
                          <a:schemeClr val="bg1"/>
                        </a:solidFill>
                      </a:endParaRPr>
                    </a:p>
                  </a:txBody>
                  <a:tcPr/>
                </a:tc>
                <a:extLst>
                  <a:ext uri="{0D108BD9-81ED-4DB2-BD59-A6C34878D82A}">
                    <a16:rowId xmlns:a16="http://schemas.microsoft.com/office/drawing/2014/main" val="10003"/>
                  </a:ext>
                </a:extLst>
              </a:tr>
              <a:tr h="316368">
                <a:tc>
                  <a:txBody>
                    <a:bodyPr/>
                    <a:lstStyle/>
                    <a:p>
                      <a:r>
                        <a:rPr lang="en-US" dirty="0" smtClean="0"/>
                        <a:t>4</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smtClean="0"/>
                        <a:t>Read </a:t>
                      </a:r>
                      <a:r>
                        <a:rPr lang="en-US" dirty="0" err="1" smtClean="0"/>
                        <a:t>qtyXYZ</a:t>
                      </a:r>
                      <a:endParaRPr lang="en-NZ" dirty="0">
                        <a:solidFill>
                          <a:schemeClr val="bg1"/>
                        </a:solidFill>
                      </a:endParaRPr>
                    </a:p>
                  </a:txBody>
                  <a:tcPr/>
                </a:tc>
                <a:tc>
                  <a:txBody>
                    <a:bodyPr/>
                    <a:lstStyle/>
                    <a:p>
                      <a:pPr lvl="1"/>
                      <a:r>
                        <a:rPr lang="en-US" dirty="0" smtClean="0"/>
                        <a:t>165</a:t>
                      </a:r>
                      <a:endParaRPr lang="en-NZ" dirty="0">
                        <a:solidFill>
                          <a:schemeClr val="bg1"/>
                        </a:solidFill>
                      </a:endParaRPr>
                    </a:p>
                  </a:txBody>
                  <a:tcPr/>
                </a:tc>
                <a:extLst>
                  <a:ext uri="{0D108BD9-81ED-4DB2-BD59-A6C34878D82A}">
                    <a16:rowId xmlns:a16="http://schemas.microsoft.com/office/drawing/2014/main" val="10004"/>
                  </a:ext>
                </a:extLst>
              </a:tr>
              <a:tr h="316368">
                <a:tc>
                  <a:txBody>
                    <a:bodyPr/>
                    <a:lstStyle/>
                    <a:p>
                      <a:r>
                        <a:rPr lang="en-US" dirty="0" smtClean="0"/>
                        <a:t>5</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err="1" smtClean="0"/>
                        <a:t>qtyXYZ</a:t>
                      </a:r>
                      <a:r>
                        <a:rPr lang="en-US" dirty="0" smtClean="0"/>
                        <a:t> -=  15</a:t>
                      </a:r>
                      <a:endParaRPr lang="en-NZ" dirty="0">
                        <a:solidFill>
                          <a:schemeClr val="bg1"/>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5"/>
                  </a:ext>
                </a:extLst>
              </a:tr>
              <a:tr h="316368">
                <a:tc>
                  <a:txBody>
                    <a:bodyPr/>
                    <a:lstStyle/>
                    <a:p>
                      <a:r>
                        <a:rPr lang="en-US" dirty="0" smtClean="0"/>
                        <a:t>6</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smtClean="0"/>
                        <a:t>Write</a:t>
                      </a:r>
                      <a:r>
                        <a:rPr lang="en-US" baseline="0" dirty="0" smtClean="0"/>
                        <a:t> </a:t>
                      </a:r>
                      <a:r>
                        <a:rPr lang="en-US" baseline="0" dirty="0" err="1" smtClean="0"/>
                        <a:t>qtyXYZ</a:t>
                      </a:r>
                      <a:endParaRPr lang="en-NZ" dirty="0">
                        <a:solidFill>
                          <a:schemeClr val="bg1"/>
                        </a:solidFill>
                      </a:endParaRPr>
                    </a:p>
                  </a:txBody>
                  <a:tcPr/>
                </a:tc>
                <a:tc>
                  <a:txBody>
                    <a:bodyPr/>
                    <a:lstStyle/>
                    <a:p>
                      <a:pPr lvl="1"/>
                      <a:r>
                        <a:rPr lang="en-US" dirty="0" smtClean="0"/>
                        <a:t>150</a:t>
                      </a:r>
                      <a:endParaRPr lang="en-NZ" dirty="0">
                        <a:solidFill>
                          <a:schemeClr val="bg1"/>
                        </a:solidFill>
                      </a:endParaRPr>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Lost Update</a:t>
            </a:r>
            <a:endParaRPr lang="en-NZ" dirty="0"/>
          </a:p>
        </p:txBody>
      </p:sp>
      <p:sp>
        <p:nvSpPr>
          <p:cNvPr id="3" name="Content Placeholder 2"/>
          <p:cNvSpPr>
            <a:spLocks noGrp="1"/>
          </p:cNvSpPr>
          <p:nvPr>
            <p:ph idx="1"/>
          </p:nvPr>
        </p:nvSpPr>
        <p:spPr>
          <a:xfrm>
            <a:off x="914400" y="1285860"/>
            <a:ext cx="7772400" cy="5069700"/>
          </a:xfrm>
        </p:spPr>
        <p:txBody>
          <a:bodyPr/>
          <a:lstStyle/>
          <a:p>
            <a:pPr marL="582930" indent="-514350">
              <a:buNone/>
            </a:pPr>
            <a:r>
              <a:rPr lang="en-US" dirty="0" smtClean="0"/>
              <a:t>Assume:</a:t>
            </a:r>
          </a:p>
          <a:p>
            <a:pPr marL="912114" lvl="1" indent="-514350">
              <a:buNone/>
            </a:pPr>
            <a:r>
              <a:rPr lang="en-US" dirty="0" smtClean="0"/>
              <a:t>T1: 		</a:t>
            </a:r>
            <a:r>
              <a:rPr lang="en-US" dirty="0" err="1" smtClean="0"/>
              <a:t>qtyXYZ</a:t>
            </a:r>
            <a:r>
              <a:rPr lang="en-US" dirty="0" smtClean="0"/>
              <a:t> = </a:t>
            </a:r>
            <a:r>
              <a:rPr lang="en-US" dirty="0" err="1" smtClean="0"/>
              <a:t>qtyXYZ</a:t>
            </a:r>
            <a:r>
              <a:rPr lang="en-US" dirty="0" smtClean="0"/>
              <a:t> + 125</a:t>
            </a:r>
          </a:p>
          <a:p>
            <a:pPr marL="912114" lvl="1" indent="-514350">
              <a:buNone/>
            </a:pPr>
            <a:r>
              <a:rPr lang="en-US" dirty="0" smtClean="0"/>
              <a:t>T2:		</a:t>
            </a:r>
            <a:r>
              <a:rPr lang="en-US" dirty="0" err="1" smtClean="0"/>
              <a:t>qtyXYZ</a:t>
            </a:r>
            <a:r>
              <a:rPr lang="en-US" dirty="0" smtClean="0"/>
              <a:t> = </a:t>
            </a:r>
            <a:r>
              <a:rPr lang="en-US" dirty="0" err="1" smtClean="0"/>
              <a:t>qtyXYZ</a:t>
            </a:r>
            <a:r>
              <a:rPr lang="en-US" dirty="0" smtClean="0"/>
              <a:t>  -  15</a:t>
            </a:r>
          </a:p>
          <a:p>
            <a:pPr marL="582930" indent="-514350">
              <a:buNone/>
            </a:pPr>
            <a:endParaRPr lang="en-US" dirty="0" smtClean="0"/>
          </a:p>
          <a:p>
            <a:pPr marL="582930" indent="-514350">
              <a:buNone/>
            </a:pPr>
            <a:r>
              <a:rPr lang="en-US" dirty="0" smtClean="0"/>
              <a:t>Parallel Execution (possible sequence)</a:t>
            </a:r>
          </a:p>
          <a:p>
            <a:pPr marL="582930" indent="-514350">
              <a:buNone/>
            </a:pPr>
            <a:endParaRPr lang="en-NZ" dirty="0"/>
          </a:p>
        </p:txBody>
      </p:sp>
      <p:graphicFrame>
        <p:nvGraphicFramePr>
          <p:cNvPr id="4" name="Table 3"/>
          <p:cNvGraphicFramePr>
            <a:graphicFrameLocks noGrp="1"/>
          </p:cNvGraphicFramePr>
          <p:nvPr/>
        </p:nvGraphicFramePr>
        <p:xfrm>
          <a:off x="1524000" y="4000504"/>
          <a:ext cx="6191272" cy="2590800"/>
        </p:xfrm>
        <a:graphic>
          <a:graphicData uri="http://schemas.openxmlformats.org/drawingml/2006/table">
            <a:tbl>
              <a:tblPr firstRow="1" bandRow="1">
                <a:tableStyleId>{22838BEF-8BB2-4498-84A7-C5851F593DF1}</a:tableStyleId>
              </a:tblPr>
              <a:tblGrid>
                <a:gridCol w="911495">
                  <a:extLst>
                    <a:ext uri="{9D8B030D-6E8A-4147-A177-3AD203B41FA5}">
                      <a16:colId xmlns:a16="http://schemas.microsoft.com/office/drawing/2014/main" val="20000"/>
                    </a:ext>
                  </a:extLst>
                </a:gridCol>
                <a:gridCol w="1759926">
                  <a:extLst>
                    <a:ext uri="{9D8B030D-6E8A-4147-A177-3AD203B41FA5}">
                      <a16:colId xmlns:a16="http://schemas.microsoft.com/office/drawing/2014/main" val="20001"/>
                    </a:ext>
                  </a:extLst>
                </a:gridCol>
                <a:gridCol w="2250881">
                  <a:extLst>
                    <a:ext uri="{9D8B030D-6E8A-4147-A177-3AD203B41FA5}">
                      <a16:colId xmlns:a16="http://schemas.microsoft.com/office/drawing/2014/main" val="20002"/>
                    </a:ext>
                  </a:extLst>
                </a:gridCol>
                <a:gridCol w="1268970">
                  <a:extLst>
                    <a:ext uri="{9D8B030D-6E8A-4147-A177-3AD203B41FA5}">
                      <a16:colId xmlns:a16="http://schemas.microsoft.com/office/drawing/2014/main" val="20003"/>
                    </a:ext>
                  </a:extLst>
                </a:gridCol>
              </a:tblGrid>
              <a:tr h="316368">
                <a:tc>
                  <a:txBody>
                    <a:bodyPr/>
                    <a:lstStyle/>
                    <a:p>
                      <a:pPr algn="ctr"/>
                      <a:r>
                        <a:rPr lang="en-US" sz="2000" dirty="0" smtClean="0"/>
                        <a:t>Time</a:t>
                      </a:r>
                      <a:endParaRPr lang="en-NZ" sz="2000" dirty="0">
                        <a:solidFill>
                          <a:schemeClr val="bg1"/>
                        </a:solidFill>
                      </a:endParaRPr>
                    </a:p>
                  </a:txBody>
                  <a:tcPr/>
                </a:tc>
                <a:tc>
                  <a:txBody>
                    <a:bodyPr/>
                    <a:lstStyle/>
                    <a:p>
                      <a:pPr algn="ctr"/>
                      <a:r>
                        <a:rPr lang="en-US" sz="2000" dirty="0" err="1" smtClean="0"/>
                        <a:t>Xaction</a:t>
                      </a:r>
                      <a:endParaRPr lang="en-NZ" sz="2000" dirty="0">
                        <a:solidFill>
                          <a:schemeClr val="bg1"/>
                        </a:solidFill>
                      </a:endParaRPr>
                    </a:p>
                  </a:txBody>
                  <a:tcPr/>
                </a:tc>
                <a:tc>
                  <a:txBody>
                    <a:bodyPr/>
                    <a:lstStyle/>
                    <a:p>
                      <a:pPr algn="ctr"/>
                      <a:r>
                        <a:rPr lang="en-US" sz="2000" dirty="0" smtClean="0"/>
                        <a:t>Operation</a:t>
                      </a:r>
                      <a:endParaRPr lang="en-NZ" sz="2000" dirty="0">
                        <a:solidFill>
                          <a:schemeClr val="bg1"/>
                        </a:solidFill>
                      </a:endParaRPr>
                    </a:p>
                  </a:txBody>
                  <a:tcPr/>
                </a:tc>
                <a:tc>
                  <a:txBody>
                    <a:bodyPr/>
                    <a:lstStyle/>
                    <a:p>
                      <a:pPr algn="ctr"/>
                      <a:r>
                        <a:rPr lang="en-US" sz="2000" dirty="0" err="1" smtClean="0"/>
                        <a:t>qtyXYZ</a:t>
                      </a:r>
                      <a:endParaRPr lang="en-NZ" sz="2000" dirty="0">
                        <a:solidFill>
                          <a:schemeClr val="bg1"/>
                        </a:solidFill>
                      </a:endParaRPr>
                    </a:p>
                  </a:txBody>
                  <a:tcPr/>
                </a:tc>
                <a:extLst>
                  <a:ext uri="{0D108BD9-81ED-4DB2-BD59-A6C34878D82A}">
                    <a16:rowId xmlns:a16="http://schemas.microsoft.com/office/drawing/2014/main" val="10000"/>
                  </a:ext>
                </a:extLst>
              </a:tr>
              <a:tr h="316368">
                <a:tc>
                  <a:txBody>
                    <a:bodyPr/>
                    <a:lstStyle/>
                    <a:p>
                      <a:r>
                        <a:rPr lang="en-US" dirty="0" smtClean="0"/>
                        <a:t>1</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t>Read </a:t>
                      </a:r>
                      <a:r>
                        <a:rPr lang="en-US" dirty="0" err="1" smtClean="0"/>
                        <a:t>qtyXYZ</a:t>
                      </a:r>
                      <a:endParaRPr lang="en-NZ" dirty="0">
                        <a:solidFill>
                          <a:schemeClr val="bg1"/>
                        </a:solidFill>
                      </a:endParaRPr>
                    </a:p>
                  </a:txBody>
                  <a:tcPr/>
                </a:tc>
                <a:tc>
                  <a:txBody>
                    <a:bodyPr/>
                    <a:lstStyle/>
                    <a:p>
                      <a:pPr lvl="1"/>
                      <a:r>
                        <a:rPr lang="en-US" dirty="0" smtClean="0"/>
                        <a:t>40</a:t>
                      </a:r>
                      <a:endParaRPr lang="en-NZ" dirty="0">
                        <a:solidFill>
                          <a:schemeClr val="bg1"/>
                        </a:solidFill>
                      </a:endParaRPr>
                    </a:p>
                  </a:txBody>
                  <a:tcPr/>
                </a:tc>
                <a:extLst>
                  <a:ext uri="{0D108BD9-81ED-4DB2-BD59-A6C34878D82A}">
                    <a16:rowId xmlns:a16="http://schemas.microsoft.com/office/drawing/2014/main" val="10001"/>
                  </a:ext>
                </a:extLst>
              </a:tr>
              <a:tr h="316368">
                <a:tc>
                  <a:txBody>
                    <a:bodyPr/>
                    <a:lstStyle/>
                    <a:p>
                      <a:r>
                        <a:rPr lang="en-US" dirty="0" smtClean="0"/>
                        <a:t>2</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Read </a:t>
                      </a:r>
                      <a:r>
                        <a:rPr lang="en-US" dirty="0" err="1" smtClean="0"/>
                        <a:t>qtyXYZ</a:t>
                      </a:r>
                      <a:endParaRPr lang="en-NZ" dirty="0" smtClean="0">
                        <a:solidFill>
                          <a:schemeClr val="bg1"/>
                        </a:solidFill>
                      </a:endParaRPr>
                    </a:p>
                  </a:txBody>
                  <a:tcPr/>
                </a:tc>
                <a:tc>
                  <a:txBody>
                    <a:bodyPr/>
                    <a:lstStyle/>
                    <a:p>
                      <a:pPr lvl="1"/>
                      <a:r>
                        <a:rPr lang="en-US" dirty="0" smtClean="0">
                          <a:solidFill>
                            <a:schemeClr val="bg1"/>
                          </a:solidFill>
                        </a:rPr>
                        <a:t>40</a:t>
                      </a:r>
                      <a:endParaRPr lang="en-NZ" dirty="0">
                        <a:solidFill>
                          <a:schemeClr val="bg1"/>
                        </a:solidFill>
                      </a:endParaRPr>
                    </a:p>
                  </a:txBody>
                  <a:tcPr/>
                </a:tc>
                <a:extLst>
                  <a:ext uri="{0D108BD9-81ED-4DB2-BD59-A6C34878D82A}">
                    <a16:rowId xmlns:a16="http://schemas.microsoft.com/office/drawing/2014/main" val="10002"/>
                  </a:ext>
                </a:extLst>
              </a:tr>
              <a:tr h="316368">
                <a:tc>
                  <a:txBody>
                    <a:bodyPr/>
                    <a:lstStyle/>
                    <a:p>
                      <a:r>
                        <a:rPr lang="en-US" dirty="0" smtClean="0"/>
                        <a:t>3</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qtyXYZ</a:t>
                      </a:r>
                      <a:r>
                        <a:rPr lang="en-US" dirty="0" smtClean="0"/>
                        <a:t> +=  125    </a:t>
                      </a:r>
                      <a:r>
                        <a:rPr lang="en-US" i="1" dirty="0" smtClean="0"/>
                        <a:t>(</a:t>
                      </a:r>
                      <a:r>
                        <a:rPr lang="en-US" i="1" dirty="0" smtClean="0">
                          <a:solidFill>
                            <a:srgbClr val="7030A0"/>
                          </a:solidFill>
                        </a:rPr>
                        <a:t>165)</a:t>
                      </a:r>
                      <a:endParaRPr lang="en-NZ" i="1" dirty="0" smtClean="0">
                        <a:solidFill>
                          <a:srgbClr val="7030A0"/>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3"/>
                  </a:ext>
                </a:extLst>
              </a:tr>
              <a:tr h="316368">
                <a:tc>
                  <a:txBody>
                    <a:bodyPr/>
                    <a:lstStyle/>
                    <a:p>
                      <a:r>
                        <a:rPr lang="en-US" dirty="0" smtClean="0"/>
                        <a:t>4</a:t>
                      </a:r>
                      <a:endParaRPr lang="en-NZ" dirty="0">
                        <a:solidFill>
                          <a:schemeClr val="bg1"/>
                        </a:solidFill>
                      </a:endParaRPr>
                    </a:p>
                  </a:txBody>
                  <a:tcPr/>
                </a:tc>
                <a:tc>
                  <a:txBody>
                    <a:bodyPr/>
                    <a:lstStyle/>
                    <a:p>
                      <a:pPr algn="ctr"/>
                      <a:r>
                        <a:rPr lang="en-US" dirty="0" smtClean="0">
                          <a:solidFill>
                            <a:schemeClr val="bg1"/>
                          </a:solidFill>
                        </a:rPr>
                        <a:t>T2</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qtyXYZ</a:t>
                      </a:r>
                      <a:r>
                        <a:rPr lang="en-US" dirty="0" smtClean="0"/>
                        <a:t> -=  15         </a:t>
                      </a:r>
                      <a:r>
                        <a:rPr lang="en-US" i="1" dirty="0" smtClean="0">
                          <a:solidFill>
                            <a:srgbClr val="7030A0"/>
                          </a:solidFill>
                        </a:rPr>
                        <a:t>(25)</a:t>
                      </a:r>
                      <a:endParaRPr lang="en-NZ" i="1" dirty="0" smtClean="0">
                        <a:solidFill>
                          <a:srgbClr val="7030A0"/>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4"/>
                  </a:ext>
                </a:extLst>
              </a:tr>
              <a:tr h="316368">
                <a:tc>
                  <a:txBody>
                    <a:bodyPr/>
                    <a:lstStyle/>
                    <a:p>
                      <a:r>
                        <a:rPr lang="en-US" dirty="0" smtClean="0"/>
                        <a:t>5</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Write</a:t>
                      </a:r>
                      <a:r>
                        <a:rPr lang="en-US" baseline="0" dirty="0" smtClean="0"/>
                        <a:t> </a:t>
                      </a:r>
                      <a:r>
                        <a:rPr lang="en-US" baseline="0" dirty="0" err="1" smtClean="0"/>
                        <a:t>qtyXYZ</a:t>
                      </a:r>
                      <a:endParaRPr lang="en-NZ" dirty="0" smtClean="0">
                        <a:solidFill>
                          <a:schemeClr val="bg1"/>
                        </a:solidFill>
                      </a:endParaRPr>
                    </a:p>
                  </a:txBody>
                  <a:tcPr/>
                </a:tc>
                <a:tc>
                  <a:txBody>
                    <a:bodyPr/>
                    <a:lstStyle/>
                    <a:p>
                      <a:pPr lvl="1"/>
                      <a:r>
                        <a:rPr lang="en-US" dirty="0" smtClean="0">
                          <a:solidFill>
                            <a:schemeClr val="bg1"/>
                          </a:solidFill>
                        </a:rPr>
                        <a:t>165</a:t>
                      </a:r>
                      <a:endParaRPr lang="en-NZ" dirty="0">
                        <a:solidFill>
                          <a:schemeClr val="bg1"/>
                        </a:solidFill>
                      </a:endParaRPr>
                    </a:p>
                  </a:txBody>
                  <a:tcPr/>
                </a:tc>
                <a:extLst>
                  <a:ext uri="{0D108BD9-81ED-4DB2-BD59-A6C34878D82A}">
                    <a16:rowId xmlns:a16="http://schemas.microsoft.com/office/drawing/2014/main" val="10005"/>
                  </a:ext>
                </a:extLst>
              </a:tr>
              <a:tr h="316368">
                <a:tc>
                  <a:txBody>
                    <a:bodyPr/>
                    <a:lstStyle/>
                    <a:p>
                      <a:r>
                        <a:rPr lang="en-US" dirty="0" smtClean="0"/>
                        <a:t>6</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smtClean="0"/>
                        <a:t>Write</a:t>
                      </a:r>
                      <a:r>
                        <a:rPr lang="en-US" baseline="0" dirty="0" smtClean="0"/>
                        <a:t> </a:t>
                      </a:r>
                      <a:r>
                        <a:rPr lang="en-US" baseline="0" dirty="0" err="1" smtClean="0"/>
                        <a:t>qtyXYZ</a:t>
                      </a:r>
                      <a:endParaRPr lang="en-NZ" dirty="0">
                        <a:solidFill>
                          <a:schemeClr val="bg1"/>
                        </a:solidFill>
                      </a:endParaRPr>
                    </a:p>
                  </a:txBody>
                  <a:tcPr/>
                </a:tc>
                <a:tc>
                  <a:txBody>
                    <a:bodyPr/>
                    <a:lstStyle/>
                    <a:p>
                      <a:pPr lvl="1"/>
                      <a:r>
                        <a:rPr lang="en-US" dirty="0" smtClean="0"/>
                        <a:t>25</a:t>
                      </a:r>
                      <a:endParaRPr lang="en-NZ" dirty="0">
                        <a:solidFill>
                          <a:schemeClr val="bg1"/>
                        </a:solidFill>
                      </a:endParaRPr>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Uncommitted Data</a:t>
            </a:r>
            <a:endParaRPr lang="en-NZ" dirty="0"/>
          </a:p>
        </p:txBody>
      </p:sp>
      <p:sp>
        <p:nvSpPr>
          <p:cNvPr id="3" name="Content Placeholder 2"/>
          <p:cNvSpPr>
            <a:spLocks noGrp="1"/>
          </p:cNvSpPr>
          <p:nvPr>
            <p:ph idx="1"/>
          </p:nvPr>
        </p:nvSpPr>
        <p:spPr/>
        <p:txBody>
          <a:bodyPr/>
          <a:lstStyle/>
          <a:p>
            <a:r>
              <a:rPr lang="en-US" dirty="0" smtClean="0"/>
              <a:t>Anomaly when a transaction rolls back</a:t>
            </a:r>
          </a:p>
          <a:p>
            <a:r>
              <a:rPr lang="en-US" dirty="0" smtClean="0"/>
              <a:t>Serial Execution</a:t>
            </a:r>
            <a:endParaRPr lang="en-NZ" dirty="0"/>
          </a:p>
        </p:txBody>
      </p:sp>
      <p:graphicFrame>
        <p:nvGraphicFramePr>
          <p:cNvPr id="5" name="Table 4"/>
          <p:cNvGraphicFramePr>
            <a:graphicFrameLocks noGrp="1"/>
          </p:cNvGraphicFramePr>
          <p:nvPr/>
        </p:nvGraphicFramePr>
        <p:xfrm>
          <a:off x="1524000" y="3187084"/>
          <a:ext cx="6191272" cy="2956560"/>
        </p:xfrm>
        <a:graphic>
          <a:graphicData uri="http://schemas.openxmlformats.org/drawingml/2006/table">
            <a:tbl>
              <a:tblPr firstRow="1" bandRow="1">
                <a:tableStyleId>{22838BEF-8BB2-4498-84A7-C5851F593DF1}</a:tableStyleId>
              </a:tblPr>
              <a:tblGrid>
                <a:gridCol w="911495">
                  <a:extLst>
                    <a:ext uri="{9D8B030D-6E8A-4147-A177-3AD203B41FA5}">
                      <a16:colId xmlns:a16="http://schemas.microsoft.com/office/drawing/2014/main" val="20000"/>
                    </a:ext>
                  </a:extLst>
                </a:gridCol>
                <a:gridCol w="1759926">
                  <a:extLst>
                    <a:ext uri="{9D8B030D-6E8A-4147-A177-3AD203B41FA5}">
                      <a16:colId xmlns:a16="http://schemas.microsoft.com/office/drawing/2014/main" val="20001"/>
                    </a:ext>
                  </a:extLst>
                </a:gridCol>
                <a:gridCol w="2250881">
                  <a:extLst>
                    <a:ext uri="{9D8B030D-6E8A-4147-A177-3AD203B41FA5}">
                      <a16:colId xmlns:a16="http://schemas.microsoft.com/office/drawing/2014/main" val="20002"/>
                    </a:ext>
                  </a:extLst>
                </a:gridCol>
                <a:gridCol w="1268970">
                  <a:extLst>
                    <a:ext uri="{9D8B030D-6E8A-4147-A177-3AD203B41FA5}">
                      <a16:colId xmlns:a16="http://schemas.microsoft.com/office/drawing/2014/main" val="20003"/>
                    </a:ext>
                  </a:extLst>
                </a:gridCol>
              </a:tblGrid>
              <a:tr h="316368">
                <a:tc>
                  <a:txBody>
                    <a:bodyPr/>
                    <a:lstStyle/>
                    <a:p>
                      <a:pPr algn="ctr"/>
                      <a:r>
                        <a:rPr lang="en-US" sz="2000" dirty="0" smtClean="0"/>
                        <a:t>Time</a:t>
                      </a:r>
                      <a:endParaRPr lang="en-NZ" sz="2000" dirty="0">
                        <a:solidFill>
                          <a:schemeClr val="bg1"/>
                        </a:solidFill>
                      </a:endParaRPr>
                    </a:p>
                  </a:txBody>
                  <a:tcPr/>
                </a:tc>
                <a:tc>
                  <a:txBody>
                    <a:bodyPr/>
                    <a:lstStyle/>
                    <a:p>
                      <a:pPr algn="ctr"/>
                      <a:r>
                        <a:rPr lang="en-US" sz="2000" dirty="0" err="1" smtClean="0"/>
                        <a:t>Xaction</a:t>
                      </a:r>
                      <a:endParaRPr lang="en-NZ" sz="2000" dirty="0">
                        <a:solidFill>
                          <a:schemeClr val="bg1"/>
                        </a:solidFill>
                      </a:endParaRPr>
                    </a:p>
                  </a:txBody>
                  <a:tcPr/>
                </a:tc>
                <a:tc>
                  <a:txBody>
                    <a:bodyPr/>
                    <a:lstStyle/>
                    <a:p>
                      <a:pPr algn="ctr"/>
                      <a:r>
                        <a:rPr lang="en-US" sz="2000" dirty="0" smtClean="0"/>
                        <a:t>Operation</a:t>
                      </a:r>
                      <a:endParaRPr lang="en-NZ" sz="2000" dirty="0">
                        <a:solidFill>
                          <a:schemeClr val="bg1"/>
                        </a:solidFill>
                      </a:endParaRPr>
                    </a:p>
                  </a:txBody>
                  <a:tcPr/>
                </a:tc>
                <a:tc>
                  <a:txBody>
                    <a:bodyPr/>
                    <a:lstStyle/>
                    <a:p>
                      <a:pPr algn="ctr"/>
                      <a:r>
                        <a:rPr lang="en-US" sz="2000" dirty="0" err="1" smtClean="0"/>
                        <a:t>qtyXYZ</a:t>
                      </a:r>
                      <a:endParaRPr lang="en-NZ" sz="2000" dirty="0">
                        <a:solidFill>
                          <a:schemeClr val="bg1"/>
                        </a:solidFill>
                      </a:endParaRPr>
                    </a:p>
                  </a:txBody>
                  <a:tcPr/>
                </a:tc>
                <a:extLst>
                  <a:ext uri="{0D108BD9-81ED-4DB2-BD59-A6C34878D82A}">
                    <a16:rowId xmlns:a16="http://schemas.microsoft.com/office/drawing/2014/main" val="10000"/>
                  </a:ext>
                </a:extLst>
              </a:tr>
              <a:tr h="316368">
                <a:tc>
                  <a:txBody>
                    <a:bodyPr/>
                    <a:lstStyle/>
                    <a:p>
                      <a:r>
                        <a:rPr lang="en-US" dirty="0" smtClean="0"/>
                        <a:t>1</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t>Read </a:t>
                      </a:r>
                      <a:r>
                        <a:rPr lang="en-US" dirty="0" err="1" smtClean="0"/>
                        <a:t>qtyXYZ</a:t>
                      </a:r>
                      <a:endParaRPr lang="en-NZ" dirty="0">
                        <a:solidFill>
                          <a:schemeClr val="bg1"/>
                        </a:solidFill>
                      </a:endParaRPr>
                    </a:p>
                  </a:txBody>
                  <a:tcPr/>
                </a:tc>
                <a:tc>
                  <a:txBody>
                    <a:bodyPr/>
                    <a:lstStyle/>
                    <a:p>
                      <a:pPr lvl="1"/>
                      <a:r>
                        <a:rPr lang="en-US" dirty="0" smtClean="0"/>
                        <a:t>40</a:t>
                      </a:r>
                      <a:endParaRPr lang="en-NZ" dirty="0">
                        <a:solidFill>
                          <a:schemeClr val="bg1"/>
                        </a:solidFill>
                      </a:endParaRPr>
                    </a:p>
                  </a:txBody>
                  <a:tcPr/>
                </a:tc>
                <a:extLst>
                  <a:ext uri="{0D108BD9-81ED-4DB2-BD59-A6C34878D82A}">
                    <a16:rowId xmlns:a16="http://schemas.microsoft.com/office/drawing/2014/main" val="10001"/>
                  </a:ext>
                </a:extLst>
              </a:tr>
              <a:tr h="316368">
                <a:tc>
                  <a:txBody>
                    <a:bodyPr/>
                    <a:lstStyle/>
                    <a:p>
                      <a:r>
                        <a:rPr lang="en-US" dirty="0" smtClean="0"/>
                        <a:t>2</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err="1" smtClean="0"/>
                        <a:t>qtyXYZ</a:t>
                      </a:r>
                      <a:r>
                        <a:rPr lang="en-US" dirty="0" smtClean="0"/>
                        <a:t> +=  125</a:t>
                      </a:r>
                      <a:endParaRPr lang="en-NZ" dirty="0">
                        <a:solidFill>
                          <a:schemeClr val="bg1"/>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2"/>
                  </a:ext>
                </a:extLst>
              </a:tr>
              <a:tr h="316368">
                <a:tc>
                  <a:txBody>
                    <a:bodyPr/>
                    <a:lstStyle/>
                    <a:p>
                      <a:r>
                        <a:rPr lang="en-US" dirty="0" smtClean="0"/>
                        <a:t>3</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t>Write </a:t>
                      </a:r>
                      <a:r>
                        <a:rPr lang="en-US" dirty="0" err="1" smtClean="0"/>
                        <a:t>qtyXYZ</a:t>
                      </a:r>
                      <a:endParaRPr lang="en-NZ" dirty="0">
                        <a:solidFill>
                          <a:schemeClr val="bg1"/>
                        </a:solidFill>
                      </a:endParaRPr>
                    </a:p>
                  </a:txBody>
                  <a:tcPr/>
                </a:tc>
                <a:tc>
                  <a:txBody>
                    <a:bodyPr/>
                    <a:lstStyle/>
                    <a:p>
                      <a:pPr lvl="1"/>
                      <a:r>
                        <a:rPr lang="en-US" dirty="0" smtClean="0"/>
                        <a:t>165</a:t>
                      </a:r>
                      <a:endParaRPr lang="en-NZ" dirty="0">
                        <a:solidFill>
                          <a:schemeClr val="bg1"/>
                        </a:solidFill>
                      </a:endParaRPr>
                    </a:p>
                  </a:txBody>
                  <a:tcPr/>
                </a:tc>
                <a:extLst>
                  <a:ext uri="{0D108BD9-81ED-4DB2-BD59-A6C34878D82A}">
                    <a16:rowId xmlns:a16="http://schemas.microsoft.com/office/drawing/2014/main" val="10003"/>
                  </a:ext>
                </a:extLst>
              </a:tr>
              <a:tr h="316368">
                <a:tc>
                  <a:txBody>
                    <a:bodyPr/>
                    <a:lstStyle/>
                    <a:p>
                      <a:r>
                        <a:rPr lang="en-US" dirty="0" smtClean="0"/>
                        <a:t>4</a:t>
                      </a:r>
                      <a:endParaRPr lang="en-NZ" dirty="0">
                        <a:solidFill>
                          <a:schemeClr val="bg1"/>
                        </a:solidFill>
                      </a:endParaRPr>
                    </a:p>
                  </a:txBody>
                  <a:tcPr/>
                </a:tc>
                <a:tc>
                  <a:txBody>
                    <a:bodyPr/>
                    <a:lstStyle/>
                    <a:p>
                      <a:pPr algn="ctr"/>
                      <a:r>
                        <a:rPr lang="en-US" dirty="0" smtClean="0"/>
                        <a:t>T1</a:t>
                      </a:r>
                      <a:endParaRPr lang="en-NZ" dirty="0"/>
                    </a:p>
                  </a:txBody>
                  <a:tcPr/>
                </a:tc>
                <a:tc>
                  <a:txBody>
                    <a:bodyPr/>
                    <a:lstStyle/>
                    <a:p>
                      <a:r>
                        <a:rPr lang="en-US" dirty="0" smtClean="0"/>
                        <a:t>ROLLBACK</a:t>
                      </a:r>
                      <a:endParaRPr lang="en-NZ" dirty="0"/>
                    </a:p>
                  </a:txBody>
                  <a:tcPr/>
                </a:tc>
                <a:tc>
                  <a:txBody>
                    <a:bodyPr/>
                    <a:lstStyle/>
                    <a:p>
                      <a:pPr algn="ctr"/>
                      <a:r>
                        <a:rPr lang="en-US" dirty="0" smtClean="0"/>
                        <a:t>40</a:t>
                      </a:r>
                      <a:endParaRPr lang="en-NZ" dirty="0"/>
                    </a:p>
                  </a:txBody>
                  <a:tcPr/>
                </a:tc>
                <a:extLst>
                  <a:ext uri="{0D108BD9-81ED-4DB2-BD59-A6C34878D82A}">
                    <a16:rowId xmlns:a16="http://schemas.microsoft.com/office/drawing/2014/main" val="10004"/>
                  </a:ext>
                </a:extLst>
              </a:tr>
              <a:tr h="316368">
                <a:tc>
                  <a:txBody>
                    <a:bodyPr/>
                    <a:lstStyle/>
                    <a:p>
                      <a:r>
                        <a:rPr lang="en-US" dirty="0" smtClean="0"/>
                        <a:t>5</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smtClean="0"/>
                        <a:t>Read </a:t>
                      </a:r>
                      <a:r>
                        <a:rPr lang="en-US" dirty="0" err="1" smtClean="0"/>
                        <a:t>qtyXYZ</a:t>
                      </a:r>
                      <a:endParaRPr lang="en-NZ" dirty="0">
                        <a:solidFill>
                          <a:schemeClr val="bg1"/>
                        </a:solidFill>
                      </a:endParaRPr>
                    </a:p>
                  </a:txBody>
                  <a:tcPr/>
                </a:tc>
                <a:tc>
                  <a:txBody>
                    <a:bodyPr/>
                    <a:lstStyle/>
                    <a:p>
                      <a:pPr lvl="1"/>
                      <a:r>
                        <a:rPr lang="en-US" dirty="0" smtClean="0"/>
                        <a:t>40</a:t>
                      </a:r>
                      <a:endParaRPr lang="en-NZ" dirty="0">
                        <a:solidFill>
                          <a:schemeClr val="bg1"/>
                        </a:solidFill>
                      </a:endParaRPr>
                    </a:p>
                  </a:txBody>
                  <a:tcPr/>
                </a:tc>
                <a:extLst>
                  <a:ext uri="{0D108BD9-81ED-4DB2-BD59-A6C34878D82A}">
                    <a16:rowId xmlns:a16="http://schemas.microsoft.com/office/drawing/2014/main" val="10005"/>
                  </a:ext>
                </a:extLst>
              </a:tr>
              <a:tr h="316368">
                <a:tc>
                  <a:txBody>
                    <a:bodyPr/>
                    <a:lstStyle/>
                    <a:p>
                      <a:r>
                        <a:rPr lang="en-US" dirty="0" smtClean="0"/>
                        <a:t>6</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err="1" smtClean="0"/>
                        <a:t>qtyXYZ</a:t>
                      </a:r>
                      <a:r>
                        <a:rPr lang="en-US" dirty="0" smtClean="0"/>
                        <a:t> -=  15</a:t>
                      </a:r>
                      <a:endParaRPr lang="en-NZ" dirty="0">
                        <a:solidFill>
                          <a:schemeClr val="bg1"/>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6"/>
                  </a:ext>
                </a:extLst>
              </a:tr>
              <a:tr h="316368">
                <a:tc>
                  <a:txBody>
                    <a:bodyPr/>
                    <a:lstStyle/>
                    <a:p>
                      <a:r>
                        <a:rPr lang="en-US" dirty="0" smtClean="0">
                          <a:solidFill>
                            <a:schemeClr val="bg1"/>
                          </a:solidFill>
                        </a:rPr>
                        <a:t>7</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smtClean="0"/>
                        <a:t>Write</a:t>
                      </a:r>
                      <a:r>
                        <a:rPr lang="en-US" baseline="0" dirty="0" smtClean="0"/>
                        <a:t> </a:t>
                      </a:r>
                      <a:r>
                        <a:rPr lang="en-US" baseline="0" dirty="0" err="1" smtClean="0"/>
                        <a:t>qtyXYZ</a:t>
                      </a:r>
                      <a:endParaRPr lang="en-NZ" dirty="0">
                        <a:solidFill>
                          <a:schemeClr val="bg1"/>
                        </a:solidFill>
                      </a:endParaRPr>
                    </a:p>
                  </a:txBody>
                  <a:tcPr/>
                </a:tc>
                <a:tc>
                  <a:txBody>
                    <a:bodyPr/>
                    <a:lstStyle/>
                    <a:p>
                      <a:pPr lvl="1"/>
                      <a:r>
                        <a:rPr lang="en-US" dirty="0" smtClean="0"/>
                        <a:t>25</a:t>
                      </a:r>
                      <a:endParaRPr lang="en-NZ" dirty="0">
                        <a:solidFill>
                          <a:schemeClr val="bg1"/>
                        </a:solidFill>
                      </a:endParaRPr>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Uncommitted Data</a:t>
            </a:r>
            <a:endParaRPr lang="en-NZ" dirty="0"/>
          </a:p>
        </p:txBody>
      </p:sp>
      <p:sp>
        <p:nvSpPr>
          <p:cNvPr id="3" name="Content Placeholder 2"/>
          <p:cNvSpPr>
            <a:spLocks noGrp="1"/>
          </p:cNvSpPr>
          <p:nvPr>
            <p:ph idx="1"/>
          </p:nvPr>
        </p:nvSpPr>
        <p:spPr/>
        <p:txBody>
          <a:bodyPr/>
          <a:lstStyle/>
          <a:p>
            <a:r>
              <a:rPr lang="en-US" dirty="0" smtClean="0"/>
              <a:t>Parallel Execution (possible sequence)</a:t>
            </a:r>
            <a:endParaRPr lang="en-NZ" dirty="0"/>
          </a:p>
        </p:txBody>
      </p:sp>
      <p:graphicFrame>
        <p:nvGraphicFramePr>
          <p:cNvPr id="5" name="Table 4"/>
          <p:cNvGraphicFramePr>
            <a:graphicFrameLocks noGrp="1"/>
          </p:cNvGraphicFramePr>
          <p:nvPr/>
        </p:nvGraphicFramePr>
        <p:xfrm>
          <a:off x="714348" y="3187084"/>
          <a:ext cx="7929618" cy="2956560"/>
        </p:xfrm>
        <a:graphic>
          <a:graphicData uri="http://schemas.openxmlformats.org/drawingml/2006/table">
            <a:tbl>
              <a:tblPr firstRow="1" bandRow="1">
                <a:tableStyleId>{22838BEF-8BB2-4498-84A7-C5851F593DF1}</a:tableStyleId>
              </a:tblPr>
              <a:tblGrid>
                <a:gridCol w="1167419">
                  <a:extLst>
                    <a:ext uri="{9D8B030D-6E8A-4147-A177-3AD203B41FA5}">
                      <a16:colId xmlns:a16="http://schemas.microsoft.com/office/drawing/2014/main" val="20000"/>
                    </a:ext>
                  </a:extLst>
                </a:gridCol>
                <a:gridCol w="2254067">
                  <a:extLst>
                    <a:ext uri="{9D8B030D-6E8A-4147-A177-3AD203B41FA5}">
                      <a16:colId xmlns:a16="http://schemas.microsoft.com/office/drawing/2014/main" val="20001"/>
                    </a:ext>
                  </a:extLst>
                </a:gridCol>
                <a:gridCol w="2882869">
                  <a:extLst>
                    <a:ext uri="{9D8B030D-6E8A-4147-A177-3AD203B41FA5}">
                      <a16:colId xmlns:a16="http://schemas.microsoft.com/office/drawing/2014/main" val="20002"/>
                    </a:ext>
                  </a:extLst>
                </a:gridCol>
                <a:gridCol w="1625263">
                  <a:extLst>
                    <a:ext uri="{9D8B030D-6E8A-4147-A177-3AD203B41FA5}">
                      <a16:colId xmlns:a16="http://schemas.microsoft.com/office/drawing/2014/main" val="20003"/>
                    </a:ext>
                  </a:extLst>
                </a:gridCol>
              </a:tblGrid>
              <a:tr h="316368">
                <a:tc>
                  <a:txBody>
                    <a:bodyPr/>
                    <a:lstStyle/>
                    <a:p>
                      <a:pPr algn="ctr"/>
                      <a:r>
                        <a:rPr lang="en-US" sz="2000" dirty="0" smtClean="0"/>
                        <a:t>Time</a:t>
                      </a:r>
                      <a:endParaRPr lang="en-NZ" sz="2000" dirty="0">
                        <a:solidFill>
                          <a:schemeClr val="bg1"/>
                        </a:solidFill>
                      </a:endParaRPr>
                    </a:p>
                  </a:txBody>
                  <a:tcPr/>
                </a:tc>
                <a:tc>
                  <a:txBody>
                    <a:bodyPr/>
                    <a:lstStyle/>
                    <a:p>
                      <a:pPr algn="ctr"/>
                      <a:r>
                        <a:rPr lang="en-US" sz="2000" dirty="0" err="1" smtClean="0"/>
                        <a:t>Xaction</a:t>
                      </a:r>
                      <a:endParaRPr lang="en-NZ" sz="2000" dirty="0">
                        <a:solidFill>
                          <a:schemeClr val="bg1"/>
                        </a:solidFill>
                      </a:endParaRPr>
                    </a:p>
                  </a:txBody>
                  <a:tcPr/>
                </a:tc>
                <a:tc>
                  <a:txBody>
                    <a:bodyPr/>
                    <a:lstStyle/>
                    <a:p>
                      <a:pPr algn="ctr"/>
                      <a:r>
                        <a:rPr lang="en-US" sz="2000" dirty="0" smtClean="0"/>
                        <a:t>Operation</a:t>
                      </a:r>
                      <a:endParaRPr lang="en-NZ" sz="2000" dirty="0">
                        <a:solidFill>
                          <a:schemeClr val="bg1"/>
                        </a:solidFill>
                      </a:endParaRPr>
                    </a:p>
                  </a:txBody>
                  <a:tcPr/>
                </a:tc>
                <a:tc>
                  <a:txBody>
                    <a:bodyPr/>
                    <a:lstStyle/>
                    <a:p>
                      <a:pPr algn="ctr"/>
                      <a:r>
                        <a:rPr lang="en-US" sz="2000" dirty="0" err="1" smtClean="0"/>
                        <a:t>qtyXYZ</a:t>
                      </a:r>
                      <a:endParaRPr lang="en-NZ" sz="2000" dirty="0">
                        <a:solidFill>
                          <a:schemeClr val="bg1"/>
                        </a:solidFill>
                      </a:endParaRPr>
                    </a:p>
                  </a:txBody>
                  <a:tcPr/>
                </a:tc>
                <a:extLst>
                  <a:ext uri="{0D108BD9-81ED-4DB2-BD59-A6C34878D82A}">
                    <a16:rowId xmlns:a16="http://schemas.microsoft.com/office/drawing/2014/main" val="10000"/>
                  </a:ext>
                </a:extLst>
              </a:tr>
              <a:tr h="316368">
                <a:tc>
                  <a:txBody>
                    <a:bodyPr/>
                    <a:lstStyle/>
                    <a:p>
                      <a:r>
                        <a:rPr lang="en-US" dirty="0" smtClean="0"/>
                        <a:t>1</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t>Read </a:t>
                      </a:r>
                      <a:r>
                        <a:rPr lang="en-US" dirty="0" err="1" smtClean="0"/>
                        <a:t>qtyXYZ</a:t>
                      </a:r>
                      <a:endParaRPr lang="en-NZ" dirty="0">
                        <a:solidFill>
                          <a:schemeClr val="bg1"/>
                        </a:solidFill>
                      </a:endParaRPr>
                    </a:p>
                  </a:txBody>
                  <a:tcPr/>
                </a:tc>
                <a:tc>
                  <a:txBody>
                    <a:bodyPr/>
                    <a:lstStyle/>
                    <a:p>
                      <a:pPr lvl="1"/>
                      <a:r>
                        <a:rPr lang="en-US" dirty="0" smtClean="0"/>
                        <a:t>40</a:t>
                      </a:r>
                      <a:endParaRPr lang="en-NZ" dirty="0">
                        <a:solidFill>
                          <a:schemeClr val="bg1"/>
                        </a:solidFill>
                      </a:endParaRPr>
                    </a:p>
                  </a:txBody>
                  <a:tcPr/>
                </a:tc>
                <a:extLst>
                  <a:ext uri="{0D108BD9-81ED-4DB2-BD59-A6C34878D82A}">
                    <a16:rowId xmlns:a16="http://schemas.microsoft.com/office/drawing/2014/main" val="10001"/>
                  </a:ext>
                </a:extLst>
              </a:tr>
              <a:tr h="316368">
                <a:tc>
                  <a:txBody>
                    <a:bodyPr/>
                    <a:lstStyle/>
                    <a:p>
                      <a:r>
                        <a:rPr lang="en-US" dirty="0" smtClean="0"/>
                        <a:t>2</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err="1" smtClean="0"/>
                        <a:t>qtyXYZ</a:t>
                      </a:r>
                      <a:r>
                        <a:rPr lang="en-US" dirty="0" smtClean="0"/>
                        <a:t> +=  125     </a:t>
                      </a:r>
                      <a:r>
                        <a:rPr lang="en-US" i="1" dirty="0" smtClean="0">
                          <a:solidFill>
                            <a:srgbClr val="7030A0"/>
                          </a:solidFill>
                        </a:rPr>
                        <a:t>(165)</a:t>
                      </a:r>
                      <a:endParaRPr lang="en-NZ" dirty="0">
                        <a:solidFill>
                          <a:schemeClr val="bg1"/>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2"/>
                  </a:ext>
                </a:extLst>
              </a:tr>
              <a:tr h="316368">
                <a:tc>
                  <a:txBody>
                    <a:bodyPr/>
                    <a:lstStyle/>
                    <a:p>
                      <a:r>
                        <a:rPr lang="en-US" dirty="0" smtClean="0"/>
                        <a:t>3</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t>Write </a:t>
                      </a:r>
                      <a:r>
                        <a:rPr lang="en-US" dirty="0" err="1" smtClean="0"/>
                        <a:t>qtyXYZ</a:t>
                      </a:r>
                      <a:endParaRPr lang="en-NZ" dirty="0">
                        <a:solidFill>
                          <a:schemeClr val="bg1"/>
                        </a:solidFill>
                      </a:endParaRPr>
                    </a:p>
                  </a:txBody>
                  <a:tcPr/>
                </a:tc>
                <a:tc>
                  <a:txBody>
                    <a:bodyPr/>
                    <a:lstStyle/>
                    <a:p>
                      <a:pPr lvl="1"/>
                      <a:r>
                        <a:rPr lang="en-US" dirty="0" smtClean="0"/>
                        <a:t>165</a:t>
                      </a:r>
                      <a:endParaRPr lang="en-NZ" dirty="0">
                        <a:solidFill>
                          <a:schemeClr val="bg1"/>
                        </a:solidFill>
                      </a:endParaRPr>
                    </a:p>
                  </a:txBody>
                  <a:tcPr/>
                </a:tc>
                <a:extLst>
                  <a:ext uri="{0D108BD9-81ED-4DB2-BD59-A6C34878D82A}">
                    <a16:rowId xmlns:a16="http://schemas.microsoft.com/office/drawing/2014/main" val="10003"/>
                  </a:ext>
                </a:extLst>
              </a:tr>
              <a:tr h="316368">
                <a:tc>
                  <a:txBody>
                    <a:bodyPr/>
                    <a:lstStyle/>
                    <a:p>
                      <a:r>
                        <a:rPr lang="en-US" dirty="0" smtClean="0"/>
                        <a:t>4</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smtClean="0"/>
                        <a:t>Read </a:t>
                      </a:r>
                      <a:r>
                        <a:rPr lang="en-US" dirty="0" err="1" smtClean="0"/>
                        <a:t>qtyXYZ</a:t>
                      </a:r>
                      <a:endParaRPr lang="en-NZ" dirty="0">
                        <a:solidFill>
                          <a:schemeClr val="bg1"/>
                        </a:solidFill>
                      </a:endParaRPr>
                    </a:p>
                  </a:txBody>
                  <a:tcPr/>
                </a:tc>
                <a:tc>
                  <a:txBody>
                    <a:bodyPr/>
                    <a:lstStyle/>
                    <a:p>
                      <a:pPr lvl="1"/>
                      <a:r>
                        <a:rPr lang="en-US" dirty="0" smtClean="0"/>
                        <a:t>165</a:t>
                      </a:r>
                      <a:endParaRPr lang="en-NZ" dirty="0">
                        <a:solidFill>
                          <a:schemeClr val="bg1"/>
                        </a:solidFill>
                      </a:endParaRPr>
                    </a:p>
                  </a:txBody>
                  <a:tcPr/>
                </a:tc>
                <a:extLst>
                  <a:ext uri="{0D108BD9-81ED-4DB2-BD59-A6C34878D82A}">
                    <a16:rowId xmlns:a16="http://schemas.microsoft.com/office/drawing/2014/main" val="10004"/>
                  </a:ext>
                </a:extLst>
              </a:tr>
              <a:tr h="316368">
                <a:tc>
                  <a:txBody>
                    <a:bodyPr/>
                    <a:lstStyle/>
                    <a:p>
                      <a:r>
                        <a:rPr lang="en-US" dirty="0" smtClean="0"/>
                        <a:t>5</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err="1" smtClean="0"/>
                        <a:t>qtyXYZ</a:t>
                      </a:r>
                      <a:r>
                        <a:rPr lang="en-US" dirty="0" smtClean="0"/>
                        <a:t> -=  15        </a:t>
                      </a:r>
                      <a:r>
                        <a:rPr lang="en-US" i="1" dirty="0" smtClean="0">
                          <a:solidFill>
                            <a:srgbClr val="7030A0"/>
                          </a:solidFill>
                        </a:rPr>
                        <a:t>(150)</a:t>
                      </a:r>
                      <a:endParaRPr lang="en-NZ" dirty="0">
                        <a:solidFill>
                          <a:schemeClr val="bg1"/>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5"/>
                  </a:ext>
                </a:extLst>
              </a:tr>
              <a:tr h="316368">
                <a:tc>
                  <a:txBody>
                    <a:bodyPr/>
                    <a:lstStyle/>
                    <a:p>
                      <a:r>
                        <a:rPr lang="en-US" dirty="0" smtClean="0"/>
                        <a:t>6</a:t>
                      </a:r>
                      <a:endParaRPr lang="en-NZ" dirty="0">
                        <a:solidFill>
                          <a:schemeClr val="bg1"/>
                        </a:solidFill>
                      </a:endParaRPr>
                    </a:p>
                  </a:txBody>
                  <a:tcPr/>
                </a:tc>
                <a:tc>
                  <a:txBody>
                    <a:bodyPr/>
                    <a:lstStyle/>
                    <a:p>
                      <a:pPr algn="ctr"/>
                      <a:r>
                        <a:rPr lang="en-US" dirty="0" smtClean="0"/>
                        <a:t>T1</a:t>
                      </a:r>
                      <a:endParaRPr lang="en-NZ" dirty="0"/>
                    </a:p>
                  </a:txBody>
                  <a:tcPr/>
                </a:tc>
                <a:tc>
                  <a:txBody>
                    <a:bodyPr/>
                    <a:lstStyle/>
                    <a:p>
                      <a:r>
                        <a:rPr lang="en-US" dirty="0" smtClean="0"/>
                        <a:t>ROLLBACK</a:t>
                      </a:r>
                      <a:endParaRPr lang="en-NZ" dirty="0"/>
                    </a:p>
                  </a:txBody>
                  <a:tcPr/>
                </a:tc>
                <a:tc>
                  <a:txBody>
                    <a:bodyPr/>
                    <a:lstStyle/>
                    <a:p>
                      <a:endParaRPr lang="en-NZ" dirty="0"/>
                    </a:p>
                  </a:txBody>
                  <a:tcPr/>
                </a:tc>
                <a:extLst>
                  <a:ext uri="{0D108BD9-81ED-4DB2-BD59-A6C34878D82A}">
                    <a16:rowId xmlns:a16="http://schemas.microsoft.com/office/drawing/2014/main" val="10006"/>
                  </a:ext>
                </a:extLst>
              </a:tr>
              <a:tr h="316368">
                <a:tc>
                  <a:txBody>
                    <a:bodyPr/>
                    <a:lstStyle/>
                    <a:p>
                      <a:r>
                        <a:rPr lang="en-US" dirty="0" smtClean="0">
                          <a:solidFill>
                            <a:schemeClr val="bg1"/>
                          </a:solidFill>
                        </a:rPr>
                        <a:t>7</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smtClean="0"/>
                        <a:t>Write</a:t>
                      </a:r>
                      <a:r>
                        <a:rPr lang="en-US" baseline="0" dirty="0" smtClean="0"/>
                        <a:t> </a:t>
                      </a:r>
                      <a:r>
                        <a:rPr lang="en-US" baseline="0" dirty="0" err="1" smtClean="0"/>
                        <a:t>qtyXYZ</a:t>
                      </a:r>
                      <a:endParaRPr lang="en-NZ" dirty="0">
                        <a:solidFill>
                          <a:schemeClr val="bg1"/>
                        </a:solidFill>
                      </a:endParaRPr>
                    </a:p>
                  </a:txBody>
                  <a:tcPr/>
                </a:tc>
                <a:tc>
                  <a:txBody>
                    <a:bodyPr/>
                    <a:lstStyle/>
                    <a:p>
                      <a:pPr lvl="1"/>
                      <a:r>
                        <a:rPr lang="en-US" dirty="0" smtClean="0"/>
                        <a:t>150</a:t>
                      </a:r>
                      <a:endParaRPr lang="en-NZ" dirty="0">
                        <a:solidFill>
                          <a:schemeClr val="bg1"/>
                        </a:solidFill>
                      </a:endParaRPr>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Inconsistent Retrieval</a:t>
            </a:r>
            <a:endParaRPr lang="en-NZ" dirty="0"/>
          </a:p>
        </p:txBody>
      </p:sp>
      <p:sp>
        <p:nvSpPr>
          <p:cNvPr id="6" name="Content Placeholder 5"/>
          <p:cNvSpPr>
            <a:spLocks noGrp="1"/>
          </p:cNvSpPr>
          <p:nvPr>
            <p:ph idx="1"/>
          </p:nvPr>
        </p:nvSpPr>
        <p:spPr/>
        <p:txBody>
          <a:bodyPr/>
          <a:lstStyle/>
          <a:p>
            <a:r>
              <a:rPr lang="en-US" dirty="0" smtClean="0"/>
              <a:t>Let</a:t>
            </a:r>
          </a:p>
          <a:p>
            <a:pPr lvl="1"/>
            <a:r>
              <a:rPr lang="en-US" dirty="0" smtClean="0"/>
              <a:t>Balance1 = 40</a:t>
            </a:r>
          </a:p>
          <a:p>
            <a:pPr lvl="1"/>
            <a:r>
              <a:rPr lang="en-US" dirty="0" smtClean="0"/>
              <a:t>Balance2 = 50</a:t>
            </a:r>
          </a:p>
          <a:p>
            <a:pPr lvl="1"/>
            <a:r>
              <a:rPr lang="en-US" dirty="0" smtClean="0"/>
              <a:t>Balance3 = 30</a:t>
            </a:r>
          </a:p>
          <a:p>
            <a:r>
              <a:rPr lang="en-US" dirty="0" smtClean="0"/>
              <a:t>Transaction 1 is calculating the sum of all balances (should be 120)</a:t>
            </a:r>
          </a:p>
          <a:p>
            <a:r>
              <a:rPr lang="en-US" dirty="0" smtClean="0"/>
              <a:t>Transaction 2 is moving $10 from account 3 to account 1 (so the three balances will end up at 50, 50, and 20 respectively)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Inconsistent Retrieval</a:t>
            </a:r>
            <a:endParaRPr lang="en-NZ" dirty="0"/>
          </a:p>
        </p:txBody>
      </p:sp>
      <p:graphicFrame>
        <p:nvGraphicFramePr>
          <p:cNvPr id="5" name="Content Placeholder 4"/>
          <p:cNvGraphicFramePr>
            <a:graphicFrameLocks noGrp="1"/>
          </p:cNvGraphicFramePr>
          <p:nvPr>
            <p:ph idx="1"/>
          </p:nvPr>
        </p:nvGraphicFramePr>
        <p:xfrm>
          <a:off x="714348" y="2498430"/>
          <a:ext cx="7872442" cy="3876040"/>
        </p:xfrm>
        <a:graphic>
          <a:graphicData uri="http://schemas.openxmlformats.org/drawingml/2006/table">
            <a:tbl>
              <a:tblPr firstRow="1" bandRow="1">
                <a:tableStyleId>{5C22544A-7EE6-4342-B048-85BDC9FD1C3A}</a:tableStyleId>
              </a:tblPr>
              <a:tblGrid>
                <a:gridCol w="3449821">
                  <a:extLst>
                    <a:ext uri="{9D8B030D-6E8A-4147-A177-3AD203B41FA5}">
                      <a16:colId xmlns:a16="http://schemas.microsoft.com/office/drawing/2014/main" val="20000"/>
                    </a:ext>
                  </a:extLst>
                </a:gridCol>
                <a:gridCol w="972800">
                  <a:extLst>
                    <a:ext uri="{9D8B030D-6E8A-4147-A177-3AD203B41FA5}">
                      <a16:colId xmlns:a16="http://schemas.microsoft.com/office/drawing/2014/main" val="20001"/>
                    </a:ext>
                  </a:extLst>
                </a:gridCol>
                <a:gridCol w="3449821">
                  <a:extLst>
                    <a:ext uri="{9D8B030D-6E8A-4147-A177-3AD203B41FA5}">
                      <a16:colId xmlns:a16="http://schemas.microsoft.com/office/drawing/2014/main" val="20002"/>
                    </a:ext>
                  </a:extLst>
                </a:gridCol>
              </a:tblGrid>
              <a:tr h="370840">
                <a:tc>
                  <a:txBody>
                    <a:bodyPr/>
                    <a:lstStyle/>
                    <a:p>
                      <a:pPr algn="ctr"/>
                      <a:r>
                        <a:rPr lang="en-US" dirty="0" err="1" smtClean="0">
                          <a:solidFill>
                            <a:schemeClr val="bg1"/>
                          </a:solidFill>
                        </a:rPr>
                        <a:t>Xact</a:t>
                      </a:r>
                      <a:r>
                        <a:rPr lang="en-US" baseline="0" dirty="0" smtClean="0">
                          <a:solidFill>
                            <a:schemeClr val="bg1"/>
                          </a:solidFill>
                        </a:rPr>
                        <a:t> 1</a:t>
                      </a:r>
                      <a:endParaRPr lang="en-NZ" dirty="0">
                        <a:solidFill>
                          <a:schemeClr val="bg1"/>
                        </a:solidFill>
                      </a:endParaRPr>
                    </a:p>
                  </a:txBody>
                  <a:tcPr/>
                </a:tc>
                <a:tc>
                  <a:txBody>
                    <a:bodyPr/>
                    <a:lstStyle/>
                    <a:p>
                      <a:pPr algn="ctr"/>
                      <a:r>
                        <a:rPr lang="en-US" dirty="0" smtClean="0">
                          <a:solidFill>
                            <a:schemeClr val="bg1"/>
                          </a:solidFill>
                        </a:rPr>
                        <a:t>Time</a:t>
                      </a:r>
                      <a:endParaRPr lang="en-NZ" dirty="0">
                        <a:solidFill>
                          <a:schemeClr val="bg1"/>
                        </a:solidFill>
                      </a:endParaRPr>
                    </a:p>
                  </a:txBody>
                  <a:tcPr/>
                </a:tc>
                <a:tc>
                  <a:txBody>
                    <a:bodyPr/>
                    <a:lstStyle/>
                    <a:p>
                      <a:pPr algn="ctr"/>
                      <a:r>
                        <a:rPr lang="en-US" dirty="0" smtClean="0">
                          <a:solidFill>
                            <a:schemeClr val="bg1"/>
                          </a:solidFill>
                        </a:rPr>
                        <a:t>Xact2</a:t>
                      </a:r>
                      <a:endParaRPr lang="en-NZ" dirty="0">
                        <a:solidFill>
                          <a:schemeClr val="bg1"/>
                        </a:solidFill>
                      </a:endParaRPr>
                    </a:p>
                  </a:txBody>
                  <a:tcPr/>
                </a:tc>
                <a:extLst>
                  <a:ext uri="{0D108BD9-81ED-4DB2-BD59-A6C34878D82A}">
                    <a16:rowId xmlns:a16="http://schemas.microsoft.com/office/drawing/2014/main" val="10000"/>
                  </a:ext>
                </a:extLst>
              </a:tr>
              <a:tr h="370840">
                <a:tc>
                  <a:txBody>
                    <a:bodyPr/>
                    <a:lstStyle/>
                    <a:p>
                      <a:r>
                        <a:rPr lang="en-US" dirty="0" smtClean="0">
                          <a:solidFill>
                            <a:schemeClr val="bg1"/>
                          </a:solidFill>
                        </a:rPr>
                        <a:t>Read balance 1; sum = 40</a:t>
                      </a:r>
                      <a:endParaRPr lang="en-NZ" dirty="0">
                        <a:solidFill>
                          <a:schemeClr val="bg1"/>
                        </a:solidFill>
                      </a:endParaRPr>
                    </a:p>
                  </a:txBody>
                  <a:tcPr/>
                </a:tc>
                <a:tc>
                  <a:txBody>
                    <a:bodyPr/>
                    <a:lstStyle/>
                    <a:p>
                      <a:pPr algn="ctr"/>
                      <a:r>
                        <a:rPr lang="en-US" dirty="0" smtClean="0">
                          <a:solidFill>
                            <a:schemeClr val="bg1"/>
                          </a:solidFill>
                        </a:rPr>
                        <a:t>1</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1"/>
                  </a:ext>
                </a:extLst>
              </a:tr>
              <a:tr h="370840">
                <a:tc>
                  <a:txBody>
                    <a:bodyPr/>
                    <a:lstStyle/>
                    <a:p>
                      <a:r>
                        <a:rPr lang="en-US" dirty="0" smtClean="0">
                          <a:solidFill>
                            <a:schemeClr val="bg1"/>
                          </a:solidFill>
                        </a:rPr>
                        <a:t>Read balance2; sum = 90</a:t>
                      </a:r>
                      <a:endParaRPr lang="en-NZ" dirty="0">
                        <a:solidFill>
                          <a:schemeClr val="bg1"/>
                        </a:solidFill>
                      </a:endParaRPr>
                    </a:p>
                  </a:txBody>
                  <a:tcPr/>
                </a:tc>
                <a:tc>
                  <a:txBody>
                    <a:bodyPr/>
                    <a:lstStyle/>
                    <a:p>
                      <a:pPr algn="ctr"/>
                      <a:r>
                        <a:rPr lang="en-US" dirty="0" smtClean="0">
                          <a:solidFill>
                            <a:schemeClr val="bg1"/>
                          </a:solidFill>
                        </a:rPr>
                        <a:t>2</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2"/>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3</a:t>
                      </a:r>
                      <a:endParaRPr lang="en-NZ" dirty="0">
                        <a:solidFill>
                          <a:schemeClr val="bg1"/>
                        </a:solidFill>
                      </a:endParaRPr>
                    </a:p>
                  </a:txBody>
                  <a:tcPr/>
                </a:tc>
                <a:tc>
                  <a:txBody>
                    <a:bodyPr/>
                    <a:lstStyle/>
                    <a:p>
                      <a:r>
                        <a:rPr lang="en-US" dirty="0" smtClean="0">
                          <a:solidFill>
                            <a:schemeClr val="bg1"/>
                          </a:solidFill>
                        </a:rPr>
                        <a:t>Read balance 3 </a:t>
                      </a:r>
                      <a:r>
                        <a:rPr lang="en-US" baseline="0" dirty="0" smtClean="0">
                          <a:solidFill>
                            <a:schemeClr val="bg1"/>
                          </a:solidFill>
                        </a:rPr>
                        <a:t> = 30</a:t>
                      </a:r>
                      <a:endParaRPr lang="en-NZ" dirty="0">
                        <a:solidFill>
                          <a:schemeClr val="bg1"/>
                        </a:solidFill>
                      </a:endParaRPr>
                    </a:p>
                  </a:txBody>
                  <a:tcPr/>
                </a:tc>
                <a:extLst>
                  <a:ext uri="{0D108BD9-81ED-4DB2-BD59-A6C34878D82A}">
                    <a16:rowId xmlns:a16="http://schemas.microsoft.com/office/drawing/2014/main" val="10003"/>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4</a:t>
                      </a:r>
                      <a:endParaRPr lang="en-NZ" dirty="0">
                        <a:solidFill>
                          <a:schemeClr val="bg1"/>
                        </a:solidFill>
                      </a:endParaRPr>
                    </a:p>
                  </a:txBody>
                  <a:tcPr/>
                </a:tc>
                <a:tc>
                  <a:txBody>
                    <a:bodyPr/>
                    <a:lstStyle/>
                    <a:p>
                      <a:r>
                        <a:rPr lang="en-US" dirty="0" smtClean="0">
                          <a:solidFill>
                            <a:schemeClr val="bg1"/>
                          </a:solidFill>
                        </a:rPr>
                        <a:t>Decrement and write balance 3 -&gt;</a:t>
                      </a:r>
                      <a:r>
                        <a:rPr lang="en-US" baseline="0" dirty="0" smtClean="0">
                          <a:solidFill>
                            <a:schemeClr val="bg1"/>
                          </a:solidFill>
                        </a:rPr>
                        <a:t> 20</a:t>
                      </a:r>
                      <a:endParaRPr lang="en-NZ" dirty="0">
                        <a:solidFill>
                          <a:schemeClr val="bg1"/>
                        </a:solidFill>
                      </a:endParaRPr>
                    </a:p>
                  </a:txBody>
                  <a:tcPr/>
                </a:tc>
                <a:extLst>
                  <a:ext uri="{0D108BD9-81ED-4DB2-BD59-A6C34878D82A}">
                    <a16:rowId xmlns:a16="http://schemas.microsoft.com/office/drawing/2014/main" val="10004"/>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5</a:t>
                      </a:r>
                      <a:endParaRPr lang="en-NZ" dirty="0">
                        <a:solidFill>
                          <a:schemeClr val="bg1"/>
                        </a:solidFill>
                      </a:endParaRPr>
                    </a:p>
                  </a:txBody>
                  <a:tcPr/>
                </a:tc>
                <a:tc>
                  <a:txBody>
                    <a:bodyPr/>
                    <a:lstStyle/>
                    <a:p>
                      <a:r>
                        <a:rPr lang="en-US" dirty="0" smtClean="0">
                          <a:solidFill>
                            <a:schemeClr val="bg1"/>
                          </a:solidFill>
                        </a:rPr>
                        <a:t>Read balance 1 = 40</a:t>
                      </a:r>
                      <a:endParaRPr lang="en-NZ" dirty="0">
                        <a:solidFill>
                          <a:schemeClr val="bg1"/>
                        </a:solidFill>
                      </a:endParaRPr>
                    </a:p>
                  </a:txBody>
                  <a:tcPr/>
                </a:tc>
                <a:extLst>
                  <a:ext uri="{0D108BD9-81ED-4DB2-BD59-A6C34878D82A}">
                    <a16:rowId xmlns:a16="http://schemas.microsoft.com/office/drawing/2014/main" val="10005"/>
                  </a:ext>
                </a:extLst>
              </a:tr>
              <a:tr h="370840">
                <a:tc>
                  <a:txBody>
                    <a:bodyPr/>
                    <a:lstStyle/>
                    <a:p>
                      <a:endParaRPr lang="en-NZ">
                        <a:solidFill>
                          <a:schemeClr val="bg1"/>
                        </a:solidFill>
                      </a:endParaRPr>
                    </a:p>
                  </a:txBody>
                  <a:tcPr/>
                </a:tc>
                <a:tc>
                  <a:txBody>
                    <a:bodyPr/>
                    <a:lstStyle/>
                    <a:p>
                      <a:pPr algn="ctr"/>
                      <a:r>
                        <a:rPr lang="en-US" dirty="0" smtClean="0">
                          <a:solidFill>
                            <a:schemeClr val="bg1"/>
                          </a:solidFill>
                        </a:rPr>
                        <a:t>6</a:t>
                      </a:r>
                      <a:endParaRPr lang="en-NZ" dirty="0">
                        <a:solidFill>
                          <a:schemeClr val="bg1"/>
                        </a:solidFill>
                      </a:endParaRPr>
                    </a:p>
                  </a:txBody>
                  <a:tcPr/>
                </a:tc>
                <a:tc>
                  <a:txBody>
                    <a:bodyPr/>
                    <a:lstStyle/>
                    <a:p>
                      <a:r>
                        <a:rPr lang="en-US" dirty="0" smtClean="0">
                          <a:solidFill>
                            <a:schemeClr val="bg1"/>
                          </a:solidFill>
                        </a:rPr>
                        <a:t>Increment and write balance 1</a:t>
                      </a:r>
                      <a:r>
                        <a:rPr lang="en-US" baseline="0" dirty="0" smtClean="0">
                          <a:solidFill>
                            <a:schemeClr val="bg1"/>
                          </a:solidFill>
                        </a:rPr>
                        <a:t> -&gt; 50</a:t>
                      </a:r>
                      <a:endParaRPr lang="en-NZ" dirty="0">
                        <a:solidFill>
                          <a:schemeClr val="bg1"/>
                        </a:solidFill>
                      </a:endParaRPr>
                    </a:p>
                  </a:txBody>
                  <a:tcPr/>
                </a:tc>
                <a:extLst>
                  <a:ext uri="{0D108BD9-81ED-4DB2-BD59-A6C34878D82A}">
                    <a16:rowId xmlns:a16="http://schemas.microsoft.com/office/drawing/2014/main" val="10006"/>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7</a:t>
                      </a:r>
                      <a:endParaRPr lang="en-NZ" dirty="0">
                        <a:solidFill>
                          <a:schemeClr val="bg1"/>
                        </a:solidFill>
                      </a:endParaRPr>
                    </a:p>
                  </a:txBody>
                  <a:tcPr/>
                </a:tc>
                <a:tc>
                  <a:txBody>
                    <a:bodyPr/>
                    <a:lstStyle/>
                    <a:p>
                      <a:r>
                        <a:rPr lang="en-US" dirty="0" smtClean="0">
                          <a:solidFill>
                            <a:schemeClr val="bg1"/>
                          </a:solidFill>
                        </a:rPr>
                        <a:t>COMMIT</a:t>
                      </a:r>
                      <a:endParaRPr lang="en-NZ" dirty="0">
                        <a:solidFill>
                          <a:schemeClr val="bg1"/>
                        </a:solidFill>
                      </a:endParaRPr>
                    </a:p>
                  </a:txBody>
                  <a:tcPr/>
                </a:tc>
                <a:extLst>
                  <a:ext uri="{0D108BD9-81ED-4DB2-BD59-A6C34878D82A}">
                    <a16:rowId xmlns:a16="http://schemas.microsoft.com/office/drawing/2014/main" val="10007"/>
                  </a:ext>
                </a:extLst>
              </a:tr>
              <a:tr h="370840">
                <a:tc>
                  <a:txBody>
                    <a:bodyPr/>
                    <a:lstStyle/>
                    <a:p>
                      <a:r>
                        <a:rPr lang="en-US" dirty="0" smtClean="0">
                          <a:solidFill>
                            <a:schemeClr val="bg1"/>
                          </a:solidFill>
                        </a:rPr>
                        <a:t>Read balance 3; sum = 110</a:t>
                      </a:r>
                      <a:endParaRPr lang="en-NZ" dirty="0">
                        <a:solidFill>
                          <a:schemeClr val="bg1"/>
                        </a:solidFill>
                      </a:endParaRPr>
                    </a:p>
                  </a:txBody>
                  <a:tcPr/>
                </a:tc>
                <a:tc>
                  <a:txBody>
                    <a:bodyPr/>
                    <a:lstStyle/>
                    <a:p>
                      <a:pPr algn="ctr"/>
                      <a:r>
                        <a:rPr lang="en-US" dirty="0" smtClean="0">
                          <a:solidFill>
                            <a:schemeClr val="bg1"/>
                          </a:solidFill>
                        </a:rPr>
                        <a:t>8</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785786" y="1571612"/>
            <a:ext cx="7643866" cy="369332"/>
          </a:xfrm>
          <a:prstGeom prst="rect">
            <a:avLst/>
          </a:prstGeom>
          <a:noFill/>
        </p:spPr>
        <p:txBody>
          <a:bodyPr wrap="square" rtlCol="0">
            <a:spAutoFit/>
          </a:bodyPr>
          <a:lstStyle/>
          <a:p>
            <a:r>
              <a:rPr lang="en-US" dirty="0" smtClean="0"/>
              <a:t>Balance 1 = 40	Balance2 = 50	 Balance3 = 30</a:t>
            </a:r>
            <a:endParaRPr lang="en-NZ"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Data Integrity</a:t>
            </a:r>
            <a:endParaRPr lang="en-NZ" dirty="0"/>
          </a:p>
        </p:txBody>
      </p:sp>
      <p:sp>
        <p:nvSpPr>
          <p:cNvPr id="3" name="Content Placeholder 2"/>
          <p:cNvSpPr>
            <a:spLocks noGrp="1"/>
          </p:cNvSpPr>
          <p:nvPr>
            <p:ph idx="1"/>
          </p:nvPr>
        </p:nvSpPr>
        <p:spPr/>
        <p:txBody>
          <a:bodyPr>
            <a:normAutofit lnSpcReduction="10000"/>
          </a:bodyPr>
          <a:lstStyle/>
          <a:p>
            <a:r>
              <a:rPr lang="en-US" dirty="0" smtClean="0"/>
              <a:t>Design</a:t>
            </a:r>
          </a:p>
          <a:p>
            <a:pPr lvl="1"/>
            <a:r>
              <a:rPr lang="en-US" dirty="0" smtClean="0"/>
              <a:t>Checks and constraints</a:t>
            </a:r>
          </a:p>
          <a:p>
            <a:pPr lvl="1"/>
            <a:r>
              <a:rPr lang="en-US" dirty="0" smtClean="0"/>
              <a:t>Referential integrity control</a:t>
            </a:r>
          </a:p>
          <a:p>
            <a:pPr lvl="1"/>
            <a:r>
              <a:rPr lang="en-US" dirty="0" err="1" smtClean="0"/>
              <a:t>Normalisation</a:t>
            </a:r>
            <a:endParaRPr lang="en-US" dirty="0" smtClean="0"/>
          </a:p>
          <a:p>
            <a:r>
              <a:rPr lang="en-US" dirty="0" smtClean="0"/>
              <a:t>Concurrency control</a:t>
            </a:r>
          </a:p>
          <a:p>
            <a:pPr lvl="1"/>
            <a:r>
              <a:rPr lang="en-US" dirty="0" smtClean="0"/>
              <a:t>Insures that multiple user access does not lead to data anomalies</a:t>
            </a:r>
          </a:p>
          <a:p>
            <a:r>
              <a:rPr lang="en-US" dirty="0" smtClean="0"/>
              <a:t>Disaster Recovery</a:t>
            </a:r>
          </a:p>
          <a:p>
            <a:pPr lvl="1"/>
            <a:r>
              <a:rPr lang="en-US" dirty="0" smtClean="0"/>
              <a:t>Restores the database contents in the event of catastrophic hardware or software failure</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12064"/>
            <a:ext cx="8572560" cy="914400"/>
          </a:xfrm>
        </p:spPr>
        <p:txBody>
          <a:bodyPr/>
          <a:lstStyle/>
          <a:p>
            <a:r>
              <a:rPr lang="en-US" dirty="0" smtClean="0"/>
              <a:t>Preventing Concurrency Failures</a:t>
            </a:r>
            <a:endParaRPr lang="en-NZ" dirty="0"/>
          </a:p>
        </p:txBody>
      </p:sp>
      <p:sp>
        <p:nvSpPr>
          <p:cNvPr id="3" name="Content Placeholder 2"/>
          <p:cNvSpPr>
            <a:spLocks noGrp="1"/>
          </p:cNvSpPr>
          <p:nvPr>
            <p:ph idx="1"/>
          </p:nvPr>
        </p:nvSpPr>
        <p:spPr/>
        <p:txBody>
          <a:bodyPr/>
          <a:lstStyle/>
          <a:p>
            <a:pPr marL="582930" indent="-514350">
              <a:buFont typeface="+mj-lt"/>
              <a:buAutoNum type="arabicPeriod"/>
            </a:pPr>
            <a:r>
              <a:rPr lang="en-US" dirty="0" smtClean="0"/>
              <a:t>Don’t allow concurrent transactions</a:t>
            </a:r>
          </a:p>
          <a:p>
            <a:pPr marL="582930" indent="-514350">
              <a:buFont typeface="+mj-lt"/>
              <a:buAutoNum type="arabicPeriod"/>
            </a:pPr>
            <a:r>
              <a:rPr lang="en-US" dirty="0" smtClean="0"/>
              <a:t>Implement a concurrency control protocol</a:t>
            </a:r>
          </a:p>
          <a:p>
            <a:pPr marL="912114" lvl="1" indent="-514350">
              <a:buFont typeface="+mj-lt"/>
              <a:buAutoNum type="arabicPeriod"/>
            </a:pPr>
            <a:r>
              <a:rPr lang="en-US" dirty="0" smtClean="0"/>
              <a:t>Locking</a:t>
            </a:r>
          </a:p>
          <a:p>
            <a:pPr marL="912114" lvl="1" indent="-514350">
              <a:buFont typeface="+mj-lt"/>
              <a:buAutoNum type="arabicPeriod"/>
            </a:pPr>
            <a:r>
              <a:rPr lang="en-US" dirty="0" smtClean="0"/>
              <a:t>Timestamp Ordering</a:t>
            </a:r>
          </a:p>
          <a:p>
            <a:pPr marL="912114" lvl="1" indent="-514350">
              <a:buFont typeface="+mj-lt"/>
              <a:buAutoNum type="arabicPeriod"/>
            </a:pPr>
            <a:r>
              <a:rPr lang="en-US" dirty="0" smtClean="0"/>
              <a:t>Optimistic</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222" y="512064"/>
            <a:ext cx="8572496" cy="914400"/>
          </a:xfrm>
        </p:spPr>
        <p:txBody>
          <a:bodyPr/>
          <a:lstStyle/>
          <a:p>
            <a:r>
              <a:rPr lang="en-US" dirty="0" smtClean="0"/>
              <a:t>Concurrency Protocol 1: Locking</a:t>
            </a:r>
            <a:endParaRPr lang="en-NZ" dirty="0"/>
          </a:p>
        </p:txBody>
      </p:sp>
      <p:sp>
        <p:nvSpPr>
          <p:cNvPr id="3" name="Content Placeholder 2"/>
          <p:cNvSpPr>
            <a:spLocks noGrp="1"/>
          </p:cNvSpPr>
          <p:nvPr>
            <p:ph idx="1"/>
          </p:nvPr>
        </p:nvSpPr>
        <p:spPr>
          <a:xfrm>
            <a:off x="928662" y="1714488"/>
            <a:ext cx="7772400" cy="4071966"/>
          </a:xfrm>
        </p:spPr>
        <p:txBody>
          <a:bodyPr/>
          <a:lstStyle/>
          <a:p>
            <a:r>
              <a:rPr lang="en-US" dirty="0" smtClean="0"/>
              <a:t>A transaction acquires a lock on a database object it needs to use.</a:t>
            </a:r>
          </a:p>
          <a:p>
            <a:endParaRPr lang="en-US" dirty="0" smtClean="0"/>
          </a:p>
          <a:p>
            <a:r>
              <a:rPr lang="en-US" dirty="0" smtClean="0"/>
              <a:t>While the object is locked, other transactions have only restricted access to it</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a:t>
            </a:r>
            <a:endParaRPr lang="en-NZ" dirty="0"/>
          </a:p>
        </p:txBody>
      </p:sp>
      <p:sp>
        <p:nvSpPr>
          <p:cNvPr id="3" name="Content Placeholder 2"/>
          <p:cNvSpPr>
            <a:spLocks noGrp="1"/>
          </p:cNvSpPr>
          <p:nvPr>
            <p:ph idx="1"/>
          </p:nvPr>
        </p:nvSpPr>
        <p:spPr/>
        <p:txBody>
          <a:bodyPr>
            <a:normAutofit/>
          </a:bodyPr>
          <a:lstStyle/>
          <a:p>
            <a:r>
              <a:rPr lang="en-US" sz="3200" dirty="0" smtClean="0"/>
              <a:t>Types of locks:</a:t>
            </a:r>
          </a:p>
          <a:p>
            <a:pPr lvl="1"/>
            <a:r>
              <a:rPr lang="en-US" sz="2800" dirty="0" smtClean="0"/>
              <a:t>Shared:</a:t>
            </a:r>
          </a:p>
          <a:p>
            <a:pPr lvl="2"/>
            <a:r>
              <a:rPr lang="en-US" sz="2800" dirty="0" smtClean="0"/>
              <a:t>Requested when the object is to be read</a:t>
            </a:r>
          </a:p>
          <a:p>
            <a:pPr lvl="1"/>
            <a:r>
              <a:rPr lang="en-US" sz="2800" dirty="0" smtClean="0"/>
              <a:t>Exclusive</a:t>
            </a:r>
          </a:p>
          <a:p>
            <a:pPr lvl="2"/>
            <a:r>
              <a:rPr lang="en-US" sz="2800" dirty="0" smtClean="0"/>
              <a:t>Requested when the object is to be modified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a:t>
            </a:r>
            <a:endParaRPr lang="en-NZ" dirty="0"/>
          </a:p>
        </p:txBody>
      </p:sp>
      <p:sp>
        <p:nvSpPr>
          <p:cNvPr id="3" name="Content Placeholder 2"/>
          <p:cNvSpPr>
            <a:spLocks noGrp="1"/>
          </p:cNvSpPr>
          <p:nvPr>
            <p:ph idx="1"/>
          </p:nvPr>
        </p:nvSpPr>
        <p:spPr/>
        <p:txBody>
          <a:bodyPr>
            <a:normAutofit/>
          </a:bodyPr>
          <a:lstStyle/>
          <a:p>
            <a:r>
              <a:rPr lang="en-US" sz="3200" dirty="0" smtClean="0"/>
              <a:t>Rules:</a:t>
            </a:r>
          </a:p>
          <a:p>
            <a:pPr lvl="1"/>
            <a:r>
              <a:rPr lang="en-US" sz="2800" dirty="0" smtClean="0"/>
              <a:t>A shared lock will be granted on an object if there are either no locks on it, or there are only shared locks on it.</a:t>
            </a:r>
          </a:p>
          <a:p>
            <a:pPr lvl="1"/>
            <a:r>
              <a:rPr lang="en-US" sz="2800" dirty="0" smtClean="0"/>
              <a:t>An exclusive lock will not be granted if there are any locks (shared or exclusive) on the object</a:t>
            </a:r>
          </a:p>
          <a:p>
            <a:pPr lvl="1"/>
            <a:r>
              <a:rPr lang="en-US" sz="2800" dirty="0" smtClean="0"/>
              <a:t>An object that requests a lock that cannot be granted must wait.</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a:t>
            </a:r>
            <a:endParaRPr lang="en-NZ" dirty="0"/>
          </a:p>
        </p:txBody>
      </p:sp>
      <p:graphicFrame>
        <p:nvGraphicFramePr>
          <p:cNvPr id="4" name="Content Placeholder 3"/>
          <p:cNvGraphicFramePr>
            <a:graphicFrameLocks noGrp="1"/>
          </p:cNvGraphicFramePr>
          <p:nvPr>
            <p:ph idx="1"/>
          </p:nvPr>
        </p:nvGraphicFramePr>
        <p:xfrm>
          <a:off x="2643175" y="2427289"/>
          <a:ext cx="5643600" cy="3787792"/>
        </p:xfrm>
        <a:graphic>
          <a:graphicData uri="http://schemas.openxmlformats.org/drawingml/2006/table">
            <a:tbl>
              <a:tblPr firstRow="1" bandRow="1">
                <a:tableStyleId>{5C22544A-7EE6-4342-B048-85BDC9FD1C3A}</a:tableStyleId>
              </a:tblPr>
              <a:tblGrid>
                <a:gridCol w="1410900">
                  <a:extLst>
                    <a:ext uri="{9D8B030D-6E8A-4147-A177-3AD203B41FA5}">
                      <a16:colId xmlns:a16="http://schemas.microsoft.com/office/drawing/2014/main" val="20000"/>
                    </a:ext>
                  </a:extLst>
                </a:gridCol>
                <a:gridCol w="1410900">
                  <a:extLst>
                    <a:ext uri="{9D8B030D-6E8A-4147-A177-3AD203B41FA5}">
                      <a16:colId xmlns:a16="http://schemas.microsoft.com/office/drawing/2014/main" val="20001"/>
                    </a:ext>
                  </a:extLst>
                </a:gridCol>
                <a:gridCol w="1410900">
                  <a:extLst>
                    <a:ext uri="{9D8B030D-6E8A-4147-A177-3AD203B41FA5}">
                      <a16:colId xmlns:a16="http://schemas.microsoft.com/office/drawing/2014/main" val="20002"/>
                    </a:ext>
                  </a:extLst>
                </a:gridCol>
                <a:gridCol w="1410900">
                  <a:extLst>
                    <a:ext uri="{9D8B030D-6E8A-4147-A177-3AD203B41FA5}">
                      <a16:colId xmlns:a16="http://schemas.microsoft.com/office/drawing/2014/main" val="20003"/>
                    </a:ext>
                  </a:extLst>
                </a:gridCol>
              </a:tblGrid>
              <a:tr h="946948">
                <a:tc>
                  <a:txBody>
                    <a:bodyPr/>
                    <a:lstStyle/>
                    <a:p>
                      <a:pPr algn="ctr"/>
                      <a:endParaRPr lang="en-NZ" dirty="0"/>
                    </a:p>
                  </a:txBody>
                  <a:tcPr anchor="ctr"/>
                </a:tc>
                <a:tc>
                  <a:txBody>
                    <a:bodyPr/>
                    <a:lstStyle/>
                    <a:p>
                      <a:pPr algn="ctr"/>
                      <a:r>
                        <a:rPr lang="en-US" sz="2000" dirty="0" smtClean="0">
                          <a:solidFill>
                            <a:schemeClr val="bg1"/>
                          </a:solidFill>
                        </a:rPr>
                        <a:t>None</a:t>
                      </a:r>
                      <a:endParaRPr lang="en-NZ" sz="2000" dirty="0">
                        <a:solidFill>
                          <a:schemeClr val="bg1"/>
                        </a:solidFill>
                      </a:endParaRPr>
                    </a:p>
                  </a:txBody>
                  <a:tcPr anchor="ctr"/>
                </a:tc>
                <a:tc>
                  <a:txBody>
                    <a:bodyPr/>
                    <a:lstStyle/>
                    <a:p>
                      <a:pPr algn="ctr"/>
                      <a:r>
                        <a:rPr lang="en-US" sz="2000" dirty="0" smtClean="0">
                          <a:solidFill>
                            <a:schemeClr val="bg1"/>
                          </a:solidFill>
                        </a:rPr>
                        <a:t>Shared</a:t>
                      </a:r>
                      <a:endParaRPr lang="en-NZ" sz="2000" dirty="0">
                        <a:solidFill>
                          <a:schemeClr val="bg1"/>
                        </a:solidFill>
                      </a:endParaRPr>
                    </a:p>
                  </a:txBody>
                  <a:tcPr anchor="ctr"/>
                </a:tc>
                <a:tc>
                  <a:txBody>
                    <a:bodyPr/>
                    <a:lstStyle/>
                    <a:p>
                      <a:pPr algn="ctr"/>
                      <a:r>
                        <a:rPr lang="en-US" sz="2000" dirty="0" smtClean="0">
                          <a:solidFill>
                            <a:schemeClr val="bg1"/>
                          </a:solidFill>
                        </a:rPr>
                        <a:t>Exclusive</a:t>
                      </a:r>
                      <a:endParaRPr lang="en-NZ" sz="2000" dirty="0">
                        <a:solidFill>
                          <a:schemeClr val="bg1"/>
                        </a:solidFill>
                      </a:endParaRPr>
                    </a:p>
                  </a:txBody>
                  <a:tcPr anchor="ctr"/>
                </a:tc>
                <a:extLst>
                  <a:ext uri="{0D108BD9-81ED-4DB2-BD59-A6C34878D82A}">
                    <a16:rowId xmlns:a16="http://schemas.microsoft.com/office/drawing/2014/main" val="10000"/>
                  </a:ext>
                </a:extLst>
              </a:tr>
              <a:tr h="946948">
                <a:tc>
                  <a:txBody>
                    <a:bodyPr/>
                    <a:lstStyle/>
                    <a:p>
                      <a:pPr algn="ctr"/>
                      <a:r>
                        <a:rPr lang="en-US" sz="2000" dirty="0" smtClean="0"/>
                        <a:t>None</a:t>
                      </a:r>
                      <a:endParaRPr lang="en-NZ" sz="2000" dirty="0"/>
                    </a:p>
                  </a:txBody>
                  <a:tcPr anchor="ctr"/>
                </a:tc>
                <a:tc>
                  <a:txBody>
                    <a:bodyPr/>
                    <a:lstStyle/>
                    <a:p>
                      <a:pPr algn="ctr"/>
                      <a:r>
                        <a:rPr lang="en-US" sz="2000" i="1" dirty="0" smtClean="0">
                          <a:solidFill>
                            <a:schemeClr val="tx1">
                              <a:lumMod val="50000"/>
                            </a:schemeClr>
                          </a:solidFill>
                        </a:rPr>
                        <a:t>Ok</a:t>
                      </a:r>
                      <a:endParaRPr lang="en-NZ" sz="2000" i="1" dirty="0">
                        <a:solidFill>
                          <a:schemeClr val="tx1">
                            <a:lumMod val="50000"/>
                          </a:schemeClr>
                        </a:solidFill>
                      </a:endParaRPr>
                    </a:p>
                  </a:txBody>
                  <a:tcPr anchor="ctr"/>
                </a:tc>
                <a:tc>
                  <a:txBody>
                    <a:bodyPr/>
                    <a:lstStyle/>
                    <a:p>
                      <a:pPr algn="ctr"/>
                      <a:r>
                        <a:rPr lang="en-US" sz="2000" i="1" dirty="0" smtClean="0">
                          <a:solidFill>
                            <a:schemeClr val="tx1">
                              <a:lumMod val="50000"/>
                            </a:schemeClr>
                          </a:solidFill>
                        </a:rPr>
                        <a:t>Ok</a:t>
                      </a:r>
                      <a:endParaRPr lang="en-NZ" sz="2000" i="1" dirty="0">
                        <a:solidFill>
                          <a:schemeClr val="tx1">
                            <a:lumMod val="50000"/>
                          </a:schemeClr>
                        </a:solidFill>
                      </a:endParaRPr>
                    </a:p>
                  </a:txBody>
                  <a:tcPr anchor="ctr"/>
                </a:tc>
                <a:tc>
                  <a:txBody>
                    <a:bodyPr/>
                    <a:lstStyle/>
                    <a:p>
                      <a:pPr algn="ctr"/>
                      <a:r>
                        <a:rPr lang="en-US" sz="2000" i="1" dirty="0" smtClean="0">
                          <a:solidFill>
                            <a:schemeClr val="tx1">
                              <a:lumMod val="50000"/>
                            </a:schemeClr>
                          </a:solidFill>
                        </a:rPr>
                        <a:t>Ok</a:t>
                      </a:r>
                      <a:endParaRPr lang="en-NZ" sz="2000" i="1" dirty="0">
                        <a:solidFill>
                          <a:schemeClr val="tx1">
                            <a:lumMod val="50000"/>
                          </a:schemeClr>
                        </a:solidFill>
                      </a:endParaRPr>
                    </a:p>
                  </a:txBody>
                  <a:tcPr anchor="ctr"/>
                </a:tc>
                <a:extLst>
                  <a:ext uri="{0D108BD9-81ED-4DB2-BD59-A6C34878D82A}">
                    <a16:rowId xmlns:a16="http://schemas.microsoft.com/office/drawing/2014/main" val="10001"/>
                  </a:ext>
                </a:extLst>
              </a:tr>
              <a:tr h="946948">
                <a:tc>
                  <a:txBody>
                    <a:bodyPr/>
                    <a:lstStyle/>
                    <a:p>
                      <a:pPr algn="ctr"/>
                      <a:r>
                        <a:rPr lang="en-US" sz="2000" dirty="0" smtClean="0"/>
                        <a:t>Shared</a:t>
                      </a:r>
                      <a:endParaRPr lang="en-NZ" sz="2000" dirty="0"/>
                    </a:p>
                  </a:txBody>
                  <a:tcPr anchor="ctr"/>
                </a:tc>
                <a:tc>
                  <a:txBody>
                    <a:bodyPr/>
                    <a:lstStyle/>
                    <a:p>
                      <a:pPr algn="ctr"/>
                      <a:r>
                        <a:rPr lang="en-US" sz="2000" dirty="0" smtClean="0"/>
                        <a:t>Ok</a:t>
                      </a:r>
                      <a:endParaRPr lang="en-NZ" sz="2000" dirty="0"/>
                    </a:p>
                  </a:txBody>
                  <a:tcPr anchor="ctr"/>
                </a:tc>
                <a:tc>
                  <a:txBody>
                    <a:bodyPr/>
                    <a:lstStyle/>
                    <a:p>
                      <a:pPr algn="ctr"/>
                      <a:r>
                        <a:rPr lang="en-US" sz="2000" dirty="0" smtClean="0"/>
                        <a:t>Ok</a:t>
                      </a:r>
                      <a:endParaRPr lang="en-NZ" sz="2000" dirty="0"/>
                    </a:p>
                  </a:txBody>
                  <a:tcPr anchor="ctr"/>
                </a:tc>
                <a:tc>
                  <a:txBody>
                    <a:bodyPr/>
                    <a:lstStyle/>
                    <a:p>
                      <a:pPr algn="ctr"/>
                      <a:r>
                        <a:rPr lang="en-US" sz="2000" dirty="0" smtClean="0"/>
                        <a:t>Wait</a:t>
                      </a:r>
                      <a:endParaRPr lang="en-NZ" sz="2000" dirty="0"/>
                    </a:p>
                  </a:txBody>
                  <a:tcPr anchor="ctr"/>
                </a:tc>
                <a:extLst>
                  <a:ext uri="{0D108BD9-81ED-4DB2-BD59-A6C34878D82A}">
                    <a16:rowId xmlns:a16="http://schemas.microsoft.com/office/drawing/2014/main" val="10002"/>
                  </a:ext>
                </a:extLst>
              </a:tr>
              <a:tr h="946948">
                <a:tc>
                  <a:txBody>
                    <a:bodyPr/>
                    <a:lstStyle/>
                    <a:p>
                      <a:pPr algn="ctr"/>
                      <a:r>
                        <a:rPr lang="en-US" sz="2000" dirty="0" smtClean="0"/>
                        <a:t>Exclusive</a:t>
                      </a:r>
                      <a:endParaRPr lang="en-NZ" sz="2000" dirty="0"/>
                    </a:p>
                  </a:txBody>
                  <a:tcPr anchor="ctr"/>
                </a:tc>
                <a:tc>
                  <a:txBody>
                    <a:bodyPr/>
                    <a:lstStyle/>
                    <a:p>
                      <a:pPr algn="ctr"/>
                      <a:r>
                        <a:rPr lang="en-US" sz="2000" dirty="0" smtClean="0"/>
                        <a:t>Ok</a:t>
                      </a:r>
                      <a:endParaRPr lang="en-NZ" sz="2000" dirty="0"/>
                    </a:p>
                  </a:txBody>
                  <a:tcPr anchor="ctr"/>
                </a:tc>
                <a:tc>
                  <a:txBody>
                    <a:bodyPr/>
                    <a:lstStyle/>
                    <a:p>
                      <a:pPr algn="ctr"/>
                      <a:r>
                        <a:rPr lang="en-US" sz="2000" dirty="0" smtClean="0"/>
                        <a:t>Wait</a:t>
                      </a:r>
                      <a:endParaRPr lang="en-NZ" sz="2000" dirty="0"/>
                    </a:p>
                  </a:txBody>
                  <a:tcPr anchor="ctr"/>
                </a:tc>
                <a:tc>
                  <a:txBody>
                    <a:bodyPr/>
                    <a:lstStyle/>
                    <a:p>
                      <a:pPr algn="ctr"/>
                      <a:r>
                        <a:rPr lang="en-US" sz="2000" dirty="0" smtClean="0"/>
                        <a:t>Wait</a:t>
                      </a:r>
                      <a:endParaRPr lang="en-NZ" sz="2000" dirty="0"/>
                    </a:p>
                  </a:txBody>
                  <a:tcPr anchor="ctr"/>
                </a:tc>
                <a:extLst>
                  <a:ext uri="{0D108BD9-81ED-4DB2-BD59-A6C34878D82A}">
                    <a16:rowId xmlns:a16="http://schemas.microsoft.com/office/drawing/2014/main" val="10003"/>
                  </a:ext>
                </a:extLst>
              </a:tr>
            </a:tbl>
          </a:graphicData>
        </a:graphic>
      </p:graphicFrame>
      <p:sp>
        <p:nvSpPr>
          <p:cNvPr id="5" name="TextBox 4"/>
          <p:cNvSpPr txBox="1"/>
          <p:nvPr/>
        </p:nvSpPr>
        <p:spPr>
          <a:xfrm>
            <a:off x="3563888" y="1857364"/>
            <a:ext cx="4030847" cy="461665"/>
          </a:xfrm>
          <a:prstGeom prst="rect">
            <a:avLst/>
          </a:prstGeom>
          <a:noFill/>
        </p:spPr>
        <p:txBody>
          <a:bodyPr wrap="none" rtlCol="0">
            <a:spAutoFit/>
          </a:bodyPr>
          <a:lstStyle/>
          <a:p>
            <a:r>
              <a:rPr lang="en-US" sz="2400" dirty="0" smtClean="0"/>
              <a:t>Transaction A already Holds….</a:t>
            </a:r>
            <a:endParaRPr lang="en-NZ" sz="2400" dirty="0"/>
          </a:p>
        </p:txBody>
      </p:sp>
      <p:sp>
        <p:nvSpPr>
          <p:cNvPr id="6" name="TextBox 5"/>
          <p:cNvSpPr txBox="1"/>
          <p:nvPr/>
        </p:nvSpPr>
        <p:spPr>
          <a:xfrm>
            <a:off x="395536" y="3997115"/>
            <a:ext cx="1911726" cy="830997"/>
          </a:xfrm>
          <a:prstGeom prst="rect">
            <a:avLst/>
          </a:prstGeom>
          <a:noFill/>
        </p:spPr>
        <p:txBody>
          <a:bodyPr wrap="square" rtlCol="0">
            <a:spAutoFit/>
          </a:bodyPr>
          <a:lstStyle/>
          <a:p>
            <a:r>
              <a:rPr lang="en-US" sz="2400" dirty="0" smtClean="0"/>
              <a:t>Transaction B requests….</a:t>
            </a:r>
            <a:endParaRPr lang="en-NZ"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and Conflicts</a:t>
            </a:r>
            <a:endParaRPr lang="en-NZ" dirty="0"/>
          </a:p>
        </p:txBody>
      </p:sp>
      <p:sp>
        <p:nvSpPr>
          <p:cNvPr id="3" name="Content Placeholder 2"/>
          <p:cNvSpPr>
            <a:spLocks noGrp="1"/>
          </p:cNvSpPr>
          <p:nvPr>
            <p:ph idx="1"/>
          </p:nvPr>
        </p:nvSpPr>
        <p:spPr>
          <a:xfrm>
            <a:off x="914400" y="1384206"/>
            <a:ext cx="7772400" cy="5141138"/>
          </a:xfrm>
        </p:spPr>
        <p:txBody>
          <a:bodyPr/>
          <a:lstStyle/>
          <a:p>
            <a:pPr marL="582930" indent="-514350">
              <a:buNone/>
            </a:pPr>
            <a:r>
              <a:rPr lang="en-US" dirty="0" smtClean="0"/>
              <a:t>Assume:</a:t>
            </a:r>
          </a:p>
          <a:p>
            <a:pPr marL="912114" lvl="1" indent="-514350">
              <a:buNone/>
            </a:pPr>
            <a:r>
              <a:rPr lang="en-US" dirty="0" smtClean="0"/>
              <a:t>T1: 		</a:t>
            </a:r>
            <a:r>
              <a:rPr lang="en-US" dirty="0" err="1" smtClean="0"/>
              <a:t>qtyXYZ</a:t>
            </a:r>
            <a:r>
              <a:rPr lang="en-US" dirty="0" smtClean="0"/>
              <a:t> = </a:t>
            </a:r>
            <a:r>
              <a:rPr lang="en-US" dirty="0" err="1" smtClean="0"/>
              <a:t>qtyXYZ</a:t>
            </a:r>
            <a:r>
              <a:rPr lang="en-US" dirty="0" smtClean="0"/>
              <a:t> + 125</a:t>
            </a:r>
          </a:p>
          <a:p>
            <a:pPr marL="912114" lvl="1" indent="-514350">
              <a:buNone/>
            </a:pPr>
            <a:r>
              <a:rPr lang="en-US" dirty="0" smtClean="0"/>
              <a:t>T2:		</a:t>
            </a:r>
            <a:r>
              <a:rPr lang="en-US" dirty="0" err="1" smtClean="0"/>
              <a:t>qtyXYZ</a:t>
            </a:r>
            <a:r>
              <a:rPr lang="en-US" dirty="0" smtClean="0"/>
              <a:t> = </a:t>
            </a:r>
            <a:r>
              <a:rPr lang="en-US" dirty="0" err="1" smtClean="0"/>
              <a:t>qtyXYZ</a:t>
            </a:r>
            <a:r>
              <a:rPr lang="en-US" dirty="0" smtClean="0"/>
              <a:t>  -  15</a:t>
            </a:r>
          </a:p>
          <a:p>
            <a:pPr marL="582930" indent="-514350">
              <a:buNone/>
            </a:pPr>
            <a:endParaRPr lang="en-NZ" dirty="0" smtClean="0"/>
          </a:p>
          <a:p>
            <a:endParaRPr lang="en-NZ" dirty="0"/>
          </a:p>
        </p:txBody>
      </p:sp>
      <p:graphicFrame>
        <p:nvGraphicFramePr>
          <p:cNvPr id="5" name="Table 4"/>
          <p:cNvGraphicFramePr>
            <a:graphicFrameLocks noGrp="1"/>
          </p:cNvGraphicFramePr>
          <p:nvPr/>
        </p:nvGraphicFramePr>
        <p:xfrm>
          <a:off x="1524000" y="3695720"/>
          <a:ext cx="6191272" cy="2590800"/>
        </p:xfrm>
        <a:graphic>
          <a:graphicData uri="http://schemas.openxmlformats.org/drawingml/2006/table">
            <a:tbl>
              <a:tblPr firstRow="1" bandRow="1">
                <a:tableStyleId>{22838BEF-8BB2-4498-84A7-C5851F593DF1}</a:tableStyleId>
              </a:tblPr>
              <a:tblGrid>
                <a:gridCol w="911495">
                  <a:extLst>
                    <a:ext uri="{9D8B030D-6E8A-4147-A177-3AD203B41FA5}">
                      <a16:colId xmlns:a16="http://schemas.microsoft.com/office/drawing/2014/main" val="20000"/>
                    </a:ext>
                  </a:extLst>
                </a:gridCol>
                <a:gridCol w="1759926">
                  <a:extLst>
                    <a:ext uri="{9D8B030D-6E8A-4147-A177-3AD203B41FA5}">
                      <a16:colId xmlns:a16="http://schemas.microsoft.com/office/drawing/2014/main" val="20001"/>
                    </a:ext>
                  </a:extLst>
                </a:gridCol>
                <a:gridCol w="2250881">
                  <a:extLst>
                    <a:ext uri="{9D8B030D-6E8A-4147-A177-3AD203B41FA5}">
                      <a16:colId xmlns:a16="http://schemas.microsoft.com/office/drawing/2014/main" val="20002"/>
                    </a:ext>
                  </a:extLst>
                </a:gridCol>
                <a:gridCol w="1268970">
                  <a:extLst>
                    <a:ext uri="{9D8B030D-6E8A-4147-A177-3AD203B41FA5}">
                      <a16:colId xmlns:a16="http://schemas.microsoft.com/office/drawing/2014/main" val="20003"/>
                    </a:ext>
                  </a:extLst>
                </a:gridCol>
              </a:tblGrid>
              <a:tr h="327774">
                <a:tc>
                  <a:txBody>
                    <a:bodyPr/>
                    <a:lstStyle/>
                    <a:p>
                      <a:pPr algn="ctr"/>
                      <a:r>
                        <a:rPr lang="en-US" sz="2000" dirty="0" smtClean="0"/>
                        <a:t>Time</a:t>
                      </a:r>
                      <a:endParaRPr lang="en-NZ" sz="2000" dirty="0">
                        <a:solidFill>
                          <a:schemeClr val="bg1"/>
                        </a:solidFill>
                      </a:endParaRPr>
                    </a:p>
                  </a:txBody>
                  <a:tcPr/>
                </a:tc>
                <a:tc>
                  <a:txBody>
                    <a:bodyPr/>
                    <a:lstStyle/>
                    <a:p>
                      <a:pPr algn="ctr"/>
                      <a:r>
                        <a:rPr lang="en-US" sz="2000" dirty="0" err="1" smtClean="0"/>
                        <a:t>Xaction</a:t>
                      </a:r>
                      <a:endParaRPr lang="en-NZ" sz="2000" dirty="0">
                        <a:solidFill>
                          <a:schemeClr val="bg1"/>
                        </a:solidFill>
                      </a:endParaRPr>
                    </a:p>
                  </a:txBody>
                  <a:tcPr/>
                </a:tc>
                <a:tc>
                  <a:txBody>
                    <a:bodyPr/>
                    <a:lstStyle/>
                    <a:p>
                      <a:pPr algn="ctr"/>
                      <a:r>
                        <a:rPr lang="en-US" sz="2000" dirty="0" smtClean="0"/>
                        <a:t>Operation</a:t>
                      </a:r>
                      <a:endParaRPr lang="en-NZ" sz="2000" dirty="0">
                        <a:solidFill>
                          <a:schemeClr val="bg1"/>
                        </a:solidFill>
                      </a:endParaRPr>
                    </a:p>
                  </a:txBody>
                  <a:tcPr/>
                </a:tc>
                <a:tc>
                  <a:txBody>
                    <a:bodyPr/>
                    <a:lstStyle/>
                    <a:p>
                      <a:pPr algn="ctr"/>
                      <a:r>
                        <a:rPr lang="en-US" sz="2000" dirty="0" err="1" smtClean="0"/>
                        <a:t>qtyXYZ</a:t>
                      </a:r>
                      <a:endParaRPr lang="en-NZ" sz="2000" dirty="0">
                        <a:solidFill>
                          <a:schemeClr val="bg1"/>
                        </a:solidFill>
                      </a:endParaRPr>
                    </a:p>
                  </a:txBody>
                  <a:tcPr/>
                </a:tc>
                <a:extLst>
                  <a:ext uri="{0D108BD9-81ED-4DB2-BD59-A6C34878D82A}">
                    <a16:rowId xmlns:a16="http://schemas.microsoft.com/office/drawing/2014/main" val="10000"/>
                  </a:ext>
                </a:extLst>
              </a:tr>
              <a:tr h="302561">
                <a:tc>
                  <a:txBody>
                    <a:bodyPr/>
                    <a:lstStyle/>
                    <a:p>
                      <a:r>
                        <a:rPr lang="en-US" dirty="0" smtClean="0"/>
                        <a:t>1</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t>Read </a:t>
                      </a:r>
                      <a:r>
                        <a:rPr lang="en-US" dirty="0" err="1" smtClean="0"/>
                        <a:t>qtyXYZ</a:t>
                      </a:r>
                      <a:endParaRPr lang="en-NZ" dirty="0">
                        <a:solidFill>
                          <a:schemeClr val="bg1"/>
                        </a:solidFill>
                      </a:endParaRPr>
                    </a:p>
                  </a:txBody>
                  <a:tcPr/>
                </a:tc>
                <a:tc>
                  <a:txBody>
                    <a:bodyPr/>
                    <a:lstStyle/>
                    <a:p>
                      <a:pPr lvl="1"/>
                      <a:r>
                        <a:rPr lang="en-US" dirty="0" smtClean="0"/>
                        <a:t>40</a:t>
                      </a:r>
                      <a:endParaRPr lang="en-NZ" dirty="0">
                        <a:solidFill>
                          <a:schemeClr val="bg1"/>
                        </a:solidFill>
                      </a:endParaRPr>
                    </a:p>
                  </a:txBody>
                  <a:tcPr/>
                </a:tc>
                <a:extLst>
                  <a:ext uri="{0D108BD9-81ED-4DB2-BD59-A6C34878D82A}">
                    <a16:rowId xmlns:a16="http://schemas.microsoft.com/office/drawing/2014/main" val="10001"/>
                  </a:ext>
                </a:extLst>
              </a:tr>
              <a:tr h="302561">
                <a:tc>
                  <a:txBody>
                    <a:bodyPr/>
                    <a:lstStyle/>
                    <a:p>
                      <a:r>
                        <a:rPr lang="en-US" dirty="0" smtClean="0"/>
                        <a:t>2</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Read </a:t>
                      </a:r>
                      <a:r>
                        <a:rPr lang="en-US" dirty="0" err="1" smtClean="0"/>
                        <a:t>qtyXYZ</a:t>
                      </a:r>
                      <a:endParaRPr lang="en-NZ" dirty="0" smtClean="0">
                        <a:solidFill>
                          <a:schemeClr val="bg1"/>
                        </a:solidFill>
                      </a:endParaRPr>
                    </a:p>
                  </a:txBody>
                  <a:tcPr/>
                </a:tc>
                <a:tc>
                  <a:txBody>
                    <a:bodyPr/>
                    <a:lstStyle/>
                    <a:p>
                      <a:pPr lvl="1"/>
                      <a:r>
                        <a:rPr lang="en-US" dirty="0" smtClean="0">
                          <a:solidFill>
                            <a:schemeClr val="bg1"/>
                          </a:solidFill>
                        </a:rPr>
                        <a:t>40</a:t>
                      </a:r>
                      <a:endParaRPr lang="en-NZ" dirty="0">
                        <a:solidFill>
                          <a:schemeClr val="bg1"/>
                        </a:solidFill>
                      </a:endParaRPr>
                    </a:p>
                  </a:txBody>
                  <a:tcPr/>
                </a:tc>
                <a:extLst>
                  <a:ext uri="{0D108BD9-81ED-4DB2-BD59-A6C34878D82A}">
                    <a16:rowId xmlns:a16="http://schemas.microsoft.com/office/drawing/2014/main" val="10002"/>
                  </a:ext>
                </a:extLst>
              </a:tr>
              <a:tr h="302561">
                <a:tc>
                  <a:txBody>
                    <a:bodyPr/>
                    <a:lstStyle/>
                    <a:p>
                      <a:r>
                        <a:rPr lang="en-US" dirty="0" smtClean="0"/>
                        <a:t>3</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qtyXYZ</a:t>
                      </a:r>
                      <a:r>
                        <a:rPr lang="en-US" dirty="0" smtClean="0"/>
                        <a:t> +=  125    </a:t>
                      </a:r>
                      <a:r>
                        <a:rPr lang="en-US" i="1" dirty="0" smtClean="0"/>
                        <a:t>(</a:t>
                      </a:r>
                      <a:r>
                        <a:rPr lang="en-US" i="1" dirty="0" smtClean="0">
                          <a:solidFill>
                            <a:srgbClr val="7030A0"/>
                          </a:solidFill>
                        </a:rPr>
                        <a:t>165)</a:t>
                      </a:r>
                      <a:endParaRPr lang="en-NZ" i="1" dirty="0" smtClean="0">
                        <a:solidFill>
                          <a:srgbClr val="7030A0"/>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3"/>
                  </a:ext>
                </a:extLst>
              </a:tr>
              <a:tr h="302561">
                <a:tc>
                  <a:txBody>
                    <a:bodyPr/>
                    <a:lstStyle/>
                    <a:p>
                      <a:r>
                        <a:rPr lang="en-US" dirty="0" smtClean="0"/>
                        <a:t>4</a:t>
                      </a:r>
                      <a:endParaRPr lang="en-NZ" dirty="0">
                        <a:solidFill>
                          <a:schemeClr val="bg1"/>
                        </a:solidFill>
                      </a:endParaRPr>
                    </a:p>
                  </a:txBody>
                  <a:tcPr/>
                </a:tc>
                <a:tc>
                  <a:txBody>
                    <a:bodyPr/>
                    <a:lstStyle/>
                    <a:p>
                      <a:pPr algn="ctr"/>
                      <a:r>
                        <a:rPr lang="en-US" dirty="0" smtClean="0">
                          <a:solidFill>
                            <a:schemeClr val="bg1"/>
                          </a:solidFill>
                        </a:rPr>
                        <a:t>T2</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qtyXYZ</a:t>
                      </a:r>
                      <a:r>
                        <a:rPr lang="en-US" dirty="0" smtClean="0"/>
                        <a:t> -=  15         </a:t>
                      </a:r>
                      <a:r>
                        <a:rPr lang="en-US" i="1" dirty="0" smtClean="0">
                          <a:solidFill>
                            <a:srgbClr val="7030A0"/>
                          </a:solidFill>
                        </a:rPr>
                        <a:t>(25)</a:t>
                      </a:r>
                      <a:endParaRPr lang="en-NZ" i="1" dirty="0" smtClean="0">
                        <a:solidFill>
                          <a:srgbClr val="7030A0"/>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4"/>
                  </a:ext>
                </a:extLst>
              </a:tr>
              <a:tr h="302561">
                <a:tc>
                  <a:txBody>
                    <a:bodyPr/>
                    <a:lstStyle/>
                    <a:p>
                      <a:r>
                        <a:rPr lang="en-US" dirty="0" smtClean="0"/>
                        <a:t>5</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Write</a:t>
                      </a:r>
                      <a:r>
                        <a:rPr lang="en-US" baseline="0" dirty="0" smtClean="0"/>
                        <a:t> </a:t>
                      </a:r>
                      <a:r>
                        <a:rPr lang="en-US" baseline="0" dirty="0" err="1" smtClean="0"/>
                        <a:t>qtyXYZ</a:t>
                      </a:r>
                      <a:endParaRPr lang="en-NZ" dirty="0" smtClean="0">
                        <a:solidFill>
                          <a:schemeClr val="bg1"/>
                        </a:solidFill>
                      </a:endParaRPr>
                    </a:p>
                  </a:txBody>
                  <a:tcPr/>
                </a:tc>
                <a:tc>
                  <a:txBody>
                    <a:bodyPr/>
                    <a:lstStyle/>
                    <a:p>
                      <a:pPr lvl="1"/>
                      <a:r>
                        <a:rPr lang="en-US" dirty="0" smtClean="0">
                          <a:solidFill>
                            <a:schemeClr val="bg1"/>
                          </a:solidFill>
                        </a:rPr>
                        <a:t>165</a:t>
                      </a:r>
                      <a:endParaRPr lang="en-NZ" dirty="0">
                        <a:solidFill>
                          <a:schemeClr val="bg1"/>
                        </a:solidFill>
                      </a:endParaRPr>
                    </a:p>
                  </a:txBody>
                  <a:tcPr/>
                </a:tc>
                <a:extLst>
                  <a:ext uri="{0D108BD9-81ED-4DB2-BD59-A6C34878D82A}">
                    <a16:rowId xmlns:a16="http://schemas.microsoft.com/office/drawing/2014/main" val="10005"/>
                  </a:ext>
                </a:extLst>
              </a:tr>
              <a:tr h="302561">
                <a:tc>
                  <a:txBody>
                    <a:bodyPr/>
                    <a:lstStyle/>
                    <a:p>
                      <a:r>
                        <a:rPr lang="en-US" dirty="0" smtClean="0"/>
                        <a:t>6</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smtClean="0"/>
                        <a:t>Write</a:t>
                      </a:r>
                      <a:r>
                        <a:rPr lang="en-US" baseline="0" dirty="0" smtClean="0"/>
                        <a:t> </a:t>
                      </a:r>
                      <a:r>
                        <a:rPr lang="en-US" baseline="0" dirty="0" err="1" smtClean="0"/>
                        <a:t>qtyXYZ</a:t>
                      </a:r>
                      <a:endParaRPr lang="en-NZ" dirty="0">
                        <a:solidFill>
                          <a:schemeClr val="bg1"/>
                        </a:solidFill>
                      </a:endParaRPr>
                    </a:p>
                  </a:txBody>
                  <a:tcPr/>
                </a:tc>
                <a:tc>
                  <a:txBody>
                    <a:bodyPr/>
                    <a:lstStyle/>
                    <a:p>
                      <a:pPr lvl="1"/>
                      <a:r>
                        <a:rPr lang="en-US" dirty="0" smtClean="0">
                          <a:solidFill>
                            <a:srgbClr val="FF0000"/>
                          </a:solidFill>
                        </a:rPr>
                        <a:t>25!!</a:t>
                      </a:r>
                      <a:endParaRPr lang="en-NZ" dirty="0">
                        <a:solidFill>
                          <a:srgbClr val="FF0000"/>
                        </a:solidFill>
                      </a:endParaRPr>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and Conflicts</a:t>
            </a:r>
            <a:endParaRPr lang="en-NZ" dirty="0"/>
          </a:p>
        </p:txBody>
      </p:sp>
      <p:sp>
        <p:nvSpPr>
          <p:cNvPr id="3" name="Content Placeholder 2"/>
          <p:cNvSpPr>
            <a:spLocks noGrp="1"/>
          </p:cNvSpPr>
          <p:nvPr>
            <p:ph idx="1"/>
          </p:nvPr>
        </p:nvSpPr>
        <p:spPr>
          <a:xfrm>
            <a:off x="4857752" y="1214422"/>
            <a:ext cx="3571900" cy="857256"/>
          </a:xfrm>
        </p:spPr>
        <p:txBody>
          <a:bodyPr/>
          <a:lstStyle/>
          <a:p>
            <a:pPr marL="912114" lvl="1" indent="-514350">
              <a:buNone/>
            </a:pPr>
            <a:r>
              <a:rPr lang="en-US" sz="2000" dirty="0" smtClean="0"/>
              <a:t>T1: 		</a:t>
            </a:r>
            <a:r>
              <a:rPr lang="en-US" sz="2000" dirty="0" err="1" smtClean="0"/>
              <a:t>qtyXYZ</a:t>
            </a:r>
            <a:r>
              <a:rPr lang="en-US" sz="2000" dirty="0" smtClean="0"/>
              <a:t> = </a:t>
            </a:r>
            <a:r>
              <a:rPr lang="en-US" sz="2000" dirty="0" err="1" smtClean="0"/>
              <a:t>qtyXYZ</a:t>
            </a:r>
            <a:r>
              <a:rPr lang="en-US" sz="2000" dirty="0" smtClean="0"/>
              <a:t> + 125</a:t>
            </a:r>
          </a:p>
          <a:p>
            <a:pPr marL="912114" lvl="1" indent="-514350">
              <a:buNone/>
            </a:pPr>
            <a:r>
              <a:rPr lang="en-US" sz="2000" dirty="0" smtClean="0"/>
              <a:t>T2:		</a:t>
            </a:r>
            <a:r>
              <a:rPr lang="en-US" sz="2000" dirty="0" err="1" smtClean="0"/>
              <a:t>qtyXYZ</a:t>
            </a:r>
            <a:r>
              <a:rPr lang="en-US" sz="2000" dirty="0" smtClean="0"/>
              <a:t> = </a:t>
            </a:r>
            <a:r>
              <a:rPr lang="en-US" sz="2000" dirty="0" err="1" smtClean="0"/>
              <a:t>qtyXYZ</a:t>
            </a:r>
            <a:r>
              <a:rPr lang="en-US" sz="2000" dirty="0" smtClean="0"/>
              <a:t>  -  15</a:t>
            </a:r>
          </a:p>
          <a:p>
            <a:pPr marL="582930" indent="-514350">
              <a:buNone/>
            </a:pPr>
            <a:endParaRPr lang="en-NZ" dirty="0" smtClean="0"/>
          </a:p>
          <a:p>
            <a:endParaRPr lang="en-NZ" dirty="0"/>
          </a:p>
        </p:txBody>
      </p:sp>
      <p:graphicFrame>
        <p:nvGraphicFramePr>
          <p:cNvPr id="5" name="Table 4"/>
          <p:cNvGraphicFramePr>
            <a:graphicFrameLocks noGrp="1"/>
          </p:cNvGraphicFramePr>
          <p:nvPr/>
        </p:nvGraphicFramePr>
        <p:xfrm>
          <a:off x="428596" y="2285992"/>
          <a:ext cx="8286808" cy="4328160"/>
        </p:xfrm>
        <a:graphic>
          <a:graphicData uri="http://schemas.openxmlformats.org/drawingml/2006/table">
            <a:tbl>
              <a:tblPr firstRow="1" bandRow="1">
                <a:tableStyleId>{22838BEF-8BB2-4498-84A7-C5851F593DF1}</a:tableStyleId>
              </a:tblPr>
              <a:tblGrid>
                <a:gridCol w="1220005">
                  <a:extLst>
                    <a:ext uri="{9D8B030D-6E8A-4147-A177-3AD203B41FA5}">
                      <a16:colId xmlns:a16="http://schemas.microsoft.com/office/drawing/2014/main" val="20000"/>
                    </a:ext>
                  </a:extLst>
                </a:gridCol>
                <a:gridCol w="2355602">
                  <a:extLst>
                    <a:ext uri="{9D8B030D-6E8A-4147-A177-3AD203B41FA5}">
                      <a16:colId xmlns:a16="http://schemas.microsoft.com/office/drawing/2014/main" val="20001"/>
                    </a:ext>
                  </a:extLst>
                </a:gridCol>
                <a:gridCol w="3012728">
                  <a:extLst>
                    <a:ext uri="{9D8B030D-6E8A-4147-A177-3AD203B41FA5}">
                      <a16:colId xmlns:a16="http://schemas.microsoft.com/office/drawing/2014/main" val="20002"/>
                    </a:ext>
                  </a:extLst>
                </a:gridCol>
                <a:gridCol w="1698473">
                  <a:extLst>
                    <a:ext uri="{9D8B030D-6E8A-4147-A177-3AD203B41FA5}">
                      <a16:colId xmlns:a16="http://schemas.microsoft.com/office/drawing/2014/main" val="20003"/>
                    </a:ext>
                  </a:extLst>
                </a:gridCol>
              </a:tblGrid>
              <a:tr h="327774">
                <a:tc>
                  <a:txBody>
                    <a:bodyPr/>
                    <a:lstStyle/>
                    <a:p>
                      <a:pPr algn="ctr"/>
                      <a:r>
                        <a:rPr lang="en-US" sz="2000" dirty="0" smtClean="0"/>
                        <a:t>Time</a:t>
                      </a:r>
                      <a:endParaRPr lang="en-NZ" sz="2000" dirty="0">
                        <a:solidFill>
                          <a:schemeClr val="bg1"/>
                        </a:solidFill>
                      </a:endParaRPr>
                    </a:p>
                  </a:txBody>
                  <a:tcPr/>
                </a:tc>
                <a:tc>
                  <a:txBody>
                    <a:bodyPr/>
                    <a:lstStyle/>
                    <a:p>
                      <a:pPr algn="ctr"/>
                      <a:r>
                        <a:rPr lang="en-US" sz="2000" dirty="0" err="1" smtClean="0"/>
                        <a:t>Xaction</a:t>
                      </a:r>
                      <a:endParaRPr lang="en-NZ" sz="2000" dirty="0">
                        <a:solidFill>
                          <a:schemeClr val="bg1"/>
                        </a:solidFill>
                      </a:endParaRPr>
                    </a:p>
                  </a:txBody>
                  <a:tcPr/>
                </a:tc>
                <a:tc>
                  <a:txBody>
                    <a:bodyPr/>
                    <a:lstStyle/>
                    <a:p>
                      <a:pPr algn="ctr"/>
                      <a:r>
                        <a:rPr lang="en-US" sz="2000" dirty="0" smtClean="0"/>
                        <a:t>Operation</a:t>
                      </a:r>
                      <a:endParaRPr lang="en-NZ" sz="2000" dirty="0">
                        <a:solidFill>
                          <a:schemeClr val="bg1"/>
                        </a:solidFill>
                      </a:endParaRPr>
                    </a:p>
                  </a:txBody>
                  <a:tcPr/>
                </a:tc>
                <a:tc>
                  <a:txBody>
                    <a:bodyPr/>
                    <a:lstStyle/>
                    <a:p>
                      <a:pPr algn="ctr"/>
                      <a:r>
                        <a:rPr lang="en-US" sz="2000" dirty="0" err="1" smtClean="0"/>
                        <a:t>qtyXYZ</a:t>
                      </a:r>
                      <a:endParaRPr lang="en-NZ" sz="2000" dirty="0">
                        <a:solidFill>
                          <a:schemeClr val="bg1"/>
                        </a:solidFill>
                      </a:endParaRPr>
                    </a:p>
                  </a:txBody>
                  <a:tcPr/>
                </a:tc>
                <a:extLst>
                  <a:ext uri="{0D108BD9-81ED-4DB2-BD59-A6C34878D82A}">
                    <a16:rowId xmlns:a16="http://schemas.microsoft.com/office/drawing/2014/main" val="10000"/>
                  </a:ext>
                </a:extLst>
              </a:tr>
              <a:tr h="302561">
                <a:tc>
                  <a:txBody>
                    <a:bodyPr/>
                    <a:lstStyle/>
                    <a:p>
                      <a:r>
                        <a:rPr lang="en-US" dirty="0" smtClean="0"/>
                        <a:t>1</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solidFill>
                            <a:schemeClr val="bg1"/>
                          </a:solidFill>
                        </a:rPr>
                        <a:t>LOCK</a:t>
                      </a:r>
                      <a:r>
                        <a:rPr lang="en-US" baseline="0" dirty="0" smtClean="0">
                          <a:solidFill>
                            <a:schemeClr val="bg1"/>
                          </a:solidFill>
                        </a:rPr>
                        <a:t> </a:t>
                      </a:r>
                      <a:r>
                        <a:rPr lang="en-US" baseline="0" dirty="0" err="1" smtClean="0">
                          <a:solidFill>
                            <a:schemeClr val="bg1"/>
                          </a:solidFill>
                        </a:rPr>
                        <a:t>qtyXYZ</a:t>
                      </a:r>
                      <a:endParaRPr lang="en-NZ" dirty="0">
                        <a:solidFill>
                          <a:schemeClr val="bg1"/>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1"/>
                  </a:ext>
                </a:extLst>
              </a:tr>
              <a:tr h="302561">
                <a:tc>
                  <a:txBody>
                    <a:bodyPr/>
                    <a:lstStyle/>
                    <a:p>
                      <a:r>
                        <a:rPr lang="en-US" dirty="0" smtClean="0"/>
                        <a:t>2</a:t>
                      </a:r>
                      <a:endParaRPr lang="en-NZ" dirty="0">
                        <a:solidFill>
                          <a:schemeClr val="bg1"/>
                        </a:solidFill>
                      </a:endParaRPr>
                    </a:p>
                  </a:txBody>
                  <a:tcPr/>
                </a:tc>
                <a:tc>
                  <a:txBody>
                    <a:bodyPr/>
                    <a:lstStyle/>
                    <a:p>
                      <a:pPr algn="ctr"/>
                      <a:r>
                        <a:rPr lang="en-US" dirty="0" smtClean="0">
                          <a:solidFill>
                            <a:schemeClr val="dk1"/>
                          </a:solidFill>
                        </a:rPr>
                        <a:t>T1</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Read </a:t>
                      </a:r>
                      <a:r>
                        <a:rPr lang="en-US" dirty="0" err="1" smtClean="0">
                          <a:solidFill>
                            <a:schemeClr val="bg1"/>
                          </a:solidFill>
                        </a:rPr>
                        <a:t>qtyXYZ</a:t>
                      </a:r>
                      <a:endParaRPr lang="en-NZ" dirty="0" smtClean="0">
                        <a:solidFill>
                          <a:schemeClr val="bg1"/>
                        </a:solidFill>
                      </a:endParaRPr>
                    </a:p>
                  </a:txBody>
                  <a:tcPr/>
                </a:tc>
                <a:tc>
                  <a:txBody>
                    <a:bodyPr/>
                    <a:lstStyle/>
                    <a:p>
                      <a:pPr lvl="1"/>
                      <a:r>
                        <a:rPr lang="en-US" dirty="0" smtClean="0">
                          <a:solidFill>
                            <a:schemeClr val="bg1"/>
                          </a:solidFill>
                        </a:rPr>
                        <a:t>40</a:t>
                      </a:r>
                      <a:endParaRPr lang="en-NZ" dirty="0">
                        <a:solidFill>
                          <a:schemeClr val="bg1"/>
                        </a:solidFill>
                      </a:endParaRPr>
                    </a:p>
                  </a:txBody>
                  <a:tcPr/>
                </a:tc>
                <a:extLst>
                  <a:ext uri="{0D108BD9-81ED-4DB2-BD59-A6C34878D82A}">
                    <a16:rowId xmlns:a16="http://schemas.microsoft.com/office/drawing/2014/main" val="10002"/>
                  </a:ext>
                </a:extLst>
              </a:tr>
              <a:tr h="302561">
                <a:tc>
                  <a:txBody>
                    <a:bodyPr/>
                    <a:lstStyle/>
                    <a:p>
                      <a:r>
                        <a:rPr lang="en-US" dirty="0" smtClean="0"/>
                        <a:t>3</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solidFill>
                            <a:srgbClr val="7030A0"/>
                          </a:solidFill>
                        </a:rPr>
                        <a:t>Requests</a:t>
                      </a:r>
                      <a:r>
                        <a:rPr lang="en-US" i="1" baseline="0" dirty="0" smtClean="0">
                          <a:solidFill>
                            <a:srgbClr val="7030A0"/>
                          </a:solidFill>
                        </a:rPr>
                        <a:t> exclusive lock on </a:t>
                      </a:r>
                      <a:r>
                        <a:rPr lang="en-US" i="1" baseline="0" dirty="0" err="1" smtClean="0">
                          <a:solidFill>
                            <a:srgbClr val="7030A0"/>
                          </a:solidFill>
                        </a:rPr>
                        <a:t>qtyXYZ</a:t>
                      </a:r>
                      <a:r>
                        <a:rPr lang="en-US" i="1" baseline="0" dirty="0" smtClean="0">
                          <a:solidFill>
                            <a:srgbClr val="7030A0"/>
                          </a:solidFill>
                        </a:rPr>
                        <a:t>. Must wait.</a:t>
                      </a:r>
                      <a:endParaRPr lang="en-NZ" i="1" dirty="0" smtClean="0">
                        <a:solidFill>
                          <a:srgbClr val="7030A0"/>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3"/>
                  </a:ext>
                </a:extLst>
              </a:tr>
              <a:tr h="302561">
                <a:tc>
                  <a:txBody>
                    <a:bodyPr/>
                    <a:lstStyle/>
                    <a:p>
                      <a:r>
                        <a:rPr lang="en-US" dirty="0" smtClean="0"/>
                        <a:t>4</a:t>
                      </a:r>
                      <a:endParaRPr lang="en-NZ"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dk1"/>
                          </a:solidFill>
                        </a:rPr>
                        <a:t>T1</a:t>
                      </a:r>
                      <a:endParaRPr lang="en-NZ" dirty="0" smtClean="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qtyXYZ</a:t>
                      </a:r>
                      <a:r>
                        <a:rPr lang="en-US" dirty="0" smtClean="0"/>
                        <a:t> +=  125    </a:t>
                      </a:r>
                      <a:r>
                        <a:rPr lang="en-US" i="1" dirty="0" smtClean="0"/>
                        <a:t>(</a:t>
                      </a:r>
                      <a:r>
                        <a:rPr lang="en-US" i="1" dirty="0" smtClean="0">
                          <a:solidFill>
                            <a:srgbClr val="7030A0"/>
                          </a:solidFill>
                        </a:rPr>
                        <a:t>165)</a:t>
                      </a:r>
                      <a:endParaRPr lang="en-NZ" i="1" dirty="0" smtClean="0">
                        <a:solidFill>
                          <a:srgbClr val="7030A0"/>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4"/>
                  </a:ext>
                </a:extLst>
              </a:tr>
              <a:tr h="302561">
                <a:tc>
                  <a:txBody>
                    <a:bodyPr/>
                    <a:lstStyle/>
                    <a:p>
                      <a:r>
                        <a:rPr lang="en-US" dirty="0" smtClean="0"/>
                        <a:t>5</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Write</a:t>
                      </a:r>
                      <a:r>
                        <a:rPr lang="en-US" baseline="0" dirty="0" smtClean="0"/>
                        <a:t> </a:t>
                      </a:r>
                      <a:r>
                        <a:rPr lang="en-US" baseline="0" dirty="0" err="1" smtClean="0"/>
                        <a:t>qtyXYZ</a:t>
                      </a:r>
                      <a:endParaRPr lang="en-NZ" dirty="0" smtClean="0">
                        <a:solidFill>
                          <a:schemeClr val="bg1"/>
                        </a:solidFill>
                      </a:endParaRPr>
                    </a:p>
                  </a:txBody>
                  <a:tcPr/>
                </a:tc>
                <a:tc>
                  <a:txBody>
                    <a:bodyPr/>
                    <a:lstStyle/>
                    <a:p>
                      <a:pPr lvl="1"/>
                      <a:r>
                        <a:rPr lang="en-US" dirty="0" smtClean="0">
                          <a:solidFill>
                            <a:schemeClr val="bg1"/>
                          </a:solidFill>
                        </a:rPr>
                        <a:t>165</a:t>
                      </a:r>
                      <a:endParaRPr lang="en-NZ" dirty="0">
                        <a:solidFill>
                          <a:schemeClr val="bg1"/>
                        </a:solidFill>
                      </a:endParaRPr>
                    </a:p>
                  </a:txBody>
                  <a:tcPr/>
                </a:tc>
                <a:extLst>
                  <a:ext uri="{0D108BD9-81ED-4DB2-BD59-A6C34878D82A}">
                    <a16:rowId xmlns:a16="http://schemas.microsoft.com/office/drawing/2014/main" val="10005"/>
                  </a:ext>
                </a:extLst>
              </a:tr>
              <a:tr h="302561">
                <a:tc>
                  <a:txBody>
                    <a:bodyPr/>
                    <a:lstStyle/>
                    <a:p>
                      <a:r>
                        <a:rPr lang="en-US" dirty="0" smtClean="0"/>
                        <a:t>6</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solidFill>
                            <a:schemeClr val="bg1"/>
                          </a:solidFill>
                        </a:rPr>
                        <a:t>UNLOCK </a:t>
                      </a:r>
                      <a:r>
                        <a:rPr lang="en-US" dirty="0" err="1" smtClean="0">
                          <a:solidFill>
                            <a:schemeClr val="bg1"/>
                          </a:solidFill>
                        </a:rPr>
                        <a:t>qtyXYZ</a:t>
                      </a:r>
                      <a:endParaRPr lang="en-NZ" dirty="0">
                        <a:solidFill>
                          <a:schemeClr val="bg1"/>
                        </a:solidFill>
                      </a:endParaRPr>
                    </a:p>
                  </a:txBody>
                  <a:tcPr/>
                </a:tc>
                <a:tc>
                  <a:txBody>
                    <a:bodyPr/>
                    <a:lstStyle/>
                    <a:p>
                      <a:pPr lvl="1"/>
                      <a:endParaRPr lang="en-NZ" dirty="0">
                        <a:solidFill>
                          <a:srgbClr val="FF0000"/>
                        </a:solidFill>
                      </a:endParaRPr>
                    </a:p>
                  </a:txBody>
                  <a:tcPr/>
                </a:tc>
                <a:extLst>
                  <a:ext uri="{0D108BD9-81ED-4DB2-BD59-A6C34878D82A}">
                    <a16:rowId xmlns:a16="http://schemas.microsoft.com/office/drawing/2014/main" val="10006"/>
                  </a:ext>
                </a:extLst>
              </a:tr>
              <a:tr h="302561">
                <a:tc>
                  <a:txBody>
                    <a:bodyPr/>
                    <a:lstStyle/>
                    <a:p>
                      <a:r>
                        <a:rPr lang="en-US" dirty="0" smtClean="0">
                          <a:solidFill>
                            <a:schemeClr val="bg1"/>
                          </a:solidFill>
                        </a:rPr>
                        <a:t>7</a:t>
                      </a:r>
                      <a:endParaRPr lang="en-NZ" dirty="0">
                        <a:solidFill>
                          <a:schemeClr val="bg1"/>
                        </a:solidFill>
                      </a:endParaRPr>
                    </a:p>
                  </a:txBody>
                  <a:tcPr/>
                </a:tc>
                <a:tc>
                  <a:txBody>
                    <a:bodyPr/>
                    <a:lstStyle/>
                    <a:p>
                      <a:pPr algn="ctr"/>
                      <a:r>
                        <a:rPr lang="en-US" dirty="0" smtClean="0">
                          <a:solidFill>
                            <a:schemeClr val="bg1"/>
                          </a:solidFill>
                        </a:rPr>
                        <a:t>T2</a:t>
                      </a:r>
                      <a:endParaRPr lang="en-NZ" dirty="0">
                        <a:solidFill>
                          <a:schemeClr val="bg1"/>
                        </a:solidFill>
                      </a:endParaRPr>
                    </a:p>
                  </a:txBody>
                  <a:tcPr/>
                </a:tc>
                <a:tc>
                  <a:txBody>
                    <a:bodyPr/>
                    <a:lstStyle/>
                    <a:p>
                      <a:r>
                        <a:rPr lang="en-US" dirty="0" smtClean="0">
                          <a:solidFill>
                            <a:schemeClr val="bg1"/>
                          </a:solidFill>
                        </a:rPr>
                        <a:t>LOCK</a:t>
                      </a:r>
                      <a:r>
                        <a:rPr lang="en-US" baseline="0" dirty="0" smtClean="0">
                          <a:solidFill>
                            <a:schemeClr val="bg1"/>
                          </a:solidFill>
                        </a:rPr>
                        <a:t> </a:t>
                      </a:r>
                      <a:r>
                        <a:rPr lang="en-US" baseline="0" dirty="0" err="1" smtClean="0">
                          <a:solidFill>
                            <a:schemeClr val="bg1"/>
                          </a:solidFill>
                        </a:rPr>
                        <a:t>qtyXYZ</a:t>
                      </a:r>
                      <a:endParaRPr lang="en-NZ" dirty="0">
                        <a:solidFill>
                          <a:schemeClr val="bg1"/>
                        </a:solidFill>
                      </a:endParaRPr>
                    </a:p>
                  </a:txBody>
                  <a:tcPr/>
                </a:tc>
                <a:tc>
                  <a:txBody>
                    <a:bodyPr/>
                    <a:lstStyle/>
                    <a:p>
                      <a:pPr lvl="1"/>
                      <a:endParaRPr lang="en-NZ" dirty="0">
                        <a:solidFill>
                          <a:srgbClr val="FF0000"/>
                        </a:solidFill>
                      </a:endParaRPr>
                    </a:p>
                  </a:txBody>
                  <a:tcPr/>
                </a:tc>
                <a:extLst>
                  <a:ext uri="{0D108BD9-81ED-4DB2-BD59-A6C34878D82A}">
                    <a16:rowId xmlns:a16="http://schemas.microsoft.com/office/drawing/2014/main" val="10007"/>
                  </a:ext>
                </a:extLst>
              </a:tr>
              <a:tr h="302561">
                <a:tc>
                  <a:txBody>
                    <a:bodyPr/>
                    <a:lstStyle/>
                    <a:p>
                      <a:r>
                        <a:rPr lang="en-US" dirty="0" smtClean="0">
                          <a:solidFill>
                            <a:schemeClr val="bg1"/>
                          </a:solidFill>
                        </a:rPr>
                        <a:t>8</a:t>
                      </a:r>
                      <a:endParaRPr lang="en-NZ" dirty="0">
                        <a:solidFill>
                          <a:schemeClr val="bg1"/>
                        </a:solidFill>
                      </a:endParaRPr>
                    </a:p>
                  </a:txBody>
                  <a:tcPr/>
                </a:tc>
                <a:tc>
                  <a:txBody>
                    <a:bodyPr/>
                    <a:lstStyle/>
                    <a:p>
                      <a:pPr algn="ctr"/>
                      <a:r>
                        <a:rPr lang="en-US" dirty="0" smtClean="0">
                          <a:solidFill>
                            <a:schemeClr val="bg1"/>
                          </a:solidFill>
                        </a:rPr>
                        <a:t>T2</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Read </a:t>
                      </a:r>
                      <a:r>
                        <a:rPr lang="en-US" dirty="0" err="1" smtClean="0">
                          <a:solidFill>
                            <a:schemeClr val="bg1"/>
                          </a:solidFill>
                        </a:rPr>
                        <a:t>qtyXYZ</a:t>
                      </a:r>
                      <a:endParaRPr lang="en-NZ" dirty="0" smtClean="0">
                        <a:solidFill>
                          <a:schemeClr val="bg1"/>
                        </a:solidFill>
                      </a:endParaRPr>
                    </a:p>
                  </a:txBody>
                  <a:tcPr/>
                </a:tc>
                <a:tc>
                  <a:txBody>
                    <a:bodyPr/>
                    <a:lstStyle/>
                    <a:p>
                      <a:pPr lvl="1"/>
                      <a:r>
                        <a:rPr lang="en-US" dirty="0" smtClean="0">
                          <a:solidFill>
                            <a:schemeClr val="bg1"/>
                          </a:solidFill>
                        </a:rPr>
                        <a:t>165</a:t>
                      </a:r>
                      <a:endParaRPr lang="en-NZ" dirty="0">
                        <a:solidFill>
                          <a:schemeClr val="bg1"/>
                        </a:solidFill>
                      </a:endParaRPr>
                    </a:p>
                  </a:txBody>
                  <a:tcPr/>
                </a:tc>
                <a:extLst>
                  <a:ext uri="{0D108BD9-81ED-4DB2-BD59-A6C34878D82A}">
                    <a16:rowId xmlns:a16="http://schemas.microsoft.com/office/drawing/2014/main" val="10008"/>
                  </a:ext>
                </a:extLst>
              </a:tr>
              <a:tr h="302561">
                <a:tc>
                  <a:txBody>
                    <a:bodyPr/>
                    <a:lstStyle/>
                    <a:p>
                      <a:r>
                        <a:rPr lang="en-US" dirty="0" smtClean="0">
                          <a:solidFill>
                            <a:schemeClr val="bg1"/>
                          </a:solidFill>
                        </a:rPr>
                        <a:t>9</a:t>
                      </a:r>
                      <a:endParaRPr lang="en-NZ" dirty="0">
                        <a:solidFill>
                          <a:schemeClr val="bg1"/>
                        </a:solidFill>
                      </a:endParaRPr>
                    </a:p>
                  </a:txBody>
                  <a:tcPr/>
                </a:tc>
                <a:tc>
                  <a:txBody>
                    <a:bodyPr/>
                    <a:lstStyle/>
                    <a:p>
                      <a:pPr algn="ctr"/>
                      <a:r>
                        <a:rPr lang="en-US" dirty="0" smtClean="0">
                          <a:solidFill>
                            <a:schemeClr val="bg1"/>
                          </a:solidFill>
                        </a:rPr>
                        <a:t>T2</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qtyXYZ</a:t>
                      </a:r>
                      <a:r>
                        <a:rPr lang="en-US" dirty="0" smtClean="0"/>
                        <a:t> -=  15         </a:t>
                      </a:r>
                      <a:r>
                        <a:rPr lang="en-US" i="1" dirty="0" smtClean="0">
                          <a:solidFill>
                            <a:srgbClr val="7030A0"/>
                          </a:solidFill>
                        </a:rPr>
                        <a:t>(150)</a:t>
                      </a:r>
                      <a:endParaRPr lang="en-NZ" i="1" dirty="0" smtClean="0">
                        <a:solidFill>
                          <a:srgbClr val="7030A0"/>
                        </a:solidFill>
                      </a:endParaRPr>
                    </a:p>
                  </a:txBody>
                  <a:tcPr/>
                </a:tc>
                <a:tc>
                  <a:txBody>
                    <a:bodyPr/>
                    <a:lstStyle/>
                    <a:p>
                      <a:pPr lvl="1"/>
                      <a:endParaRPr lang="en-NZ" dirty="0">
                        <a:solidFill>
                          <a:srgbClr val="FF0000"/>
                        </a:solidFill>
                      </a:endParaRPr>
                    </a:p>
                  </a:txBody>
                  <a:tcPr/>
                </a:tc>
                <a:extLst>
                  <a:ext uri="{0D108BD9-81ED-4DB2-BD59-A6C34878D82A}">
                    <a16:rowId xmlns:a16="http://schemas.microsoft.com/office/drawing/2014/main" val="10009"/>
                  </a:ext>
                </a:extLst>
              </a:tr>
              <a:tr h="302561">
                <a:tc>
                  <a:txBody>
                    <a:bodyPr/>
                    <a:lstStyle/>
                    <a:p>
                      <a:r>
                        <a:rPr lang="en-US" dirty="0" smtClean="0">
                          <a:solidFill>
                            <a:schemeClr val="bg1"/>
                          </a:solidFill>
                        </a:rPr>
                        <a:t>10</a:t>
                      </a:r>
                      <a:endParaRPr lang="en-NZ" dirty="0">
                        <a:solidFill>
                          <a:schemeClr val="bg1"/>
                        </a:solidFill>
                      </a:endParaRPr>
                    </a:p>
                  </a:txBody>
                  <a:tcPr/>
                </a:tc>
                <a:tc>
                  <a:txBody>
                    <a:bodyPr/>
                    <a:lstStyle/>
                    <a:p>
                      <a:pPr algn="ctr"/>
                      <a:r>
                        <a:rPr lang="en-US" dirty="0" smtClean="0">
                          <a:solidFill>
                            <a:schemeClr val="bg1"/>
                          </a:solidFill>
                        </a:rPr>
                        <a:t>T2</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Write</a:t>
                      </a:r>
                      <a:r>
                        <a:rPr lang="en-US" baseline="0" dirty="0" smtClean="0"/>
                        <a:t> </a:t>
                      </a:r>
                      <a:r>
                        <a:rPr lang="en-US" baseline="0" dirty="0" err="1" smtClean="0"/>
                        <a:t>qtyXYZ</a:t>
                      </a:r>
                      <a:endParaRPr lang="en-NZ" dirty="0" smtClean="0">
                        <a:solidFill>
                          <a:schemeClr val="bg1"/>
                        </a:solidFill>
                      </a:endParaRPr>
                    </a:p>
                  </a:txBody>
                  <a:tcPr/>
                </a:tc>
                <a:tc>
                  <a:txBody>
                    <a:bodyPr/>
                    <a:lstStyle/>
                    <a:p>
                      <a:pPr lvl="1"/>
                      <a:r>
                        <a:rPr lang="en-US" dirty="0" smtClean="0">
                          <a:solidFill>
                            <a:schemeClr val="bg1"/>
                          </a:solidFill>
                        </a:rPr>
                        <a:t>150</a:t>
                      </a:r>
                      <a:endParaRPr lang="en-NZ" dirty="0">
                        <a:solidFill>
                          <a:schemeClr val="bg1"/>
                        </a:solidFill>
                      </a:endParaRPr>
                    </a:p>
                  </a:txBody>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Locking</a:t>
            </a:r>
            <a:endParaRPr lang="en-NZ" dirty="0"/>
          </a:p>
        </p:txBody>
      </p:sp>
      <p:sp>
        <p:nvSpPr>
          <p:cNvPr id="3" name="Content Placeholder 2"/>
          <p:cNvSpPr>
            <a:spLocks noGrp="1"/>
          </p:cNvSpPr>
          <p:nvPr>
            <p:ph idx="1"/>
          </p:nvPr>
        </p:nvSpPr>
        <p:spPr/>
        <p:txBody>
          <a:bodyPr/>
          <a:lstStyle/>
          <a:p>
            <a:r>
              <a:rPr lang="en-US" dirty="0" smtClean="0"/>
              <a:t>Increased overhead</a:t>
            </a:r>
          </a:p>
          <a:p>
            <a:r>
              <a:rPr lang="en-US" dirty="0" smtClean="0"/>
              <a:t>Increased storage space</a:t>
            </a:r>
          </a:p>
          <a:p>
            <a:pPr>
              <a:buNone/>
            </a:pPr>
            <a:endParaRPr lang="en-US" dirty="0" smtClean="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Locking</a:t>
            </a:r>
            <a:endParaRPr lang="en-NZ" dirty="0"/>
          </a:p>
        </p:txBody>
      </p:sp>
      <p:sp>
        <p:nvSpPr>
          <p:cNvPr id="3" name="Content Placeholder 2"/>
          <p:cNvSpPr>
            <a:spLocks noGrp="1"/>
          </p:cNvSpPr>
          <p:nvPr>
            <p:ph idx="1"/>
          </p:nvPr>
        </p:nvSpPr>
        <p:spPr/>
        <p:txBody>
          <a:bodyPr/>
          <a:lstStyle/>
          <a:p>
            <a:pPr>
              <a:buNone/>
            </a:pPr>
            <a:endParaRPr lang="en-US" dirty="0" smtClean="0"/>
          </a:p>
          <a:p>
            <a:endParaRPr lang="en-NZ" dirty="0"/>
          </a:p>
        </p:txBody>
      </p:sp>
      <p:graphicFrame>
        <p:nvGraphicFramePr>
          <p:cNvPr id="4" name="Content Placeholder 4"/>
          <p:cNvGraphicFramePr>
            <a:graphicFrameLocks/>
          </p:cNvGraphicFramePr>
          <p:nvPr/>
        </p:nvGraphicFramePr>
        <p:xfrm>
          <a:off x="714348" y="2839108"/>
          <a:ext cx="7872442" cy="3876040"/>
        </p:xfrm>
        <a:graphic>
          <a:graphicData uri="http://schemas.openxmlformats.org/drawingml/2006/table">
            <a:tbl>
              <a:tblPr firstRow="1" bandRow="1">
                <a:tableStyleId>{5C22544A-7EE6-4342-B048-85BDC9FD1C3A}</a:tableStyleId>
              </a:tblPr>
              <a:tblGrid>
                <a:gridCol w="3449821">
                  <a:extLst>
                    <a:ext uri="{9D8B030D-6E8A-4147-A177-3AD203B41FA5}">
                      <a16:colId xmlns:a16="http://schemas.microsoft.com/office/drawing/2014/main" val="20000"/>
                    </a:ext>
                  </a:extLst>
                </a:gridCol>
                <a:gridCol w="972800">
                  <a:extLst>
                    <a:ext uri="{9D8B030D-6E8A-4147-A177-3AD203B41FA5}">
                      <a16:colId xmlns:a16="http://schemas.microsoft.com/office/drawing/2014/main" val="20001"/>
                    </a:ext>
                  </a:extLst>
                </a:gridCol>
                <a:gridCol w="3449821">
                  <a:extLst>
                    <a:ext uri="{9D8B030D-6E8A-4147-A177-3AD203B41FA5}">
                      <a16:colId xmlns:a16="http://schemas.microsoft.com/office/drawing/2014/main" val="20002"/>
                    </a:ext>
                  </a:extLst>
                </a:gridCol>
              </a:tblGrid>
              <a:tr h="370840">
                <a:tc>
                  <a:txBody>
                    <a:bodyPr/>
                    <a:lstStyle/>
                    <a:p>
                      <a:pPr algn="ctr"/>
                      <a:r>
                        <a:rPr lang="en-US" dirty="0" err="1" smtClean="0">
                          <a:solidFill>
                            <a:schemeClr val="bg1"/>
                          </a:solidFill>
                        </a:rPr>
                        <a:t>Xact</a:t>
                      </a:r>
                      <a:r>
                        <a:rPr lang="en-US" baseline="0" dirty="0" smtClean="0">
                          <a:solidFill>
                            <a:schemeClr val="bg1"/>
                          </a:solidFill>
                        </a:rPr>
                        <a:t> 1</a:t>
                      </a:r>
                      <a:endParaRPr lang="en-NZ" dirty="0">
                        <a:solidFill>
                          <a:schemeClr val="bg1"/>
                        </a:solidFill>
                      </a:endParaRPr>
                    </a:p>
                  </a:txBody>
                  <a:tcPr/>
                </a:tc>
                <a:tc>
                  <a:txBody>
                    <a:bodyPr/>
                    <a:lstStyle/>
                    <a:p>
                      <a:pPr algn="ctr"/>
                      <a:r>
                        <a:rPr lang="en-US" dirty="0" smtClean="0">
                          <a:solidFill>
                            <a:schemeClr val="bg1"/>
                          </a:solidFill>
                        </a:rPr>
                        <a:t>Time</a:t>
                      </a:r>
                      <a:endParaRPr lang="en-NZ" dirty="0">
                        <a:solidFill>
                          <a:schemeClr val="bg1"/>
                        </a:solidFill>
                      </a:endParaRPr>
                    </a:p>
                  </a:txBody>
                  <a:tcPr/>
                </a:tc>
                <a:tc>
                  <a:txBody>
                    <a:bodyPr/>
                    <a:lstStyle/>
                    <a:p>
                      <a:pPr algn="ctr"/>
                      <a:r>
                        <a:rPr lang="en-US" dirty="0" smtClean="0">
                          <a:solidFill>
                            <a:schemeClr val="bg1"/>
                          </a:solidFill>
                        </a:rPr>
                        <a:t>Xact2</a:t>
                      </a:r>
                      <a:endParaRPr lang="en-NZ" dirty="0">
                        <a:solidFill>
                          <a:schemeClr val="bg1"/>
                        </a:solidFill>
                      </a:endParaRPr>
                    </a:p>
                  </a:txBody>
                  <a:tcPr/>
                </a:tc>
                <a:extLst>
                  <a:ext uri="{0D108BD9-81ED-4DB2-BD59-A6C34878D82A}">
                    <a16:rowId xmlns:a16="http://schemas.microsoft.com/office/drawing/2014/main" val="10000"/>
                  </a:ext>
                </a:extLst>
              </a:tr>
              <a:tr h="370840">
                <a:tc>
                  <a:txBody>
                    <a:bodyPr/>
                    <a:lstStyle/>
                    <a:p>
                      <a:r>
                        <a:rPr lang="en-US" dirty="0" smtClean="0">
                          <a:solidFill>
                            <a:schemeClr val="bg1"/>
                          </a:solidFill>
                        </a:rPr>
                        <a:t>Shared (read-only) lock on X</a:t>
                      </a:r>
                      <a:endParaRPr lang="en-NZ" dirty="0">
                        <a:solidFill>
                          <a:schemeClr val="bg1"/>
                        </a:solidFill>
                      </a:endParaRPr>
                    </a:p>
                  </a:txBody>
                  <a:tcPr/>
                </a:tc>
                <a:tc>
                  <a:txBody>
                    <a:bodyPr/>
                    <a:lstStyle/>
                    <a:p>
                      <a:pPr algn="ctr"/>
                      <a:r>
                        <a:rPr lang="en-US" dirty="0" smtClean="0">
                          <a:solidFill>
                            <a:schemeClr val="bg1"/>
                          </a:solidFill>
                        </a:rPr>
                        <a:t>1</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1"/>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2</a:t>
                      </a:r>
                      <a:endParaRPr lang="en-NZ" dirty="0">
                        <a:solidFill>
                          <a:schemeClr val="bg1"/>
                        </a:solidFill>
                      </a:endParaRPr>
                    </a:p>
                  </a:txBody>
                  <a:tcPr/>
                </a:tc>
                <a:tc>
                  <a:txBody>
                    <a:bodyPr/>
                    <a:lstStyle/>
                    <a:p>
                      <a:r>
                        <a:rPr lang="en-US" dirty="0" smtClean="0">
                          <a:solidFill>
                            <a:schemeClr val="bg1"/>
                          </a:solidFill>
                        </a:rPr>
                        <a:t>Shared (read-only) lock on Y</a:t>
                      </a:r>
                      <a:endParaRPr lang="en-NZ" dirty="0">
                        <a:solidFill>
                          <a:schemeClr val="bg1"/>
                        </a:solidFill>
                      </a:endParaRPr>
                    </a:p>
                  </a:txBody>
                  <a:tcPr/>
                </a:tc>
                <a:extLst>
                  <a:ext uri="{0D108BD9-81ED-4DB2-BD59-A6C34878D82A}">
                    <a16:rowId xmlns:a16="http://schemas.microsoft.com/office/drawing/2014/main" val="10002"/>
                  </a:ext>
                </a:extLst>
              </a:tr>
              <a:tr h="370840">
                <a:tc>
                  <a:txBody>
                    <a:bodyPr/>
                    <a:lstStyle/>
                    <a:p>
                      <a:r>
                        <a:rPr lang="en-US" dirty="0" smtClean="0">
                          <a:solidFill>
                            <a:schemeClr val="bg1"/>
                          </a:solidFill>
                        </a:rPr>
                        <a:t>Requests exclusive lock on Y -&gt;</a:t>
                      </a:r>
                      <a:r>
                        <a:rPr lang="en-US" baseline="0" dirty="0" smtClean="0">
                          <a:solidFill>
                            <a:schemeClr val="bg1"/>
                          </a:solidFill>
                        </a:rPr>
                        <a:t> Waits</a:t>
                      </a:r>
                      <a:endParaRPr lang="en-NZ" dirty="0">
                        <a:solidFill>
                          <a:schemeClr val="bg1"/>
                        </a:solidFill>
                      </a:endParaRPr>
                    </a:p>
                  </a:txBody>
                  <a:tcPr/>
                </a:tc>
                <a:tc>
                  <a:txBody>
                    <a:bodyPr/>
                    <a:lstStyle/>
                    <a:p>
                      <a:pPr algn="ctr"/>
                      <a:r>
                        <a:rPr lang="en-US" dirty="0" smtClean="0">
                          <a:solidFill>
                            <a:schemeClr val="bg1"/>
                          </a:solidFill>
                        </a:rPr>
                        <a:t>3</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3"/>
                  </a:ext>
                </a:extLst>
              </a:tr>
              <a:tr h="370840">
                <a:tc>
                  <a:txBody>
                    <a:bodyPr/>
                    <a:lstStyle/>
                    <a:p>
                      <a:r>
                        <a:rPr lang="en-US" baseline="0" dirty="0" smtClean="0">
                          <a:solidFill>
                            <a:schemeClr val="bg1"/>
                          </a:solidFill>
                        </a:rPr>
                        <a:t>Waits</a:t>
                      </a:r>
                      <a:endParaRPr lang="en-NZ" dirty="0">
                        <a:solidFill>
                          <a:schemeClr val="bg1"/>
                        </a:solidFill>
                      </a:endParaRPr>
                    </a:p>
                  </a:txBody>
                  <a:tcPr/>
                </a:tc>
                <a:tc>
                  <a:txBody>
                    <a:bodyPr/>
                    <a:lstStyle/>
                    <a:p>
                      <a:pPr algn="ctr"/>
                      <a:r>
                        <a:rPr lang="en-US" dirty="0" smtClean="0">
                          <a:solidFill>
                            <a:schemeClr val="bg1"/>
                          </a:solidFill>
                        </a:rPr>
                        <a:t>4</a:t>
                      </a:r>
                      <a:endParaRPr lang="en-NZ" dirty="0">
                        <a:solidFill>
                          <a:schemeClr val="bg1"/>
                        </a:solidFill>
                      </a:endParaRPr>
                    </a:p>
                  </a:txBody>
                  <a:tcPr/>
                </a:tc>
                <a:tc>
                  <a:txBody>
                    <a:bodyPr/>
                    <a:lstStyle/>
                    <a:p>
                      <a:r>
                        <a:rPr lang="en-US" dirty="0" smtClean="0">
                          <a:solidFill>
                            <a:schemeClr val="bg1"/>
                          </a:solidFill>
                        </a:rPr>
                        <a:t>Requests exclusive lock on X - &gt; Waits</a:t>
                      </a:r>
                      <a:endParaRPr lang="en-NZ" dirty="0">
                        <a:solidFill>
                          <a:schemeClr val="bg1"/>
                        </a:solidFill>
                      </a:endParaRPr>
                    </a:p>
                  </a:txBody>
                  <a:tcPr/>
                </a:tc>
                <a:extLst>
                  <a:ext uri="{0D108BD9-81ED-4DB2-BD59-A6C34878D82A}">
                    <a16:rowId xmlns:a16="http://schemas.microsoft.com/office/drawing/2014/main" val="10004"/>
                  </a:ext>
                </a:extLst>
              </a:tr>
              <a:tr h="370840">
                <a:tc>
                  <a:txBody>
                    <a:bodyPr/>
                    <a:lstStyle/>
                    <a:p>
                      <a:r>
                        <a:rPr lang="en-US" baseline="0" dirty="0" smtClean="0">
                          <a:solidFill>
                            <a:schemeClr val="bg1"/>
                          </a:solidFill>
                        </a:rPr>
                        <a:t>Waits</a:t>
                      </a:r>
                      <a:endParaRPr lang="en-NZ" dirty="0">
                        <a:solidFill>
                          <a:schemeClr val="bg1"/>
                        </a:solidFill>
                      </a:endParaRPr>
                    </a:p>
                  </a:txBody>
                  <a:tcPr/>
                </a:tc>
                <a:tc>
                  <a:txBody>
                    <a:bodyPr/>
                    <a:lstStyle/>
                    <a:p>
                      <a:pPr algn="ctr"/>
                      <a:r>
                        <a:rPr lang="en-US" dirty="0" smtClean="0">
                          <a:solidFill>
                            <a:schemeClr val="bg1"/>
                          </a:solidFill>
                        </a:rPr>
                        <a:t>5</a:t>
                      </a:r>
                      <a:endParaRPr lang="en-NZ" dirty="0">
                        <a:solidFill>
                          <a:schemeClr val="bg1"/>
                        </a:solidFill>
                      </a:endParaRPr>
                    </a:p>
                  </a:txBody>
                  <a:tcPr/>
                </a:tc>
                <a:tc>
                  <a:txBody>
                    <a:bodyPr/>
                    <a:lstStyle/>
                    <a:p>
                      <a:r>
                        <a:rPr lang="en-US" baseline="0" dirty="0" smtClean="0">
                          <a:solidFill>
                            <a:schemeClr val="bg1"/>
                          </a:solidFill>
                        </a:rPr>
                        <a:t>Waits</a:t>
                      </a:r>
                      <a:endParaRPr lang="en-NZ" dirty="0">
                        <a:solidFill>
                          <a:schemeClr val="bg1"/>
                        </a:solidFill>
                      </a:endParaRPr>
                    </a:p>
                  </a:txBody>
                  <a:tcPr/>
                </a:tc>
                <a:extLst>
                  <a:ext uri="{0D108BD9-81ED-4DB2-BD59-A6C34878D82A}">
                    <a16:rowId xmlns:a16="http://schemas.microsoft.com/office/drawing/2014/main" val="10005"/>
                  </a:ext>
                </a:extLst>
              </a:tr>
              <a:tr h="370840">
                <a:tc>
                  <a:txBody>
                    <a:bodyPr/>
                    <a:lstStyle/>
                    <a:p>
                      <a:r>
                        <a:rPr lang="en-US" baseline="0" dirty="0" smtClean="0">
                          <a:solidFill>
                            <a:schemeClr val="bg1"/>
                          </a:solidFill>
                        </a:rPr>
                        <a:t>Waits</a:t>
                      </a:r>
                      <a:endParaRPr lang="en-NZ" dirty="0">
                        <a:solidFill>
                          <a:schemeClr val="bg1"/>
                        </a:solidFill>
                      </a:endParaRPr>
                    </a:p>
                  </a:txBody>
                  <a:tcPr/>
                </a:tc>
                <a:tc>
                  <a:txBody>
                    <a:bodyPr/>
                    <a:lstStyle/>
                    <a:p>
                      <a:pPr algn="ctr"/>
                      <a:r>
                        <a:rPr lang="en-US" dirty="0" smtClean="0">
                          <a:solidFill>
                            <a:schemeClr val="bg1"/>
                          </a:solidFill>
                        </a:rPr>
                        <a:t>6</a:t>
                      </a:r>
                      <a:endParaRPr lang="en-NZ" dirty="0">
                        <a:solidFill>
                          <a:schemeClr val="bg1"/>
                        </a:solidFill>
                      </a:endParaRPr>
                    </a:p>
                  </a:txBody>
                  <a:tcPr/>
                </a:tc>
                <a:tc>
                  <a:txBody>
                    <a:bodyPr/>
                    <a:lstStyle/>
                    <a:p>
                      <a:r>
                        <a:rPr lang="en-US" baseline="0" dirty="0" smtClean="0">
                          <a:solidFill>
                            <a:schemeClr val="bg1"/>
                          </a:solidFill>
                        </a:rPr>
                        <a:t>Waits</a:t>
                      </a:r>
                      <a:endParaRPr lang="en-NZ" dirty="0">
                        <a:solidFill>
                          <a:schemeClr val="bg1"/>
                        </a:solidFill>
                      </a:endParaRPr>
                    </a:p>
                  </a:txBody>
                  <a:tcPr/>
                </a:tc>
                <a:extLst>
                  <a:ext uri="{0D108BD9-81ED-4DB2-BD59-A6C34878D82A}">
                    <a16:rowId xmlns:a16="http://schemas.microsoft.com/office/drawing/2014/main" val="10006"/>
                  </a:ext>
                </a:extLst>
              </a:tr>
              <a:tr h="370840">
                <a:tc>
                  <a:txBody>
                    <a:bodyPr/>
                    <a:lstStyle/>
                    <a:p>
                      <a:r>
                        <a:rPr lang="en-US" baseline="0" dirty="0" smtClean="0">
                          <a:solidFill>
                            <a:schemeClr val="bg1"/>
                          </a:solidFill>
                        </a:rPr>
                        <a:t>Waits</a:t>
                      </a:r>
                      <a:endParaRPr lang="en-NZ" dirty="0">
                        <a:solidFill>
                          <a:schemeClr val="bg1"/>
                        </a:solidFill>
                      </a:endParaRPr>
                    </a:p>
                  </a:txBody>
                  <a:tcPr/>
                </a:tc>
                <a:tc>
                  <a:txBody>
                    <a:bodyPr/>
                    <a:lstStyle/>
                    <a:p>
                      <a:pPr algn="ctr"/>
                      <a:r>
                        <a:rPr lang="en-US" dirty="0" smtClean="0">
                          <a:solidFill>
                            <a:schemeClr val="bg1"/>
                          </a:solidFill>
                        </a:rPr>
                        <a:t>7</a:t>
                      </a:r>
                      <a:endParaRPr lang="en-NZ" dirty="0">
                        <a:solidFill>
                          <a:schemeClr val="bg1"/>
                        </a:solidFill>
                      </a:endParaRPr>
                    </a:p>
                  </a:txBody>
                  <a:tcPr/>
                </a:tc>
                <a:tc>
                  <a:txBody>
                    <a:bodyPr/>
                    <a:lstStyle/>
                    <a:p>
                      <a:r>
                        <a:rPr lang="en-US" baseline="0" dirty="0" smtClean="0">
                          <a:solidFill>
                            <a:schemeClr val="bg1"/>
                          </a:solidFill>
                        </a:rPr>
                        <a:t>Waits</a:t>
                      </a:r>
                      <a:endParaRPr lang="en-NZ" dirty="0">
                        <a:solidFill>
                          <a:schemeClr val="bg1"/>
                        </a:solidFill>
                      </a:endParaRPr>
                    </a:p>
                  </a:txBody>
                  <a:tcPr/>
                </a:tc>
                <a:extLst>
                  <a:ext uri="{0D108BD9-81ED-4DB2-BD59-A6C34878D82A}">
                    <a16:rowId xmlns:a16="http://schemas.microsoft.com/office/drawing/2014/main" val="10007"/>
                  </a:ext>
                </a:extLst>
              </a:tr>
              <a:tr h="370840">
                <a:tc>
                  <a:txBody>
                    <a:bodyPr/>
                    <a:lstStyle/>
                    <a:p>
                      <a:r>
                        <a:rPr lang="en-US" baseline="0" dirty="0" smtClean="0">
                          <a:solidFill>
                            <a:schemeClr val="bg1"/>
                          </a:solidFill>
                        </a:rPr>
                        <a:t>Waits….</a:t>
                      </a:r>
                      <a:endParaRPr lang="en-NZ" dirty="0">
                        <a:solidFill>
                          <a:schemeClr val="bg1"/>
                        </a:solidFill>
                      </a:endParaRPr>
                    </a:p>
                  </a:txBody>
                  <a:tcPr/>
                </a:tc>
                <a:tc>
                  <a:txBody>
                    <a:bodyPr/>
                    <a:lstStyle/>
                    <a:p>
                      <a:pPr algn="ctr"/>
                      <a:r>
                        <a:rPr lang="en-US" dirty="0" smtClean="0">
                          <a:solidFill>
                            <a:schemeClr val="bg1"/>
                          </a:solidFill>
                        </a:rPr>
                        <a:t>8</a:t>
                      </a:r>
                      <a:endParaRPr lang="en-NZ" dirty="0">
                        <a:solidFill>
                          <a:schemeClr val="bg1"/>
                        </a:solidFill>
                      </a:endParaRPr>
                    </a:p>
                  </a:txBody>
                  <a:tcPr/>
                </a:tc>
                <a:tc>
                  <a:txBody>
                    <a:bodyPr/>
                    <a:lstStyle/>
                    <a:p>
                      <a:r>
                        <a:rPr lang="en-US" baseline="0" dirty="0" smtClean="0">
                          <a:solidFill>
                            <a:schemeClr val="bg1"/>
                          </a:solidFill>
                        </a:rPr>
                        <a:t>Waits….</a:t>
                      </a:r>
                      <a:endParaRPr lang="en-NZ" dirty="0">
                        <a:solidFill>
                          <a:schemeClr val="bg1"/>
                        </a:solidFill>
                      </a:endParaRPr>
                    </a:p>
                  </a:txBody>
                  <a:tcPr/>
                </a:tc>
                <a:extLst>
                  <a:ext uri="{0D108BD9-81ED-4DB2-BD59-A6C34878D82A}">
                    <a16:rowId xmlns:a16="http://schemas.microsoft.com/office/drawing/2014/main" val="10008"/>
                  </a:ext>
                </a:extLst>
              </a:tr>
            </a:tbl>
          </a:graphicData>
        </a:graphic>
      </p:graphicFrame>
      <p:sp>
        <p:nvSpPr>
          <p:cNvPr id="5" name="Content Placeholder 2"/>
          <p:cNvSpPr txBox="1">
            <a:spLocks/>
          </p:cNvSpPr>
          <p:nvPr/>
        </p:nvSpPr>
        <p:spPr>
          <a:xfrm>
            <a:off x="800128" y="1857396"/>
            <a:ext cx="7772400" cy="4572000"/>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lang="en-US" sz="3000" dirty="0" smtClean="0"/>
              <a:t>Deadlock</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Concurrency Protocol 2: Timestamp Ordering</a:t>
            </a:r>
            <a:endParaRPr lang="en-NZ" dirty="0"/>
          </a:p>
        </p:txBody>
      </p:sp>
      <p:sp>
        <p:nvSpPr>
          <p:cNvPr id="3" name="Content Placeholder 2"/>
          <p:cNvSpPr>
            <a:spLocks noGrp="1"/>
          </p:cNvSpPr>
          <p:nvPr>
            <p:ph idx="1"/>
          </p:nvPr>
        </p:nvSpPr>
        <p:spPr>
          <a:xfrm>
            <a:off x="914400" y="2426502"/>
            <a:ext cx="7772400" cy="3788580"/>
          </a:xfrm>
        </p:spPr>
        <p:txBody>
          <a:bodyPr>
            <a:normAutofit lnSpcReduction="10000"/>
          </a:bodyPr>
          <a:lstStyle/>
          <a:p>
            <a:r>
              <a:rPr lang="en-NZ" dirty="0" smtClean="0"/>
              <a:t>Each transaction is given a “timestamp” when it initiates</a:t>
            </a:r>
          </a:p>
          <a:p>
            <a:r>
              <a:rPr lang="en-NZ" dirty="0" smtClean="0"/>
              <a:t>Timestamps are unique and monotonic</a:t>
            </a:r>
          </a:p>
          <a:p>
            <a:r>
              <a:rPr lang="en-NZ" dirty="0" smtClean="0"/>
              <a:t>For each data object, we store the timestamp of the transaction that most recently accessed it</a:t>
            </a:r>
          </a:p>
          <a:p>
            <a:r>
              <a:rPr lang="en-NZ" dirty="0" smtClean="0"/>
              <a:t>Conflicts are identified by comparing timestamps</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Management</a:t>
            </a:r>
            <a:endParaRPr lang="en-NZ" dirty="0"/>
          </a:p>
        </p:txBody>
      </p:sp>
      <p:sp>
        <p:nvSpPr>
          <p:cNvPr id="3" name="Content Placeholder 2"/>
          <p:cNvSpPr>
            <a:spLocks noGrp="1"/>
          </p:cNvSpPr>
          <p:nvPr>
            <p:ph idx="1"/>
          </p:nvPr>
        </p:nvSpPr>
        <p:spPr/>
        <p:txBody>
          <a:bodyPr/>
          <a:lstStyle/>
          <a:p>
            <a:r>
              <a:rPr lang="en-US" dirty="0" smtClean="0"/>
              <a:t>Transaction:</a:t>
            </a:r>
          </a:p>
          <a:p>
            <a:pPr lvl="1"/>
            <a:r>
              <a:rPr lang="en-US" dirty="0" smtClean="0"/>
              <a:t>A </a:t>
            </a:r>
            <a:r>
              <a:rPr lang="en-US" i="1" dirty="0" smtClean="0"/>
              <a:t>logical</a:t>
            </a:r>
            <a:r>
              <a:rPr lang="en-US" dirty="0" smtClean="0"/>
              <a:t> unit of work on the database that must be treated as indivisible in order to maintain the database in a correct state.</a:t>
            </a:r>
          </a:p>
          <a:p>
            <a:pPr lvl="1"/>
            <a:r>
              <a:rPr lang="en-US" dirty="0" smtClean="0"/>
              <a:t>That is, either all operations of the transaction must happen, or none must happen.</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Timestamp Ordering</a:t>
            </a:r>
            <a:endParaRPr lang="en-NZ" dirty="0"/>
          </a:p>
        </p:txBody>
      </p:sp>
      <p:sp>
        <p:nvSpPr>
          <p:cNvPr id="3" name="Content Placeholder 2"/>
          <p:cNvSpPr>
            <a:spLocks noGrp="1"/>
          </p:cNvSpPr>
          <p:nvPr>
            <p:ph idx="1"/>
          </p:nvPr>
        </p:nvSpPr>
        <p:spPr/>
        <p:txBody>
          <a:bodyPr/>
          <a:lstStyle/>
          <a:p>
            <a:r>
              <a:rPr lang="en-NZ" dirty="0" smtClean="0"/>
              <a:t>Assume T1 wishes to modify object X which was last modified by T2</a:t>
            </a:r>
          </a:p>
          <a:p>
            <a:endParaRPr lang="en-NZ" dirty="0" smtClean="0"/>
          </a:p>
          <a:p>
            <a:r>
              <a:rPr lang="en-NZ" dirty="0" smtClean="0"/>
              <a:t>If T1 younger than (i.e. started after) T2, T1 proceeds</a:t>
            </a:r>
          </a:p>
          <a:p>
            <a:r>
              <a:rPr lang="en-NZ" dirty="0" smtClean="0"/>
              <a:t>It T1 is older </a:t>
            </a:r>
            <a:r>
              <a:rPr lang="en-NZ" dirty="0"/>
              <a:t>than (i.e. started before T2), </a:t>
            </a:r>
            <a:r>
              <a:rPr lang="en-NZ" dirty="0" smtClean="0"/>
              <a:t>T1 restarts with a new timestamp.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Transaction Log</a:t>
            </a:r>
            <a:endParaRPr lang="en-NZ" dirty="0"/>
          </a:p>
        </p:txBody>
      </p:sp>
      <p:sp>
        <p:nvSpPr>
          <p:cNvPr id="3" name="Content Placeholder 2"/>
          <p:cNvSpPr>
            <a:spLocks noGrp="1"/>
          </p:cNvSpPr>
          <p:nvPr>
            <p:ph idx="1"/>
          </p:nvPr>
        </p:nvSpPr>
        <p:spPr/>
        <p:txBody>
          <a:bodyPr/>
          <a:lstStyle/>
          <a:p>
            <a:r>
              <a:rPr lang="en-NZ" dirty="0" smtClean="0"/>
              <a:t>When any transaction causes data modification, the change is first recorded in a special system file.</a:t>
            </a:r>
          </a:p>
          <a:p>
            <a:r>
              <a:rPr lang="en-NZ" dirty="0" smtClean="0"/>
              <a:t>Only after the transaction terminates successfully are the changes made to the actual database</a:t>
            </a:r>
          </a:p>
          <a:p>
            <a:r>
              <a:rPr lang="en-NZ" dirty="0" smtClean="0"/>
              <a:t>The transaction log thus:</a:t>
            </a:r>
          </a:p>
          <a:p>
            <a:pPr lvl="1"/>
            <a:r>
              <a:rPr lang="en-NZ" dirty="0" smtClean="0"/>
              <a:t>supports data integrity</a:t>
            </a:r>
          </a:p>
          <a:p>
            <a:pPr lvl="1"/>
            <a:r>
              <a:rPr lang="en-NZ" dirty="0" smtClean="0"/>
              <a:t>makes possible database recovery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Exercises</a:t>
            </a:r>
            <a:endParaRPr lang="en-NZ"/>
          </a:p>
        </p:txBody>
      </p:sp>
      <p:sp>
        <p:nvSpPr>
          <p:cNvPr id="3" name="Content Placeholder 2"/>
          <p:cNvSpPr>
            <a:spLocks noGrp="1"/>
          </p:cNvSpPr>
          <p:nvPr>
            <p:ph idx="1"/>
          </p:nvPr>
        </p:nvSpPr>
        <p:spPr/>
        <p:txBody>
          <a:bodyPr/>
          <a:lstStyle/>
          <a:p>
            <a:r>
              <a:rPr lang="en-NZ" dirty="0" smtClean="0"/>
              <a:t>Setup the 2012TSQL sample database:</a:t>
            </a:r>
          </a:p>
          <a:p>
            <a:pPr lvl="1"/>
            <a:r>
              <a:rPr lang="en-NZ" dirty="0" smtClean="0"/>
              <a:t>TSQL2012Sample-TransactionsDB</a:t>
            </a:r>
          </a:p>
          <a:p>
            <a:pPr marL="454914" lvl="1" indent="0">
              <a:buNone/>
            </a:pPr>
            <a:endParaRPr lang="en-NZ" dirty="0"/>
          </a:p>
          <a:p>
            <a:pPr marL="411480" lvl="1" indent="-342900">
              <a:spcBef>
                <a:spcPts val="700"/>
              </a:spcBef>
              <a:buClr>
                <a:schemeClr val="tx2"/>
              </a:buClr>
              <a:buSzPct val="95000"/>
              <a:buFont typeface="Wingdings"/>
              <a:buChar char=""/>
            </a:pPr>
            <a:r>
              <a:rPr lang="en-NZ" sz="3000" dirty="0"/>
              <a:t>Complete the transaction </a:t>
            </a:r>
            <a:r>
              <a:rPr lang="en-NZ" sz="3000" dirty="0"/>
              <a:t>exercises:</a:t>
            </a:r>
          </a:p>
          <a:p>
            <a:pPr lvl="1"/>
            <a:r>
              <a:rPr lang="en-NZ" smtClean="0"/>
              <a:t>Week8Lab1Transactions</a:t>
            </a:r>
            <a:endParaRPr lang="en-NZ" dirty="0"/>
          </a:p>
          <a:p>
            <a:endParaRPr lang="en-NZ"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NZ" dirty="0"/>
          </a:p>
        </p:txBody>
      </p:sp>
      <p:sp>
        <p:nvSpPr>
          <p:cNvPr id="3" name="Content Placeholder 2"/>
          <p:cNvSpPr>
            <a:spLocks noGrp="1"/>
          </p:cNvSpPr>
          <p:nvPr>
            <p:ph idx="1"/>
          </p:nvPr>
        </p:nvSpPr>
        <p:spPr/>
        <p:txBody>
          <a:bodyPr>
            <a:normAutofit lnSpcReduction="10000"/>
          </a:bodyPr>
          <a:lstStyle/>
          <a:p>
            <a:r>
              <a:rPr lang="en-US" dirty="0" smtClean="0"/>
              <a:t>Assume an inventory and billing database</a:t>
            </a:r>
          </a:p>
          <a:p>
            <a:r>
              <a:rPr lang="en-US" dirty="0" smtClean="0"/>
              <a:t>Customer C_001 purchases 25 units of item XYZ.</a:t>
            </a:r>
          </a:p>
          <a:p>
            <a:r>
              <a:rPr lang="en-US" dirty="0" smtClean="0"/>
              <a:t>The following operations must all occur:</a:t>
            </a:r>
          </a:p>
          <a:p>
            <a:pPr lvl="1"/>
            <a:r>
              <a:rPr lang="en-US" dirty="0" smtClean="0"/>
              <a:t>The order table must be updated to show the purchase</a:t>
            </a:r>
          </a:p>
          <a:p>
            <a:pPr lvl="1"/>
            <a:r>
              <a:rPr lang="en-US" dirty="0" smtClean="0"/>
              <a:t>The inventory entry of  item XYZ must be reduced by 25</a:t>
            </a:r>
          </a:p>
          <a:p>
            <a:pPr lvl="1"/>
            <a:r>
              <a:rPr lang="en-US" dirty="0" smtClean="0"/>
              <a:t>The purchase price must be added to the account balance of customer C_001.</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12064"/>
            <a:ext cx="8686800" cy="914400"/>
          </a:xfrm>
        </p:spPr>
        <p:txBody>
          <a:bodyPr/>
          <a:lstStyle/>
          <a:p>
            <a:r>
              <a:rPr lang="en-US" sz="3600" dirty="0" smtClean="0"/>
              <a:t>Essential Transaction Properties</a:t>
            </a:r>
            <a:endParaRPr lang="en-NZ" sz="3600" dirty="0"/>
          </a:p>
        </p:txBody>
      </p:sp>
      <p:sp>
        <p:nvSpPr>
          <p:cNvPr id="3" name="Content Placeholder 2"/>
          <p:cNvSpPr>
            <a:spLocks noGrp="1"/>
          </p:cNvSpPr>
          <p:nvPr>
            <p:ph idx="1"/>
          </p:nvPr>
        </p:nvSpPr>
        <p:spPr/>
        <p:txBody>
          <a:bodyPr/>
          <a:lstStyle/>
          <a:p>
            <a:r>
              <a:rPr lang="en-US" dirty="0" smtClean="0">
                <a:solidFill>
                  <a:srgbClr val="FF0000"/>
                </a:solidFill>
              </a:rPr>
              <a:t>A</a:t>
            </a:r>
            <a:r>
              <a:rPr lang="en-US" dirty="0" smtClean="0"/>
              <a:t>tomicity</a:t>
            </a:r>
          </a:p>
          <a:p>
            <a:r>
              <a:rPr lang="en-US" dirty="0" smtClean="0">
                <a:solidFill>
                  <a:srgbClr val="FF0000"/>
                </a:solidFill>
              </a:rPr>
              <a:t>C</a:t>
            </a:r>
            <a:r>
              <a:rPr lang="en-US" dirty="0" smtClean="0"/>
              <a:t>onsistency</a:t>
            </a:r>
          </a:p>
          <a:p>
            <a:r>
              <a:rPr lang="en-US" dirty="0" smtClean="0">
                <a:solidFill>
                  <a:srgbClr val="FF0000"/>
                </a:solidFill>
              </a:rPr>
              <a:t>I</a:t>
            </a:r>
            <a:r>
              <a:rPr lang="en-US" dirty="0" smtClean="0"/>
              <a:t>solation</a:t>
            </a:r>
          </a:p>
          <a:p>
            <a:r>
              <a:rPr lang="en-US" dirty="0" smtClean="0">
                <a:solidFill>
                  <a:srgbClr val="FF0000"/>
                </a:solidFill>
              </a:rPr>
              <a:t>D</a:t>
            </a:r>
            <a:r>
              <a:rPr lang="en-US" dirty="0" smtClean="0"/>
              <a:t>urability</a:t>
            </a:r>
          </a:p>
          <a:p>
            <a:r>
              <a:rPr lang="en-US" dirty="0" smtClean="0">
                <a:solidFill>
                  <a:srgbClr val="FF0000"/>
                </a:solidFill>
              </a:rPr>
              <a:t>S</a:t>
            </a:r>
            <a:r>
              <a:rPr lang="en-US" dirty="0" smtClean="0"/>
              <a:t>erialisability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12064"/>
            <a:ext cx="8686800" cy="914400"/>
          </a:xfrm>
        </p:spPr>
        <p:txBody>
          <a:bodyPr/>
          <a:lstStyle/>
          <a:p>
            <a:r>
              <a:rPr lang="en-US" sz="3600" dirty="0" smtClean="0"/>
              <a:t>Essential Transaction Properties</a:t>
            </a:r>
            <a:endParaRPr lang="en-NZ" sz="3600" dirty="0"/>
          </a:p>
        </p:txBody>
      </p:sp>
      <p:sp>
        <p:nvSpPr>
          <p:cNvPr id="3" name="Content Placeholder 2"/>
          <p:cNvSpPr>
            <a:spLocks noGrp="1"/>
          </p:cNvSpPr>
          <p:nvPr>
            <p:ph idx="1"/>
          </p:nvPr>
        </p:nvSpPr>
        <p:spPr/>
        <p:txBody>
          <a:bodyPr/>
          <a:lstStyle/>
          <a:p>
            <a:r>
              <a:rPr lang="en-US" dirty="0" smtClean="0">
                <a:solidFill>
                  <a:srgbClr val="FF0000"/>
                </a:solidFill>
              </a:rPr>
              <a:t>A</a:t>
            </a:r>
            <a:r>
              <a:rPr lang="en-US" dirty="0" smtClean="0"/>
              <a:t>tomicity</a:t>
            </a:r>
          </a:p>
          <a:p>
            <a:pPr lvl="1"/>
            <a:r>
              <a:rPr lang="en-US" dirty="0" smtClean="0"/>
              <a:t>Either all the operations or none of the operations in the transaction must be performed.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12064"/>
            <a:ext cx="8686800" cy="914400"/>
          </a:xfrm>
        </p:spPr>
        <p:txBody>
          <a:bodyPr/>
          <a:lstStyle/>
          <a:p>
            <a:r>
              <a:rPr lang="en-US" sz="3600" dirty="0" smtClean="0"/>
              <a:t>Essential Transaction Properties</a:t>
            </a:r>
            <a:endParaRPr lang="en-NZ" sz="3600" dirty="0"/>
          </a:p>
        </p:txBody>
      </p:sp>
      <p:sp>
        <p:nvSpPr>
          <p:cNvPr id="3" name="Content Placeholder 2"/>
          <p:cNvSpPr>
            <a:spLocks noGrp="1"/>
          </p:cNvSpPr>
          <p:nvPr>
            <p:ph idx="1"/>
          </p:nvPr>
        </p:nvSpPr>
        <p:spPr/>
        <p:txBody>
          <a:bodyPr/>
          <a:lstStyle/>
          <a:p>
            <a:r>
              <a:rPr lang="en-US" dirty="0" smtClean="0">
                <a:solidFill>
                  <a:srgbClr val="FF0000"/>
                </a:solidFill>
              </a:rPr>
              <a:t>C</a:t>
            </a:r>
            <a:r>
              <a:rPr lang="en-US" dirty="0" smtClean="0"/>
              <a:t>onsistency</a:t>
            </a:r>
          </a:p>
          <a:p>
            <a:pPr lvl="1"/>
            <a:r>
              <a:rPr lang="en-US" dirty="0" smtClean="0"/>
              <a:t>If the database is consistent prior to execution of a transaction, it must be consistent after execution of a transaction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12064"/>
            <a:ext cx="8686800" cy="914400"/>
          </a:xfrm>
        </p:spPr>
        <p:txBody>
          <a:bodyPr/>
          <a:lstStyle/>
          <a:p>
            <a:r>
              <a:rPr lang="en-US" sz="3600" dirty="0" smtClean="0"/>
              <a:t>Essential Transaction Properties</a:t>
            </a:r>
            <a:endParaRPr lang="en-NZ" sz="3600" dirty="0"/>
          </a:p>
        </p:txBody>
      </p:sp>
      <p:sp>
        <p:nvSpPr>
          <p:cNvPr id="3" name="Content Placeholder 2"/>
          <p:cNvSpPr>
            <a:spLocks noGrp="1"/>
          </p:cNvSpPr>
          <p:nvPr>
            <p:ph idx="1"/>
          </p:nvPr>
        </p:nvSpPr>
        <p:spPr/>
        <p:txBody>
          <a:bodyPr/>
          <a:lstStyle/>
          <a:p>
            <a:r>
              <a:rPr lang="en-US" dirty="0" smtClean="0">
                <a:solidFill>
                  <a:srgbClr val="FF0000"/>
                </a:solidFill>
              </a:rPr>
              <a:t>I</a:t>
            </a:r>
            <a:r>
              <a:rPr lang="en-US" dirty="0" smtClean="0"/>
              <a:t>solation</a:t>
            </a:r>
          </a:p>
          <a:p>
            <a:pPr lvl="1"/>
            <a:r>
              <a:rPr lang="en-US" dirty="0" smtClean="0"/>
              <a:t>The data used by a transaction is isolated from any other transactions.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12064"/>
            <a:ext cx="8686800" cy="914400"/>
          </a:xfrm>
        </p:spPr>
        <p:txBody>
          <a:bodyPr/>
          <a:lstStyle/>
          <a:p>
            <a:r>
              <a:rPr lang="en-US" sz="3600" dirty="0" smtClean="0"/>
              <a:t>Essential Transaction Properties</a:t>
            </a:r>
            <a:endParaRPr lang="en-NZ" sz="3600" dirty="0"/>
          </a:p>
        </p:txBody>
      </p:sp>
      <p:sp>
        <p:nvSpPr>
          <p:cNvPr id="3" name="Content Placeholder 2"/>
          <p:cNvSpPr>
            <a:spLocks noGrp="1"/>
          </p:cNvSpPr>
          <p:nvPr>
            <p:ph idx="1"/>
          </p:nvPr>
        </p:nvSpPr>
        <p:spPr/>
        <p:txBody>
          <a:bodyPr/>
          <a:lstStyle/>
          <a:p>
            <a:r>
              <a:rPr lang="en-US" dirty="0" smtClean="0">
                <a:solidFill>
                  <a:srgbClr val="FF0000"/>
                </a:solidFill>
              </a:rPr>
              <a:t>D</a:t>
            </a:r>
            <a:r>
              <a:rPr lang="en-US" dirty="0" smtClean="0"/>
              <a:t>urability</a:t>
            </a:r>
          </a:p>
          <a:p>
            <a:pPr lvl="1"/>
            <a:r>
              <a:rPr lang="en-US" dirty="0" smtClean="0"/>
              <a:t>Once a transaction makes  its final changes to the database, those changes cannot be undone or lost, even if the system fails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558</TotalTime>
  <Words>2789</Words>
  <Application>Microsoft Office PowerPoint</Application>
  <PresentationFormat>On-screen Show (4:3)</PresentationFormat>
  <Paragraphs>515</Paragraphs>
  <Slides>32</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Consolas</vt:lpstr>
      <vt:lpstr>Corbel</vt:lpstr>
      <vt:lpstr>Wingdings</vt:lpstr>
      <vt:lpstr>Wingdings 2</vt:lpstr>
      <vt:lpstr>Wingdings 3</vt:lpstr>
      <vt:lpstr>Metro</vt:lpstr>
      <vt:lpstr>Data Integrity</vt:lpstr>
      <vt:lpstr>Maintaining Data Integrity</vt:lpstr>
      <vt:lpstr>Transaction Management</vt:lpstr>
      <vt:lpstr>Example</vt:lpstr>
      <vt:lpstr>Essential Transaction Properties</vt:lpstr>
      <vt:lpstr>Essential Transaction Properties</vt:lpstr>
      <vt:lpstr>Essential Transaction Properties</vt:lpstr>
      <vt:lpstr>Essential Transaction Properties</vt:lpstr>
      <vt:lpstr>Essential Transaction Properties</vt:lpstr>
      <vt:lpstr>Essential Transaction Properties</vt:lpstr>
      <vt:lpstr>Essential Transaction Properties</vt:lpstr>
      <vt:lpstr>Defining Transactions in SQL</vt:lpstr>
      <vt:lpstr>Concurrency Control</vt:lpstr>
      <vt:lpstr>Lost Update</vt:lpstr>
      <vt:lpstr>Lost Update</vt:lpstr>
      <vt:lpstr>Uncommitted Data</vt:lpstr>
      <vt:lpstr>Uncommitted Data</vt:lpstr>
      <vt:lpstr>Inconsistent Retrieval</vt:lpstr>
      <vt:lpstr>Inconsistent Retrieval</vt:lpstr>
      <vt:lpstr>Preventing Concurrency Failures</vt:lpstr>
      <vt:lpstr>Concurrency Protocol 1: Locking</vt:lpstr>
      <vt:lpstr>Locking </vt:lpstr>
      <vt:lpstr>Locking </vt:lpstr>
      <vt:lpstr>Locking</vt:lpstr>
      <vt:lpstr>Locking and Conflicts</vt:lpstr>
      <vt:lpstr>Locking and Conflicts</vt:lpstr>
      <vt:lpstr>Problems with Locking</vt:lpstr>
      <vt:lpstr>Problems with Locking</vt:lpstr>
      <vt:lpstr>Concurrency Protocol 2: Timestamp Ordering</vt:lpstr>
      <vt:lpstr>Timestamp Ordering</vt:lpstr>
      <vt:lpstr>Transaction Log</vt:lpstr>
      <vt:lpstr>Exercises</vt:lpstr>
    </vt:vector>
  </TitlesOfParts>
  <Company>Otago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Integrity</dc:title>
  <dc:creator>phaden</dc:creator>
  <cp:lastModifiedBy>Krissi Wood</cp:lastModifiedBy>
  <cp:revision>227</cp:revision>
  <dcterms:created xsi:type="dcterms:W3CDTF">2010-04-28T20:41:04Z</dcterms:created>
  <dcterms:modified xsi:type="dcterms:W3CDTF">2019-09-10T02:40:37Z</dcterms:modified>
</cp:coreProperties>
</file>