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97" r:id="rId3"/>
    <p:sldId id="333" r:id="rId4"/>
    <p:sldId id="264" r:id="rId5"/>
    <p:sldId id="312" r:id="rId6"/>
    <p:sldId id="299" r:id="rId7"/>
    <p:sldId id="313" r:id="rId8"/>
    <p:sldId id="315" r:id="rId9"/>
    <p:sldId id="314" r:id="rId10"/>
    <p:sldId id="298" r:id="rId11"/>
    <p:sldId id="263" r:id="rId12"/>
    <p:sldId id="257" r:id="rId13"/>
    <p:sldId id="300" r:id="rId14"/>
    <p:sldId id="301" r:id="rId15"/>
    <p:sldId id="305" r:id="rId16"/>
    <p:sldId id="306" r:id="rId17"/>
    <p:sldId id="307" r:id="rId18"/>
    <p:sldId id="310" r:id="rId19"/>
    <p:sldId id="308" r:id="rId20"/>
    <p:sldId id="311" r:id="rId21"/>
    <p:sldId id="309" r:id="rId22"/>
    <p:sldId id="258" r:id="rId23"/>
    <p:sldId id="316" r:id="rId24"/>
    <p:sldId id="259" r:id="rId25"/>
    <p:sldId id="318" r:id="rId26"/>
    <p:sldId id="321" r:id="rId27"/>
    <p:sldId id="261" r:id="rId28"/>
    <p:sldId id="325" r:id="rId29"/>
    <p:sldId id="328" r:id="rId30"/>
    <p:sldId id="329" r:id="rId31"/>
    <p:sldId id="330" r:id="rId32"/>
    <p:sldId id="262" r:id="rId33"/>
    <p:sldId id="331" r:id="rId34"/>
    <p:sldId id="332" r:id="rId3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019" autoAdjust="0"/>
  </p:normalViewPr>
  <p:slideViewPr>
    <p:cSldViewPr>
      <p:cViewPr varScale="1">
        <p:scale>
          <a:sx n="48" d="100"/>
          <a:sy n="48" d="100"/>
        </p:scale>
        <p:origin x="245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1F9A632-1E78-4585-BEA1-A3B5C3F3B207}" type="datetimeFigureOut">
              <a:rPr lang="en-US"/>
              <a:pPr>
                <a:defRPr/>
              </a:pPr>
              <a:t>9/12/2019</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F46DB08-ACE1-4CA9-AFCA-28C36244E236}" type="slidenum">
              <a:rPr lang="en-NZ"/>
              <a:pPr>
                <a:defRPr/>
              </a:pPr>
              <a:t>‹#›</a:t>
            </a:fld>
            <a:endParaRPr lang="en-NZ"/>
          </a:p>
        </p:txBody>
      </p:sp>
    </p:spTree>
    <p:extLst>
      <p:ext uri="{BB962C8B-B14F-4D97-AF65-F5344CB8AC3E}">
        <p14:creationId xmlns:p14="http://schemas.microsoft.com/office/powerpoint/2010/main" val="8578471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Based on Churcher, chapters 3-6</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BA1932-93E5-40BE-989A-103AAD2A1595}"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You will note that there is no discussion here of eliminating redundancy or resolving many-to-many relationships.</a:t>
            </a:r>
          </a:p>
          <a:p>
            <a:pPr>
              <a:spcBef>
                <a:spcPct val="0"/>
              </a:spcBef>
              <a:buFontTx/>
              <a:buChar char="•"/>
            </a:pPr>
            <a:r>
              <a:rPr lang="en-NZ" dirty="0" smtClean="0"/>
              <a:t>These are issues in the next step of the process – logical modelling – where we will take our ERD and make it into tables</a:t>
            </a:r>
          </a:p>
          <a:p>
            <a:pPr>
              <a:spcBef>
                <a:spcPct val="0"/>
              </a:spcBef>
              <a:buFontTx/>
              <a:buChar char="•"/>
            </a:pPr>
            <a:r>
              <a:rPr lang="en-NZ" dirty="0" smtClean="0"/>
              <a:t>In this advanced course, we will take a formal approach to that process called “normalisation”, that will introduce rigour into our development cycle.</a:t>
            </a:r>
          </a:p>
          <a:p>
            <a:pPr>
              <a:spcBef>
                <a:spcPct val="0"/>
              </a:spcBef>
              <a:buFontTx/>
              <a:buChar char="•"/>
            </a:pPr>
            <a:r>
              <a:rPr lang="en-NZ" dirty="0" smtClean="0"/>
              <a:t>But we don’t worry about it here in the Conceptual Modelling stage. </a:t>
            </a:r>
            <a:r>
              <a:rPr lang="en-NZ" b="1" dirty="0" smtClean="0"/>
              <a:t>This is about getting an entity-relationship representation of our data universe, to the level of detail necessary to solve the client’s problem.</a:t>
            </a:r>
          </a:p>
          <a:p>
            <a:pPr>
              <a:spcBef>
                <a:spcPct val="0"/>
              </a:spcBef>
              <a:buFontTx/>
              <a:buChar char="•"/>
            </a:pPr>
            <a:r>
              <a:rPr lang="en-NZ" dirty="0" smtClean="0"/>
              <a:t>Note that this is only one SDLC that is used. There are others where, for example, the data model is converted into a relational schema prior to verification</a:t>
            </a:r>
            <a:r>
              <a:rPr lang="en-NZ" baseline="0" dirty="0" smtClean="0"/>
              <a:t> (which is done with the client)</a:t>
            </a:r>
            <a:endParaRPr lang="en-NZ" dirty="0" smtClean="0"/>
          </a:p>
          <a:p>
            <a:pPr>
              <a:spcBef>
                <a:spcPct val="0"/>
              </a:spcBef>
              <a:buFontTx/>
              <a:buChar char="•"/>
            </a:pPr>
            <a:r>
              <a:rPr lang="en-NZ" dirty="0" smtClean="0"/>
              <a:t>However, some authors have argued, convincingly to me, that it is easier for the client to understand an ERD than to understand a bunch of normalised tables.</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7B2D9B-0C46-4EB7-9334-C0B5A5AA63FE}" type="slidenum">
              <a:rPr lang="en-NZ"/>
              <a:pPr fontAlgn="base">
                <a:spcBef>
                  <a:spcPct val="0"/>
                </a:spcBef>
                <a:spcAft>
                  <a:spcPct val="0"/>
                </a:spcAft>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fontAlgn="auto">
              <a:spcBef>
                <a:spcPts val="0"/>
              </a:spcBef>
              <a:spcAft>
                <a:spcPts val="0"/>
              </a:spcAft>
              <a:buFont typeface="Arial" pitchFamily="34" charset="0"/>
              <a:buChar char="•"/>
              <a:defRPr/>
            </a:pPr>
            <a:r>
              <a:rPr lang="en-NZ" dirty="0" smtClean="0"/>
              <a:t> If you do databases for a living, you will be building systems about all kinds of data universes, some of which you won’t know anything about.</a:t>
            </a:r>
          </a:p>
          <a:p>
            <a:pPr fontAlgn="auto">
              <a:spcBef>
                <a:spcPts val="0"/>
              </a:spcBef>
              <a:spcAft>
                <a:spcPts val="0"/>
              </a:spcAft>
              <a:buFont typeface="Arial" pitchFamily="34" charset="0"/>
              <a:buChar char="•"/>
              <a:defRPr/>
            </a:pPr>
            <a:r>
              <a:rPr lang="en-NZ" dirty="0" smtClean="0"/>
              <a:t>That, of course, won’t work, so the first step is always this: find out what the thing is supposed to do</a:t>
            </a:r>
          </a:p>
          <a:p>
            <a:pPr fontAlgn="auto">
              <a:spcBef>
                <a:spcPts val="0"/>
              </a:spcBef>
              <a:spcAft>
                <a:spcPts val="0"/>
              </a:spcAft>
              <a:buFont typeface="Arial" pitchFamily="34" charset="0"/>
              <a:buChar char="•"/>
              <a:defRPr/>
            </a:pPr>
            <a:r>
              <a:rPr lang="en-NZ" dirty="0" smtClean="0"/>
              <a:t>We do this, as we do any early product design, by talking to the client and, ideally, to the users</a:t>
            </a:r>
          </a:p>
          <a:p>
            <a:pPr fontAlgn="auto">
              <a:spcBef>
                <a:spcPts val="0"/>
              </a:spcBef>
              <a:spcAft>
                <a:spcPts val="0"/>
              </a:spcAft>
              <a:buFont typeface="Arial" pitchFamily="34" charset="0"/>
              <a:buChar char="•"/>
              <a:defRPr/>
            </a:pPr>
            <a:r>
              <a:rPr lang="en-NZ" dirty="0" smtClean="0"/>
              <a:t>Problem is this: Have you ever tried talking to a user? It’s confusing. They find it hard to articulate what they want, they can’t understand you when you speak geek, and generally the situation is fraught and error prone if you view it as “talk to the user”</a:t>
            </a:r>
          </a:p>
          <a:p>
            <a:pPr fontAlgn="auto">
              <a:spcBef>
                <a:spcPts val="0"/>
              </a:spcBef>
              <a:spcAft>
                <a:spcPts val="0"/>
              </a:spcAft>
              <a:buFont typeface="Arial" pitchFamily="34" charset="0"/>
              <a:buChar char="•"/>
              <a:defRPr/>
            </a:pPr>
            <a:r>
              <a:rPr lang="en-NZ" dirty="0" smtClean="0"/>
              <a:t>Like all software engineering flavoured things, it works better if you have an organised process, and many have been developed that can be shown to facilitate the elicitation step.</a:t>
            </a:r>
          </a:p>
          <a:p>
            <a:pPr fontAlgn="auto">
              <a:spcBef>
                <a:spcPts val="0"/>
              </a:spcBef>
              <a:spcAft>
                <a:spcPts val="0"/>
              </a:spcAft>
              <a:buFont typeface="Arial" pitchFamily="34" charset="0"/>
              <a:buChar char="•"/>
              <a:defRPr/>
            </a:pPr>
            <a:r>
              <a:rPr lang="en-NZ" dirty="0" smtClean="0"/>
              <a:t>The one we are going to discuss is “use case”</a:t>
            </a:r>
          </a:p>
          <a:p>
            <a:pPr fontAlgn="auto">
              <a:spcBef>
                <a:spcPts val="0"/>
              </a:spcBef>
              <a:spcAft>
                <a:spcPts val="0"/>
              </a:spcAft>
              <a:buFont typeface="Arial" pitchFamily="34" charset="0"/>
              <a:buChar char="•"/>
              <a:defRPr/>
            </a:pPr>
            <a:r>
              <a:rPr lang="en-NZ" dirty="0" smtClean="0"/>
              <a:t>This method will be helpful to you for</a:t>
            </a:r>
            <a:r>
              <a:rPr lang="en-NZ" baseline="0" dirty="0" smtClean="0"/>
              <a:t> any software dev with clients, db or not, including Project</a:t>
            </a:r>
            <a:endParaRPr lang="en-NZ" dirty="0" smtClean="0"/>
          </a:p>
          <a:p>
            <a:pPr fontAlgn="auto">
              <a:spcBef>
                <a:spcPts val="0"/>
              </a:spcBef>
              <a:spcAft>
                <a:spcPts val="0"/>
              </a:spcAft>
              <a:buFont typeface="Arial" pitchFamily="34" charset="0"/>
              <a:buChar char="•"/>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r>
              <a:rPr lang="en-NZ" dirty="0" smtClean="0"/>
              <a:t>Use cases: What might people want to do with these data?</a:t>
            </a:r>
          </a:p>
          <a:p>
            <a:pPr lvl="2" fontAlgn="auto">
              <a:spcBef>
                <a:spcPts val="0"/>
              </a:spcBef>
              <a:spcAft>
                <a:spcPts val="0"/>
              </a:spcAft>
              <a:defRPr/>
            </a:pPr>
            <a:r>
              <a:rPr lang="en-NZ" dirty="0" smtClean="0"/>
              <a:t>Understand what tasks all the people who will use the system need to carry out (</a:t>
            </a:r>
            <a:r>
              <a:rPr lang="en-NZ" i="1" dirty="0" smtClean="0"/>
              <a:t>the Sports Team example, with “ignoring fill-ins if the database is for getting in touch with team members in the event of a cancellation” is a good one here. The issue isn’t “what might one ever do in this data universe” it is “what does this client want this database for”)</a:t>
            </a:r>
            <a:endParaRPr lang="en-NZ" dirty="0" smtClean="0"/>
          </a:p>
          <a:p>
            <a:pPr lvl="2" fontAlgn="auto">
              <a:spcBef>
                <a:spcPts val="0"/>
              </a:spcBef>
              <a:spcAft>
                <a:spcPts val="0"/>
              </a:spcAft>
              <a:defRPr/>
            </a:pPr>
            <a:r>
              <a:rPr lang="en-NZ" dirty="0" smtClean="0"/>
              <a:t>Figure out what data you will need to store in order to support those tasks.</a:t>
            </a:r>
          </a:p>
          <a:p>
            <a:pPr lvl="1" fontAlgn="auto">
              <a:spcBef>
                <a:spcPts val="0"/>
              </a:spcBef>
              <a:spcAft>
                <a:spcPts val="0"/>
              </a:spcAft>
              <a:defRPr/>
            </a:pPr>
            <a:r>
              <a:rPr lang="en-NZ" dirty="0" smtClean="0"/>
              <a:t>Questions to guide:</a:t>
            </a:r>
          </a:p>
          <a:p>
            <a:pPr lvl="2" fontAlgn="auto">
              <a:spcBef>
                <a:spcPts val="0"/>
              </a:spcBef>
              <a:spcAft>
                <a:spcPts val="0"/>
              </a:spcAft>
              <a:defRPr/>
            </a:pPr>
            <a:r>
              <a:rPr lang="en-NZ" dirty="0" smtClean="0"/>
              <a:t>What does the user do (that involves the data we’re working with)</a:t>
            </a:r>
          </a:p>
          <a:p>
            <a:pPr lvl="2" fontAlgn="auto">
              <a:spcBef>
                <a:spcPts val="0"/>
              </a:spcBef>
              <a:spcAft>
                <a:spcPts val="0"/>
              </a:spcAft>
              <a:defRPr/>
            </a:pPr>
            <a:r>
              <a:rPr lang="en-NZ" dirty="0" smtClean="0"/>
              <a:t>What data is involved</a:t>
            </a:r>
          </a:p>
          <a:p>
            <a:pPr lvl="2" fontAlgn="auto">
              <a:spcBef>
                <a:spcPts val="0"/>
              </a:spcBef>
              <a:spcAft>
                <a:spcPts val="0"/>
              </a:spcAft>
              <a:defRPr/>
            </a:pPr>
            <a:r>
              <a:rPr lang="en-NZ" dirty="0" smtClean="0"/>
              <a:t>What is the objective of the system</a:t>
            </a:r>
          </a:p>
          <a:p>
            <a:pPr lvl="2" fontAlgn="auto">
              <a:spcBef>
                <a:spcPts val="0"/>
              </a:spcBef>
              <a:spcAft>
                <a:spcPts val="0"/>
              </a:spcAft>
              <a:defRPr/>
            </a:pPr>
            <a:r>
              <a:rPr lang="en-NZ" dirty="0" smtClean="0"/>
              <a:t>What data is required to satisfy the objective</a:t>
            </a:r>
          </a:p>
          <a:p>
            <a:pPr lvl="2" fontAlgn="auto">
              <a:spcBef>
                <a:spcPts val="0"/>
              </a:spcBef>
              <a:spcAft>
                <a:spcPts val="0"/>
              </a:spcAft>
              <a:defRPr/>
            </a:pPr>
            <a:r>
              <a:rPr lang="en-NZ" dirty="0" smtClean="0"/>
              <a:t>What are the input use cases</a:t>
            </a:r>
          </a:p>
          <a:p>
            <a:pPr lvl="2" fontAlgn="auto">
              <a:spcBef>
                <a:spcPts val="0"/>
              </a:spcBef>
              <a:spcAft>
                <a:spcPts val="0"/>
              </a:spcAft>
              <a:defRPr/>
            </a:pPr>
            <a:r>
              <a:rPr lang="en-NZ" dirty="0" smtClean="0"/>
              <a:t>What are the output use cases</a:t>
            </a:r>
          </a:p>
          <a:p>
            <a:pPr fontAlgn="auto">
              <a:spcBef>
                <a:spcPts val="0"/>
              </a:spcBef>
              <a:spcAft>
                <a:spcPts val="0"/>
              </a:spcAft>
              <a:defRPr/>
            </a:pPr>
            <a:endParaRPr lang="en-NZ" dirty="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AF1858-1632-4064-B704-ED4D78C44D46}" type="slidenum">
              <a:rPr lang="en-NZ"/>
              <a:pPr fontAlgn="base">
                <a:spcBef>
                  <a:spcPct val="0"/>
                </a:spcBef>
                <a:spcAft>
                  <a:spcPct val="0"/>
                </a:spcAft>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“Use Cases” is formally a part of the UML system, but it’s really just an organised approach to figuring out how a system is going to be used</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E898F1-B07F-4A22-A03C-37C93CD87E94}" type="slidenum">
              <a:rPr lang="en-NZ"/>
              <a:pPr fontAlgn="base">
                <a:spcBef>
                  <a:spcPct val="0"/>
                </a:spcBef>
                <a:spcAft>
                  <a:spcPct val="0"/>
                </a:spcAft>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Ask yourself these....</a:t>
            </a:r>
          </a:p>
          <a:p>
            <a:pPr>
              <a:spcBef>
                <a:spcPct val="0"/>
              </a:spcBef>
              <a:buFontTx/>
              <a:buChar char="•"/>
            </a:pPr>
            <a:r>
              <a:rPr lang="en-NZ" dirty="0" smtClean="0"/>
              <a:t>And 1000s more.</a:t>
            </a:r>
          </a:p>
          <a:p>
            <a:pPr>
              <a:spcBef>
                <a:spcPct val="0"/>
              </a:spcBef>
              <a:buFontTx/>
              <a:buChar char="•"/>
            </a:pPr>
            <a:r>
              <a:rPr lang="en-NZ" dirty="0" smtClean="0"/>
              <a:t>Learning to figure out what clients want takes practice.</a:t>
            </a:r>
          </a:p>
          <a:p>
            <a:pPr>
              <a:spcBef>
                <a:spcPct val="0"/>
              </a:spcBef>
              <a:buFontTx/>
              <a:buChar char="•"/>
            </a:pPr>
            <a:r>
              <a:rPr lang="en-NZ" dirty="0" smtClean="0"/>
              <a:t>You worked on this in software engineering</a:t>
            </a:r>
          </a:p>
          <a:p>
            <a:pPr>
              <a:spcBef>
                <a:spcPct val="0"/>
              </a:spcBef>
              <a:buFontTx/>
              <a:buChar char="•"/>
            </a:pPr>
            <a:r>
              <a:rPr lang="en-NZ" dirty="0" smtClean="0"/>
              <a:t>Your 3</a:t>
            </a:r>
            <a:r>
              <a:rPr lang="en-NZ" baseline="30000" dirty="0" smtClean="0"/>
              <a:t>rd</a:t>
            </a:r>
            <a:r>
              <a:rPr lang="en-NZ" dirty="0" smtClean="0"/>
              <a:t> year project depends on it</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E60A9C-F0C4-4DF6-B3DC-11736C1DEE60}" type="slidenum">
              <a:rPr lang="en-NZ"/>
              <a:pPr fontAlgn="base">
                <a:spcBef>
                  <a:spcPct val="0"/>
                </a:spcBef>
                <a:spcAft>
                  <a:spcPct val="0"/>
                </a:spcAft>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Remember the second step was to draw a diagram to show the user your plan</a:t>
            </a:r>
          </a:p>
          <a:p>
            <a:pPr>
              <a:spcBef>
                <a:spcPct val="0"/>
              </a:spcBef>
              <a:buFont typeface="Arial" pitchFamily="34" charset="0"/>
              <a:buChar char="•"/>
            </a:pPr>
            <a:r>
              <a:rPr lang="en-NZ" dirty="0" smtClean="0"/>
              <a:t>UML-style use case diagrams look like this. </a:t>
            </a:r>
          </a:p>
          <a:p>
            <a:pPr>
              <a:spcBef>
                <a:spcPct val="0"/>
              </a:spcBef>
              <a:buFont typeface="Arial" pitchFamily="34" charset="0"/>
              <a:buChar char="•"/>
            </a:pPr>
            <a:endParaRPr lang="en-NZ" dirty="0" smtClean="0"/>
          </a:p>
          <a:p>
            <a:pPr>
              <a:spcBef>
                <a:spcPct val="0"/>
              </a:spcBef>
              <a:buFont typeface="Arial" pitchFamily="34" charset="0"/>
              <a:buChar char="•"/>
            </a:pPr>
            <a:r>
              <a:rPr lang="en-NZ" b="1" dirty="0" smtClean="0"/>
              <a:t>There are very strict rules, but don’t get bonkers about it.</a:t>
            </a:r>
          </a:p>
          <a:p>
            <a:pPr>
              <a:spcBef>
                <a:spcPct val="0"/>
              </a:spcBef>
              <a:buFont typeface="Arial" pitchFamily="34" charset="0"/>
              <a:buChar char="•"/>
            </a:pPr>
            <a:r>
              <a:rPr lang="en-NZ" b="1" dirty="0" smtClean="0"/>
              <a:t>Just do what’s needed to make your plan clear to your client</a:t>
            </a:r>
          </a:p>
          <a:p>
            <a:pPr>
              <a:spcBef>
                <a:spcPct val="0"/>
              </a:spcBef>
              <a:buFont typeface="Arial" pitchFamily="34" charset="0"/>
              <a:buChar char="•"/>
            </a:pPr>
            <a:r>
              <a:rPr lang="en-NZ" b="1" dirty="0" smtClean="0"/>
              <a:t>It’s more important to think thoroughly and completely than to</a:t>
            </a:r>
            <a:r>
              <a:rPr lang="en-NZ" b="1" baseline="0" dirty="0" smtClean="0"/>
              <a:t> get all finicky about the symbol rules.</a:t>
            </a:r>
          </a:p>
          <a:p>
            <a:pPr>
              <a:spcBef>
                <a:spcPct val="0"/>
              </a:spcBef>
              <a:buFont typeface="Arial" pitchFamily="34" charset="0"/>
              <a:buChar char="•"/>
            </a:pPr>
            <a:endParaRPr lang="en-NZ" b="1" dirty="0" smtClean="0"/>
          </a:p>
          <a:p>
            <a:pPr>
              <a:spcBef>
                <a:spcPct val="0"/>
              </a:spcBef>
              <a:buFont typeface="Arial" pitchFamily="34" charset="0"/>
              <a:buChar char="•"/>
            </a:pPr>
            <a:r>
              <a:rPr lang="en-NZ" dirty="0" smtClean="0"/>
              <a:t>These are the two basic elements of a use case diagram – the person doing something (called an actor) and the thing they’re doing (called, confusingly, a “use case”)</a:t>
            </a:r>
          </a:p>
          <a:p>
            <a:pPr>
              <a:spcBef>
                <a:spcPct val="0"/>
              </a:spcBef>
              <a:buFont typeface="Arial" pitchFamily="34" charset="0"/>
              <a:buChar char="•"/>
            </a:pPr>
            <a:r>
              <a:rPr lang="en-NZ" dirty="0" smtClean="0"/>
              <a:t>In addition to the diagram, </a:t>
            </a:r>
            <a:r>
              <a:rPr lang="en-NZ" b="1" dirty="0" smtClean="0"/>
              <a:t>each Use Case has a written description </a:t>
            </a:r>
            <a:r>
              <a:rPr lang="en-NZ" dirty="0" smtClean="0"/>
              <a:t>that details exactly what you mean. This is a very important part of the technique. More important than</a:t>
            </a:r>
            <a:r>
              <a:rPr lang="en-NZ" baseline="0" dirty="0" smtClean="0"/>
              <a:t> the little symbols, really.</a:t>
            </a:r>
            <a:endParaRPr lang="en-NZ" dirty="0"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71AAB8-00D9-43ED-9C04-675B377A170E}" type="slidenum">
              <a:rPr lang="en-NZ"/>
              <a:pPr fontAlgn="base">
                <a:spcBef>
                  <a:spcPct val="0"/>
                </a:spcBef>
                <a:spcAft>
                  <a:spcPct val="0"/>
                </a:spcAft>
              </a:pPr>
              <a:t>16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A simple product, or a very high-level description will have a simple use case diagram.</a:t>
            </a:r>
          </a:p>
          <a:p>
            <a:pPr>
              <a:spcBef>
                <a:spcPct val="0"/>
              </a:spcBef>
              <a:buFont typeface="Arial" pitchFamily="34" charset="0"/>
              <a:buChar char="•"/>
            </a:pPr>
            <a:r>
              <a:rPr lang="en-NZ" dirty="0" smtClean="0"/>
              <a:t>Here  we see use cases, from the shopper’s perspective,</a:t>
            </a:r>
            <a:r>
              <a:rPr lang="en-NZ" baseline="0" dirty="0" smtClean="0"/>
              <a:t> of a purchasing system</a:t>
            </a:r>
            <a:endParaRPr lang="en-NZ" dirty="0"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EDE2EB-084D-46CC-B312-0370D63DF808}" type="slidenum">
              <a:rPr lang="en-NZ"/>
              <a:pPr fontAlgn="base">
                <a:spcBef>
                  <a:spcPct val="0"/>
                </a:spcBef>
                <a:spcAft>
                  <a:spcPct val="0"/>
                </a:spcAft>
              </a:pPr>
              <a:t>17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Sometimes</a:t>
            </a:r>
            <a:r>
              <a:rPr lang="en-NZ" baseline="0" dirty="0" smtClean="0"/>
              <a:t> we break down into more detail. </a:t>
            </a:r>
          </a:p>
          <a:p>
            <a:pPr>
              <a:buFont typeface="Arial" pitchFamily="34" charset="0"/>
              <a:buChar char="•"/>
            </a:pPr>
            <a:r>
              <a:rPr lang="en-NZ" baseline="0" dirty="0" smtClean="0"/>
              <a:t>Here a single use case might be “Manage Inventory”, but because your discussion with the client highlights the importance of the interface design for this process, you break it down into individual actions involved in managing inventory.</a:t>
            </a:r>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18</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More complex systems, or if you’re modelling at a higher level of detail will give you more complex diagrams</a:t>
            </a:r>
          </a:p>
          <a:p>
            <a:pPr>
              <a:spcBef>
                <a:spcPct val="0"/>
              </a:spcBef>
              <a:buFont typeface="Arial" pitchFamily="34" charset="0"/>
              <a:buChar char="•"/>
            </a:pPr>
            <a:r>
              <a:rPr lang="en-NZ" dirty="0" smtClean="0"/>
              <a:t>Here we see multiple</a:t>
            </a:r>
            <a:r>
              <a:rPr lang="en-NZ" baseline="0" dirty="0" smtClean="0"/>
              <a:t> users simultaneously for a college web site</a:t>
            </a:r>
          </a:p>
          <a:p>
            <a:pPr>
              <a:spcBef>
                <a:spcPct val="0"/>
              </a:spcBef>
              <a:buFont typeface="Arial" pitchFamily="34" charset="0"/>
              <a:buChar char="•"/>
            </a:pPr>
            <a:r>
              <a:rPr lang="en-NZ" baseline="0" dirty="0" smtClean="0"/>
              <a:t>Remember that there are detailed written descriptions that go with each use case.</a:t>
            </a:r>
          </a:p>
          <a:p>
            <a:pPr>
              <a:spcBef>
                <a:spcPct val="0"/>
              </a:spcBef>
              <a:buFont typeface="Arial" pitchFamily="34" charset="0"/>
              <a:buChar char="•"/>
            </a:pPr>
            <a:r>
              <a:rPr lang="en-NZ" baseline="0" dirty="0" smtClean="0"/>
              <a:t>These would explain, for example, what the categories are, or what professional information is involved.</a:t>
            </a:r>
          </a:p>
          <a:p>
            <a:pPr>
              <a:spcBef>
                <a:spcPct val="0"/>
              </a:spcBef>
              <a:buFont typeface="Arial" pitchFamily="34" charset="0"/>
              <a:buChar char="•"/>
            </a:pPr>
            <a:r>
              <a:rPr lang="en-NZ" baseline="0" dirty="0" smtClean="0"/>
              <a:t>They would also incorporate business rules, for example what the policy is for adding or removing a course.</a:t>
            </a:r>
            <a:endParaRPr lang="en-NZ" dirty="0"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3D7E41-2987-48B5-A275-8AC76BAE7A98}" type="slidenum">
              <a:rPr lang="en-NZ"/>
              <a:pPr fontAlgn="base">
                <a:spcBef>
                  <a:spcPct val="0"/>
                </a:spcBef>
                <a:spcAft>
                  <a:spcPct val="0"/>
                </a:spcAft>
              </a:pPr>
              <a:t>19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Note that a production system will have many </a:t>
            </a:r>
            <a:r>
              <a:rPr lang="en-NZ" b="1" dirty="0" smtClean="0"/>
              <a:t>users</a:t>
            </a:r>
            <a:r>
              <a:rPr lang="en-NZ" dirty="0" smtClean="0"/>
              <a:t> (even if it has only one client) </a:t>
            </a:r>
          </a:p>
          <a:p>
            <a:pPr>
              <a:spcBef>
                <a:spcPct val="0"/>
              </a:spcBef>
              <a:buFontTx/>
              <a:buChar char="•"/>
            </a:pPr>
            <a:r>
              <a:rPr lang="en-NZ" dirty="0" smtClean="0"/>
              <a:t>Remember to consider them all</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DC86A0-0916-479C-A1BC-264150D475F9}" type="slidenum">
              <a:rPr lang="en-NZ"/>
              <a:pPr fontAlgn="base">
                <a:spcBef>
                  <a:spcPct val="0"/>
                </a:spcBef>
                <a:spcAft>
                  <a:spcPct val="0"/>
                </a:spcAft>
              </a:pPr>
              <a:t>20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Sometimes things can just get out of hand</a:t>
            </a:r>
          </a:p>
          <a:p>
            <a:pPr>
              <a:spcBef>
                <a:spcPct val="0"/>
              </a:spcBef>
              <a:buFontTx/>
              <a:buChar char="•"/>
            </a:pPr>
            <a:r>
              <a:rPr lang="en-NZ" b="1" dirty="0" smtClean="0"/>
              <a:t>Remember that one of the purposes of the diagram </a:t>
            </a:r>
            <a:r>
              <a:rPr lang="en-NZ" b="1" i="1" dirty="0" smtClean="0"/>
              <a:t>is to help the client understand your plan</a:t>
            </a:r>
          </a:p>
          <a:p>
            <a:pPr>
              <a:spcBef>
                <a:spcPct val="0"/>
              </a:spcBef>
              <a:buFontTx/>
              <a:buChar char="•"/>
            </a:pPr>
            <a:r>
              <a:rPr lang="en-NZ" b="1" dirty="0" smtClean="0"/>
              <a:t>This probably won’t</a:t>
            </a:r>
          </a:p>
          <a:p>
            <a:pPr>
              <a:spcBef>
                <a:spcPct val="0"/>
              </a:spcBef>
              <a:buFontTx/>
              <a:buChar char="•"/>
            </a:pPr>
            <a:endParaRPr lang="en-NZ" dirty="0" smtClean="0"/>
          </a:p>
          <a:p>
            <a:pPr>
              <a:spcBef>
                <a:spcPct val="0"/>
              </a:spcBef>
              <a:buFontTx/>
              <a:buChar char="•"/>
            </a:pPr>
            <a:r>
              <a:rPr lang="en-NZ" dirty="0" smtClean="0"/>
              <a:t>So generating a good use case diagram is a Goldilocks and the Three Bears problem – not too much and not too little. </a:t>
            </a:r>
            <a:r>
              <a:rPr lang="en-NZ" b="1" dirty="0" smtClean="0"/>
              <a:t>It has to be just right.</a:t>
            </a:r>
          </a:p>
          <a:p>
            <a:pPr>
              <a:spcBef>
                <a:spcPct val="0"/>
              </a:spcBef>
              <a:buFontTx/>
              <a:buChar char="•"/>
            </a:pPr>
            <a:endParaRPr lang="en-NZ" dirty="0" smtClean="0"/>
          </a:p>
          <a:p>
            <a:pPr>
              <a:spcBef>
                <a:spcPct val="0"/>
              </a:spcBef>
              <a:buFontTx/>
              <a:buChar char="•"/>
            </a:pPr>
            <a:r>
              <a:rPr lang="en-NZ" b="1" dirty="0" smtClean="0"/>
              <a:t>Sometimes you won’t realise that your diagram isn’t at the right level of detail until you discover that your client is confused (too much detail) or has a completely different notion of what they wanted (probably not enough detail along the way somewhere).</a:t>
            </a:r>
          </a:p>
          <a:p>
            <a:pPr>
              <a:spcBef>
                <a:spcPct val="0"/>
              </a:spcBef>
              <a:buFontTx/>
              <a:buChar char="•"/>
            </a:pPr>
            <a:endParaRPr lang="en-NZ" dirty="0" smtClean="0"/>
          </a:p>
          <a:p>
            <a:pPr>
              <a:spcBef>
                <a:spcPct val="0"/>
              </a:spcBef>
              <a:buFontTx/>
              <a:buChar char="•"/>
            </a:pPr>
            <a:r>
              <a:rPr lang="en-NZ" dirty="0" smtClean="0"/>
              <a:t>Conceptual modelling. Not easy.</a:t>
            </a:r>
          </a:p>
          <a:p>
            <a:pPr>
              <a:spcBef>
                <a:spcPct val="0"/>
              </a:spcBef>
            </a:pPr>
            <a:endParaRPr lang="en-NZ" dirty="0"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A44109-6A19-4B36-9D75-64B164636696}" type="slidenum">
              <a:rPr lang="en-NZ"/>
              <a:pPr fontAlgn="base">
                <a:spcBef>
                  <a:spcPct val="0"/>
                </a:spcBef>
                <a:spcAft>
                  <a:spcPct val="0"/>
                </a:spcAft>
              </a:pPr>
              <a:t>21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Some of the examples we will look at today come from these two books. </a:t>
            </a:r>
          </a:p>
          <a:p>
            <a:pPr>
              <a:spcBef>
                <a:spcPct val="0"/>
              </a:spcBef>
              <a:buFontTx/>
              <a:buChar char="•"/>
            </a:pPr>
            <a:r>
              <a:rPr lang="en-NZ" smtClean="0"/>
              <a:t>They are both excellent, in-depth treatments of the modelling process.</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238C22-991D-40CB-89E0-746EECD1162F}" type="slidenum">
              <a:rPr lang="en-NZ"/>
              <a:pPr fontAlgn="base">
                <a:spcBef>
                  <a:spcPct val="0"/>
                </a:spcBef>
                <a:spcAft>
                  <a:spcPct val="0"/>
                </a:spcAft>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usually isn’t hard to do.</a:t>
            </a:r>
          </a:p>
          <a:p>
            <a:pPr>
              <a:buFontTx/>
              <a:buChar char="•"/>
            </a:pPr>
            <a:r>
              <a:rPr lang="en-AU" dirty="0" smtClean="0"/>
              <a:t>Some people recommend suggesting all the nouns as entities and seeing how it goes…</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Example:</a:t>
            </a:r>
          </a:p>
          <a:p>
            <a:pPr>
              <a:buFontTx/>
              <a:buChar char="•"/>
            </a:pPr>
            <a:r>
              <a:rPr lang="en-AU" b="1" dirty="0" smtClean="0"/>
              <a:t>To check, think  of questions someone might ask. Can you answer them?</a:t>
            </a:r>
          </a:p>
          <a:p>
            <a:pPr>
              <a:buFontTx/>
              <a:buChar char="•"/>
            </a:pPr>
            <a:r>
              <a:rPr lang="en-AU" dirty="0" smtClean="0"/>
              <a:t>Farm</a:t>
            </a:r>
          </a:p>
          <a:p>
            <a:pPr>
              <a:buFontTx/>
              <a:buChar char="•"/>
            </a:pPr>
            <a:r>
              <a:rPr lang="en-AU" dirty="0" smtClean="0"/>
              <a:t>Parasite</a:t>
            </a:r>
          </a:p>
          <a:p>
            <a:pPr>
              <a:buFontTx/>
              <a:buChar char="•"/>
            </a:pPr>
            <a:r>
              <a:rPr lang="en-AU" dirty="0" smtClean="0"/>
              <a:t>Experimenter – “Is there some main effect of collector?”</a:t>
            </a:r>
          </a:p>
          <a:p>
            <a:pPr>
              <a:buFontTx/>
              <a:buChar char="•"/>
            </a:pPr>
            <a:r>
              <a:rPr lang="en-AU" dirty="0" smtClean="0"/>
              <a:t>Paddock – “Are all the areas of this farm equally affected?”</a:t>
            </a:r>
          </a:p>
          <a:p>
            <a:pPr>
              <a:buFontTx/>
              <a:buChar char="•"/>
            </a:pPr>
            <a:r>
              <a:rPr lang="en-AU" dirty="0" smtClean="0"/>
              <a:t>Visit – Why? If this isn’t an entity, we may end up recording it more than once (more about this later…..)</a:t>
            </a:r>
          </a:p>
          <a:p>
            <a:pPr>
              <a:buFontTx/>
              <a:buChar char="•"/>
            </a:pPr>
            <a:r>
              <a:rPr lang="en-AU" dirty="0" smtClean="0"/>
              <a:t>Region</a:t>
            </a:r>
          </a:p>
          <a:p>
            <a:pPr>
              <a:buFontTx/>
              <a:buChar char="•"/>
            </a:pPr>
            <a:r>
              <a:rPr lang="en-AU" dirty="0" smtClean="0"/>
              <a:t>Weather</a:t>
            </a:r>
          </a:p>
          <a:p>
            <a:pPr>
              <a:buFontTx/>
              <a:buChar char="•"/>
            </a:pPr>
            <a:r>
              <a:rPr lang="en-AU" dirty="0" smtClean="0"/>
              <a:t>Stock – “Does it matter what kind of critter lives in the paddock?”</a:t>
            </a:r>
          </a:p>
          <a:p>
            <a:pPr>
              <a:buFontTx/>
              <a:buChar char="•"/>
            </a:pPr>
            <a:r>
              <a:rPr lang="en-AU" dirty="0" smtClean="0"/>
              <a:t>….,</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Optionality:</a:t>
            </a:r>
            <a:r>
              <a:rPr lang="en-NZ" baseline="0" dirty="0" smtClean="0"/>
              <a:t> 0 or 1. Is it mandatory?</a:t>
            </a:r>
          </a:p>
          <a:p>
            <a:pPr>
              <a:buFont typeface="Arial" pitchFamily="34" charset="0"/>
              <a:buChar char="•"/>
            </a:pPr>
            <a:r>
              <a:rPr lang="en-NZ" baseline="0" dirty="0" smtClean="0"/>
              <a:t>Cardinality: 1..n: How many can there be?</a:t>
            </a:r>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24</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Remember the farm-parasite study.</a:t>
            </a:r>
          </a:p>
          <a:p>
            <a:pPr>
              <a:buFontTx/>
              <a:buChar char="•"/>
            </a:pPr>
            <a:r>
              <a:rPr lang="en-AU" dirty="0" smtClean="0"/>
              <a:t>Assume they have decided to record the weather conditions on each visit</a:t>
            </a:r>
          </a:p>
          <a:p>
            <a:pPr>
              <a:buFontTx/>
              <a:buChar char="•"/>
            </a:pPr>
            <a:r>
              <a:rPr lang="en-AU" dirty="0" smtClean="0"/>
              <a:t>This  seems like a good opt/card choice: For each visit you record exactly</a:t>
            </a:r>
            <a:r>
              <a:rPr lang="en-AU" baseline="0" dirty="0" smtClean="0"/>
              <a:t> </a:t>
            </a:r>
            <a:r>
              <a:rPr lang="en-AU" dirty="0" smtClean="0"/>
              <a:t>one weather condition (e.g. rain, snow, fine, overcast…) and each weather condition may apply to 0 or more individual visits.</a:t>
            </a:r>
          </a:p>
          <a:p>
            <a:pPr>
              <a:buFontTx/>
              <a:buChar char="•"/>
            </a:pPr>
            <a:r>
              <a:rPr lang="en-AU" b="1" i="0" dirty="0" smtClean="0"/>
              <a:t>Any problem? </a:t>
            </a:r>
            <a:r>
              <a:rPr lang="en-AU" b="1" i="1" dirty="0" smtClean="0"/>
              <a:t>Does this decision impose any assumptions on reality </a:t>
            </a:r>
            <a:r>
              <a:rPr lang="en-AU" b="1" i="0" dirty="0" smtClean="0"/>
              <a:t>that might not work for us?</a:t>
            </a:r>
          </a:p>
          <a:p>
            <a:pPr>
              <a:buFontTx/>
              <a:buChar char="•"/>
            </a:pPr>
            <a:r>
              <a:rPr lang="en-AU" dirty="0" smtClean="0"/>
              <a:t>Yes: What if the weather is fine when they get there, but starts raining before they leave? Then they really need a 1.n relationship at the weather end.</a:t>
            </a:r>
          </a:p>
          <a:p>
            <a:pPr>
              <a:buFontTx/>
              <a:buChar char="•"/>
            </a:pPr>
            <a:r>
              <a:rPr lang="en-AU" dirty="0" smtClean="0"/>
              <a:t>How to decide? </a:t>
            </a:r>
          </a:p>
          <a:p>
            <a:pPr>
              <a:buFontTx/>
              <a:buChar char="•"/>
            </a:pPr>
            <a:r>
              <a:rPr lang="en-AU" dirty="0" smtClean="0"/>
              <a:t>In this case, we’re not so much trying to model reality truly accurately </a:t>
            </a:r>
            <a:r>
              <a:rPr lang="en-AU" b="1" i="1" dirty="0" smtClean="0"/>
              <a:t>as we are trying to model the relevant aspect of reality for the client.</a:t>
            </a:r>
          </a:p>
          <a:p>
            <a:pPr>
              <a:buFontTx/>
              <a:buChar char="•"/>
            </a:pPr>
            <a:r>
              <a:rPr lang="en-AU" dirty="0" smtClean="0"/>
              <a:t>If most cases are stable weather, and they really don’t care about each individual sample, let it go, even though it’s not a completely accurate reflection of meteorology.</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You’ve learned about your problem, you’ve thought about all the things, you’ve thought about all the ways things are associated</a:t>
            </a:r>
          </a:p>
          <a:p>
            <a:pPr>
              <a:buFontTx/>
              <a:buChar char="•"/>
            </a:pPr>
            <a:r>
              <a:rPr lang="en-AU" smtClean="0"/>
              <a:t>It should now be pretty easy to draw entity boxes and put properties in them, and slap some lines in between them, right?</a:t>
            </a:r>
          </a:p>
          <a:p>
            <a:pPr>
              <a:buFontTx/>
              <a:buChar char="•"/>
            </a:pPr>
            <a:r>
              <a:rPr lang="en-AU" smtClean="0"/>
              <a:t>Maybe…</a:t>
            </a:r>
          </a:p>
          <a:p>
            <a:pPr>
              <a:buFontTx/>
              <a:buChar char="•"/>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assume we’re finally going to get some student assistants</a:t>
            </a:r>
          </a:p>
          <a:p>
            <a:pPr>
              <a:buFontTx/>
              <a:buChar char="•"/>
            </a:pPr>
            <a:r>
              <a:rPr lang="en-AU" dirty="0" smtClean="0"/>
              <a:t>There are teaching assistants to help in the classroom, and there are research assistants to do research grunt work, and any student can only be one or the other</a:t>
            </a:r>
          </a:p>
          <a:p>
            <a:pPr>
              <a:buFontTx/>
              <a:buChar char="•"/>
            </a:pPr>
            <a:r>
              <a:rPr lang="en-AU" dirty="0" smtClean="0"/>
              <a:t>If you’re a teaching assistant, we need to keep your course assignment, if you’re a research assistant, we need to keep your grant budget number.</a:t>
            </a:r>
          </a:p>
          <a:p>
            <a:pPr>
              <a:buFontTx/>
              <a:buChar char="•"/>
            </a:pPr>
            <a:r>
              <a:rPr lang="en-AU" dirty="0" smtClean="0"/>
              <a:t>If we have a student employee class like this, we run into all kinds of problems – wasted space, data integrity (what happens if you get a data entry error and end up with values in both? What does that mean?), complex conditionals in queries, and so on.</a:t>
            </a:r>
          </a:p>
          <a:p>
            <a:pPr>
              <a:buFontTx/>
              <a:buChar char="•"/>
            </a:pPr>
            <a:r>
              <a:rPr lang="en-AU" dirty="0" smtClean="0"/>
              <a:t>Because really, the situation is more accurately modelled like this….</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is </a:t>
            </a:r>
            <a:r>
              <a:rPr lang="en-AU" b="1" i="1" dirty="0" smtClean="0"/>
              <a:t>specialisation</a:t>
            </a:r>
            <a:endParaRPr lang="en-AU" dirty="0" smtClean="0"/>
          </a:p>
          <a:p>
            <a:pPr>
              <a:buFontTx/>
              <a:buChar char="•"/>
            </a:pPr>
            <a:r>
              <a:rPr lang="en-AU" dirty="0" smtClean="0"/>
              <a:t>The notation is very similar to OO inheritance; the arrow denotes a parent/child or </a:t>
            </a:r>
            <a:r>
              <a:rPr lang="en-AU" dirty="0" err="1" smtClean="0"/>
              <a:t>superclass</a:t>
            </a:r>
            <a:r>
              <a:rPr lang="en-AU" dirty="0" smtClean="0"/>
              <a:t>/subclass relationship.</a:t>
            </a:r>
          </a:p>
          <a:p>
            <a:pPr>
              <a:buFontTx/>
              <a:buChar char="•"/>
            </a:pPr>
            <a:r>
              <a:rPr lang="en-AU" b="1" dirty="0" smtClean="0"/>
              <a:t>While working on your model, you may discover the need for specialisation when an entity you thought was one thing turns out to contain two distinct groups</a:t>
            </a:r>
          </a:p>
          <a:p>
            <a:pPr>
              <a:buFontTx/>
              <a:buChar char="•"/>
            </a:pPr>
            <a:r>
              <a:rPr lang="en-AU" dirty="0" smtClean="0"/>
              <a:t>You may also discover the need for generalisation, when what you originally thought were multiple distinct entities turn out to have some things in common…</a:t>
            </a:r>
            <a:endParaRPr lang="en-US" dirty="0" smtClean="0"/>
          </a:p>
          <a:p>
            <a:pPr>
              <a:buFontTx/>
              <a:buChar cha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 problem is that we are treating Student and Lecturer as different things, and they are, when you’re talking about salary and major and so on. </a:t>
            </a:r>
          </a:p>
          <a:p>
            <a:pPr>
              <a:buFontTx/>
              <a:buChar char="•"/>
            </a:pPr>
            <a:r>
              <a:rPr lang="en-AU" dirty="0" smtClean="0"/>
              <a:t>But they’re not when you’re talking about parking spaces. They are really just different flavours of a more general entity, “Person”</a:t>
            </a:r>
          </a:p>
          <a:p>
            <a:pPr>
              <a:buFontTx/>
              <a:buChar char="•"/>
            </a:pPr>
            <a:r>
              <a:rPr lang="en-AU" dirty="0" smtClean="0"/>
              <a:t>So it’s better to model this situation with a </a:t>
            </a:r>
            <a:r>
              <a:rPr lang="en-AU" dirty="0" err="1" smtClean="0"/>
              <a:t>superclass</a:t>
            </a:r>
            <a:r>
              <a:rPr lang="en-AU" dirty="0" smtClean="0"/>
              <a:t> “Person” who holds the common attributes. It is person who holds the parking space, and now easily it’s 1-1.</a:t>
            </a:r>
          </a:p>
          <a:p>
            <a:pPr>
              <a:buFontTx/>
              <a:buChar char="•"/>
            </a:pPr>
            <a:r>
              <a:rPr lang="en-AU" dirty="0" smtClean="0"/>
              <a:t>This is </a:t>
            </a:r>
            <a:r>
              <a:rPr lang="en-AU" b="1" i="1" dirty="0" smtClean="0"/>
              <a:t>generalisation.</a:t>
            </a:r>
          </a:p>
          <a:p>
            <a:pPr>
              <a:buFontTx/>
              <a:buChar char="•"/>
            </a:pPr>
            <a:r>
              <a:rPr lang="en-AU" b="0" i="0" dirty="0" smtClean="0"/>
              <a:t>(Note</a:t>
            </a:r>
            <a:r>
              <a:rPr lang="en-AU" b="0" i="0" baseline="0" dirty="0" smtClean="0"/>
              <a:t> that we now need </a:t>
            </a:r>
            <a:r>
              <a:rPr lang="en-AU" b="0" i="1" baseline="0" dirty="0" smtClean="0"/>
              <a:t>specialisation</a:t>
            </a:r>
            <a:r>
              <a:rPr lang="en-AU" b="0" i="0" baseline="0" dirty="0" smtClean="0"/>
              <a:t> to get Student and Lecturer from Person.)</a:t>
            </a:r>
            <a:endParaRPr lang="en-US" b="0" i="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How about this one?</a:t>
            </a:r>
          </a:p>
          <a:p>
            <a:pPr>
              <a:buFontTx/>
              <a:buChar char="•"/>
            </a:pPr>
            <a:r>
              <a:rPr lang="en-AU" smtClean="0"/>
              <a:t>Nope, this is just different values on the same attribute. Don’t go inheritance-crazy.</a:t>
            </a: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There is nothing in the relational model that supports inheritance at all.</a:t>
            </a:r>
          </a:p>
          <a:p>
            <a:pPr>
              <a:buFontTx/>
              <a:buChar char="•"/>
            </a:pPr>
            <a:r>
              <a:rPr lang="en-AU" dirty="0" smtClean="0"/>
              <a:t>When you get to the whole tables/columns/keys things, it can’t be done, at least not directly.</a:t>
            </a:r>
          </a:p>
          <a:p>
            <a:pPr>
              <a:buFontTx/>
              <a:buChar char="•"/>
            </a:pPr>
            <a:r>
              <a:rPr lang="en-AU" dirty="0" smtClean="0"/>
              <a:t>There are a couple of work-around approaches, that we will cover when we look at the conversion from conceptual to logical models.</a:t>
            </a:r>
          </a:p>
          <a:p>
            <a:pPr>
              <a:buFontTx/>
              <a:buChar char="•"/>
            </a:pPr>
            <a:r>
              <a:rPr lang="en-AU" dirty="0" smtClean="0"/>
              <a:t>This is part of the argument in favour of OO databases, but only a weak one</a:t>
            </a:r>
          </a:p>
          <a:p>
            <a:pPr>
              <a:buFontTx/>
              <a:buChar char="•"/>
            </a:pPr>
            <a:r>
              <a:rPr lang="en-AU" b="1" dirty="0" smtClean="0"/>
              <a:t>In conceptual modelling you should definitely use them, even though they are a little awkward</a:t>
            </a:r>
            <a:r>
              <a:rPr lang="en-AU" b="1" baseline="0" dirty="0" smtClean="0"/>
              <a:t> to translate into a RDBMS</a:t>
            </a:r>
            <a:r>
              <a:rPr lang="en-AU" b="1" dirty="0" smtClean="0"/>
              <a:t>. </a:t>
            </a:r>
          </a:p>
          <a:p>
            <a:pPr>
              <a:buFontTx/>
              <a:buChar char="•"/>
            </a:pPr>
            <a:r>
              <a:rPr lang="en-AU" b="1" dirty="0" smtClean="0"/>
              <a:t>Remember the goal of conceptual modelling is to capture the data universe and communicate with the client. So use them.</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In our next session, we will go through the process of converting a conceptual model to a logical one</a:t>
            </a:r>
          </a:p>
          <a:p>
            <a:pPr>
              <a:buFontTx/>
              <a:buChar char="•"/>
            </a:pPr>
            <a:r>
              <a:rPr lang="en-AU" dirty="0" smtClean="0"/>
              <a:t>We will make tables with columns, we will define keys and we will normalise (don’t worry if you don’t remember the details from DB2)</a:t>
            </a:r>
          </a:p>
          <a:p>
            <a:pPr>
              <a:buFontTx/>
              <a:buChar char="•"/>
            </a:pPr>
            <a:endParaRPr lang="en-AU" dirty="0" smtClean="0"/>
          </a:p>
          <a:p>
            <a:pPr>
              <a:buFontTx/>
              <a:buChar char="•"/>
            </a:pPr>
            <a:r>
              <a:rPr lang="en-AU" dirty="0" smtClean="0"/>
              <a:t>Then you will be given your modelling assignment, which you will work on during week 3. </a:t>
            </a:r>
          </a:p>
          <a:p>
            <a:pPr>
              <a:buFontTx/>
              <a:buChar char="•"/>
            </a:pPr>
            <a:r>
              <a:rPr lang="en-AU" dirty="0" smtClean="0"/>
              <a:t>You will be placed</a:t>
            </a:r>
            <a:r>
              <a:rPr lang="en-AU" baseline="0" dirty="0" smtClean="0"/>
              <a:t> into groups for this assignment.</a:t>
            </a:r>
            <a:endParaRPr lang="en-AU" dirty="0" smtClean="0"/>
          </a:p>
          <a:p>
            <a:pPr>
              <a:buFontTx/>
              <a:buChar char="•"/>
            </a:pPr>
            <a:r>
              <a:rPr lang="en-AU" dirty="0" smtClean="0"/>
              <a:t>Your particular problem will be one of the set shown on the next slide.</a:t>
            </a:r>
          </a:p>
          <a:p>
            <a:pPr>
              <a:buFontTx/>
              <a:buChar char="•"/>
            </a:pPr>
            <a:r>
              <a:rPr lang="en-AU" dirty="0" smtClean="0"/>
              <a:t>For your homework tonight, wander around and think about these (all of them) as though you were designing a conceptual model.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34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For example, we are going to be translating it into a relational schema (i.e. Tables) because we are using a relational DBMS this term (SQL Server).</a:t>
            </a:r>
          </a:p>
          <a:p>
            <a:pPr>
              <a:spcBef>
                <a:spcPct val="0"/>
              </a:spcBef>
              <a:buFontTx/>
              <a:buChar char="•"/>
            </a:pPr>
            <a:r>
              <a:rPr lang="en-NZ" smtClean="0"/>
              <a:t>We could, however, choose to translate it into XML for more convenient delivery over the web. Or into an object-oriented system, because we like those.</a:t>
            </a: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8E4AF9-E2A2-4671-8B44-29F750872397}" type="slidenum">
              <a:rPr lang="en-NZ"/>
              <a:pPr fontAlgn="base">
                <a:spcBef>
                  <a:spcPct val="0"/>
                </a:spcBef>
                <a:spcAft>
                  <a:spcPct val="0"/>
                </a:spcAft>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Right, you’ve done this before</a:t>
            </a:r>
          </a:p>
          <a:p>
            <a:pPr>
              <a:buFontTx/>
              <a:buChar char="•"/>
            </a:pPr>
            <a:r>
              <a:rPr lang="en-AU" smtClean="0"/>
              <a:t>In fact….</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I know you did, but we have to do it again.</a:t>
            </a:r>
          </a:p>
          <a:p>
            <a:pPr>
              <a:spcBef>
                <a:spcPct val="0"/>
              </a:spcBef>
              <a:buFontTx/>
              <a:buChar char="•"/>
            </a:pPr>
            <a:r>
              <a:rPr lang="en-NZ" dirty="0" smtClean="0"/>
              <a:t>And, if you go into database design, again and again and again</a:t>
            </a:r>
          </a:p>
          <a:p>
            <a:pPr>
              <a:spcBef>
                <a:spcPct val="0"/>
              </a:spcBef>
              <a:buFontTx/>
              <a:buChar char="•"/>
            </a:pPr>
            <a:r>
              <a:rPr lang="en-NZ" dirty="0" smtClean="0"/>
              <a:t>Of all the topics we will cover this term, this is the hardest one. Because it is the one that takes creativity</a:t>
            </a:r>
          </a:p>
          <a:p>
            <a:pPr>
              <a:spcBef>
                <a:spcPct val="0"/>
              </a:spcBef>
              <a:buFontTx/>
              <a:buChar char="•"/>
            </a:pPr>
            <a:r>
              <a:rPr lang="en-NZ" dirty="0" smtClean="0"/>
              <a:t>There is no Wizard to click through like in DBA, no mechanical set of steps to follow like in logical design.</a:t>
            </a:r>
          </a:p>
          <a:p>
            <a:pPr>
              <a:spcBef>
                <a:spcPct val="0"/>
              </a:spcBef>
              <a:buFontTx/>
              <a:buChar char="•"/>
            </a:pPr>
            <a:r>
              <a:rPr lang="en-NZ" dirty="0" smtClean="0"/>
              <a:t>This one is an art, and it takes practice – a lot of it.</a:t>
            </a:r>
          </a:p>
          <a:p>
            <a:pPr>
              <a:spcBef>
                <a:spcPct val="0"/>
              </a:spcBef>
              <a:buFontTx/>
              <a:buChar char="•"/>
            </a:pPr>
            <a:r>
              <a:rPr lang="en-NZ" dirty="0" smtClean="0"/>
              <a:t>Also, if you screw up the model, it doesn’t matter how many </a:t>
            </a:r>
            <a:r>
              <a:rPr lang="en-NZ" dirty="0" err="1" smtClean="0"/>
              <a:t>subqueries</a:t>
            </a:r>
            <a:r>
              <a:rPr lang="en-NZ" dirty="0" smtClean="0"/>
              <a:t> deep you can go, you won’t be able to get the knowledge out.</a:t>
            </a:r>
          </a:p>
          <a:p>
            <a:pPr>
              <a:spcBef>
                <a:spcPct val="0"/>
              </a:spcBef>
              <a:buFontTx/>
              <a:buChar char="•"/>
            </a:pPr>
            <a:r>
              <a:rPr lang="en-NZ" dirty="0" smtClean="0"/>
              <a:t>Also, for the code monkeys, the process you go through to build a data model is very similar to the process you go through to build a class architecture. Practicing either will help you do the other better.</a:t>
            </a:r>
          </a:p>
          <a:p>
            <a:pPr>
              <a:spcBef>
                <a:spcPct val="0"/>
              </a:spcBef>
              <a:buFontTx/>
              <a:buChar char="•"/>
            </a:pPr>
            <a:r>
              <a:rPr lang="en-NZ" dirty="0" smtClean="0"/>
              <a:t>We assume that you know the basics, and we will this time be able to look at some of the more subtle and complex aspects of the process</a:t>
            </a:r>
          </a:p>
          <a:p>
            <a:pPr>
              <a:spcBef>
                <a:spcPct val="0"/>
              </a:spcBef>
              <a:buFontTx/>
              <a:buChar char="•"/>
            </a:pPr>
            <a:endParaRPr lang="en-NZ" dirty="0"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670A0A-FF57-4699-9FDE-3B70F506E663}" type="slidenum">
              <a:rPr lang="en-NZ"/>
              <a:pPr fontAlgn="base">
                <a:spcBef>
                  <a:spcPct val="0"/>
                </a:spcBef>
                <a:spcAft>
                  <a:spcPct val="0"/>
                </a:spcAft>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normAutofit/>
          </a:bodyPr>
          <a:lstStyle/>
          <a:p>
            <a:pPr>
              <a:buFontTx/>
              <a:buChar char="•"/>
            </a:pPr>
            <a:r>
              <a:rPr lang="en-AU" dirty="0" smtClean="0"/>
              <a:t>If you build a database</a:t>
            </a:r>
            <a:r>
              <a:rPr lang="en-AU" baseline="0" dirty="0" smtClean="0"/>
              <a:t> from a bad model:</a:t>
            </a:r>
            <a:endParaRPr lang="en-AU" dirty="0" smtClean="0"/>
          </a:p>
          <a:p>
            <a:pPr>
              <a:buFontTx/>
              <a:buChar char="•"/>
            </a:pPr>
            <a:r>
              <a:rPr lang="en-AU" dirty="0" smtClean="0"/>
              <a:t>Data Integrity</a:t>
            </a:r>
          </a:p>
          <a:p>
            <a:pPr lvl="1">
              <a:buFontTx/>
              <a:buChar char="•"/>
            </a:pPr>
            <a:r>
              <a:rPr lang="en-AU" dirty="0" smtClean="0"/>
              <a:t>Data integrity means that all your data values are in the correct domain, all constraints are implemented, all values are correct, etc.</a:t>
            </a:r>
          </a:p>
          <a:p>
            <a:pPr lvl="1">
              <a:buFontTx/>
              <a:buChar char="•"/>
            </a:pPr>
            <a:r>
              <a:rPr lang="en-AU" dirty="0" smtClean="0"/>
              <a:t>Not getting your constraints right is an obvious risk error, as it not normalising correctly (we’ll see what this is formally later, but informally, it’s making sure that you only store each value once, so you never have two that can get out of sync)</a:t>
            </a:r>
          </a:p>
          <a:p>
            <a:pPr lvl="1">
              <a:buFontTx/>
              <a:buChar char="•"/>
            </a:pPr>
            <a:r>
              <a:rPr lang="en-AU" dirty="0" smtClean="0"/>
              <a:t>But even something as seemingly minor as not choosing your field names right can give you problems if, for example, you use the wrong terminology, causing data entry errors later on</a:t>
            </a:r>
          </a:p>
          <a:p>
            <a:pPr lvl="0">
              <a:buFontTx/>
              <a:buChar char="•"/>
            </a:pPr>
            <a:r>
              <a:rPr lang="en-AU" dirty="0" smtClean="0"/>
              <a:t>Performance</a:t>
            </a:r>
          </a:p>
          <a:p>
            <a:pPr lvl="1">
              <a:buFontTx/>
              <a:buChar char="•"/>
            </a:pPr>
            <a:r>
              <a:rPr lang="en-AU" dirty="0" smtClean="0"/>
              <a:t>A poorly constructed model can result in query problems, where you don’t have the structure you need to answer the questions the client wants to ask.</a:t>
            </a:r>
          </a:p>
          <a:p>
            <a:pPr lvl="1">
              <a:buFontTx/>
              <a:buChar char="•"/>
            </a:pPr>
            <a:r>
              <a:rPr lang="en-AU" dirty="0" smtClean="0"/>
              <a:t>This can slow things down considerably</a:t>
            </a:r>
          </a:p>
          <a:p>
            <a:pPr lvl="1">
              <a:buFontTx/>
              <a:buChar char="•"/>
            </a:pPr>
            <a:r>
              <a:rPr lang="en-AU" dirty="0" smtClean="0"/>
              <a:t>If it gets bad enough, it may be a matter of “impossible”, not just slow</a:t>
            </a:r>
          </a:p>
          <a:p>
            <a:pPr lvl="0">
              <a:buFontTx/>
              <a:buChar char="•"/>
            </a:pPr>
            <a:r>
              <a:rPr lang="en-AU" dirty="0" smtClean="0"/>
              <a:t>Rigid</a:t>
            </a:r>
          </a:p>
          <a:p>
            <a:pPr lvl="1">
              <a:buFontTx/>
              <a:buChar char="•"/>
            </a:pPr>
            <a:r>
              <a:rPr lang="en-AU" dirty="0" smtClean="0"/>
              <a:t>Rigid = not scalable, can’t handle change gracefully. If you’re really writing software that’s supposed to be useful to a long time (as opposed to just until you get your marks back) that’s not good </a:t>
            </a:r>
            <a:r>
              <a:rPr lang="en-AU" dirty="0" smtClean="0"/>
              <a:t>enough</a:t>
            </a:r>
            <a:endParaRPr lang="en-AU"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http://www.information-management.com/infodirect/2009_123/data_modeling_databases_management-10015423-1.html?ET=informationmgmt:e972:2178170a:&amp;st=email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One of the reasons for, and consequences of this subjectivity is that there is no right answer</a:t>
            </a:r>
          </a:p>
          <a:p>
            <a:pPr>
              <a:spcBef>
                <a:spcPct val="0"/>
              </a:spcBef>
              <a:buFontTx/>
              <a:buChar char="•"/>
            </a:pPr>
            <a:r>
              <a:rPr lang="en-NZ" dirty="0" smtClean="0"/>
              <a:t>Different people will produce different models</a:t>
            </a:r>
          </a:p>
          <a:p>
            <a:pPr>
              <a:spcBef>
                <a:spcPct val="0"/>
              </a:spcBef>
              <a:buFontTx/>
              <a:buChar char="•"/>
            </a:pPr>
            <a:r>
              <a:rPr lang="en-NZ" dirty="0" smtClean="0"/>
              <a:t>Some aspects of reality will have to be omitted or fudged because they are not pertinent to the problem we are solving</a:t>
            </a:r>
          </a:p>
          <a:p>
            <a:pPr>
              <a:spcBef>
                <a:spcPct val="0"/>
              </a:spcBef>
              <a:buFontTx/>
              <a:buChar char="•"/>
            </a:pPr>
            <a:r>
              <a:rPr lang="en-NZ" dirty="0" smtClean="0"/>
              <a:t>And the appropriate model for the same data context will be different depending on what the user wants to do with their database. </a:t>
            </a:r>
          </a:p>
          <a:p>
            <a:pPr>
              <a:spcBef>
                <a:spcPct val="0"/>
              </a:spcBef>
              <a:buFontTx/>
              <a:buChar char="•"/>
            </a:pPr>
            <a:r>
              <a:rPr lang="en-NZ" dirty="0" smtClean="0"/>
              <a:t>Always keep this in mind: The goal is to turn data into information. Specifically, the information your client is looking for.</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324213-595D-4321-BD41-4478F68605B3}" type="slidenum">
              <a:rPr lang="en-NZ"/>
              <a:pPr fontAlgn="base">
                <a:spcBef>
                  <a:spcPct val="0"/>
                </a:spcBef>
                <a:spcAft>
                  <a:spcPct val="0"/>
                </a:spcAft>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66994733-0761-42A6-BE85-580A2BC1376D}" type="datetimeFigureOut">
              <a:rPr lang="en-US"/>
              <a:pPr>
                <a:defRPr/>
              </a:pPr>
              <a:t>9/12/2019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7E0793E-BD82-492F-AB63-FEA8DA6ECEB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8406FBB3-8F27-41F0-BB3E-CC0908EFFA9E}" type="datetimeFigureOut">
              <a:rPr lang="en-US"/>
              <a:pPr>
                <a:defRPr/>
              </a:pPr>
              <a:t>9/12/2019</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EF5A712-1E27-47B3-BACB-6ABFD236F0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7000"/>
            <a:ext cx="2133600" cy="274638"/>
          </a:xfrm>
        </p:spPr>
        <p:txBody>
          <a:bodyPr/>
          <a:lstStyle>
            <a:lvl1pPr>
              <a:defRPr/>
            </a:lvl1pPr>
          </a:lstStyle>
          <a:p>
            <a:pPr>
              <a:defRPr/>
            </a:pPr>
            <a:fld id="{9A9254CA-EFCA-4E91-9D01-69A6B75EC491}" type="datetimeFigureOut">
              <a:rPr lang="en-US"/>
              <a:pPr>
                <a:defRPr/>
              </a:pPr>
              <a:t>9/12/2019</a:t>
            </a:fld>
            <a:endParaRPr lang="en-US"/>
          </a:p>
        </p:txBody>
      </p:sp>
      <p:sp>
        <p:nvSpPr>
          <p:cNvPr id="3" name="Footer Placeholder 2"/>
          <p:cNvSpPr>
            <a:spLocks noGrp="1"/>
          </p:cNvSpPr>
          <p:nvPr>
            <p:ph type="ftr" sz="quarter" idx="11"/>
          </p:nvPr>
        </p:nvSpPr>
        <p:spPr>
          <a:xfrm>
            <a:off x="2640013" y="6477000"/>
            <a:ext cx="5508625" cy="274638"/>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204200" y="6477000"/>
            <a:ext cx="733425" cy="274638"/>
          </a:xfrm>
        </p:spPr>
        <p:txBody>
          <a:bodyPr/>
          <a:lstStyle>
            <a:lvl1pPr>
              <a:defRPr/>
            </a:lvl1pPr>
          </a:lstStyle>
          <a:p>
            <a:pPr>
              <a:defRPr/>
            </a:pPr>
            <a:fld id="{3D81D62F-8C06-42B8-B796-CD18AD7780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C8286C-B366-489C-8B9A-1301CB244993}" type="datetimeFigureOut">
              <a:rPr lang="en-US"/>
              <a:pPr>
                <a:defRPr/>
              </a:pPr>
              <a:t>9/12/2019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99079B-4785-4016-A927-89EAFEC3CE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058ACEE0-E759-47A6-A08F-2BF194631417}" type="datetimeFigureOut">
              <a:rPr lang="en-US"/>
              <a:pPr>
                <a:defRPr/>
              </a:pPr>
              <a:t>9/12/2019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0463D2A-999A-4F98-9631-EDE5FB2B68B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11CDC8F-36E0-47FB-A5B1-BE89A4AECE68}" type="datetimeFigureOut">
              <a:rPr lang="en-US"/>
              <a:pPr>
                <a:defRPr/>
              </a:pPr>
              <a:t>9/12/2019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8F5C0A-1EDF-4C8A-ABE7-4A6E4813A9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89DEAF1-5DEC-4058-A070-068D7D820342}" type="datetimeFigureOut">
              <a:rPr lang="en-US"/>
              <a:pPr>
                <a:defRPr/>
              </a:pPr>
              <a:t>9/12/2019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CBCD9E0-217D-4149-88B2-4ABDD719DF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3995FE-BFCE-48B4-AE4A-1B580BBFA1B2}" type="datetimeFigureOut">
              <a:rPr lang="en-US"/>
              <a:pPr>
                <a:defRPr/>
              </a:pPr>
              <a:t>9/12/2019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FF2EB-BF24-4298-A034-0FAA88A6B2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4932C0FC-B81F-4038-94CE-279E3E9854C9}" type="datetimeFigureOut">
              <a:rPr lang="en-US"/>
              <a:pPr>
                <a:defRPr/>
              </a:pPr>
              <a:t>9/12/2019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86A9B63-2E6C-4807-B4C6-7B340768B7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C0EDF9A8-33B9-4B1C-9069-CD334B8B0603}" type="datetimeFigureOut">
              <a:rPr lang="en-US"/>
              <a:pPr>
                <a:defRPr/>
              </a:pPr>
              <a:t>9/12/2019</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0C1F96C1-B02C-485A-A26D-9192FD05487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576103-D819-454D-AA9A-29B0578D17EE}" type="datetimeFigureOut">
              <a:rPr lang="en-US"/>
              <a:pPr>
                <a:defRPr/>
              </a:pPr>
              <a:t>9/12/2019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5DA386-2C5F-414A-B6EE-83702D36565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8BC90F7F-792B-46EF-8D13-52D5DAA5699E}" type="datetimeFigureOut">
              <a:rPr lang="en-US"/>
              <a:pPr>
                <a:defRPr/>
              </a:pPr>
              <a:t>9/12/2019</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4691F562-D084-46EB-99D4-FD4E8645D8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1" r:id="rId2"/>
    <p:sldLayoutId id="2147483698" r:id="rId3"/>
    <p:sldLayoutId id="2147483692" r:id="rId4"/>
    <p:sldLayoutId id="2147483693" r:id="rId5"/>
    <p:sldLayoutId id="2147483694" r:id="rId6"/>
    <p:sldLayoutId id="2147483699" r:id="rId7"/>
    <p:sldLayoutId id="2147483700" r:id="rId8"/>
    <p:sldLayoutId id="2147483695" r:id="rId9"/>
    <p:sldLayoutId id="2147483701" r:id="rId10"/>
    <p:sldLayoutId id="2147483696"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normAutofit/>
          </a:bodyPr>
          <a:lstStyle/>
          <a:p>
            <a:pPr algn="r" fontAlgn="auto">
              <a:spcAft>
                <a:spcPts val="0"/>
              </a:spcAft>
              <a:defRPr/>
            </a:pPr>
            <a:r>
              <a:rPr lang="en-NZ" dirty="0" smtClean="0">
                <a:solidFill>
                  <a:schemeClr val="accent1">
                    <a:satMod val="150000"/>
                  </a:schemeClr>
                </a:solidFill>
              </a:rPr>
              <a:t>Conceptual </a:t>
            </a:r>
            <a:r>
              <a:rPr lang="en-NZ" dirty="0" smtClean="0">
                <a:solidFill>
                  <a:schemeClr val="accent1">
                    <a:satMod val="150000"/>
                  </a:schemeClr>
                </a:solidFill>
              </a:rPr>
              <a:t>Modelling</a:t>
            </a:r>
            <a:endParaRPr lang="en-NZ" dirty="0">
              <a:solidFill>
                <a:schemeClr val="accent1">
                  <a:satMod val="150000"/>
                </a:schemeClr>
              </a:solidFill>
            </a:endParaRPr>
          </a:p>
        </p:txBody>
      </p:sp>
      <p:sp>
        <p:nvSpPr>
          <p:cNvPr id="14338" name="Subtitle 2"/>
          <p:cNvSpPr>
            <a:spLocks noGrp="1"/>
          </p:cNvSpPr>
          <p:nvPr>
            <p:ph type="subTitle" idx="1"/>
          </p:nvPr>
        </p:nvSpPr>
        <p:spPr>
          <a:xfrm>
            <a:off x="685800" y="1828800"/>
            <a:ext cx="8077200" cy="1500188"/>
          </a:xfrm>
        </p:spPr>
        <p:txBody>
          <a:bodyPr/>
          <a:lstStyle/>
          <a:p>
            <a:r>
              <a:rPr lang="en-NZ" dirty="0" smtClean="0"/>
              <a:t>IN705 Databases 3 - </a:t>
            </a:r>
            <a:r>
              <a:rPr lang="en-NZ" dirty="0" smtClean="0"/>
              <a:t>2019</a:t>
            </a:r>
            <a:endParaRPr lang="en-NZ"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Remember...</a:t>
            </a:r>
            <a:endParaRPr lang="en-NZ" dirty="0">
              <a:solidFill>
                <a:schemeClr val="accent1">
                  <a:satMod val="150000"/>
                </a:schemeClr>
              </a:solidFill>
            </a:endParaRPr>
          </a:p>
        </p:txBody>
      </p:sp>
      <p:sp>
        <p:nvSpPr>
          <p:cNvPr id="22530" name="Content Placeholder 2"/>
          <p:cNvSpPr>
            <a:spLocks noGrp="1"/>
          </p:cNvSpPr>
          <p:nvPr>
            <p:ph idx="1"/>
          </p:nvPr>
        </p:nvSpPr>
        <p:spPr/>
        <p:txBody>
          <a:bodyPr/>
          <a:lstStyle/>
          <a:p>
            <a:r>
              <a:rPr lang="en-NZ" smtClean="0"/>
              <a:t>For a given context, there is no “perfect” conceptual model.</a:t>
            </a:r>
          </a:p>
          <a:p>
            <a:endParaRPr lang="en-NZ" smtClean="0"/>
          </a:p>
          <a:p>
            <a:r>
              <a:rPr lang="en-NZ" smtClean="0"/>
              <a:t>“It is never possible to say that a given data model is </a:t>
            </a:r>
            <a:r>
              <a:rPr lang="en-NZ" i="1" smtClean="0"/>
              <a:t>the</a:t>
            </a:r>
            <a:r>
              <a:rPr lang="en-NZ" smtClean="0"/>
              <a:t> correct one. We can only say that it meets the requirements of a problem within a given scope, and subject to certain assumptions or approximations.”</a:t>
            </a:r>
          </a:p>
          <a:p>
            <a:pPr lvl="1" algn="r">
              <a:buFont typeface="Wingdings" pitchFamily="2" charset="2"/>
              <a:buNone/>
            </a:pPr>
            <a:r>
              <a:rPr lang="en-NZ" smtClean="0"/>
              <a:t>- Churcher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Process Overview</a:t>
            </a:r>
            <a:endParaRPr lang="en-NZ" dirty="0">
              <a:solidFill>
                <a:schemeClr val="accent1">
                  <a:satMod val="150000"/>
                </a:schemeClr>
              </a:solidFill>
            </a:endParaRPr>
          </a:p>
        </p:txBody>
      </p:sp>
      <p:sp>
        <p:nvSpPr>
          <p:cNvPr id="24578" name="Content Placeholder 2"/>
          <p:cNvSpPr>
            <a:spLocks noGrp="1"/>
          </p:cNvSpPr>
          <p:nvPr>
            <p:ph idx="1"/>
          </p:nvPr>
        </p:nvSpPr>
        <p:spPr/>
        <p:txBody>
          <a:bodyPr/>
          <a:lstStyle/>
          <a:p>
            <a:r>
              <a:rPr lang="en-NZ" dirty="0" smtClean="0"/>
              <a:t>Requirements Elicitation</a:t>
            </a:r>
          </a:p>
          <a:p>
            <a:r>
              <a:rPr lang="en-NZ" dirty="0" smtClean="0"/>
              <a:t>Identifying the Entities</a:t>
            </a:r>
          </a:p>
          <a:p>
            <a:r>
              <a:rPr lang="en-NZ" dirty="0" smtClean="0"/>
              <a:t>Modelling the Attributes and Relationships</a:t>
            </a:r>
          </a:p>
          <a:p>
            <a:r>
              <a:rPr lang="en-NZ" dirty="0" smtClean="0"/>
              <a:t>Verifying the Model </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
            </a:r>
            <a:br>
              <a:rPr lang="en-NZ" dirty="0" smtClean="0">
                <a:solidFill>
                  <a:schemeClr val="accent1">
                    <a:satMod val="150000"/>
                  </a:schemeClr>
                </a:solidFill>
              </a:rPr>
            </a:br>
            <a:r>
              <a:rPr lang="en-NZ" dirty="0" smtClean="0">
                <a:solidFill>
                  <a:schemeClr val="accent1">
                    <a:satMod val="150000"/>
                  </a:schemeClr>
                </a:solidFill>
              </a:rPr>
              <a:t>1. Requirements Elicitation</a:t>
            </a:r>
            <a:br>
              <a:rPr lang="en-NZ" dirty="0" smtClean="0">
                <a:solidFill>
                  <a:schemeClr val="accent1">
                    <a:satMod val="150000"/>
                  </a:schemeClr>
                </a:solidFill>
              </a:rPr>
            </a:br>
            <a:endParaRPr lang="en-NZ" dirty="0">
              <a:solidFill>
                <a:schemeClr val="accent1">
                  <a:satMod val="150000"/>
                </a:schemeClr>
              </a:solidFill>
            </a:endParaRPr>
          </a:p>
        </p:txBody>
      </p:sp>
      <p:sp>
        <p:nvSpPr>
          <p:cNvPr id="27650" name="Content Placeholder 2"/>
          <p:cNvSpPr>
            <a:spLocks noGrp="1"/>
          </p:cNvSpPr>
          <p:nvPr>
            <p:ph idx="1"/>
          </p:nvPr>
        </p:nvSpPr>
        <p:spPr/>
        <p:txBody>
          <a:bodyPr/>
          <a:lstStyle/>
          <a:p>
            <a:r>
              <a:rPr lang="en-NZ" dirty="0" smtClean="0"/>
              <a:t>Determining</a:t>
            </a:r>
          </a:p>
          <a:p>
            <a:pPr lvl="1"/>
            <a:r>
              <a:rPr lang="en-NZ" dirty="0" smtClean="0"/>
              <a:t>What data the model represents</a:t>
            </a:r>
          </a:p>
          <a:p>
            <a:pPr lvl="1"/>
            <a:r>
              <a:rPr lang="en-NZ" dirty="0" smtClean="0"/>
              <a:t>How the data will be used</a:t>
            </a:r>
          </a:p>
          <a:p>
            <a:pPr lvl="1"/>
            <a:endParaRPr lang="en-NZ" dirty="0" smtClean="0"/>
          </a:p>
          <a:p>
            <a:r>
              <a:rPr lang="en-NZ" dirty="0" smtClean="0"/>
              <a:t>Usually accomplished by talking to the </a:t>
            </a:r>
            <a:r>
              <a:rPr lang="en-NZ" dirty="0" smtClean="0"/>
              <a:t>client</a:t>
            </a:r>
          </a:p>
          <a:p>
            <a:pPr marL="119062" indent="0">
              <a:buNone/>
            </a:pPr>
            <a:endParaRPr lang="en-NZ" dirty="0"/>
          </a:p>
          <a:p>
            <a:pPr marL="119062" indent="0">
              <a:buNone/>
            </a:pPr>
            <a:r>
              <a:rPr lang="en-NZ" dirty="0"/>
              <a:t>Have you ever tried talking to a user</a:t>
            </a:r>
            <a:r>
              <a:rPr lang="en-NZ" dirty="0" smtClean="0"/>
              <a:t>???? </a:t>
            </a:r>
            <a:r>
              <a:rPr lang="en-NZ" dirty="0"/>
              <a:t>It’s confusing.</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Cases</a:t>
            </a:r>
            <a:endParaRPr lang="en-NZ" dirty="0">
              <a:solidFill>
                <a:schemeClr val="accent1">
                  <a:satMod val="150000"/>
                </a:schemeClr>
              </a:solidFill>
            </a:endParaRPr>
          </a:p>
        </p:txBody>
      </p:sp>
      <p:sp>
        <p:nvSpPr>
          <p:cNvPr id="29698" name="Content Placeholder 2"/>
          <p:cNvSpPr>
            <a:spLocks noGrp="1"/>
          </p:cNvSpPr>
          <p:nvPr>
            <p:ph idx="1"/>
          </p:nvPr>
        </p:nvSpPr>
        <p:spPr/>
        <p:txBody>
          <a:bodyPr/>
          <a:lstStyle/>
          <a:p>
            <a:r>
              <a:rPr lang="en-NZ" dirty="0" smtClean="0"/>
              <a:t>Semi-formal methodology for figuring out how a system will be used</a:t>
            </a:r>
          </a:p>
          <a:p>
            <a:r>
              <a:rPr lang="en-NZ" dirty="0" smtClean="0"/>
              <a:t>Associated notation that facilitates communication between designers and clients.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Cases</a:t>
            </a:r>
            <a:endParaRPr lang="en-NZ"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NZ" dirty="0" smtClean="0"/>
              <a:t>Process</a:t>
            </a:r>
          </a:p>
          <a:p>
            <a:pPr marL="582930" indent="-514350" fontAlgn="auto">
              <a:spcBef>
                <a:spcPts val="0"/>
              </a:spcBef>
              <a:spcAft>
                <a:spcPts val="0"/>
              </a:spcAft>
              <a:buFont typeface="+mj-lt"/>
              <a:buAutoNum type="arabicPeriod"/>
              <a:defRPr/>
            </a:pPr>
            <a:r>
              <a:rPr lang="en-NZ" dirty="0" smtClean="0"/>
              <a:t>Through discussion and observation, identify what tasks all the people who will use the system need to do.</a:t>
            </a:r>
          </a:p>
          <a:p>
            <a:pPr marL="582930" indent="-514350" fontAlgn="auto">
              <a:spcBef>
                <a:spcPts val="0"/>
              </a:spcBef>
              <a:spcAft>
                <a:spcPts val="0"/>
              </a:spcAft>
              <a:buFont typeface="+mj-lt"/>
              <a:buAutoNum type="arabicPeriod"/>
              <a:defRPr/>
            </a:pPr>
            <a:r>
              <a:rPr lang="en-NZ" dirty="0" smtClean="0"/>
              <a:t>Figure out what data you will need to store in order to support those tasks.</a:t>
            </a:r>
          </a:p>
          <a:p>
            <a:pPr marL="582930" indent="-514350" fontAlgn="auto">
              <a:spcBef>
                <a:spcPts val="0"/>
              </a:spcBef>
              <a:spcAft>
                <a:spcPts val="0"/>
              </a:spcAft>
              <a:buFont typeface="+mj-lt"/>
              <a:buAutoNum type="arabicPeriod"/>
              <a:defRPr/>
            </a:pPr>
            <a:r>
              <a:rPr lang="en-NZ" dirty="0" smtClean="0"/>
              <a:t>Make a clear diagram of your plan.</a:t>
            </a:r>
          </a:p>
          <a:p>
            <a:pPr marL="582930" indent="-514350" fontAlgn="auto">
              <a:spcBef>
                <a:spcPts val="0"/>
              </a:spcBef>
              <a:spcAft>
                <a:spcPts val="0"/>
              </a:spcAft>
              <a:buFont typeface="+mj-lt"/>
              <a:buAutoNum type="arabicPeriod"/>
              <a:defRPr/>
            </a:pPr>
            <a:r>
              <a:rPr lang="en-NZ" dirty="0" smtClean="0"/>
              <a:t>Present the diagram to the client for discussion.</a:t>
            </a:r>
          </a:p>
          <a:p>
            <a:pPr marL="582930" indent="-514350" fontAlgn="auto">
              <a:spcBef>
                <a:spcPts val="0"/>
              </a:spcBef>
              <a:spcAft>
                <a:spcPts val="0"/>
              </a:spcAft>
              <a:buFont typeface="+mj-lt"/>
              <a:buAutoNum type="arabicPeriod"/>
              <a:defRPr/>
            </a:pPr>
            <a:r>
              <a:rPr lang="en-NZ" dirty="0" smtClean="0"/>
              <a:t>Repeat......</a:t>
            </a:r>
          </a:p>
          <a:p>
            <a:pPr marL="582930" indent="-514350" fontAlgn="auto">
              <a:spcBef>
                <a:spcPts val="0"/>
              </a:spcBef>
              <a:spcAft>
                <a:spcPts val="0"/>
              </a:spcAft>
              <a:buFont typeface="+mj-lt"/>
              <a:buAutoNum type="arabicPeriod"/>
              <a:defRPr/>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Questions to Guide You</a:t>
            </a:r>
            <a:endParaRPr lang="en-NZ" dirty="0">
              <a:solidFill>
                <a:schemeClr val="accent1">
                  <a:satMod val="150000"/>
                </a:schemeClr>
              </a:solidFill>
            </a:endParaRPr>
          </a:p>
        </p:txBody>
      </p:sp>
      <p:sp>
        <p:nvSpPr>
          <p:cNvPr id="38914" name="Content Placeholder 2"/>
          <p:cNvSpPr>
            <a:spLocks noGrp="1"/>
          </p:cNvSpPr>
          <p:nvPr>
            <p:ph idx="1"/>
          </p:nvPr>
        </p:nvSpPr>
        <p:spPr/>
        <p:txBody>
          <a:bodyPr/>
          <a:lstStyle/>
          <a:p>
            <a:r>
              <a:rPr lang="en-NZ" sz="4000" dirty="0" smtClean="0"/>
              <a:t>What does the user do?</a:t>
            </a:r>
          </a:p>
          <a:p>
            <a:r>
              <a:rPr lang="en-NZ" sz="4000" dirty="0" smtClean="0"/>
              <a:t>What data are involved?</a:t>
            </a:r>
          </a:p>
          <a:p>
            <a:r>
              <a:rPr lang="en-NZ" sz="4000" dirty="0" smtClean="0"/>
              <a:t>What is the objective of the system?</a:t>
            </a:r>
          </a:p>
          <a:p>
            <a:r>
              <a:rPr lang="en-NZ" sz="4000" dirty="0" smtClean="0"/>
              <a:t>What data are required to satisfy the objective?</a:t>
            </a:r>
          </a:p>
          <a:p>
            <a:r>
              <a:rPr lang="en-NZ" sz="4000" dirty="0" smtClean="0"/>
              <a:t>What will be input?</a:t>
            </a:r>
          </a:p>
          <a:p>
            <a:r>
              <a:rPr lang="en-NZ" sz="4000" dirty="0" smtClean="0"/>
              <a:t>What will be output?</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 Diagrams</a:t>
            </a:r>
            <a:endParaRPr lang="en-NZ" dirty="0">
              <a:solidFill>
                <a:schemeClr val="accent1">
                  <a:satMod val="150000"/>
                </a:schemeClr>
              </a:solidFill>
            </a:endParaRPr>
          </a:p>
        </p:txBody>
      </p:sp>
      <p:pic>
        <p:nvPicPr>
          <p:cNvPr id="40962" name="Picture 2"/>
          <p:cNvPicPr>
            <a:picLocks noGrp="1" noChangeAspect="1" noChangeArrowheads="1"/>
          </p:cNvPicPr>
          <p:nvPr>
            <p:ph idx="1"/>
          </p:nvPr>
        </p:nvPicPr>
        <p:blipFill>
          <a:blip r:embed="rId3" cstate="print"/>
          <a:srcRect/>
          <a:stretch>
            <a:fillRect/>
          </a:stretch>
        </p:blipFill>
        <p:spPr>
          <a:xfrm>
            <a:off x="685800" y="2667000"/>
            <a:ext cx="8086725" cy="2590800"/>
          </a:xfrm>
        </p:spPr>
      </p:pic>
      <p:sp>
        <p:nvSpPr>
          <p:cNvPr id="4" name="Content Placeholder 2"/>
          <p:cNvSpPr txBox="1">
            <a:spLocks/>
          </p:cNvSpPr>
          <p:nvPr/>
        </p:nvSpPr>
        <p:spPr bwMode="auto">
          <a:xfrm>
            <a:off x="457200" y="1774825"/>
            <a:ext cx="8229600" cy="81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r>
              <a:rPr kumimoji="0" lang="en-NZ" sz="4000" b="0" i="0" u="none" strike="noStrike" kern="1200" cap="none" spc="0" normalizeH="0" baseline="0" noProof="0" dirty="0" smtClean="0">
                <a:ln>
                  <a:noFill/>
                </a:ln>
                <a:solidFill>
                  <a:schemeClr val="tx1"/>
                </a:solidFill>
                <a:effectLst/>
                <a:uLnTx/>
                <a:uFillTx/>
                <a:latin typeface="+mn-lt"/>
                <a:ea typeface="+mn-ea"/>
                <a:cs typeface="+mn-cs"/>
              </a:rPr>
              <a:t>Diagram</a:t>
            </a:r>
          </a:p>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endParaRPr kumimoji="0" lang="en-NZ"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57200" y="4542088"/>
            <a:ext cx="8229600" cy="81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r>
              <a:rPr lang="en-NZ" sz="4000" dirty="0" smtClean="0">
                <a:latin typeface="+mn-lt"/>
              </a:rPr>
              <a:t>Detailed written </a:t>
            </a:r>
            <a:r>
              <a:rPr lang="en-NZ" sz="4000" dirty="0" smtClean="0">
                <a:latin typeface="+mn-lt"/>
              </a:rPr>
              <a:t>description</a:t>
            </a:r>
          </a:p>
          <a:p>
            <a:pPr>
              <a:buFont typeface="Arial" pitchFamily="34" charset="0"/>
              <a:buChar char="•"/>
            </a:pPr>
            <a:r>
              <a:rPr lang="en-NZ" sz="2000" b="1" dirty="0"/>
              <a:t>There are very strict rules, but don’t get bonkers about it.</a:t>
            </a:r>
          </a:p>
          <a:p>
            <a:pPr>
              <a:buFont typeface="Arial" pitchFamily="34" charset="0"/>
              <a:buChar char="•"/>
            </a:pPr>
            <a:r>
              <a:rPr lang="en-NZ" sz="2000" b="1" dirty="0"/>
              <a:t>Just do what’s needed to make your plan clear to your client</a:t>
            </a:r>
          </a:p>
          <a:p>
            <a:pPr>
              <a:buFont typeface="Arial" pitchFamily="34" charset="0"/>
              <a:buChar char="•"/>
            </a:pPr>
            <a:r>
              <a:rPr lang="en-NZ" sz="2000" b="1" dirty="0"/>
              <a:t>It’s more important to think thoroughly and completely than to get all finicky about the symbol rules.</a:t>
            </a:r>
          </a:p>
          <a:p>
            <a:endParaRPr lang="en-NZ" sz="4000" b="1" dirty="0"/>
          </a:p>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endParaRPr kumimoji="0" lang="en-NZ" sz="4000" b="0" i="0" u="none" strike="noStrike" kern="1200" cap="none" spc="0" normalizeH="0" baseline="0" noProof="0" dirty="0" smtClean="0">
              <a:ln>
                <a:noFill/>
              </a:ln>
              <a:solidFill>
                <a:schemeClr val="tx1"/>
              </a:solidFill>
              <a:effectLst/>
              <a:uLnTx/>
              <a:uFillTx/>
              <a:latin typeface="+mn-lt"/>
              <a:ea typeface="+mn-ea"/>
              <a:cs typeface="+mn-cs"/>
            </a:endParaRPr>
          </a:p>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endParaRPr kumimoji="0" lang="en-NZ"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Simple Use Case Diagram</a:t>
            </a:r>
            <a:endParaRPr lang="en-NZ" dirty="0">
              <a:solidFill>
                <a:schemeClr val="accent1">
                  <a:satMod val="150000"/>
                </a:schemeClr>
              </a:solidFill>
            </a:endParaRPr>
          </a:p>
        </p:txBody>
      </p:sp>
      <p:sp>
        <p:nvSpPr>
          <p:cNvPr id="43010" name="Content Placeholder 2"/>
          <p:cNvSpPr>
            <a:spLocks noGrp="1"/>
          </p:cNvSpPr>
          <p:nvPr>
            <p:ph idx="1"/>
          </p:nvPr>
        </p:nvSpPr>
        <p:spPr/>
        <p:txBody>
          <a:bodyPr/>
          <a:lstStyle/>
          <a:p>
            <a:endParaRPr lang="en-NZ" smtClean="0"/>
          </a:p>
        </p:txBody>
      </p:sp>
      <p:pic>
        <p:nvPicPr>
          <p:cNvPr id="43011" name="Picture 2"/>
          <p:cNvPicPr>
            <a:picLocks noChangeAspect="1" noChangeArrowheads="1"/>
          </p:cNvPicPr>
          <p:nvPr/>
        </p:nvPicPr>
        <p:blipFill>
          <a:blip r:embed="rId3" cstate="print"/>
          <a:srcRect/>
          <a:stretch>
            <a:fillRect/>
          </a:stretch>
        </p:blipFill>
        <p:spPr bwMode="auto">
          <a:xfrm>
            <a:off x="2438400" y="1809750"/>
            <a:ext cx="4162425" cy="4667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Higher Level of Detail</a:t>
            </a:r>
            <a:endParaRPr lang="en-NZ" dirty="0">
              <a:solidFill>
                <a:schemeClr val="accent1">
                  <a:satMod val="150000"/>
                </a:schemeClr>
              </a:solidFill>
            </a:endParaRPr>
          </a:p>
        </p:txBody>
      </p:sp>
      <p:sp>
        <p:nvSpPr>
          <p:cNvPr id="45058" name="Content Placeholder 2"/>
          <p:cNvSpPr>
            <a:spLocks noGrp="1"/>
          </p:cNvSpPr>
          <p:nvPr>
            <p:ph idx="1"/>
          </p:nvPr>
        </p:nvSpPr>
        <p:spPr/>
        <p:txBody>
          <a:bodyPr/>
          <a:lstStyle/>
          <a:p>
            <a:endParaRPr lang="en-NZ" smtClean="0"/>
          </a:p>
        </p:txBody>
      </p:sp>
      <p:pic>
        <p:nvPicPr>
          <p:cNvPr id="45059" name="Picture 2"/>
          <p:cNvPicPr>
            <a:picLocks noChangeAspect="1" noChangeArrowheads="1"/>
          </p:cNvPicPr>
          <p:nvPr/>
        </p:nvPicPr>
        <p:blipFill>
          <a:blip r:embed="rId3" cstate="print"/>
          <a:srcRect/>
          <a:stretch>
            <a:fillRect/>
          </a:stretch>
        </p:blipFill>
        <p:spPr bwMode="auto">
          <a:xfrm>
            <a:off x="1981200" y="1800225"/>
            <a:ext cx="5029200" cy="4673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Medium Complexity Use Case Diagram</a:t>
            </a:r>
            <a:endParaRPr lang="en-NZ" dirty="0">
              <a:solidFill>
                <a:schemeClr val="accent1">
                  <a:satMod val="150000"/>
                </a:schemeClr>
              </a:solidFill>
            </a:endParaRPr>
          </a:p>
        </p:txBody>
      </p:sp>
      <p:pic>
        <p:nvPicPr>
          <p:cNvPr id="46082" name="Content Placeholder 4" descr="useCase2.gif"/>
          <p:cNvPicPr>
            <a:picLocks noGrp="1" noChangeAspect="1"/>
          </p:cNvPicPr>
          <p:nvPr>
            <p:ph idx="1"/>
          </p:nvPr>
        </p:nvPicPr>
        <p:blipFill>
          <a:blip r:embed="rId3" cstate="print"/>
          <a:srcRect/>
          <a:stretch>
            <a:fillRect/>
          </a:stretch>
        </p:blipFill>
        <p:spPr>
          <a:xfrm>
            <a:off x="2403475" y="1984375"/>
            <a:ext cx="4337050" cy="420687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Useful References</a:t>
            </a:r>
            <a:endParaRPr lang="en-NZ" dirty="0">
              <a:solidFill>
                <a:schemeClr val="accent1">
                  <a:satMod val="150000"/>
                </a:schemeClr>
              </a:solidFill>
            </a:endParaRPr>
          </a:p>
        </p:txBody>
      </p:sp>
      <p:sp>
        <p:nvSpPr>
          <p:cNvPr id="16386" name="Content Placeholder 2"/>
          <p:cNvSpPr>
            <a:spLocks noGrp="1"/>
          </p:cNvSpPr>
          <p:nvPr>
            <p:ph idx="1"/>
          </p:nvPr>
        </p:nvSpPr>
        <p:spPr/>
        <p:txBody>
          <a:bodyPr/>
          <a:lstStyle/>
          <a:p>
            <a:r>
              <a:rPr lang="en-NZ" smtClean="0"/>
              <a:t>Churcher, Clare (2007) ,</a:t>
            </a:r>
            <a:r>
              <a:rPr lang="en-NZ" i="1" smtClean="0"/>
              <a:t>Beginning  Database Design, From Novice to Professional</a:t>
            </a:r>
            <a:r>
              <a:rPr lang="en-NZ" smtClean="0"/>
              <a:t>. Apress.</a:t>
            </a:r>
          </a:p>
          <a:p>
            <a:endParaRPr lang="en-NZ" smtClean="0"/>
          </a:p>
          <a:p>
            <a:r>
              <a:rPr lang="en-NZ" smtClean="0"/>
              <a:t>Simsion, G.C. &amp; Witt, G.C. (2005), </a:t>
            </a:r>
            <a:r>
              <a:rPr lang="en-NZ" i="1" smtClean="0"/>
              <a:t>Data Modelling Essentials</a:t>
            </a:r>
            <a:r>
              <a:rPr lang="en-NZ" smtClean="0"/>
              <a:t>. Elsevier.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Multiple Actors</a:t>
            </a:r>
            <a:endParaRPr lang="en-NZ" dirty="0">
              <a:solidFill>
                <a:schemeClr val="accent1">
                  <a:satMod val="150000"/>
                </a:schemeClr>
              </a:solidFill>
            </a:endParaRPr>
          </a:p>
        </p:txBody>
      </p:sp>
      <p:sp>
        <p:nvSpPr>
          <p:cNvPr id="50178" name="Content Placeholder 2"/>
          <p:cNvSpPr>
            <a:spLocks noGrp="1"/>
          </p:cNvSpPr>
          <p:nvPr>
            <p:ph idx="1"/>
          </p:nvPr>
        </p:nvSpPr>
        <p:spPr/>
        <p:txBody>
          <a:bodyPr/>
          <a:lstStyle/>
          <a:p>
            <a:endParaRPr lang="en-NZ" smtClean="0"/>
          </a:p>
        </p:txBody>
      </p:sp>
      <p:pic>
        <p:nvPicPr>
          <p:cNvPr id="50179" name="Picture 2"/>
          <p:cNvPicPr>
            <a:picLocks noChangeAspect="1" noChangeArrowheads="1"/>
          </p:cNvPicPr>
          <p:nvPr/>
        </p:nvPicPr>
        <p:blipFill>
          <a:blip r:embed="rId3" cstate="print"/>
          <a:srcRect/>
          <a:stretch>
            <a:fillRect/>
          </a:stretch>
        </p:blipFill>
        <p:spPr bwMode="auto">
          <a:xfrm>
            <a:off x="1905000" y="1885950"/>
            <a:ext cx="533400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Very Complex Use Case Diagram</a:t>
            </a:r>
            <a:endParaRPr lang="en-NZ" dirty="0">
              <a:solidFill>
                <a:schemeClr val="accent1">
                  <a:satMod val="150000"/>
                </a:schemeClr>
              </a:solidFill>
            </a:endParaRPr>
          </a:p>
        </p:txBody>
      </p:sp>
      <p:sp>
        <p:nvSpPr>
          <p:cNvPr id="48130" name="Content Placeholder 2"/>
          <p:cNvSpPr>
            <a:spLocks noGrp="1"/>
          </p:cNvSpPr>
          <p:nvPr>
            <p:ph idx="1"/>
          </p:nvPr>
        </p:nvSpPr>
        <p:spPr/>
        <p:txBody>
          <a:bodyPr/>
          <a:lstStyle/>
          <a:p>
            <a:endParaRPr lang="en-NZ" smtClean="0"/>
          </a:p>
        </p:txBody>
      </p:sp>
      <p:pic>
        <p:nvPicPr>
          <p:cNvPr id="48131" name="Picture 2"/>
          <p:cNvPicPr>
            <a:picLocks noChangeAspect="1" noChangeArrowheads="1"/>
          </p:cNvPicPr>
          <p:nvPr/>
        </p:nvPicPr>
        <p:blipFill>
          <a:blip r:embed="rId3" cstate="print"/>
          <a:srcRect/>
          <a:stretch>
            <a:fillRect/>
          </a:stretch>
        </p:blipFill>
        <p:spPr bwMode="auto">
          <a:xfrm>
            <a:off x="2568575" y="1701800"/>
            <a:ext cx="3756025" cy="500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2. Identification of Classes</a:t>
            </a:r>
            <a:endParaRPr lang="en-NZ" dirty="0">
              <a:solidFill>
                <a:schemeClr val="accent1">
                  <a:satMod val="150000"/>
                </a:schemeClr>
              </a:solidFill>
            </a:endParaRPr>
          </a:p>
        </p:txBody>
      </p:sp>
      <p:sp>
        <p:nvSpPr>
          <p:cNvPr id="52226" name="Content Placeholder 2"/>
          <p:cNvSpPr>
            <a:spLocks noGrp="1"/>
          </p:cNvSpPr>
          <p:nvPr>
            <p:ph idx="1"/>
          </p:nvPr>
        </p:nvSpPr>
        <p:spPr/>
        <p:txBody>
          <a:bodyPr/>
          <a:lstStyle/>
          <a:p>
            <a:r>
              <a:rPr lang="en-NZ" smtClean="0"/>
              <a:t>After you fully understand the data universe to be represented, and the tasks to be performed, identify the </a:t>
            </a:r>
            <a:r>
              <a:rPr lang="en-NZ" i="1" smtClean="0"/>
              <a:t>things</a:t>
            </a:r>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Identification of Classes</a:t>
            </a:r>
            <a:endParaRPr lang="en-US" smtClean="0"/>
          </a:p>
        </p:txBody>
      </p:sp>
      <p:sp>
        <p:nvSpPr>
          <p:cNvPr id="112643" name="Rectangle 3"/>
          <p:cNvSpPr>
            <a:spLocks noGrp="1"/>
          </p:cNvSpPr>
          <p:nvPr>
            <p:ph type="body" idx="1"/>
          </p:nvPr>
        </p:nvSpPr>
        <p:spPr/>
        <p:txBody>
          <a:bodyPr/>
          <a:lstStyle/>
          <a:p>
            <a:r>
              <a:rPr lang="en-AU" sz="3000" smtClean="0"/>
              <a:t>An agricultural research lab is studying the impact of parasites on New Zealand sheep farms. </a:t>
            </a:r>
          </a:p>
          <a:p>
            <a:r>
              <a:rPr lang="en-AU" sz="3000" smtClean="0"/>
              <a:t>At regular intervals they visit several farms, take samples in different paddocks, and record the numbers of particular parasites they find.</a:t>
            </a:r>
          </a:p>
          <a:p>
            <a:r>
              <a:rPr lang="en-AU" sz="3000" smtClean="0"/>
              <a:t>The want a database that will help them to hold, analyse, interpret and understand their data.</a:t>
            </a:r>
          </a:p>
          <a:p>
            <a:r>
              <a:rPr lang="en-AU" sz="3000" smtClean="0"/>
              <a:t>What are the entities?</a:t>
            </a:r>
            <a:endParaRPr lang="en-US" sz="3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Optionality and Cardinality</a:t>
            </a:r>
            <a:endParaRPr lang="en-NZ" dirty="0">
              <a:solidFill>
                <a:schemeClr val="accent1">
                  <a:satMod val="150000"/>
                </a:schemeClr>
              </a:solidFill>
            </a:endParaRPr>
          </a:p>
        </p:txBody>
      </p:sp>
      <p:sp>
        <p:nvSpPr>
          <p:cNvPr id="53250" name="Content Placeholder 2"/>
          <p:cNvSpPr>
            <a:spLocks noGrp="1"/>
          </p:cNvSpPr>
          <p:nvPr>
            <p:ph idx="1"/>
          </p:nvPr>
        </p:nvSpPr>
        <p:spPr/>
        <p:txBody>
          <a:bodyPr/>
          <a:lstStyle/>
          <a:p>
            <a:r>
              <a:rPr lang="en-NZ" dirty="0" smtClean="0"/>
              <a:t>Given a rough, initial data model, carefully consider the </a:t>
            </a:r>
            <a:r>
              <a:rPr lang="en-NZ" b="1" dirty="0" err="1" smtClean="0"/>
              <a:t>optionality</a:t>
            </a:r>
            <a:r>
              <a:rPr lang="en-NZ" dirty="0" smtClean="0"/>
              <a:t> and </a:t>
            </a:r>
            <a:r>
              <a:rPr lang="en-NZ" b="1" dirty="0" smtClean="0"/>
              <a:t>cardinality</a:t>
            </a:r>
            <a:r>
              <a:rPr lang="en-NZ" dirty="0" smtClean="0"/>
              <a:t> of each relationship.</a:t>
            </a:r>
          </a:p>
          <a:p>
            <a:r>
              <a:rPr lang="en-NZ" dirty="0" smtClean="0"/>
              <a:t>This process can</a:t>
            </a:r>
          </a:p>
          <a:p>
            <a:pPr marL="742950" lvl="1" indent="-285750"/>
            <a:r>
              <a:rPr lang="en-NZ" dirty="0" smtClean="0"/>
              <a:t>Identify basic errors in the model</a:t>
            </a:r>
          </a:p>
          <a:p>
            <a:pPr marL="742950" lvl="1" indent="-285750"/>
            <a:r>
              <a:rPr lang="en-NZ" dirty="0" smtClean="0"/>
              <a:t>Generate further questions for the client to improve the accuracy and suitability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dirty="0" smtClean="0"/>
              <a:t>Optionality and Cardinality</a:t>
            </a:r>
            <a:endParaRPr lang="en-US" dirty="0" smtClean="0"/>
          </a:p>
        </p:txBody>
      </p:sp>
      <p:sp>
        <p:nvSpPr>
          <p:cNvPr id="116739" name="Rectangle 3"/>
          <p:cNvSpPr>
            <a:spLocks noGrp="1"/>
          </p:cNvSpPr>
          <p:nvPr>
            <p:ph type="body" idx="1"/>
          </p:nvPr>
        </p:nvSpPr>
        <p:spPr/>
        <p:txBody>
          <a:bodyPr/>
          <a:lstStyle/>
          <a:p>
            <a:endParaRPr lang="en-US" smtClean="0"/>
          </a:p>
        </p:txBody>
      </p:sp>
      <p:pic>
        <p:nvPicPr>
          <p:cNvPr id="116742" name="Picture 6"/>
          <p:cNvPicPr>
            <a:picLocks noChangeAspect="1" noChangeArrowheads="1"/>
          </p:cNvPicPr>
          <p:nvPr/>
        </p:nvPicPr>
        <p:blipFill>
          <a:blip r:embed="rId3" cstate="print"/>
          <a:srcRect/>
          <a:stretch>
            <a:fillRect/>
          </a:stretch>
        </p:blipFill>
        <p:spPr bwMode="auto">
          <a:xfrm>
            <a:off x="1320800" y="3128963"/>
            <a:ext cx="6527800" cy="13668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dirty="0" smtClean="0"/>
              <a:t>3. Entity, Attribute Or Relationship?</a:t>
            </a:r>
            <a:endParaRPr lang="en-US" sz="4100" dirty="0" smtClean="0"/>
          </a:p>
        </p:txBody>
      </p:sp>
      <p:sp>
        <p:nvSpPr>
          <p:cNvPr id="121859" name="Rectangle 3"/>
          <p:cNvSpPr>
            <a:spLocks noGrp="1"/>
          </p:cNvSpPr>
          <p:nvPr>
            <p:ph type="body" idx="1"/>
          </p:nvPr>
        </p:nvSpPr>
        <p:spPr/>
        <p:txBody>
          <a:bodyPr/>
          <a:lstStyle/>
          <a:p>
            <a:r>
              <a:rPr lang="en-AU" smtClean="0"/>
              <a:t>Entity = Thing</a:t>
            </a:r>
          </a:p>
          <a:p>
            <a:r>
              <a:rPr lang="en-AU" smtClean="0"/>
              <a:t>Attribute = Property/characteristic of thing</a:t>
            </a:r>
          </a:p>
          <a:p>
            <a:r>
              <a:rPr lang="en-AU" smtClean="0"/>
              <a:t>Relationship = Association between things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55298" name="Content Placeholder 2"/>
          <p:cNvSpPr>
            <a:spLocks noGrp="1"/>
          </p:cNvSpPr>
          <p:nvPr>
            <p:ph idx="1"/>
          </p:nvPr>
        </p:nvSpPr>
        <p:spPr/>
        <p:txBody>
          <a:bodyPr/>
          <a:lstStyle/>
          <a:p>
            <a:endParaRPr lang="en-NZ" smtClean="0"/>
          </a:p>
        </p:txBody>
      </p:sp>
      <p:pic>
        <p:nvPicPr>
          <p:cNvPr id="55304" name="Picture 8"/>
          <p:cNvPicPr>
            <a:picLocks noChangeAspect="1" noChangeArrowheads="1"/>
          </p:cNvPicPr>
          <p:nvPr/>
        </p:nvPicPr>
        <p:blipFill>
          <a:blip r:embed="rId3" cstate="print"/>
          <a:srcRect/>
          <a:stretch>
            <a:fillRect/>
          </a:stretch>
        </p:blipFill>
        <p:spPr bwMode="auto">
          <a:xfrm>
            <a:off x="609600" y="2306638"/>
            <a:ext cx="8001000" cy="347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1075" name="Content Placeholder 2"/>
          <p:cNvSpPr>
            <a:spLocks noGrp="1"/>
          </p:cNvSpPr>
          <p:nvPr>
            <p:ph idx="4294967295"/>
          </p:nvPr>
        </p:nvSpPr>
        <p:spPr/>
        <p:txBody>
          <a:bodyPr/>
          <a:lstStyle/>
          <a:p>
            <a:endParaRPr lang="en-NZ" smtClean="0"/>
          </a:p>
        </p:txBody>
      </p:sp>
      <p:pic>
        <p:nvPicPr>
          <p:cNvPr id="131077" name="Picture 5"/>
          <p:cNvPicPr>
            <a:picLocks noChangeAspect="1" noChangeArrowheads="1"/>
          </p:cNvPicPr>
          <p:nvPr/>
        </p:nvPicPr>
        <p:blipFill>
          <a:blip r:embed="rId3" cstate="print"/>
          <a:srcRect/>
          <a:stretch>
            <a:fillRect/>
          </a:stretch>
        </p:blipFill>
        <p:spPr bwMode="auto">
          <a:xfrm>
            <a:off x="533400" y="2374900"/>
            <a:ext cx="8153400" cy="27733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7219" name="Text Box 3"/>
          <p:cNvSpPr txBox="1">
            <a:spLocks noChangeArrowheads="1"/>
          </p:cNvSpPr>
          <p:nvPr/>
        </p:nvSpPr>
        <p:spPr bwMode="auto">
          <a:xfrm>
            <a:off x="2286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Student</a:t>
            </a:r>
            <a:endParaRPr lang="en-US"/>
          </a:p>
        </p:txBody>
      </p:sp>
      <p:sp>
        <p:nvSpPr>
          <p:cNvPr id="137220" name="Text Box 4"/>
          <p:cNvSpPr txBox="1">
            <a:spLocks noChangeArrowheads="1"/>
          </p:cNvSpPr>
          <p:nvPr/>
        </p:nvSpPr>
        <p:spPr bwMode="auto">
          <a:xfrm>
            <a:off x="228600" y="5351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Programme</a:t>
            </a:r>
            <a:endParaRPr lang="en-US"/>
          </a:p>
        </p:txBody>
      </p:sp>
      <p:sp>
        <p:nvSpPr>
          <p:cNvPr id="137221" name="Text Box 5"/>
          <p:cNvSpPr txBox="1">
            <a:spLocks noChangeArrowheads="1"/>
          </p:cNvSpPr>
          <p:nvPr/>
        </p:nvSpPr>
        <p:spPr bwMode="auto">
          <a:xfrm>
            <a:off x="35814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a:t>
            </a:r>
            <a:endParaRPr lang="en-US"/>
          </a:p>
        </p:txBody>
      </p:sp>
      <p:sp>
        <p:nvSpPr>
          <p:cNvPr id="137222" name="Text Box 6"/>
          <p:cNvSpPr txBox="1">
            <a:spLocks noChangeArrowheads="1"/>
          </p:cNvSpPr>
          <p:nvPr/>
        </p:nvSpPr>
        <p:spPr bwMode="auto">
          <a:xfrm>
            <a:off x="3581400" y="5356225"/>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 Code</a:t>
            </a:r>
            <a:endParaRPr lang="en-US"/>
          </a:p>
        </p:txBody>
      </p:sp>
      <p:sp>
        <p:nvSpPr>
          <p:cNvPr id="137223" name="Text Box 7"/>
          <p:cNvSpPr txBox="1">
            <a:spLocks noChangeArrowheads="1"/>
          </p:cNvSpPr>
          <p:nvPr/>
        </p:nvSpPr>
        <p:spPr bwMode="auto">
          <a:xfrm>
            <a:off x="69342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Lecturer</a:t>
            </a:r>
            <a:endParaRPr lang="en-US"/>
          </a:p>
        </p:txBody>
      </p:sp>
      <p:sp>
        <p:nvSpPr>
          <p:cNvPr id="137224" name="Text Box 8"/>
          <p:cNvSpPr txBox="1">
            <a:spLocks noChangeArrowheads="1"/>
          </p:cNvSpPr>
          <p:nvPr/>
        </p:nvSpPr>
        <p:spPr bwMode="auto">
          <a:xfrm>
            <a:off x="6934200" y="5351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Salary</a:t>
            </a:r>
            <a:endParaRPr lang="en-US"/>
          </a:p>
        </p:txBody>
      </p:sp>
      <p:sp>
        <p:nvSpPr>
          <p:cNvPr id="137225" name="Line 9"/>
          <p:cNvSpPr>
            <a:spLocks noChangeShapeType="1"/>
          </p:cNvSpPr>
          <p:nvPr/>
        </p:nvSpPr>
        <p:spPr bwMode="auto">
          <a:xfrm>
            <a:off x="2209800" y="5656263"/>
            <a:ext cx="1371600" cy="0"/>
          </a:xfrm>
          <a:prstGeom prst="line">
            <a:avLst/>
          </a:prstGeom>
          <a:noFill/>
          <a:ln w="9525">
            <a:solidFill>
              <a:schemeClr val="tx1"/>
            </a:solidFill>
            <a:round/>
            <a:headEnd/>
            <a:tailEnd/>
          </a:ln>
          <a:effectLst/>
        </p:spPr>
        <p:txBody>
          <a:bodyPr/>
          <a:lstStyle/>
          <a:p>
            <a:endParaRPr lang="en-NZ"/>
          </a:p>
        </p:txBody>
      </p:sp>
      <p:sp>
        <p:nvSpPr>
          <p:cNvPr id="137226" name="Line 10"/>
          <p:cNvSpPr>
            <a:spLocks noChangeShapeType="1"/>
          </p:cNvSpPr>
          <p:nvPr/>
        </p:nvSpPr>
        <p:spPr bwMode="auto">
          <a:xfrm>
            <a:off x="5562600" y="5580063"/>
            <a:ext cx="1371600" cy="0"/>
          </a:xfrm>
          <a:prstGeom prst="line">
            <a:avLst/>
          </a:prstGeom>
          <a:noFill/>
          <a:ln w="9525">
            <a:solidFill>
              <a:schemeClr val="tx1"/>
            </a:solidFill>
            <a:round/>
            <a:headEnd/>
            <a:tailEnd/>
          </a:ln>
          <a:effectLst/>
        </p:spPr>
        <p:txBody>
          <a:bodyPr/>
          <a:lstStyle/>
          <a:p>
            <a:endParaRPr lang="en-NZ"/>
          </a:p>
        </p:txBody>
      </p:sp>
      <p:sp>
        <p:nvSpPr>
          <p:cNvPr id="137227" name="Text Box 11"/>
          <p:cNvSpPr txBox="1">
            <a:spLocks noChangeArrowheads="1"/>
          </p:cNvSpPr>
          <p:nvPr/>
        </p:nvSpPr>
        <p:spPr bwMode="auto">
          <a:xfrm>
            <a:off x="2362200" y="5213350"/>
            <a:ext cx="1047750" cy="366713"/>
          </a:xfrm>
          <a:prstGeom prst="rect">
            <a:avLst/>
          </a:prstGeom>
          <a:noFill/>
          <a:ln w="9525">
            <a:noFill/>
            <a:miter lim="800000"/>
            <a:headEnd/>
            <a:tailEnd/>
          </a:ln>
          <a:effectLst/>
        </p:spPr>
        <p:txBody>
          <a:bodyPr wrap="none">
            <a:spAutoFit/>
          </a:bodyPr>
          <a:lstStyle/>
          <a:p>
            <a:r>
              <a:rPr lang="en-AU"/>
              <a:t>enrols in</a:t>
            </a:r>
            <a:endParaRPr lang="en-US"/>
          </a:p>
        </p:txBody>
      </p:sp>
      <p:sp>
        <p:nvSpPr>
          <p:cNvPr id="137228" name="Text Box 12"/>
          <p:cNvSpPr txBox="1">
            <a:spLocks noChangeArrowheads="1"/>
          </p:cNvSpPr>
          <p:nvPr/>
        </p:nvSpPr>
        <p:spPr bwMode="auto">
          <a:xfrm>
            <a:off x="5638800" y="4970463"/>
            <a:ext cx="1219200" cy="641350"/>
          </a:xfrm>
          <a:prstGeom prst="rect">
            <a:avLst/>
          </a:prstGeom>
          <a:noFill/>
          <a:ln w="9525">
            <a:noFill/>
            <a:miter lim="800000"/>
            <a:headEnd/>
            <a:tailEnd/>
          </a:ln>
          <a:effectLst/>
        </p:spPr>
        <p:txBody>
          <a:bodyPr>
            <a:spAutoFit/>
          </a:bodyPr>
          <a:lstStyle/>
          <a:p>
            <a:r>
              <a:rPr lang="en-AU"/>
              <a:t>Is taught by</a:t>
            </a:r>
            <a:endParaRPr lang="en-US"/>
          </a:p>
        </p:txBody>
      </p:sp>
      <p:sp>
        <p:nvSpPr>
          <p:cNvPr id="137229" name="Text Box 13"/>
          <p:cNvSpPr txBox="1">
            <a:spLocks noChangeArrowheads="1"/>
          </p:cNvSpPr>
          <p:nvPr/>
        </p:nvSpPr>
        <p:spPr bwMode="auto">
          <a:xfrm>
            <a:off x="21939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0" name="Text Box 14"/>
          <p:cNvSpPr txBox="1">
            <a:spLocks noChangeArrowheads="1"/>
          </p:cNvSpPr>
          <p:nvPr/>
        </p:nvSpPr>
        <p:spPr bwMode="auto">
          <a:xfrm>
            <a:off x="30321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1" name="Text Box 15"/>
          <p:cNvSpPr txBox="1">
            <a:spLocks noChangeArrowheads="1"/>
          </p:cNvSpPr>
          <p:nvPr/>
        </p:nvSpPr>
        <p:spPr bwMode="auto">
          <a:xfrm>
            <a:off x="5546725" y="56927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2" name="Text Box 16"/>
          <p:cNvSpPr txBox="1">
            <a:spLocks noChangeArrowheads="1"/>
          </p:cNvSpPr>
          <p:nvPr/>
        </p:nvSpPr>
        <p:spPr bwMode="auto">
          <a:xfrm>
            <a:off x="6324600" y="5692775"/>
            <a:ext cx="565150" cy="366713"/>
          </a:xfrm>
          <a:prstGeom prst="rect">
            <a:avLst/>
          </a:prstGeom>
          <a:noFill/>
          <a:ln w="9525">
            <a:noFill/>
            <a:miter lim="800000"/>
            <a:headEnd/>
            <a:tailEnd/>
          </a:ln>
          <a:effectLst/>
        </p:spPr>
        <p:txBody>
          <a:bodyPr wrap="none">
            <a:spAutoFit/>
          </a:bodyPr>
          <a:lstStyle/>
          <a:p>
            <a:r>
              <a:rPr lang="en-AU"/>
              <a:t>1..1</a:t>
            </a:r>
            <a:endParaRPr lang="en-US"/>
          </a:p>
        </p:txBody>
      </p:sp>
      <p:sp>
        <p:nvSpPr>
          <p:cNvPr id="137233" name="Text Box 17"/>
          <p:cNvSpPr txBox="1">
            <a:spLocks noChangeArrowheads="1"/>
          </p:cNvSpPr>
          <p:nvPr/>
        </p:nvSpPr>
        <p:spPr bwMode="auto">
          <a:xfrm>
            <a:off x="7010400" y="1828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Parking Space</a:t>
            </a:r>
            <a:endParaRPr lang="en-US"/>
          </a:p>
        </p:txBody>
      </p:sp>
      <p:sp>
        <p:nvSpPr>
          <p:cNvPr id="137234" name="Text Box 18"/>
          <p:cNvSpPr txBox="1">
            <a:spLocks noChangeArrowheads="1"/>
          </p:cNvSpPr>
          <p:nvPr/>
        </p:nvSpPr>
        <p:spPr bwMode="auto">
          <a:xfrm>
            <a:off x="7010400" y="2209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Number</a:t>
            </a:r>
            <a:endParaRPr lang="en-US"/>
          </a:p>
        </p:txBody>
      </p:sp>
      <p:sp>
        <p:nvSpPr>
          <p:cNvPr id="137236" name="Line 20"/>
          <p:cNvSpPr>
            <a:spLocks noChangeShapeType="1"/>
          </p:cNvSpPr>
          <p:nvPr/>
        </p:nvSpPr>
        <p:spPr bwMode="auto">
          <a:xfrm flipH="1" flipV="1">
            <a:off x="5334000" y="2133600"/>
            <a:ext cx="1676400" cy="0"/>
          </a:xfrm>
          <a:prstGeom prst="line">
            <a:avLst/>
          </a:prstGeom>
          <a:noFill/>
          <a:ln w="9525">
            <a:solidFill>
              <a:schemeClr val="tx1"/>
            </a:solidFill>
            <a:round/>
            <a:headEnd/>
            <a:tailEnd/>
          </a:ln>
          <a:effectLst/>
        </p:spPr>
        <p:txBody>
          <a:bodyPr/>
          <a:lstStyle/>
          <a:p>
            <a:endParaRPr lang="en-NZ"/>
          </a:p>
        </p:txBody>
      </p:sp>
      <p:sp>
        <p:nvSpPr>
          <p:cNvPr id="137241" name="Text Box 25"/>
          <p:cNvSpPr txBox="1">
            <a:spLocks noChangeArrowheads="1"/>
          </p:cNvSpPr>
          <p:nvPr/>
        </p:nvSpPr>
        <p:spPr bwMode="auto">
          <a:xfrm>
            <a:off x="6369050" y="2209800"/>
            <a:ext cx="565150" cy="366713"/>
          </a:xfrm>
          <a:prstGeom prst="rect">
            <a:avLst/>
          </a:prstGeom>
          <a:noFill/>
          <a:ln w="9525">
            <a:noFill/>
            <a:miter lim="800000"/>
            <a:headEnd/>
            <a:tailEnd/>
          </a:ln>
          <a:effectLst/>
        </p:spPr>
        <p:txBody>
          <a:bodyPr wrap="none">
            <a:spAutoFit/>
          </a:bodyPr>
          <a:lstStyle/>
          <a:p>
            <a:r>
              <a:rPr lang="en-AU"/>
              <a:t>0..1</a:t>
            </a:r>
            <a:endParaRPr lang="en-US"/>
          </a:p>
        </p:txBody>
      </p:sp>
      <p:sp>
        <p:nvSpPr>
          <p:cNvPr id="137242" name="Text Box 26"/>
          <p:cNvSpPr txBox="1">
            <a:spLocks noChangeArrowheads="1"/>
          </p:cNvSpPr>
          <p:nvPr/>
        </p:nvSpPr>
        <p:spPr bwMode="auto">
          <a:xfrm>
            <a:off x="5302250" y="2209800"/>
            <a:ext cx="565150" cy="366713"/>
          </a:xfrm>
          <a:prstGeom prst="rect">
            <a:avLst/>
          </a:prstGeom>
          <a:noFill/>
          <a:ln w="9525">
            <a:noFill/>
            <a:miter lim="800000"/>
            <a:headEnd/>
            <a:tailEnd/>
          </a:ln>
          <a:effectLst/>
        </p:spPr>
        <p:txBody>
          <a:bodyPr wrap="none">
            <a:spAutoFit/>
          </a:bodyPr>
          <a:lstStyle/>
          <a:p>
            <a:r>
              <a:rPr lang="en-AU"/>
              <a:t>0..1</a:t>
            </a:r>
            <a:endParaRPr lang="en-US"/>
          </a:p>
        </p:txBody>
      </p:sp>
      <p:sp>
        <p:nvSpPr>
          <p:cNvPr id="137243" name="Text Box 27"/>
          <p:cNvSpPr txBox="1">
            <a:spLocks noChangeArrowheads="1"/>
          </p:cNvSpPr>
          <p:nvPr/>
        </p:nvSpPr>
        <p:spPr bwMode="auto">
          <a:xfrm>
            <a:off x="3352800" y="1828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Person</a:t>
            </a:r>
            <a:endParaRPr lang="en-US"/>
          </a:p>
        </p:txBody>
      </p:sp>
      <p:sp>
        <p:nvSpPr>
          <p:cNvPr id="137244" name="Text Box 28"/>
          <p:cNvSpPr txBox="1">
            <a:spLocks noChangeArrowheads="1"/>
          </p:cNvSpPr>
          <p:nvPr/>
        </p:nvSpPr>
        <p:spPr bwMode="auto">
          <a:xfrm>
            <a:off x="3352800" y="2209800"/>
            <a:ext cx="1981200" cy="788988"/>
          </a:xfrm>
          <a:prstGeom prst="rect">
            <a:avLst/>
          </a:prstGeom>
          <a:noFill/>
          <a:ln w="9525">
            <a:solidFill>
              <a:schemeClr val="tx1"/>
            </a:solidFill>
            <a:miter lim="800000"/>
            <a:headEnd/>
            <a:tailEnd/>
          </a:ln>
          <a:effectLst/>
        </p:spPr>
        <p:txBody>
          <a:bodyPr>
            <a:spAutoFit/>
          </a:bodyPr>
          <a:lstStyle/>
          <a:p>
            <a:pPr algn="ctr">
              <a:spcBef>
                <a:spcPct val="50000"/>
              </a:spcBef>
            </a:pPr>
            <a:r>
              <a:rPr lang="en-AU"/>
              <a:t>Name</a:t>
            </a:r>
          </a:p>
          <a:p>
            <a:pPr algn="ctr">
              <a:spcBef>
                <a:spcPct val="50000"/>
              </a:spcBef>
            </a:pPr>
            <a:r>
              <a:rPr lang="en-AU"/>
              <a:t>Address</a:t>
            </a:r>
            <a:endParaRPr lang="en-US"/>
          </a:p>
        </p:txBody>
      </p:sp>
      <p:sp>
        <p:nvSpPr>
          <p:cNvPr id="137245" name="Text Box 29"/>
          <p:cNvSpPr txBox="1">
            <a:spLocks noChangeArrowheads="1"/>
          </p:cNvSpPr>
          <p:nvPr/>
        </p:nvSpPr>
        <p:spPr bwMode="auto">
          <a:xfrm>
            <a:off x="5607050" y="1676400"/>
            <a:ext cx="1339850" cy="366713"/>
          </a:xfrm>
          <a:prstGeom prst="rect">
            <a:avLst/>
          </a:prstGeom>
          <a:noFill/>
          <a:ln w="9525">
            <a:noFill/>
            <a:miter lim="800000"/>
            <a:headEnd/>
            <a:tailEnd/>
          </a:ln>
          <a:effectLst/>
        </p:spPr>
        <p:txBody>
          <a:bodyPr wrap="none">
            <a:spAutoFit/>
          </a:bodyPr>
          <a:lstStyle/>
          <a:p>
            <a:r>
              <a:rPr lang="en-AU"/>
              <a:t>Is assigned</a:t>
            </a:r>
            <a:endParaRPr lang="en-US"/>
          </a:p>
        </p:txBody>
      </p:sp>
      <p:sp>
        <p:nvSpPr>
          <p:cNvPr id="137249" name="Line 33"/>
          <p:cNvSpPr>
            <a:spLocks noChangeShapeType="1"/>
          </p:cNvSpPr>
          <p:nvPr/>
        </p:nvSpPr>
        <p:spPr bwMode="auto">
          <a:xfrm flipV="1">
            <a:off x="1219200" y="4114800"/>
            <a:ext cx="0" cy="838200"/>
          </a:xfrm>
          <a:prstGeom prst="line">
            <a:avLst/>
          </a:prstGeom>
          <a:noFill/>
          <a:ln w="9525">
            <a:solidFill>
              <a:schemeClr val="tx1"/>
            </a:solidFill>
            <a:round/>
            <a:headEnd/>
            <a:tailEnd/>
          </a:ln>
          <a:effectLst/>
        </p:spPr>
        <p:txBody>
          <a:bodyPr/>
          <a:lstStyle/>
          <a:p>
            <a:endParaRPr lang="en-NZ"/>
          </a:p>
        </p:txBody>
      </p:sp>
      <p:sp>
        <p:nvSpPr>
          <p:cNvPr id="137250" name="Line 34"/>
          <p:cNvSpPr>
            <a:spLocks noChangeShapeType="1"/>
          </p:cNvSpPr>
          <p:nvPr/>
        </p:nvSpPr>
        <p:spPr bwMode="auto">
          <a:xfrm flipV="1">
            <a:off x="7924800" y="4114800"/>
            <a:ext cx="0" cy="838200"/>
          </a:xfrm>
          <a:prstGeom prst="line">
            <a:avLst/>
          </a:prstGeom>
          <a:noFill/>
          <a:ln w="9525">
            <a:solidFill>
              <a:schemeClr val="tx1"/>
            </a:solidFill>
            <a:round/>
            <a:headEnd/>
            <a:tailEnd/>
          </a:ln>
          <a:effectLst/>
        </p:spPr>
        <p:txBody>
          <a:bodyPr/>
          <a:lstStyle/>
          <a:p>
            <a:endParaRPr lang="en-NZ"/>
          </a:p>
        </p:txBody>
      </p:sp>
      <p:sp>
        <p:nvSpPr>
          <p:cNvPr id="137251" name="Line 35"/>
          <p:cNvSpPr>
            <a:spLocks noChangeShapeType="1"/>
          </p:cNvSpPr>
          <p:nvPr/>
        </p:nvSpPr>
        <p:spPr bwMode="auto">
          <a:xfrm>
            <a:off x="1219200" y="4114800"/>
            <a:ext cx="6705600" cy="0"/>
          </a:xfrm>
          <a:prstGeom prst="line">
            <a:avLst/>
          </a:prstGeom>
          <a:noFill/>
          <a:ln w="9525">
            <a:solidFill>
              <a:schemeClr val="tx1"/>
            </a:solidFill>
            <a:round/>
            <a:headEnd/>
            <a:tailEnd/>
          </a:ln>
          <a:effectLst/>
        </p:spPr>
        <p:txBody>
          <a:bodyPr/>
          <a:lstStyle/>
          <a:p>
            <a:endParaRPr lang="en-NZ"/>
          </a:p>
        </p:txBody>
      </p:sp>
      <p:sp>
        <p:nvSpPr>
          <p:cNvPr id="137254" name="AutoShape 38"/>
          <p:cNvSpPr>
            <a:spLocks noChangeArrowheads="1"/>
          </p:cNvSpPr>
          <p:nvPr/>
        </p:nvSpPr>
        <p:spPr bwMode="auto">
          <a:xfrm>
            <a:off x="4114800" y="3048000"/>
            <a:ext cx="381000" cy="1066800"/>
          </a:xfrm>
          <a:prstGeom prst="upArrow">
            <a:avLst>
              <a:gd name="adj1" fmla="val 50000"/>
              <a:gd name="adj2" fmla="val 70000"/>
            </a:avLst>
          </a:prstGeom>
          <a:solidFill>
            <a:schemeClr val="bg1"/>
          </a:solidFill>
          <a:ln w="9525">
            <a:solidFill>
              <a:schemeClr val="tx1"/>
            </a:solidFill>
            <a:miter lim="800000"/>
            <a:headEnd/>
            <a:tailEnd/>
          </a:ln>
          <a:effectLst/>
        </p:spPr>
        <p:txBody>
          <a:bodyPr wrap="none" anchor="ct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2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2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2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2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2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2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2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2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72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2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2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2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72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72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72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2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2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72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7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nimBg="1"/>
      <p:bldP spid="137220" grpId="0" animBg="1"/>
      <p:bldP spid="137221" grpId="0" animBg="1"/>
      <p:bldP spid="137222" grpId="0" animBg="1"/>
      <p:bldP spid="137223" grpId="0" animBg="1"/>
      <p:bldP spid="137224" grpId="0" animBg="1"/>
      <p:bldP spid="137225" grpId="0" animBg="1"/>
      <p:bldP spid="137226" grpId="0" animBg="1"/>
      <p:bldP spid="137227" grpId="0"/>
      <p:bldP spid="137228" grpId="0"/>
      <p:bldP spid="137229" grpId="0"/>
      <p:bldP spid="137230" grpId="0"/>
      <p:bldP spid="137231" grpId="0"/>
      <p:bldP spid="137232" grpId="0"/>
      <p:bldP spid="137233" grpId="0" animBg="1"/>
      <p:bldP spid="137234" grpId="0" animBg="1"/>
      <p:bldP spid="137236" grpId="0" animBg="1"/>
      <p:bldP spid="137241" grpId="0"/>
      <p:bldP spid="137242" grpId="0"/>
      <p:bldP spid="137243" grpId="0" animBg="1"/>
      <p:bldP spid="137244" grpId="0" animBg="1"/>
      <p:bldP spid="137245" grpId="0"/>
      <p:bldP spid="137249" grpId="0" animBg="1"/>
      <p:bldP spid="137250" grpId="0" animBg="1"/>
      <p:bldP spid="137251" grpId="0" animBg="1"/>
      <p:bldP spid="1372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Required Reading</a:t>
            </a:r>
            <a:endParaRPr lang="en-NZ" dirty="0"/>
          </a:p>
        </p:txBody>
      </p:sp>
      <p:sp>
        <p:nvSpPr>
          <p:cNvPr id="3" name="Content Placeholder 2"/>
          <p:cNvSpPr>
            <a:spLocks noGrp="1"/>
          </p:cNvSpPr>
          <p:nvPr>
            <p:ph idx="1"/>
          </p:nvPr>
        </p:nvSpPr>
        <p:spPr/>
        <p:txBody>
          <a:bodyPr/>
          <a:lstStyle/>
          <a:p>
            <a:r>
              <a:rPr lang="en-NZ" dirty="0" err="1" smtClean="0"/>
              <a:t>Churcher</a:t>
            </a:r>
            <a:endParaRPr lang="en-NZ" dirty="0" smtClean="0"/>
          </a:p>
          <a:p>
            <a:r>
              <a:rPr lang="en-NZ" dirty="0" smtClean="0"/>
              <a:t> Chapters  3 &amp; 4</a:t>
            </a:r>
          </a:p>
          <a:p>
            <a:r>
              <a:rPr lang="en-NZ" dirty="0"/>
              <a:t>http://proquestcombo.safaribooksonline.com/book/databases/database-design/9781430242093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smtClean="0"/>
              <a:t>Generalisation and Specialisation</a:t>
            </a:r>
            <a:endParaRPr lang="en-US" sz="4100" smtClean="0"/>
          </a:p>
        </p:txBody>
      </p:sp>
      <p:sp>
        <p:nvSpPr>
          <p:cNvPr id="141315" name="Rectangle 3"/>
          <p:cNvSpPr>
            <a:spLocks noGrp="1"/>
          </p:cNvSpPr>
          <p:nvPr>
            <p:ph type="body" idx="1"/>
          </p:nvPr>
        </p:nvSpPr>
        <p:spPr/>
        <p:txBody>
          <a:bodyPr/>
          <a:lstStyle/>
          <a:p>
            <a:r>
              <a:rPr lang="en-AU" dirty="0" smtClean="0"/>
              <a:t>You are writing the database for the DCC dog registration system.  Non-working dogs are $80 a year, and working dogs are $21 a year.</a:t>
            </a:r>
          </a:p>
          <a:p>
            <a:endParaRPr lang="en-AU" dirty="0" smtClean="0"/>
          </a:p>
          <a:p>
            <a:r>
              <a:rPr lang="en-AU" dirty="0" smtClean="0"/>
              <a:t>Since we are storing different information for the two kinds of dog, should they be represented as separate entities (i.e. subclasses)?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normAutofit fontScale="90000"/>
          </a:bodyPr>
          <a:lstStyle/>
          <a:p>
            <a:r>
              <a:rPr lang="en-AU" sz="4100" smtClean="0"/>
              <a:t>The Problem with Inheritance for Relational DBMS</a:t>
            </a:r>
            <a:endParaRPr lang="en-US" sz="4100" smtClean="0"/>
          </a:p>
        </p:txBody>
      </p:sp>
      <p:sp>
        <p:nvSpPr>
          <p:cNvPr id="143363" name="Rectangle 3"/>
          <p:cNvSpPr>
            <a:spLocks noGrp="1"/>
          </p:cNvSpPr>
          <p:nvPr>
            <p:ph type="body" idx="1"/>
          </p:nvPr>
        </p:nvSpPr>
        <p:spPr/>
        <p:txBody>
          <a:bodyPr/>
          <a:lstStyle/>
          <a:p>
            <a:r>
              <a:rPr lang="en-AU" smtClean="0"/>
              <a:t>Generalisation and specialisation are powerful modelling techniques, and are often effective in clarifying relationships between entities</a:t>
            </a:r>
          </a:p>
          <a:p>
            <a:r>
              <a:rPr lang="en-AU" smtClean="0"/>
              <a:t>Unfortunately, they are not part of the relational algebra</a:t>
            </a:r>
          </a:p>
          <a:p>
            <a:r>
              <a:rPr lang="en-AU" smtClean="0"/>
              <a:t>A workaround is required when converting from the conceptual to the logical model</a:t>
            </a:r>
          </a:p>
          <a:p>
            <a:r>
              <a:rPr lang="en-AU" smtClean="0"/>
              <a:t>Use them anyway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4. Verifying the Model</a:t>
            </a:r>
            <a:endParaRPr lang="en-NZ" dirty="0">
              <a:solidFill>
                <a:schemeClr val="accent1">
                  <a:satMod val="150000"/>
                </a:schemeClr>
              </a:solidFill>
            </a:endParaRPr>
          </a:p>
        </p:txBody>
      </p:sp>
      <p:sp>
        <p:nvSpPr>
          <p:cNvPr id="56322" name="Content Placeholder 2"/>
          <p:cNvSpPr>
            <a:spLocks noGrp="1"/>
          </p:cNvSpPr>
          <p:nvPr>
            <p:ph idx="1"/>
          </p:nvPr>
        </p:nvSpPr>
        <p:spPr/>
        <p:txBody>
          <a:bodyPr/>
          <a:lstStyle/>
          <a:p>
            <a:r>
              <a:rPr lang="en-NZ" smtClean="0"/>
              <a:t>Compare against your use cases</a:t>
            </a:r>
          </a:p>
          <a:p>
            <a:r>
              <a:rPr lang="en-NZ" smtClean="0"/>
              <a:t>Ask the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xfrm>
            <a:off x="304800" y="152400"/>
            <a:ext cx="8382000" cy="1250950"/>
          </a:xfrm>
          <a:noFill/>
        </p:spPr>
        <p:txBody>
          <a:bodyPr wrap="square" tIns="45720" bIns="45720" numCol="1" anchorCtr="0" compatLnSpc="1">
            <a:prstTxWarp prst="textNoShape">
              <a:avLst/>
            </a:prstTxWarp>
          </a:bodyPr>
          <a:lstStyle/>
          <a:p>
            <a:r>
              <a:rPr lang="en-AU" dirty="0" smtClean="0"/>
              <a:t>Todays Lab</a:t>
            </a:r>
            <a:endParaRPr lang="en-US" dirty="0" smtClean="0"/>
          </a:p>
        </p:txBody>
      </p:sp>
      <p:sp>
        <p:nvSpPr>
          <p:cNvPr id="146435" name="Rectangle 3"/>
          <p:cNvSpPr>
            <a:spLocks noGrp="1"/>
          </p:cNvSpPr>
          <p:nvPr>
            <p:ph type="body" idx="1"/>
          </p:nvPr>
        </p:nvSpPr>
        <p:spPr/>
        <p:txBody>
          <a:bodyPr/>
          <a:lstStyle/>
          <a:p>
            <a:pPr>
              <a:lnSpc>
                <a:spcPct val="90000"/>
              </a:lnSpc>
            </a:pPr>
            <a:r>
              <a:rPr lang="en-AU" dirty="0" smtClean="0"/>
              <a:t>For each scenario, think about:</a:t>
            </a:r>
          </a:p>
          <a:p>
            <a:pPr lvl="1">
              <a:lnSpc>
                <a:spcPct val="90000"/>
              </a:lnSpc>
            </a:pPr>
            <a:r>
              <a:rPr lang="en-AU" dirty="0" smtClean="0"/>
              <a:t>What questions would you ask the client? </a:t>
            </a:r>
          </a:p>
          <a:p>
            <a:pPr lvl="1">
              <a:lnSpc>
                <a:spcPct val="90000"/>
              </a:lnSpc>
            </a:pPr>
            <a:r>
              <a:rPr lang="en-AU" dirty="0" smtClean="0"/>
              <a:t>What might the use cases be?</a:t>
            </a:r>
          </a:p>
          <a:p>
            <a:pPr lvl="1">
              <a:lnSpc>
                <a:spcPct val="90000"/>
              </a:lnSpc>
            </a:pPr>
            <a:r>
              <a:rPr lang="en-AU" dirty="0" smtClean="0"/>
              <a:t>What are the main entities?</a:t>
            </a:r>
          </a:p>
          <a:p>
            <a:pPr lvl="1">
              <a:lnSpc>
                <a:spcPct val="90000"/>
              </a:lnSpc>
            </a:pPr>
            <a:r>
              <a:rPr lang="en-AU" dirty="0" smtClean="0"/>
              <a:t>What are their attributes?</a:t>
            </a:r>
          </a:p>
          <a:p>
            <a:pPr lvl="1">
              <a:lnSpc>
                <a:spcPct val="90000"/>
              </a:lnSpc>
            </a:pPr>
            <a:r>
              <a:rPr lang="en-AU" dirty="0" smtClean="0"/>
              <a:t>Where are the relationships? How would you label them?</a:t>
            </a:r>
          </a:p>
          <a:p>
            <a:pPr lvl="1">
              <a:lnSpc>
                <a:spcPct val="90000"/>
              </a:lnSpc>
            </a:pPr>
            <a:r>
              <a:rPr lang="en-AU" dirty="0" smtClean="0"/>
              <a:t>Can you assign optionality and cardinality?</a:t>
            </a:r>
          </a:p>
          <a:p>
            <a:pPr lvl="1">
              <a:lnSpc>
                <a:spcPct val="90000"/>
              </a:lnSpc>
            </a:pPr>
            <a:r>
              <a:rPr lang="en-AU" dirty="0" smtClean="0"/>
              <a:t>Etc.</a:t>
            </a:r>
            <a:endParaRPr lang="en-US" dirty="0" smtClean="0"/>
          </a:p>
          <a:p>
            <a:pPr>
              <a:lnSpc>
                <a:spcPct val="9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dirty="0" smtClean="0"/>
              <a:t>Lab Ideas</a:t>
            </a:r>
            <a:endParaRPr lang="en-US" dirty="0" smtClean="0"/>
          </a:p>
        </p:txBody>
      </p:sp>
      <p:graphicFrame>
        <p:nvGraphicFramePr>
          <p:cNvPr id="148504" name="Group 24"/>
          <p:cNvGraphicFramePr>
            <a:graphicFrameLocks noGrp="1"/>
          </p:cNvGraphicFramePr>
          <p:nvPr>
            <p:extLst>
              <p:ext uri="{D42A27DB-BD31-4B8C-83A1-F6EECF244321}">
                <p14:modId xmlns:p14="http://schemas.microsoft.com/office/powerpoint/2010/main" val="1708170363"/>
              </p:ext>
            </p:extLst>
          </p:nvPr>
        </p:nvGraphicFramePr>
        <p:xfrm>
          <a:off x="533400" y="1691640"/>
          <a:ext cx="8077200" cy="4785360"/>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4319587">
                <a:tc>
                  <a:txBody>
                    <a:bodyPr/>
                    <a:lstStyle/>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Animal shelter</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Art Gallery</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Chess Tournaments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Orchestra</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Dog kennel</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Farm management</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Football teams and fixtures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Gaming league</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Help desk</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endParaRPr kumimoji="0" lang="en-NZ" sz="2800" b="0" i="0" u="none" strike="noStrike" cap="none" normalizeH="0" baseline="0" dirty="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Holiday cottage rental</a:t>
                      </a:r>
                      <a:endParaRPr kumimoji="0" lang="en-US"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Hotel room booking system</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smtClean="0">
                          <a:ln>
                            <a:noFill/>
                          </a:ln>
                          <a:solidFill>
                            <a:schemeClr val="tx1"/>
                          </a:solidFill>
                          <a:effectLst/>
                          <a:latin typeface="Corbel" pitchFamily="34" charset="0"/>
                        </a:rPr>
                        <a:t>Museum</a:t>
                      </a:r>
                      <a:endParaRPr kumimoji="0" lang="en-NZ"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Musicians in a band</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Pizza deliveries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Vehicle details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Video rentals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Weddings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Wildlife Park or Zoos</a:t>
                      </a:r>
                      <a:endParaRPr kumimoji="0" lang="en-US"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endParaRPr kumimoji="0" lang="en-US" sz="2800" b="0" i="0" u="none" strike="noStrike" cap="none" normalizeH="0" baseline="0" dirty="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Purpose</a:t>
            </a:r>
            <a:endParaRPr lang="en-NZ" dirty="0">
              <a:solidFill>
                <a:schemeClr val="accent1">
                  <a:satMod val="150000"/>
                </a:schemeClr>
              </a:solidFill>
            </a:endParaRPr>
          </a:p>
        </p:txBody>
      </p:sp>
      <p:sp>
        <p:nvSpPr>
          <p:cNvPr id="18434" name="Content Placeholder 2"/>
          <p:cNvSpPr>
            <a:spLocks noGrp="1"/>
          </p:cNvSpPr>
          <p:nvPr>
            <p:ph idx="1"/>
          </p:nvPr>
        </p:nvSpPr>
        <p:spPr/>
        <p:txBody>
          <a:bodyPr/>
          <a:lstStyle/>
          <a:p>
            <a:r>
              <a:rPr lang="en-NZ" smtClean="0"/>
              <a:t>To develop a formal representation of the problem space our database represents.</a:t>
            </a:r>
          </a:p>
          <a:p>
            <a:endParaRPr lang="en-NZ" smtClean="0"/>
          </a:p>
          <a:p>
            <a:r>
              <a:rPr lang="en-NZ" smtClean="0"/>
              <a:t>This representation is independent of any logical model, language or 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Basically…</a:t>
            </a:r>
            <a:endParaRPr lang="en-US" smtClean="0"/>
          </a:p>
        </p:txBody>
      </p:sp>
      <p:sp>
        <p:nvSpPr>
          <p:cNvPr id="104451" name="Rectangle 3"/>
          <p:cNvSpPr>
            <a:spLocks noGrp="1"/>
          </p:cNvSpPr>
          <p:nvPr>
            <p:ph type="body" idx="1"/>
          </p:nvPr>
        </p:nvSpPr>
        <p:spPr/>
        <p:txBody>
          <a:bodyPr/>
          <a:lstStyle/>
          <a:p>
            <a:r>
              <a:rPr lang="en-AU" smtClean="0"/>
              <a:t>Understand the problem</a:t>
            </a:r>
          </a:p>
          <a:p>
            <a:r>
              <a:rPr lang="en-AU" smtClean="0"/>
              <a:t>Identify the things (entities), their attributes, and the relationships between them</a:t>
            </a:r>
          </a:p>
          <a:p>
            <a:r>
              <a:rPr lang="en-AU" smtClean="0"/>
              <a:t>Draw the diagram</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But We Did This in DB2....</a:t>
            </a:r>
            <a:endParaRPr lang="en-NZ" dirty="0">
              <a:solidFill>
                <a:schemeClr val="accent1">
                  <a:satMod val="150000"/>
                </a:schemeClr>
              </a:solidFill>
            </a:endParaRPr>
          </a:p>
        </p:txBody>
      </p:sp>
      <p:sp>
        <p:nvSpPr>
          <p:cNvPr id="20482" name="Content Placeholder 2"/>
          <p:cNvSpPr>
            <a:spLocks noGrp="1"/>
          </p:cNvSpPr>
          <p:nvPr>
            <p:ph idx="1"/>
          </p:nvPr>
        </p:nvSpPr>
        <p:spPr/>
        <p:txBody>
          <a:bodyPr/>
          <a:lstStyle/>
          <a:p>
            <a:r>
              <a:rPr lang="en-NZ" dirty="0" smtClean="0"/>
              <a:t>We do it again because</a:t>
            </a:r>
          </a:p>
          <a:p>
            <a:pPr lvl="1"/>
            <a:r>
              <a:rPr lang="en-NZ" dirty="0" smtClean="0"/>
              <a:t>It is difficult</a:t>
            </a:r>
          </a:p>
          <a:p>
            <a:pPr lvl="1"/>
            <a:r>
              <a:rPr lang="en-NZ" dirty="0" smtClean="0"/>
              <a:t>Is it not automatic or mechanical</a:t>
            </a:r>
          </a:p>
          <a:p>
            <a:pPr lvl="1"/>
            <a:r>
              <a:rPr lang="en-NZ" dirty="0" smtClean="0"/>
              <a:t>It is critically important to the quality of the final product</a:t>
            </a:r>
          </a:p>
          <a:p>
            <a:r>
              <a:rPr lang="en-NZ" dirty="0" smtClean="0"/>
              <a:t>We will look at some of the more advanced issues in the process</a:t>
            </a:r>
            <a:r>
              <a:rPr lang="en-NZ" dirty="0" smtClean="0"/>
              <a:t>.</a:t>
            </a:r>
          </a:p>
          <a:p>
            <a:r>
              <a:rPr lang="en-NZ" dirty="0" smtClean="0"/>
              <a:t>No Wizard</a:t>
            </a:r>
          </a:p>
          <a:p>
            <a:r>
              <a:rPr lang="en-NZ" dirty="0" smtClean="0"/>
              <a:t>No logical steps</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06499" name="Rectangle 3"/>
          <p:cNvSpPr>
            <a:spLocks noGrp="1"/>
          </p:cNvSpPr>
          <p:nvPr>
            <p:ph type="body" idx="1"/>
          </p:nvPr>
        </p:nvSpPr>
        <p:spPr/>
        <p:txBody>
          <a:bodyPr/>
          <a:lstStyle/>
          <a:p>
            <a:r>
              <a:rPr lang="en-AU" smtClean="0"/>
              <a:t>Data integrity can be affected</a:t>
            </a:r>
          </a:p>
          <a:p>
            <a:r>
              <a:rPr lang="en-AU" smtClean="0"/>
              <a:t>Performance  (speed) can be hurt</a:t>
            </a:r>
          </a:p>
          <a:p>
            <a:r>
              <a:rPr lang="en-AU" smtClean="0"/>
              <a:t>The system can be rigid</a:t>
            </a:r>
          </a:p>
          <a:p>
            <a:r>
              <a:rPr lang="en-AU" smtClean="0"/>
              <a:t>Blocked or deadlocked transactions can occur</a:t>
            </a:r>
          </a:p>
          <a:p>
            <a:r>
              <a:rPr lang="en-AU" smtClean="0"/>
              <a:t>Functional requirements can go unsatisfied</a:t>
            </a:r>
          </a:p>
          <a:p>
            <a:endParaRPr lang="en-AU"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10595" name="Rectangle 3"/>
          <p:cNvSpPr>
            <a:spLocks noGrp="1"/>
          </p:cNvSpPr>
          <p:nvPr>
            <p:ph type="body" idx="1"/>
          </p:nvPr>
        </p:nvSpPr>
        <p:spPr/>
        <p:txBody>
          <a:bodyPr/>
          <a:lstStyle/>
          <a:p>
            <a:r>
              <a:rPr lang="en-US" smtClean="0"/>
              <a:t>“Although you can achieve performance gains by retrofitting a database with various types of indexes and more powerful hardware, you can never completely compensate for a bad data model. “</a:t>
            </a:r>
          </a:p>
          <a:p>
            <a:pPr algn="r">
              <a:buFont typeface="Wingdings 2" pitchFamily="18" charset="2"/>
              <a:buNone/>
            </a:pPr>
            <a:r>
              <a:rPr lang="en-AU" smtClean="0"/>
              <a:t>Poolet, 2005</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08547" name="Rectangle 3"/>
          <p:cNvSpPr>
            <a:spLocks noGrp="1"/>
          </p:cNvSpPr>
          <p:nvPr>
            <p:ph type="body" idx="1"/>
          </p:nvPr>
        </p:nvSpPr>
        <p:spPr/>
        <p:txBody>
          <a:bodyPr/>
          <a:lstStyle/>
          <a:p>
            <a:r>
              <a:rPr lang="en-US" sz="2800" smtClean="0"/>
              <a:t>“I’ve personally served as an expert witness in several court trials where plaintiffs sued defendants for serious financial remuneration when custom database applications had performance and/or data accuracy problems. In every case, there was a failure to data model the business requirements. Thus, the data effectiveness suffered. … No amount of coding could overcome the resulting bad database design. So, in every case, the plaintiff won. “</a:t>
            </a:r>
          </a:p>
          <a:p>
            <a:pPr algn="r">
              <a:buFont typeface="Wingdings 2" pitchFamily="18" charset="2"/>
              <a:buNone/>
            </a:pPr>
            <a:r>
              <a:rPr lang="en-AU" sz="2800" smtClean="0"/>
              <a:t>Scalzo, 2009</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858</TotalTime>
  <Words>3628</Words>
  <Application>Microsoft Office PowerPoint</Application>
  <PresentationFormat>On-screen Show (4:3)</PresentationFormat>
  <Paragraphs>333</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Corbel</vt:lpstr>
      <vt:lpstr>Wingdings</vt:lpstr>
      <vt:lpstr>Wingdings 2</vt:lpstr>
      <vt:lpstr>Wingdings 3</vt:lpstr>
      <vt:lpstr>Module</vt:lpstr>
      <vt:lpstr>Conceptual Modelling</vt:lpstr>
      <vt:lpstr>Useful References</vt:lpstr>
      <vt:lpstr>Required Reading</vt:lpstr>
      <vt:lpstr>Purpose</vt:lpstr>
      <vt:lpstr>Basically…</vt:lpstr>
      <vt:lpstr>But We Did This in DB2....</vt:lpstr>
      <vt:lpstr>What Can Go Wrong</vt:lpstr>
      <vt:lpstr>What Can Go Wrong</vt:lpstr>
      <vt:lpstr>What Can Go Wrong</vt:lpstr>
      <vt:lpstr>Remember...</vt:lpstr>
      <vt:lpstr>Process Overview</vt:lpstr>
      <vt:lpstr> 1. Requirements Elicitation </vt:lpstr>
      <vt:lpstr>Use Cases</vt:lpstr>
      <vt:lpstr>Use Cases</vt:lpstr>
      <vt:lpstr>Questions to Guide You</vt:lpstr>
      <vt:lpstr>Use Case Diagrams</vt:lpstr>
      <vt:lpstr>Simple Use Case Diagram</vt:lpstr>
      <vt:lpstr>Higher Level of Detail</vt:lpstr>
      <vt:lpstr>Medium Complexity Use Case Diagram</vt:lpstr>
      <vt:lpstr>Multiple Actors</vt:lpstr>
      <vt:lpstr>Very Complex Use Case Diagram</vt:lpstr>
      <vt:lpstr>2. Identification of Classes</vt:lpstr>
      <vt:lpstr>Identification of Classes</vt:lpstr>
      <vt:lpstr>Optionality and Cardinality</vt:lpstr>
      <vt:lpstr>Optionality and Cardinality</vt:lpstr>
      <vt:lpstr>3. Entity, Attribute Or Relationship?</vt:lpstr>
      <vt:lpstr>Generalisation and Specialisation</vt:lpstr>
      <vt:lpstr>Generalisation and Specialisation</vt:lpstr>
      <vt:lpstr>Generalisation and Specialisation</vt:lpstr>
      <vt:lpstr>Generalisation and Specialisation</vt:lpstr>
      <vt:lpstr>The Problem with Inheritance for Relational DBMS</vt:lpstr>
      <vt:lpstr>4. Verifying the Model</vt:lpstr>
      <vt:lpstr>Todays Lab</vt:lpstr>
      <vt:lpstr>Lab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296</cp:revision>
  <dcterms:created xsi:type="dcterms:W3CDTF">2006-08-16T00:00:00Z</dcterms:created>
  <dcterms:modified xsi:type="dcterms:W3CDTF">2019-09-11T21:51:08Z</dcterms:modified>
</cp:coreProperties>
</file>