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399" r:id="rId6"/>
    <p:sldId id="400" r:id="rId7"/>
    <p:sldId id="401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341" r:id="rId20"/>
    <p:sldId id="4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진수" initials="안" lastIdx="1" clrIdx="0">
    <p:extLst>
      <p:ext uri="{19B8F6BF-5375-455C-9EA6-DF929625EA0E}">
        <p15:presenceInfo xmlns:p15="http://schemas.microsoft.com/office/powerpoint/2012/main" userId="S-1-5-21-3955691086-1346294097-4221883339-1001" providerId="AD"/>
      </p:ext>
    </p:extLst>
  </p:cmAuthor>
  <p:cmAuthor id="2" name="안진수" initials="안 [2]" lastIdx="1" clrIdx="1">
    <p:extLst>
      <p:ext uri="{19B8F6BF-5375-455C-9EA6-DF929625EA0E}">
        <p15:presenceInfo xmlns:p15="http://schemas.microsoft.com/office/powerpoint/2012/main" userId="S-1-5-21-3734627168-4085426799-13437504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BDD7EE"/>
    <a:srgbClr val="FFF2E5"/>
    <a:srgbClr val="C5E0B4"/>
    <a:srgbClr val="3CC583"/>
    <a:srgbClr val="DE8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12FCC-E7C2-44E7-BC79-BEC4425EC29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D80F-9EB0-418B-B195-38499BCA3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3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F5A8-C999-96AA-83C8-D1FB8EDB9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74C9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74DD9-A09E-85EA-ADFE-6231AFEA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2D652-E551-7F60-6FB6-1978794A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58968-C259-0919-9FA4-066E3171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163" y="6460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8C4F1-CE06-DE21-2147-0C51F80A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6A48F9-5C8F-76A1-82D8-DFFDAA529820}"/>
              </a:ext>
            </a:extLst>
          </p:cNvPr>
          <p:cNvSpPr/>
          <p:nvPr/>
        </p:nvSpPr>
        <p:spPr>
          <a:xfrm>
            <a:off x="-1270" y="6532563"/>
            <a:ext cx="12192000" cy="343216"/>
          </a:xfrm>
          <a:prstGeom prst="rect">
            <a:avLst/>
          </a:prstGeom>
          <a:solidFill>
            <a:srgbClr val="27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IBDP </a:t>
            </a:r>
            <a:r>
              <a:rPr lang="ko-KR" altLang="ko-KR" sz="1800" b="1" i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Lab</a:t>
            </a:r>
            <a:r>
              <a:rPr lang="ko-KR" altLang="ko-KR" sz="1800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 https://sites.google.com/view/ibdp-lab/ )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Teams : 20202095</a:t>
            </a:r>
            <a:r>
              <a:rPr lang="en-US" altLang="ko-KR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@student.changwon.ac.kr </a:t>
            </a:r>
            <a:endParaRPr lang="ko-KR" altLang="en-US" sz="1800" i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C3F41E-8D88-0259-E8F4-F58C38D9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25437"/>
            <a:ext cx="10515600" cy="790740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16CB-243D-DB29-A5A9-B51B20CE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100">
                <a:latin typeface="+mj-lt"/>
              </a:defRPr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6667A-34CE-92A1-B512-ADD8DB6B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A8431-3640-4575-ABAE-11276775A2B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F93BAD-88E7-F67B-A03B-01A185809E78}"/>
              </a:ext>
            </a:extLst>
          </p:cNvPr>
          <p:cNvCxnSpPr/>
          <p:nvPr/>
        </p:nvCxnSpPr>
        <p:spPr>
          <a:xfrm>
            <a:off x="368935" y="942052"/>
            <a:ext cx="11823065" cy="0"/>
          </a:xfrm>
          <a:prstGeom prst="line">
            <a:avLst/>
          </a:prstGeom>
          <a:ln w="38100">
            <a:solidFill>
              <a:srgbClr val="27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19" descr="C:/Users/USER/AppData/Roaming/PolarisOffice/ETemp/1604_13551552/fImage56966786500.png">
            <a:extLst>
              <a:ext uri="{FF2B5EF4-FFF2-40B4-BE49-F238E27FC236}">
                <a16:creationId xmlns:a16="http://schemas.microsoft.com/office/drawing/2014/main" id="{60E36177-B8C0-8174-C937-F1FB43DB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6492875"/>
            <a:ext cx="368935" cy="382904"/>
          </a:xfrm>
          <a:prstGeom prst="rect">
            <a:avLst/>
          </a:prstGeom>
          <a:noFill/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7C8817-71D5-9E3B-6E69-B1D7278BBD31}"/>
              </a:ext>
            </a:extLst>
          </p:cNvPr>
          <p:cNvCxnSpPr>
            <a:cxnSpLocks/>
          </p:cNvCxnSpPr>
          <p:nvPr/>
        </p:nvCxnSpPr>
        <p:spPr>
          <a:xfrm>
            <a:off x="11764488" y="6514784"/>
            <a:ext cx="0" cy="34321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085F2A-E3B6-45E3-8A40-970C1963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849" y="37875"/>
            <a:ext cx="847145" cy="88194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102637-BBFC-4395-AADB-E220011C5B67}"/>
              </a:ext>
            </a:extLst>
          </p:cNvPr>
          <p:cNvCxnSpPr>
            <a:cxnSpLocks/>
          </p:cNvCxnSpPr>
          <p:nvPr/>
        </p:nvCxnSpPr>
        <p:spPr>
          <a:xfrm>
            <a:off x="0" y="294399"/>
            <a:ext cx="22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9FE1BE-E53A-4F04-AA56-5AB08A63F9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47" y="174515"/>
            <a:ext cx="7142060" cy="25833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54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7C66D9-DC8A-41C7-8F27-CA368F23B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16B11-62CD-4D9C-B44C-D0B84468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42F72F-ABE7-4A4B-A720-ACFFC3C4C16C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40F44-2B89-4E24-B458-AEAF8F968DF5}"/>
              </a:ext>
            </a:extLst>
          </p:cNvPr>
          <p:cNvSpPr/>
          <p:nvPr/>
        </p:nvSpPr>
        <p:spPr>
          <a:xfrm>
            <a:off x="-1270" y="6532563"/>
            <a:ext cx="12192000" cy="343216"/>
          </a:xfrm>
          <a:prstGeom prst="rect">
            <a:avLst/>
          </a:prstGeom>
          <a:solidFill>
            <a:srgbClr val="27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IBDP </a:t>
            </a:r>
            <a:r>
              <a:rPr lang="ko-KR" altLang="ko-KR" sz="1800" b="1" i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Lab</a:t>
            </a:r>
            <a:r>
              <a:rPr lang="ko-KR" altLang="ko-KR" sz="1800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 https://sites.google.com/view/ibdp-lab/ )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Teams : 20202095</a:t>
            </a:r>
            <a:r>
              <a:rPr lang="en-US" altLang="ko-KR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@student.changwon.ac.kr </a:t>
            </a:r>
            <a:endParaRPr lang="ko-KR" altLang="en-US" sz="1800" i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7209AB-84A3-46E8-B972-52FA582D728E}"/>
              </a:ext>
            </a:extLst>
          </p:cNvPr>
          <p:cNvSpPr txBox="1">
            <a:spLocks/>
          </p:cNvSpPr>
          <p:nvPr/>
        </p:nvSpPr>
        <p:spPr>
          <a:xfrm>
            <a:off x="365125" y="325437"/>
            <a:ext cx="10515600" cy="79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나눔고딕OTF" panose="020D0604000000000000" pitchFamily="34" charset="-127"/>
                <a:cs typeface="+mj-cs"/>
              </a:defRPr>
            </a:lvl1pPr>
          </a:lstStyle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255EB20-A9CA-4C0C-8093-6A6C781761C9}"/>
              </a:ext>
            </a:extLst>
          </p:cNvPr>
          <p:cNvSpPr txBox="1">
            <a:spLocks/>
          </p:cNvSpPr>
          <p:nvPr/>
        </p:nvSpPr>
        <p:spPr>
          <a:xfrm>
            <a:off x="9404838" y="65216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3237F5-BA6C-44EB-8611-BE9F046D20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EB4BA1-B44E-4F0D-874C-4ED2D475D58A}"/>
              </a:ext>
            </a:extLst>
          </p:cNvPr>
          <p:cNvCxnSpPr/>
          <p:nvPr/>
        </p:nvCxnSpPr>
        <p:spPr>
          <a:xfrm>
            <a:off x="368935" y="942052"/>
            <a:ext cx="11823065" cy="0"/>
          </a:xfrm>
          <a:prstGeom prst="line">
            <a:avLst/>
          </a:prstGeom>
          <a:ln w="38100">
            <a:solidFill>
              <a:srgbClr val="27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19" descr="C:/Users/USER/AppData/Roaming/PolarisOffice/ETemp/1604_13551552/fImage56966786500.png">
            <a:extLst>
              <a:ext uri="{FF2B5EF4-FFF2-40B4-BE49-F238E27FC236}">
                <a16:creationId xmlns:a16="http://schemas.microsoft.com/office/drawing/2014/main" id="{92686B94-703A-4016-ADC6-2A17D5F809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6492875"/>
            <a:ext cx="368935" cy="382904"/>
          </a:xfrm>
          <a:prstGeom prst="rect">
            <a:avLst/>
          </a:prstGeom>
          <a:noFill/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84D4C4-C0AE-452D-AA04-DFDC8ECB11A3}"/>
              </a:ext>
            </a:extLst>
          </p:cNvPr>
          <p:cNvCxnSpPr>
            <a:cxnSpLocks/>
          </p:cNvCxnSpPr>
          <p:nvPr/>
        </p:nvCxnSpPr>
        <p:spPr>
          <a:xfrm>
            <a:off x="11764488" y="6514784"/>
            <a:ext cx="0" cy="34321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91B738-5599-4692-A0B7-D45D2F62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849" y="37875"/>
            <a:ext cx="847145" cy="88194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0B5DD2-84AA-4E6C-94FF-74FADA6CD60C}"/>
              </a:ext>
            </a:extLst>
          </p:cNvPr>
          <p:cNvCxnSpPr>
            <a:cxnSpLocks/>
          </p:cNvCxnSpPr>
          <p:nvPr/>
        </p:nvCxnSpPr>
        <p:spPr>
          <a:xfrm>
            <a:off x="0" y="294399"/>
            <a:ext cx="22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E41C8CFB-0D87-4D00-8590-3192384135ED}"/>
              </a:ext>
            </a:extLst>
          </p:cNvPr>
          <p:cNvSpPr txBox="1">
            <a:spLocks/>
          </p:cNvSpPr>
          <p:nvPr/>
        </p:nvSpPr>
        <p:spPr>
          <a:xfrm>
            <a:off x="1524000" y="23415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나눔고딕OTF" panose="020D0604000000000000" pitchFamily="34" charset="-127"/>
                <a:cs typeface="+mj-cs"/>
              </a:defRPr>
            </a:lvl1pPr>
          </a:lstStyle>
          <a:p>
            <a:pPr algn="ctr"/>
            <a:r>
              <a:rPr lang="en-US" altLang="ko-KR" sz="4000" dirty="0"/>
              <a:t>Thank you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07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1C316-90E1-B3FA-1D90-76439362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125483"/>
            <a:ext cx="10515600" cy="79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6A861-75D0-5928-B0BC-309C7B22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639" y="1080655"/>
            <a:ext cx="11253849" cy="509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6116F-5369-9AC0-886A-EB4C6ED8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8431-3640-4575-ABAE-11276775A2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84A51-2EED-E69B-5B50-6113017C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D13A4-71FD-40F9-92B3-30DE71D39420}" type="datetime1">
              <a:rPr lang="ko-KR" altLang="en-US" smtClean="0"/>
              <a:t>2025-07-16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나눔고딕OTF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B288D-9A8A-4973-8EA1-A7AF5132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954" y="2063969"/>
            <a:ext cx="10250925" cy="847240"/>
          </a:xfrm>
        </p:spPr>
        <p:txBody>
          <a:bodyPr>
            <a:normAutofit fontScale="90000"/>
          </a:bodyPr>
          <a:lstStyle/>
          <a:p>
            <a:pPr>
              <a:lnSpc>
                <a:spcPts val="7776"/>
              </a:lnSpc>
            </a:pPr>
            <a:r>
              <a:rPr lang="ko-KR" altLang="en-US" dirty="0">
                <a:latin typeface="Arimo Bold"/>
                <a:ea typeface="Arimo Bold"/>
                <a:cs typeface="Arimo Bold"/>
                <a:sym typeface="Arimo Bold"/>
              </a:rPr>
              <a:t>로지스틱 회귀</a:t>
            </a:r>
            <a:endParaRPr lang="en-US" altLang="ko-KR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4CCBB-A474-426B-8286-2D7BB2911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51" y="402932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나눔고딕OTF"/>
              </a:rPr>
              <a:t>우도경</a:t>
            </a:r>
            <a:endParaRPr lang="en-US" altLang="ko-KR" dirty="0">
              <a:ea typeface="나눔고딕OTF"/>
            </a:endParaRPr>
          </a:p>
          <a:p>
            <a:r>
              <a:rPr lang="en-US" altLang="ko-KR" dirty="0">
                <a:ea typeface="나눔고딕OTF"/>
                <a:cs typeface="Times New Roman"/>
              </a:rPr>
              <a:t>2025-07-16</a:t>
            </a:r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94466-9F8F-4107-871D-8703E9D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06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로지스틱 회귀로 이진 분류 수행하기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6431560" y="1494232"/>
            <a:ext cx="547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훈련 세트에서 도미</a:t>
            </a:r>
            <a:r>
              <a:rPr lang="en-US" altLang="ko-KR" sz="1600" dirty="0"/>
              <a:t>(Bream)</a:t>
            </a:r>
            <a:r>
              <a:rPr lang="ko-KR" altLang="en-US" sz="1600" dirty="0"/>
              <a:t>와 빙어</a:t>
            </a:r>
            <a:r>
              <a:rPr lang="en-US" altLang="ko-KR" sz="1600" dirty="0"/>
              <a:t>(Smelt)</a:t>
            </a:r>
            <a:r>
              <a:rPr lang="ko-KR" altLang="en-US" sz="1600" dirty="0"/>
              <a:t>의 행만 추출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모델 훈련 및 예측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53DDB-2259-4FA7-8165-CA45954D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0" y="1545661"/>
            <a:ext cx="4825555" cy="471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로지스틱 회귀로 이진 분류 수행하기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로지스틱 회귀모델이 학습한 방정식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AE182-FE4C-4EFE-BD9C-B7B833E23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13"/>
          <a:stretch/>
        </p:blipFill>
        <p:spPr>
          <a:xfrm>
            <a:off x="816156" y="1516280"/>
            <a:ext cx="5180823" cy="255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9BFA55-74BB-41FB-BC9A-FC49A0C9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15" y="4972566"/>
            <a:ext cx="8097380" cy="99073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3E8F77-1BF1-4BD7-9083-419771D9B205}"/>
              </a:ext>
            </a:extLst>
          </p:cNvPr>
          <p:cNvSpPr/>
          <p:nvPr/>
        </p:nvSpPr>
        <p:spPr>
          <a:xfrm>
            <a:off x="1144807" y="1824517"/>
            <a:ext cx="4852172" cy="31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26D5ED-8C72-471A-934D-D876D2C51276}"/>
              </a:ext>
            </a:extLst>
          </p:cNvPr>
          <p:cNvSpPr/>
          <p:nvPr/>
        </p:nvSpPr>
        <p:spPr>
          <a:xfrm>
            <a:off x="1144807" y="3750791"/>
            <a:ext cx="4852172" cy="31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11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로지스틱 회귀로 다중 분류 수행하기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6431560" y="1494232"/>
            <a:ext cx="5478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로지스틱 회귀는 기본적으로 </a:t>
            </a:r>
            <a:r>
              <a:rPr lang="ko-KR" altLang="en-US" sz="1600" dirty="0" err="1"/>
              <a:t>릿지</a:t>
            </a:r>
            <a:r>
              <a:rPr lang="ko-KR" altLang="en-US" sz="1600" dirty="0"/>
              <a:t> 회귀와 같이 계수의 제곱을 규제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규제를 제어하는 매개변수는 </a:t>
            </a:r>
            <a:r>
              <a:rPr lang="en-US" altLang="ko-KR" sz="1600" dirty="0"/>
              <a:t>C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작을수록 규제가 커짐</a:t>
            </a:r>
            <a:r>
              <a:rPr lang="en-US" altLang="ko-KR" sz="1600" dirty="0"/>
              <a:t>. (</a:t>
            </a:r>
            <a:r>
              <a:rPr lang="ko-KR" altLang="en-US" sz="1600" dirty="0"/>
              <a:t>기본값 </a:t>
            </a:r>
            <a:r>
              <a:rPr lang="en-US" altLang="ko-KR" sz="1600" dirty="0"/>
              <a:t>: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개 클래스에 대한 확률을 계산하므로 </a:t>
            </a:r>
            <a:r>
              <a:rPr lang="en-US" altLang="ko-KR" sz="1600" dirty="0"/>
              <a:t>7</a:t>
            </a:r>
            <a:r>
              <a:rPr lang="ko-KR" altLang="en-US" sz="1600" dirty="0"/>
              <a:t>개의 열이 출력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8930DB-A51D-4B43-B0BF-9550E58A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784887" y="1561088"/>
            <a:ext cx="4641172" cy="45299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26D5ED-8C72-471A-934D-D876D2C51276}"/>
              </a:ext>
            </a:extLst>
          </p:cNvPr>
          <p:cNvSpPr/>
          <p:nvPr/>
        </p:nvSpPr>
        <p:spPr>
          <a:xfrm>
            <a:off x="1167957" y="4428504"/>
            <a:ext cx="3130187" cy="868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07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이진 </a:t>
            </a:r>
            <a:r>
              <a:rPr lang="en-US" altLang="ko-KR" dirty="0"/>
              <a:t>vs </a:t>
            </a:r>
            <a:r>
              <a:rPr lang="ko-KR" altLang="en-US" dirty="0"/>
              <a:t>다중 분류의 결정 경계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898743" y="4487609"/>
            <a:ext cx="10561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이진분류는 이 샘플이 클래스 </a:t>
            </a:r>
            <a:r>
              <a:rPr lang="en-US" altLang="ko-KR" sz="1600" dirty="0"/>
              <a:t>1</a:t>
            </a:r>
            <a:r>
              <a:rPr lang="ko-KR" altLang="en-US" sz="1600" dirty="0"/>
              <a:t>인지</a:t>
            </a:r>
            <a:r>
              <a:rPr lang="en-US" altLang="ko-KR" sz="1600" dirty="0"/>
              <a:t>, 0</a:t>
            </a:r>
            <a:r>
              <a:rPr lang="ko-KR" altLang="en-US" sz="1600" dirty="0"/>
              <a:t>인지에 대한 하나의 질문 </a:t>
            </a:r>
            <a:r>
              <a:rPr lang="en-US" altLang="ko-KR" sz="1600" dirty="0"/>
              <a:t>→ </a:t>
            </a:r>
            <a:r>
              <a:rPr lang="ko-KR" altLang="en-US" sz="1600" dirty="0"/>
              <a:t>하나의 결정 경계를 기준으로 왼쪽은 클래스 </a:t>
            </a:r>
            <a:r>
              <a:rPr lang="en-US" altLang="ko-KR" sz="1600" dirty="0"/>
              <a:t>0, </a:t>
            </a:r>
            <a:r>
              <a:rPr lang="ko-KR" altLang="en-US" sz="1600" dirty="0"/>
              <a:t>오른쪽은 클래스 </a:t>
            </a:r>
            <a:r>
              <a:rPr lang="en-US" altLang="ko-KR" sz="1600" dirty="0"/>
              <a:t>1</a:t>
            </a:r>
            <a:r>
              <a:rPr lang="ko-KR" altLang="en-US" sz="1600" dirty="0"/>
              <a:t>로 분류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다중 분류는 각각의 클래스에 대해 </a:t>
            </a:r>
            <a:r>
              <a:rPr lang="en-US" altLang="ko-KR" sz="1600" dirty="0"/>
              <a:t>“</a:t>
            </a:r>
            <a:r>
              <a:rPr lang="ko-KR" altLang="en-US" sz="1600" dirty="0"/>
              <a:t>이 클래스인지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아닌지</a:t>
            </a:r>
            <a:r>
              <a:rPr lang="en-US" altLang="ko-KR" sz="1600" dirty="0"/>
              <a:t>”</a:t>
            </a:r>
            <a:r>
              <a:rPr lang="ko-KR" altLang="en-US" sz="1600" dirty="0"/>
              <a:t>를 판별하는 하나의 경계선이 필요</a:t>
            </a:r>
            <a:r>
              <a:rPr lang="en-US" altLang="ko-KR" sz="1600" dirty="0"/>
              <a:t>. </a:t>
            </a:r>
            <a:r>
              <a:rPr lang="ko-KR" altLang="en-US" sz="1600" dirty="0"/>
              <a:t>결과적으로 클래스 개수만큼의 경계선이 만들어짐</a:t>
            </a:r>
            <a:endParaRPr lang="en-US" altLang="ko-KR" sz="1600" dirty="0"/>
          </a:p>
        </p:txBody>
      </p:sp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0C2D6F1D-480A-47C9-A893-968BCF03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75" y="1460822"/>
            <a:ext cx="2962263" cy="27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생성된 이미지">
            <a:extLst>
              <a:ext uri="{FF2B5EF4-FFF2-40B4-BE49-F238E27FC236}">
                <a16:creationId xmlns:a16="http://schemas.microsoft.com/office/drawing/2014/main" id="{3E486CE3-0AAA-401B-B224-626B8866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64" y="1352875"/>
            <a:ext cx="3134734" cy="31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5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로지스틱 회귀로 다중 분류 수행하기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36EFB-BD5D-42AC-A10E-1E84811AB8C1}"/>
                  </a:ext>
                </a:extLst>
              </p:cNvPr>
              <p:cNvSpPr txBox="1"/>
              <p:nvPr/>
            </p:nvSpPr>
            <p:spPr>
              <a:xfrm>
                <a:off x="6761115" y="1578154"/>
                <a:ext cx="5148887" cy="1912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클래스마다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값을 하나씩 계산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까</m:t>
                    </m:r>
                  </m:oMath>
                </a14:m>
                <a:r>
                  <a:rPr lang="ko-KR" altLang="en-US" sz="1600" dirty="0"/>
                  <a:t>지의 값을 사용해 지수함수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1600" b="0" dirty="0"/>
                  <a:t>~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 sz="1600" b="0" dirty="0"/>
                  <a:t>산해서 모두 더한 값을 </a:t>
                </a:r>
                <a:r>
                  <a:rPr lang="en-US" altLang="ko-KR" sz="1600" b="0" dirty="0" err="1"/>
                  <a:t>e_sum</a:t>
                </a:r>
                <a:r>
                  <a:rPr lang="ko-KR" altLang="en-US" sz="1600" b="0" dirty="0"/>
                  <a:t>이라고 함</a:t>
                </a:r>
                <a:endParaRPr lang="en-US" altLang="ko-KR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16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e_sum</a:t>
                </a:r>
                <a:r>
                  <a:rPr lang="ko-KR" altLang="en-US" sz="1600" dirty="0"/>
                  <a:t>으로 나눈 값이 각 클래스에 대한 확률 값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36EFB-BD5D-42AC-A10E-1E84811A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15" y="1578154"/>
                <a:ext cx="5148887" cy="1912960"/>
              </a:xfrm>
              <a:prstGeom prst="rect">
                <a:avLst/>
              </a:prstGeom>
              <a:blipFill>
                <a:blip r:embed="rId2"/>
                <a:stretch>
                  <a:fillRect l="-473" t="-1274" b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152084B-B595-4A0A-A4A2-676F1AEA5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2" y="2273767"/>
            <a:ext cx="6011114" cy="685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85E970-4A03-482E-9225-5A9819107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6" y="3102454"/>
            <a:ext cx="5525271" cy="1219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EAEA8-B300-4A80-ACD7-7D3A222A9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55" y="1578154"/>
            <a:ext cx="6273209" cy="7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6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마무리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로지스틱 회귀로 확률 예측</a:t>
            </a:r>
            <a:endParaRPr lang="en-US" altLang="ko-KR" dirty="0"/>
          </a:p>
          <a:p>
            <a:pPr lvl="1"/>
            <a:r>
              <a:rPr lang="ko-KR" altLang="en-US" dirty="0"/>
              <a:t>분류 모델은 예측 뿐만 아니라 예측의 근거가 되는 확률을 출력할 수 있음</a:t>
            </a:r>
            <a:endParaRPr lang="en-US" altLang="ko-KR" dirty="0"/>
          </a:p>
          <a:p>
            <a:pPr lvl="1"/>
            <a:r>
              <a:rPr lang="ko-KR" altLang="en-US" dirty="0"/>
              <a:t>로지스틱 회귀는 선형 방정식을 사용해서 계산한 값을 </a:t>
            </a:r>
            <a:r>
              <a:rPr lang="en-US" altLang="ko-KR" dirty="0"/>
              <a:t>0~1 </a:t>
            </a:r>
            <a:r>
              <a:rPr lang="ko-KR" altLang="en-US" dirty="0"/>
              <a:t>사이의 값으로 변환해서 출력함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다중 분류일 경우에는 클래스 개수만큼 방정식이 생성되고</a:t>
            </a:r>
            <a:r>
              <a:rPr lang="en-US" altLang="ko-KR" dirty="0"/>
              <a:t>, </a:t>
            </a:r>
            <a:r>
              <a:rPr lang="ko-KR" altLang="en-US" dirty="0"/>
              <a:t>각 방정식의 출력 값을 각 클래스에 대한 확률로 이해할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860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EF41-E353-468D-8E93-F36EFF8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Q&amp;A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CECCF-3E7A-45C5-8C53-0552D18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0034A-B0A8-4C6A-9EDC-E0829D8EBBD9}"/>
              </a:ext>
            </a:extLst>
          </p:cNvPr>
          <p:cNvSpPr txBox="1"/>
          <p:nvPr/>
        </p:nvSpPr>
        <p:spPr>
          <a:xfrm>
            <a:off x="3200400" y="3234267"/>
            <a:ext cx="5240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70C0"/>
                </a:solidFill>
              </a:rPr>
              <a:t>Thank You</a:t>
            </a:r>
            <a:endParaRPr lang="ko-KR" altLang="en-US" sz="4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EF41-E353-468D-8E93-F36EFF8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CECCF-3E7A-45C5-8C53-0552D18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4E40A-2DA0-4BEF-9DF1-6C1B37A329BA}"/>
              </a:ext>
            </a:extLst>
          </p:cNvPr>
          <p:cNvSpPr txBox="1"/>
          <p:nvPr/>
        </p:nvSpPr>
        <p:spPr>
          <a:xfrm>
            <a:off x="520757" y="1152226"/>
            <a:ext cx="1059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박해선</a:t>
            </a:r>
            <a:r>
              <a:rPr lang="en-US" altLang="ko-KR" dirty="0"/>
              <a:t>. </a:t>
            </a:r>
            <a:r>
              <a:rPr lang="ko-KR" altLang="en-US" dirty="0"/>
              <a:t>혼자 공부하는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딥러닝</a:t>
            </a:r>
            <a:r>
              <a:rPr lang="en-US" altLang="ko-KR" dirty="0"/>
              <a:t>. </a:t>
            </a:r>
            <a:r>
              <a:rPr lang="ko-KR" altLang="en-US" dirty="0" err="1"/>
              <a:t>한빛미디어</a:t>
            </a:r>
            <a:r>
              <a:rPr lang="en-US" altLang="ko-KR" dirty="0"/>
              <a:t>, 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조태호</a:t>
            </a:r>
            <a:r>
              <a:rPr lang="en-US" altLang="ko-KR" dirty="0"/>
              <a:t>. </a:t>
            </a:r>
            <a:r>
              <a:rPr lang="ko-KR" altLang="en-US" dirty="0"/>
              <a:t>모두의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누구나 쉽게 이해하는 </a:t>
            </a:r>
            <a:r>
              <a:rPr lang="ko-KR" altLang="en-US" dirty="0" err="1"/>
              <a:t>딥러닝</a:t>
            </a:r>
            <a:r>
              <a:rPr lang="ko-KR" altLang="en-US" dirty="0"/>
              <a:t> 개정</a:t>
            </a:r>
            <a:r>
              <a:rPr lang="en-US" altLang="ko-KR" dirty="0"/>
              <a:t>3</a:t>
            </a:r>
            <a:r>
              <a:rPr lang="ko-KR" altLang="en-US" dirty="0"/>
              <a:t>판</a:t>
            </a:r>
            <a:r>
              <a:rPr lang="en-US" altLang="ko-KR" dirty="0"/>
              <a:t>. </a:t>
            </a:r>
            <a:r>
              <a:rPr lang="ko-KR" altLang="en-US" dirty="0"/>
              <a:t>길벗</a:t>
            </a:r>
            <a:r>
              <a:rPr lang="en-US" altLang="ko-KR" dirty="0"/>
              <a:t>, 2022.</a:t>
            </a:r>
          </a:p>
        </p:txBody>
      </p:sp>
    </p:spTree>
    <p:extLst>
      <p:ext uri="{BB962C8B-B14F-4D97-AF65-F5344CB8AC3E}">
        <p14:creationId xmlns:p14="http://schemas.microsoft.com/office/powerpoint/2010/main" val="28985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8AA69F2-4AC9-4E99-8FAE-26DDD12F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모형의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로지스틱 회귀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59126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모형의 한계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KNN </a:t>
            </a:r>
            <a:r>
              <a:rPr lang="ko-KR" altLang="en-US" dirty="0"/>
              <a:t>모델로 생선이 어떤 클래스에 속할지 확률을 계산할 수 있을까</a:t>
            </a:r>
            <a:r>
              <a:rPr lang="en-US" altLang="ko-KR" dirty="0"/>
              <a:t>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EC229D-F647-449C-8880-49361ACD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7" y="1691606"/>
            <a:ext cx="5478442" cy="2872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8E316-95B5-451A-B544-9078EDA08387}"/>
              </a:ext>
            </a:extLst>
          </p:cNvPr>
          <p:cNvSpPr txBox="1"/>
          <p:nvPr/>
        </p:nvSpPr>
        <p:spPr>
          <a:xfrm>
            <a:off x="6235791" y="2111731"/>
            <a:ext cx="547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샘플 </a:t>
            </a:r>
            <a:r>
              <a:rPr lang="en-US" altLang="ko-KR" sz="1600" dirty="0"/>
              <a:t>X </a:t>
            </a:r>
            <a:r>
              <a:rPr lang="ko-KR" altLang="en-US" sz="1600" dirty="0"/>
              <a:t>주위에 가장 가까운 이웃 샘플 </a:t>
            </a:r>
            <a:r>
              <a:rPr lang="en-US" altLang="ko-KR" sz="1600" dirty="0"/>
              <a:t>10</a:t>
            </a:r>
            <a:r>
              <a:rPr lang="ko-KR" altLang="en-US" sz="1600" dirty="0"/>
              <a:t>개를 선택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이웃의 클래스 비율을 확률로 출력</a:t>
            </a:r>
          </a:p>
        </p:txBody>
      </p:sp>
    </p:spTree>
    <p:extLst>
      <p:ext uri="{BB962C8B-B14F-4D97-AF65-F5344CB8AC3E}">
        <p14:creationId xmlns:p14="http://schemas.microsoft.com/office/powerpoint/2010/main" val="3636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모형의 한계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데이터 준비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7635F1-97E6-450F-8D48-4EBB35DD0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63"/>
          <a:stretch/>
        </p:blipFill>
        <p:spPr>
          <a:xfrm>
            <a:off x="788311" y="1662122"/>
            <a:ext cx="5169641" cy="3373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037A23-8DF0-4A40-A503-CF8EED72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43" y="1662122"/>
            <a:ext cx="4733303" cy="20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모형의 한계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데이터 준비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4F88B6-A3AF-46A0-83A3-846E7741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51" y="1478578"/>
            <a:ext cx="5392231" cy="3212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6431560" y="1494232"/>
            <a:ext cx="547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타깃 </a:t>
            </a:r>
            <a:r>
              <a:rPr lang="en-US" altLang="ko-KR" sz="1600" dirty="0"/>
              <a:t>: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 데이터 </a:t>
            </a:r>
            <a:r>
              <a:rPr lang="en-US" altLang="ko-KR" sz="1600" dirty="0"/>
              <a:t>: Weight, Length, Diagonal, Height, Width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4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모형의 한계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6431560" y="1494232"/>
            <a:ext cx="5478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훈련 세트와 테스트 세트로 나눔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훈련 세트와 테스트 세트를 표준화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훈련 세트의 통계 값으로 테스트 세트 변환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491431-7739-42B3-8A8C-45D82645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9" y="1556156"/>
            <a:ext cx="5594207" cy="24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모형의 한계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en-US" altLang="ko-KR" dirty="0"/>
              <a:t>KNN</a:t>
            </a:r>
            <a:r>
              <a:rPr lang="ko-KR" altLang="en-US" dirty="0"/>
              <a:t>의 확률 예측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6431560" y="1494232"/>
            <a:ext cx="547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가능한 확률은 </a:t>
            </a:r>
            <a:r>
              <a:rPr lang="en-US" altLang="ko-KR" sz="1600" dirty="0"/>
              <a:t>0/3, 1/3, 2/3, 3/3 </a:t>
            </a:r>
            <a:r>
              <a:rPr lang="ko-KR" altLang="en-US" sz="1600" dirty="0"/>
              <a:t>이 </a:t>
            </a:r>
            <a:r>
              <a:rPr lang="en-US" altLang="ko-KR" sz="1600" dirty="0"/>
              <a:t>4</a:t>
            </a:r>
            <a:r>
              <a:rPr lang="ko-KR" altLang="en-US" sz="1600" dirty="0"/>
              <a:t>가지 값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확률을 출력하는 다른 방법이 필요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8160C-2239-4ADF-938E-FB03DCB4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1" y="1493621"/>
            <a:ext cx="4024004" cy="483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로지스틱 회귀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36EFB-BD5D-42AC-A10E-1E84811AB8C1}"/>
              </a:ext>
            </a:extLst>
          </p:cNvPr>
          <p:cNvSpPr txBox="1"/>
          <p:nvPr/>
        </p:nvSpPr>
        <p:spPr>
          <a:xfrm>
            <a:off x="1056558" y="5313690"/>
            <a:ext cx="940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로지스틱 회귀 또한 선형 회귀와 마찬가지로 점들의 특징을 가장 잘 나타내는 선을 그리는 과정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직선으로는 이 점의 특성을 잘 나타내는 일차방정식을 만들기 어려움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참</a:t>
            </a:r>
            <a:r>
              <a:rPr lang="en-US" altLang="ko-KR" sz="1600" dirty="0"/>
              <a:t>(1)</a:t>
            </a:r>
            <a:r>
              <a:rPr lang="ko-KR" altLang="en-US" sz="1600" dirty="0"/>
              <a:t>과 거짓</a:t>
            </a:r>
            <a:r>
              <a:rPr lang="en-US" altLang="ko-KR" sz="1600" dirty="0"/>
              <a:t>(0)</a:t>
            </a:r>
            <a:r>
              <a:rPr lang="ko-KR" altLang="en-US" sz="1600" dirty="0"/>
              <a:t> 사이를 구분하는 </a:t>
            </a:r>
            <a:r>
              <a:rPr lang="en-US" altLang="ko-KR" sz="1600" dirty="0"/>
              <a:t>S</a:t>
            </a:r>
            <a:r>
              <a:rPr lang="ko-KR" altLang="en-US" sz="1600" dirty="0"/>
              <a:t>자 형태의 선을 그어주는 작업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7B157-D734-4FFA-ACFA-B531DD000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1"/>
          <a:stretch/>
        </p:blipFill>
        <p:spPr>
          <a:xfrm>
            <a:off x="784918" y="1692535"/>
            <a:ext cx="8704248" cy="711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7603DA-9840-4947-A7C5-57C19009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12" y="2663514"/>
            <a:ext cx="4734586" cy="2152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1D8AFF-3F5C-46E4-8348-1B25A0B7F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25" y="2901587"/>
            <a:ext cx="409632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5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36EFB-BD5D-42AC-A10E-1E84811AB8C1}"/>
                  </a:ext>
                </a:extLst>
              </p:cNvPr>
              <p:cNvSpPr txBox="1"/>
              <p:nvPr/>
            </p:nvSpPr>
            <p:spPr>
              <a:xfrm>
                <a:off x="1056558" y="5313690"/>
                <a:ext cx="9405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z</a:t>
                </a:r>
                <a:r>
                  <a:rPr lang="ko-KR" altLang="en-US" sz="1600" dirty="0"/>
                  <a:t>가 무한하게 큰 음수일 경우 </a:t>
                </a:r>
                <a:r>
                  <a:rPr lang="ko-KR" altLang="en-US" sz="1600" dirty="0" err="1"/>
                  <a:t>함숫값은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에 가까워지고</a:t>
                </a:r>
                <a:r>
                  <a:rPr lang="en-US" altLang="ko-KR" sz="1600" dirty="0"/>
                  <a:t>, z</a:t>
                </a:r>
                <a:r>
                  <a:rPr lang="ko-KR" altLang="en-US" sz="1600" dirty="0"/>
                  <a:t>가 무한하게 큰 양수일 때는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에 </a:t>
                </a:r>
                <a:r>
                  <a:rPr lang="ko-KR" altLang="en-US" sz="1600" dirty="0" err="1"/>
                  <a:t>가까워짐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z</a:t>
                </a:r>
                <a:r>
                  <a:rPr lang="ko-KR" altLang="en-US" sz="1600" dirty="0"/>
                  <a:t>가 어떤 값이 되더라도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dirty="0"/>
                  <a:t> 0~1</a:t>
                </a:r>
                <a:r>
                  <a:rPr lang="ko-KR" altLang="en-US" sz="1600" dirty="0"/>
                  <a:t>사이의 범위를 가짐 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따라서</a:t>
                </a:r>
                <a:r>
                  <a:rPr lang="en-US" altLang="ko-KR" sz="1600" dirty="0"/>
                  <a:t>, 0~1 </a:t>
                </a:r>
                <a:r>
                  <a:rPr lang="ko-KR" altLang="en-US" sz="1600" dirty="0"/>
                  <a:t>사이의 값을 </a:t>
                </a:r>
                <a:r>
                  <a:rPr lang="en-US" altLang="ko-KR" sz="1600" dirty="0"/>
                  <a:t>0~100%</a:t>
                </a:r>
                <a:r>
                  <a:rPr lang="ko-KR" altLang="en-US" sz="1600" dirty="0"/>
                  <a:t>까지 확률로 해석 가능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36EFB-BD5D-42AC-A10E-1E84811A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8" y="5313690"/>
                <a:ext cx="9405663" cy="830997"/>
              </a:xfrm>
              <a:prstGeom prst="rect">
                <a:avLst/>
              </a:prstGeom>
              <a:blipFill>
                <a:blip r:embed="rId2"/>
                <a:stretch>
                  <a:fillRect l="-259" t="-2941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7BE6104-F2AB-47E0-8D45-3F4D8EA9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5" y="1578154"/>
            <a:ext cx="7935432" cy="1000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346245-1BAC-4D23-89E8-5E215D74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11" y="2481137"/>
            <a:ext cx="4943082" cy="28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31496"/>
      </p:ext>
    </p:extLst>
  </p:cSld>
  <p:clrMapOvr>
    <a:masterClrMapping/>
  </p:clrMapOvr>
</p:sld>
</file>

<file path=ppt/theme/theme1.xml><?xml version="1.0" encoding="utf-8"?>
<a:theme xmlns:a="http://schemas.openxmlformats.org/drawingml/2006/main" name="세미나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세미나테마" id="{F0B14E78-0364-4296-861A-629154498883}" vid="{07BE5619-E2A8-4325-BCB2-DEE69878C6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fe23552-e412-49a4-9529-4c360febdc1a">
      <Terms xmlns="http://schemas.microsoft.com/office/infopath/2007/PartnerControls"/>
    </lcf76f155ced4ddcb4097134ff3c332f>
    <TaxCatchAll xmlns="ff4cacbd-dc2f-41c0-9cbc-53de60920d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795455B19719479947D270077BE608" ma:contentTypeVersion="15" ma:contentTypeDescription="새 문서를 만듭니다." ma:contentTypeScope="" ma:versionID="d5cfa6b6e0fe4d236415f69204d5854d">
  <xsd:schema xmlns:xsd="http://www.w3.org/2001/XMLSchema" xmlns:xs="http://www.w3.org/2001/XMLSchema" xmlns:p="http://schemas.microsoft.com/office/2006/metadata/properties" xmlns:ns2="bfe23552-e412-49a4-9529-4c360febdc1a" xmlns:ns3="ff4cacbd-dc2f-41c0-9cbc-53de60920d42" targetNamespace="http://schemas.microsoft.com/office/2006/metadata/properties" ma:root="true" ma:fieldsID="d479bf94fac454f524826dea35a22e08" ns2:_="" ns3:_="">
    <xsd:import namespace="bfe23552-e412-49a4-9529-4c360febdc1a"/>
    <xsd:import namespace="ff4cacbd-dc2f-41c0-9cbc-53de60920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23552-e412-49a4-9529-4c360febd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1c61d9-a430-48ff-9169-afa47b8afb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4cacbd-dc2f-41c0-9cbc-53de60920d4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ca0473b-6864-4c06-b0b5-fee83201fdb6}" ma:internalName="TaxCatchAll" ma:showField="CatchAllData" ma:web="ff4cacbd-dc2f-41c0-9cbc-53de60920d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A3B639-21EC-4D01-B646-909981BB6942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f4cacbd-dc2f-41c0-9cbc-53de60920d42"/>
    <ds:schemaRef ds:uri="bfe23552-e412-49a4-9529-4c360febdc1a"/>
  </ds:schemaRefs>
</ds:datastoreItem>
</file>

<file path=customXml/itemProps2.xml><?xml version="1.0" encoding="utf-8"?>
<ds:datastoreItem xmlns:ds="http://schemas.openxmlformats.org/officeDocument/2006/customXml" ds:itemID="{2CBB20D9-2568-40C1-9307-0B58096BFF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29B88-7281-4509-9C37-C022CBDA7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e23552-e412-49a4-9529-4c360febdc1a"/>
    <ds:schemaRef ds:uri="ff4cacbd-dc2f-41c0-9cbc-53de60920d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세미나테마</Template>
  <TotalTime>12668</TotalTime>
  <Words>517</Words>
  <Application>Microsoft Office PowerPoint</Application>
  <PresentationFormat>와이드스크린</PresentationFormat>
  <Paragraphs>121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Arimo Bold</vt:lpstr>
      <vt:lpstr>나눔고딕OTF</vt:lpstr>
      <vt:lpstr>맑은 고딕</vt:lpstr>
      <vt:lpstr>Arial</vt:lpstr>
      <vt:lpstr>Cambria Math</vt:lpstr>
      <vt:lpstr>Times New Roman</vt:lpstr>
      <vt:lpstr>세미나테마</vt:lpstr>
      <vt:lpstr>로지스틱 회귀</vt:lpstr>
      <vt:lpstr>INDEX</vt:lpstr>
      <vt:lpstr>1. 기존 모형의 한계</vt:lpstr>
      <vt:lpstr>1. 기존 모형의 한계</vt:lpstr>
      <vt:lpstr>1. 기존 모형의 한계</vt:lpstr>
      <vt:lpstr>1. 기존 모형의 한계</vt:lpstr>
      <vt:lpstr>1. 기존 모형의 한계</vt:lpstr>
      <vt:lpstr>2. 로지스틱 회귀</vt:lpstr>
      <vt:lpstr>2. 로지스틱 회귀</vt:lpstr>
      <vt:lpstr>2. 로지스틱 회귀</vt:lpstr>
      <vt:lpstr>2. 로지스틱 회귀</vt:lpstr>
      <vt:lpstr>2. 로지스틱 회귀</vt:lpstr>
      <vt:lpstr>2. 로지스틱 회귀</vt:lpstr>
      <vt:lpstr>2. 로지스틱 회귀</vt:lpstr>
      <vt:lpstr>3. 마무리</vt:lpstr>
      <vt:lpstr>5. Q&amp;A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군집알고리즘</dc:title>
  <dc:creator>박진우</dc:creator>
  <cp:lastModifiedBy>우도경</cp:lastModifiedBy>
  <cp:revision>3310</cp:revision>
  <dcterms:created xsi:type="dcterms:W3CDTF">2023-01-17T07:40:26Z</dcterms:created>
  <dcterms:modified xsi:type="dcterms:W3CDTF">2025-07-16T01:29:56Z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0x0101005C12763FF41F734FA5D4BE025FE9EEA4</vt:lpwstr>
  </property>
  <property fmtid="{D5CDD505-2E9C-101B-9397-08002B2CF9AE}" pid="3" name="MediaServiceImageTags">
    <vt:lpwstr/>
  </property>
</Properties>
</file>