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9"/>
  </p:notesMasterIdLst>
  <p:sldIdLst>
    <p:sldId id="256" r:id="rId5"/>
    <p:sldId id="399" r:id="rId6"/>
    <p:sldId id="400" r:id="rId7"/>
    <p:sldId id="414" r:id="rId8"/>
    <p:sldId id="415" r:id="rId9"/>
    <p:sldId id="416" r:id="rId10"/>
    <p:sldId id="421" r:id="rId11"/>
    <p:sldId id="417" r:id="rId12"/>
    <p:sldId id="418" r:id="rId13"/>
    <p:sldId id="419" r:id="rId14"/>
    <p:sldId id="420" r:id="rId15"/>
    <p:sldId id="413" r:id="rId16"/>
    <p:sldId id="341" r:id="rId17"/>
    <p:sldId id="402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안진수" initials="안" lastIdx="1" clrIdx="0">
    <p:extLst>
      <p:ext uri="{19B8F6BF-5375-455C-9EA6-DF929625EA0E}">
        <p15:presenceInfo xmlns:p15="http://schemas.microsoft.com/office/powerpoint/2012/main" userId="S-1-5-21-3955691086-1346294097-4221883339-1001" providerId="AD"/>
      </p:ext>
    </p:extLst>
  </p:cmAuthor>
  <p:cmAuthor id="2" name="안진수" initials="안 [2]" lastIdx="1" clrIdx="1">
    <p:extLst>
      <p:ext uri="{19B8F6BF-5375-455C-9EA6-DF929625EA0E}">
        <p15:presenceInfo xmlns:p15="http://schemas.microsoft.com/office/powerpoint/2012/main" userId="S-1-5-21-3734627168-4085426799-134375040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2CC"/>
    <a:srgbClr val="BDD7EE"/>
    <a:srgbClr val="FFF2E5"/>
    <a:srgbClr val="C5E0B4"/>
    <a:srgbClr val="3CC583"/>
    <a:srgbClr val="DE8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536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9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412FCC-E7C2-44E7-BC79-BEC4425EC29F}" type="datetimeFigureOut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ED80F-9EB0-418B-B195-38499BCA38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1932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17F5A8-C999-96AA-83C8-D1FB8EDB9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rgbClr val="274C92"/>
                </a:solidFill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074DD9-A09E-85EA-ADFE-6231AFEAD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02D652-E551-7F60-6FB6-1978794A81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858968-C259-0919-9FA4-066E31710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80163" y="6460057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8C4F1-CE06-DE21-2147-0C51F80A4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3937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B26A48F9-5C8F-76A1-82D8-DFFDAA529820}"/>
              </a:ext>
            </a:extLst>
          </p:cNvPr>
          <p:cNvSpPr/>
          <p:nvPr/>
        </p:nvSpPr>
        <p:spPr>
          <a:xfrm>
            <a:off x="-1270" y="6532563"/>
            <a:ext cx="12192000" cy="343216"/>
          </a:xfrm>
          <a:prstGeom prst="rect">
            <a:avLst/>
          </a:prstGeom>
          <a:solidFill>
            <a:srgbClr val="27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</a:t>
            </a:r>
            <a:r>
              <a:rPr lang="ko-KR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IBDP </a:t>
            </a:r>
            <a:r>
              <a:rPr lang="ko-KR" altLang="ko-KR" sz="1800" b="1" i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Lab</a:t>
            </a:r>
            <a:r>
              <a:rPr lang="ko-KR" altLang="ko-KR" sz="1800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 https://sites.google.com/view/ibdp-lab/ )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 Teams : 20202095</a:t>
            </a:r>
            <a:r>
              <a:rPr lang="en-US" altLang="ko-KR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@student.changwon.ac.kr </a:t>
            </a:r>
            <a:endParaRPr lang="ko-KR" altLang="en-US" sz="1800" i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4C3F41E-8D88-0259-E8F4-F58C38D9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25" y="325437"/>
            <a:ext cx="10515600" cy="790740"/>
          </a:xfrm>
        </p:spPr>
        <p:txBody>
          <a:bodyPr>
            <a:normAutofit/>
          </a:bodyPr>
          <a:lstStyle>
            <a:lvl1pPr>
              <a:defRPr sz="2400">
                <a:latin typeface="+mj-lt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616CB-243D-DB29-A5A9-B51B20CED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>
                <a:latin typeface="+mj-lt"/>
              </a:defRPr>
            </a:lvl1pPr>
            <a:lvl2pPr>
              <a:defRPr sz="1400">
                <a:latin typeface="+mj-lt"/>
              </a:defRPr>
            </a:lvl2pPr>
            <a:lvl3pPr>
              <a:defRPr sz="1100">
                <a:latin typeface="+mj-lt"/>
              </a:defRPr>
            </a:lvl3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36667A-34CE-92A1-B512-ADD8DB6B4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CEA8431-3640-4575-ABAE-11276775A2B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BF93BAD-88E7-F67B-A03B-01A185809E78}"/>
              </a:ext>
            </a:extLst>
          </p:cNvPr>
          <p:cNvCxnSpPr/>
          <p:nvPr/>
        </p:nvCxnSpPr>
        <p:spPr>
          <a:xfrm>
            <a:off x="368935" y="942052"/>
            <a:ext cx="11823065" cy="0"/>
          </a:xfrm>
          <a:prstGeom prst="line">
            <a:avLst/>
          </a:prstGeom>
          <a:ln w="38100">
            <a:solidFill>
              <a:srgbClr val="274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그림 19" descr="C:/Users/USER/AppData/Roaming/PolarisOffice/ETemp/1604_13551552/fImage56966786500.png">
            <a:extLst>
              <a:ext uri="{FF2B5EF4-FFF2-40B4-BE49-F238E27FC236}">
                <a16:creationId xmlns:a16="http://schemas.microsoft.com/office/drawing/2014/main" id="{60E36177-B8C0-8174-C937-F1FB43DB478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" y="6492875"/>
            <a:ext cx="368935" cy="382904"/>
          </a:xfrm>
          <a:prstGeom prst="rect">
            <a:avLst/>
          </a:prstGeom>
          <a:noFill/>
        </p:spPr>
      </p:pic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317C8817-71D5-9E3B-6E69-B1D7278BBD31}"/>
              </a:ext>
            </a:extLst>
          </p:cNvPr>
          <p:cNvCxnSpPr>
            <a:cxnSpLocks/>
          </p:cNvCxnSpPr>
          <p:nvPr/>
        </p:nvCxnSpPr>
        <p:spPr>
          <a:xfrm>
            <a:off x="11764488" y="6514784"/>
            <a:ext cx="0" cy="34321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2085F2A-E3B6-45E3-8A40-970C19631A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849" y="37875"/>
            <a:ext cx="847145" cy="881941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53102637-BBFC-4395-AADB-E220011C5B67}"/>
              </a:ext>
            </a:extLst>
          </p:cNvPr>
          <p:cNvCxnSpPr>
            <a:cxnSpLocks/>
          </p:cNvCxnSpPr>
          <p:nvPr/>
        </p:nvCxnSpPr>
        <p:spPr>
          <a:xfrm>
            <a:off x="0" y="294399"/>
            <a:ext cx="227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39FE1BE-E53A-4F04-AA56-5AB08A63F91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7247" y="174515"/>
            <a:ext cx="7142060" cy="258334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j-lt"/>
              </a:defRPr>
            </a:lvl1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35445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67C66D9-DC8A-41C7-8F27-CA368F23B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816B11-62CD-4D9C-B44C-D0B84468D3F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B42F72F-ABE7-4A4B-A720-ACFFC3C4C16C}" type="datetime1">
              <a:rPr lang="ko-KR" altLang="en-US" smtClean="0"/>
              <a:t>2025-07-16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DA40F44-2B89-4E24-B458-AEAF8F968DF5}"/>
              </a:ext>
            </a:extLst>
          </p:cNvPr>
          <p:cNvSpPr/>
          <p:nvPr/>
        </p:nvSpPr>
        <p:spPr>
          <a:xfrm>
            <a:off x="-1270" y="6532563"/>
            <a:ext cx="12192000" cy="343216"/>
          </a:xfrm>
          <a:prstGeom prst="rect">
            <a:avLst/>
          </a:prstGeom>
          <a:solidFill>
            <a:srgbClr val="274C9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</a:t>
            </a:r>
            <a:r>
              <a:rPr lang="ko-KR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IBDP </a:t>
            </a:r>
            <a:r>
              <a:rPr lang="ko-KR" altLang="ko-KR" sz="1800" b="1" i="1" dirty="0" err="1">
                <a:solidFill>
                  <a:schemeClr val="bg1"/>
                </a:solidFill>
                <a:latin typeface="맑은 고딕" charset="0"/>
                <a:ea typeface="맑은 고딕" charset="0"/>
              </a:rPr>
              <a:t>Lab</a:t>
            </a:r>
            <a:r>
              <a:rPr lang="ko-KR" altLang="ko-KR" sz="1800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</a:t>
            </a:r>
            <a:r>
              <a:rPr lang="ko-KR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( https://sites.google.com/view/ibdp-lab/ )</a:t>
            </a:r>
            <a:r>
              <a:rPr lang="en-US" altLang="ko-KR" sz="1800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      Teams : 20202095</a:t>
            </a:r>
            <a:r>
              <a:rPr lang="en-US" altLang="ko-KR" b="1" i="1" dirty="0">
                <a:solidFill>
                  <a:schemeClr val="bg1"/>
                </a:solidFill>
                <a:latin typeface="맑은 고딕" charset="0"/>
                <a:ea typeface="맑은 고딕" charset="0"/>
              </a:rPr>
              <a:t>@student.changwon.ac.kr </a:t>
            </a:r>
            <a:endParaRPr lang="ko-KR" altLang="en-US" sz="1800" i="1" dirty="0">
              <a:solidFill>
                <a:schemeClr val="bg1"/>
              </a:solidFill>
              <a:latin typeface="맑은 고딕" charset="0"/>
              <a:ea typeface="맑은 고딕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377209AB-84A3-46E8-B972-52FA582D728E}"/>
              </a:ext>
            </a:extLst>
          </p:cNvPr>
          <p:cNvSpPr txBox="1">
            <a:spLocks/>
          </p:cNvSpPr>
          <p:nvPr/>
        </p:nvSpPr>
        <p:spPr>
          <a:xfrm>
            <a:off x="365125" y="325437"/>
            <a:ext cx="10515600" cy="79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나눔고딕OTF" panose="020D0604000000000000" pitchFamily="34" charset="-127"/>
                <a:cs typeface="+mj-cs"/>
              </a:defRPr>
            </a:lvl1pPr>
          </a:lstStyle>
          <a:p>
            <a:r>
              <a:rPr lang="en-US" altLang="ko-KR" dirty="0"/>
              <a:t>Q&amp;A</a:t>
            </a:r>
            <a:endParaRPr lang="ko-KR" altLang="en-US" dirty="0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1255EB20-A9CA-4C0C-8093-6A6C781761C9}"/>
              </a:ext>
            </a:extLst>
          </p:cNvPr>
          <p:cNvSpPr txBox="1">
            <a:spLocks/>
          </p:cNvSpPr>
          <p:nvPr/>
        </p:nvSpPr>
        <p:spPr>
          <a:xfrm>
            <a:off x="9404838" y="652160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r" defTabSz="914400" rtl="0" eaLnBrk="1" latinLnBrk="1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13237F5-BA6C-44EB-8611-BE9F046D20F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1EB4BA1-B44E-4F0D-874C-4ED2D475D58A}"/>
              </a:ext>
            </a:extLst>
          </p:cNvPr>
          <p:cNvCxnSpPr/>
          <p:nvPr/>
        </p:nvCxnSpPr>
        <p:spPr>
          <a:xfrm>
            <a:off x="368935" y="942052"/>
            <a:ext cx="11823065" cy="0"/>
          </a:xfrm>
          <a:prstGeom prst="line">
            <a:avLst/>
          </a:prstGeom>
          <a:ln w="38100">
            <a:solidFill>
              <a:srgbClr val="274C9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그림 19" descr="C:/Users/USER/AppData/Roaming/PolarisOffice/ETemp/1604_13551552/fImage56966786500.png">
            <a:extLst>
              <a:ext uri="{FF2B5EF4-FFF2-40B4-BE49-F238E27FC236}">
                <a16:creationId xmlns:a16="http://schemas.microsoft.com/office/drawing/2014/main" id="{92686B94-703A-4016-ADC6-2A17D5F809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70" y="6492875"/>
            <a:ext cx="368935" cy="382904"/>
          </a:xfrm>
          <a:prstGeom prst="rect">
            <a:avLst/>
          </a:prstGeom>
          <a:noFill/>
        </p:spPr>
      </p:pic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684D4C4-C0AE-452D-AA04-DFDC8ECB11A3}"/>
              </a:ext>
            </a:extLst>
          </p:cNvPr>
          <p:cNvCxnSpPr>
            <a:cxnSpLocks/>
          </p:cNvCxnSpPr>
          <p:nvPr/>
        </p:nvCxnSpPr>
        <p:spPr>
          <a:xfrm>
            <a:off x="11764488" y="6514784"/>
            <a:ext cx="0" cy="343216"/>
          </a:xfrm>
          <a:prstGeom prst="line">
            <a:avLst/>
          </a:prstGeom>
          <a:ln w="63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0591B738-5599-4692-A0B7-D45D2F6206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2849" y="37875"/>
            <a:ext cx="847145" cy="881941"/>
          </a:xfrm>
          <a:prstGeom prst="rect">
            <a:avLst/>
          </a:prstGeom>
        </p:spPr>
      </p:pic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5B0B5DD2-84AA-4E6C-94FF-74FADA6CD60C}"/>
              </a:ext>
            </a:extLst>
          </p:cNvPr>
          <p:cNvCxnSpPr>
            <a:cxnSpLocks/>
          </p:cNvCxnSpPr>
          <p:nvPr/>
        </p:nvCxnSpPr>
        <p:spPr>
          <a:xfrm>
            <a:off x="0" y="294399"/>
            <a:ext cx="2272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제목 1">
            <a:extLst>
              <a:ext uri="{FF2B5EF4-FFF2-40B4-BE49-F238E27FC236}">
                <a16:creationId xmlns:a16="http://schemas.microsoft.com/office/drawing/2014/main" id="{E41C8CFB-0D87-4D00-8590-3192384135ED}"/>
              </a:ext>
            </a:extLst>
          </p:cNvPr>
          <p:cNvSpPr txBox="1">
            <a:spLocks/>
          </p:cNvSpPr>
          <p:nvPr/>
        </p:nvSpPr>
        <p:spPr>
          <a:xfrm>
            <a:off x="1524000" y="23415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1"/>
                </a:solidFill>
                <a:latin typeface="+mj-lt"/>
                <a:ea typeface="나눔고딕OTF" panose="020D0604000000000000" pitchFamily="34" charset="-127"/>
                <a:cs typeface="+mj-cs"/>
              </a:defRPr>
            </a:lvl1pPr>
          </a:lstStyle>
          <a:p>
            <a:pPr algn="ctr"/>
            <a:r>
              <a:rPr lang="en-US" altLang="ko-KR" sz="4000" dirty="0"/>
              <a:t>Thank you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920721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21C316-90E1-B3FA-1D90-76439362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018" y="125483"/>
            <a:ext cx="10515600" cy="7907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A76A861-75D0-5928-B0BC-309C7B225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0639" y="1080655"/>
            <a:ext cx="11253849" cy="50963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A6116F-5369-9AC0-886A-EB4C6ED8B6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EA8431-3640-4575-ABAE-11276775A2B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584A51-2EED-E69B-5B50-6113017C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ED13A4-71FD-40F9-92B3-30DE71D39420}" type="datetime1">
              <a:rPr lang="ko-KR" altLang="en-US" smtClean="0"/>
              <a:t>2025-07-16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4667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나눔고딕OTF" panose="020D0604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lt"/>
          <a:ea typeface="나눔고딕OTF" panose="020D0604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6B288D-9A8A-4973-8EA1-A7AF51322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954" y="2063969"/>
            <a:ext cx="10250925" cy="847240"/>
          </a:xfrm>
        </p:spPr>
        <p:txBody>
          <a:bodyPr>
            <a:normAutofit fontScale="90000"/>
          </a:bodyPr>
          <a:lstStyle/>
          <a:p>
            <a:pPr>
              <a:lnSpc>
                <a:spcPts val="7776"/>
              </a:lnSpc>
            </a:pPr>
            <a:r>
              <a:rPr lang="ko-KR" altLang="en-US" dirty="0">
                <a:latin typeface="Arimo Bold"/>
                <a:ea typeface="Arimo Bold"/>
                <a:cs typeface="Arimo Bold"/>
                <a:sym typeface="Arimo Bold"/>
              </a:rPr>
              <a:t>확률적 경사 </a:t>
            </a:r>
            <a:r>
              <a:rPr lang="ko-KR" altLang="en-US" dirty="0" err="1">
                <a:latin typeface="Arimo Bold"/>
                <a:ea typeface="Arimo Bold"/>
                <a:cs typeface="Arimo Bold"/>
                <a:sym typeface="Arimo Bold"/>
              </a:rPr>
              <a:t>하강법</a:t>
            </a:r>
            <a:endParaRPr lang="en-US" altLang="ko-KR" dirty="0">
              <a:latin typeface="Arimo Bold"/>
              <a:ea typeface="Arimo Bold"/>
              <a:cs typeface="Arimo Bold"/>
              <a:sym typeface="Arimo Bold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F44CCBB-A474-426B-8286-2D7BB2911F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4151" y="4029325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나눔고딕OTF"/>
              </a:rPr>
              <a:t>우도경</a:t>
            </a:r>
            <a:endParaRPr lang="en-US" altLang="ko-KR" dirty="0">
              <a:ea typeface="나눔고딕OTF"/>
            </a:endParaRPr>
          </a:p>
          <a:p>
            <a:r>
              <a:rPr lang="en-US" altLang="ko-KR" dirty="0">
                <a:ea typeface="나눔고딕OTF"/>
                <a:cs typeface="Times New Roman"/>
              </a:rPr>
              <a:t>2025-07-16</a:t>
            </a:r>
            <a:endParaRPr lang="en-US" altLang="ko-KR" dirty="0">
              <a:cs typeface="Times New Roman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B94466-9F8F-4107-871D-8703E9D1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710630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에포크와</a:t>
            </a:r>
            <a:r>
              <a:rPr lang="ko-KR" altLang="en-US" dirty="0"/>
              <a:t> 과대</a:t>
            </a:r>
            <a:r>
              <a:rPr lang="en-US" altLang="ko-KR" dirty="0"/>
              <a:t>/</a:t>
            </a:r>
            <a:r>
              <a:rPr lang="ko-KR" altLang="en-US" dirty="0"/>
              <a:t>과소적합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에포크와</a:t>
            </a:r>
            <a:r>
              <a:rPr lang="ko-KR" altLang="en-US" dirty="0"/>
              <a:t> 모델의 정확도 간의 관계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100</a:t>
            </a:r>
            <a:r>
              <a:rPr lang="ko-KR" altLang="en-US" dirty="0"/>
              <a:t>번째 </a:t>
            </a:r>
            <a:r>
              <a:rPr lang="ko-KR" altLang="en-US" dirty="0" err="1"/>
              <a:t>에포크</a:t>
            </a:r>
            <a:r>
              <a:rPr lang="ko-KR" altLang="en-US" dirty="0"/>
              <a:t> 이후 훈련 세트와 테스트 세트의 점수 차이가 벌어지기 시작함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A2787A3-F612-4B30-AA04-3608DC9CADF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644"/>
          <a:stretch/>
        </p:blipFill>
        <p:spPr>
          <a:xfrm>
            <a:off x="819823" y="1692700"/>
            <a:ext cx="4006405" cy="347259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FBF1DE5-2BD7-4A27-ABB4-61E8F981DE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42" y="1725504"/>
            <a:ext cx="4956847" cy="3319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370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에포크와</a:t>
            </a:r>
            <a:r>
              <a:rPr lang="ko-KR" altLang="en-US" dirty="0"/>
              <a:t> 과대</a:t>
            </a:r>
            <a:r>
              <a:rPr lang="en-US" altLang="ko-KR" dirty="0"/>
              <a:t>/</a:t>
            </a:r>
            <a:r>
              <a:rPr lang="ko-KR" altLang="en-US" dirty="0"/>
              <a:t>과소적합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>
            <a:normAutofit/>
          </a:bodyPr>
          <a:lstStyle/>
          <a:p>
            <a:r>
              <a:rPr lang="ko-KR" altLang="en-US" dirty="0"/>
              <a:t>모델 훈련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/>
              <a:t>SGDClassfier</a:t>
            </a:r>
            <a:r>
              <a:rPr lang="ko-KR" altLang="en-US" dirty="0"/>
              <a:t>는 일정 </a:t>
            </a:r>
            <a:r>
              <a:rPr lang="ko-KR" altLang="en-US" dirty="0" err="1"/>
              <a:t>에포크</a:t>
            </a:r>
            <a:r>
              <a:rPr lang="ko-KR" altLang="en-US" dirty="0"/>
              <a:t> 동안 성능이 향상되지 않으면 더 훈련하지 않고 자동으로 멈춤</a:t>
            </a:r>
            <a:endParaRPr lang="en-US" altLang="ko-KR" dirty="0"/>
          </a:p>
          <a:p>
            <a:pPr lvl="1"/>
            <a:r>
              <a:rPr lang="en-US" altLang="ko-KR" dirty="0" err="1"/>
              <a:t>tol</a:t>
            </a:r>
            <a:r>
              <a:rPr lang="en-US" altLang="ko-KR" dirty="0"/>
              <a:t> </a:t>
            </a:r>
            <a:r>
              <a:rPr lang="ko-KR" altLang="en-US" dirty="0"/>
              <a:t>매개변수에서 향상될 최솟값 지정</a:t>
            </a:r>
            <a:endParaRPr lang="en-US" altLang="ko-KR" dirty="0"/>
          </a:p>
          <a:p>
            <a:pPr lvl="1"/>
            <a:r>
              <a:rPr lang="en-US" altLang="ko-KR" dirty="0" err="1"/>
              <a:t>tol</a:t>
            </a:r>
            <a:r>
              <a:rPr lang="ko-KR" altLang="en-US" dirty="0"/>
              <a:t> 매개변수를 </a:t>
            </a:r>
            <a:r>
              <a:rPr lang="en-US" altLang="ko-KR" dirty="0"/>
              <a:t>None</a:t>
            </a:r>
            <a:r>
              <a:rPr lang="ko-KR" altLang="en-US" dirty="0"/>
              <a:t>으로 지정하면</a:t>
            </a:r>
            <a:r>
              <a:rPr lang="en-US" altLang="ko-KR" dirty="0"/>
              <a:t>, </a:t>
            </a:r>
            <a:r>
              <a:rPr lang="en-US" altLang="ko-KR" dirty="0" err="1"/>
              <a:t>max_iter</a:t>
            </a:r>
            <a:r>
              <a:rPr lang="en-US" altLang="ko-KR" dirty="0"/>
              <a:t> = 100 </a:t>
            </a:r>
            <a:r>
              <a:rPr lang="ko-KR" altLang="en-US" dirty="0"/>
              <a:t>만큼 무조건 반복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0F301E2-11B9-46BB-BFE2-6FB8FD4555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505" y="1702499"/>
            <a:ext cx="5197300" cy="143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2200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마무리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점진적 학습을 위한 확률적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pPr lvl="1"/>
            <a:r>
              <a:rPr lang="ko-KR" altLang="en-US" dirty="0"/>
              <a:t>대량의 데이터를 이용할 때</a:t>
            </a:r>
            <a:r>
              <a:rPr lang="en-US" altLang="ko-KR" dirty="0"/>
              <a:t>, </a:t>
            </a:r>
            <a:r>
              <a:rPr lang="ko-KR" altLang="en-US" dirty="0"/>
              <a:t>데이터를 한 번에 모두 컴퓨터 메모리에 읽을 수 없음</a:t>
            </a:r>
            <a:endParaRPr lang="en-US" altLang="ko-KR" dirty="0"/>
          </a:p>
          <a:p>
            <a:pPr lvl="1"/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데이터를 조금씩 사용해 점진적으로 학습하는 방법이 필요</a:t>
            </a:r>
            <a:endParaRPr lang="en-US" altLang="ko-KR" dirty="0"/>
          </a:p>
          <a:p>
            <a:pPr lvl="1"/>
            <a:r>
              <a:rPr lang="ko-KR" altLang="en-US" dirty="0"/>
              <a:t>확률적 </a:t>
            </a:r>
            <a:r>
              <a:rPr lang="ko-KR" altLang="en-US" dirty="0" err="1"/>
              <a:t>경사하강법은</a:t>
            </a:r>
            <a:r>
              <a:rPr lang="ko-KR" altLang="en-US" dirty="0"/>
              <a:t> 손실 함수라는 산을 정의하고 가장 가파른 경사를 따라 조금씩 내려오는 알고리즘</a:t>
            </a:r>
            <a:endParaRPr lang="en-US" altLang="ko-KR" dirty="0"/>
          </a:p>
          <a:p>
            <a:pPr lvl="1"/>
            <a:r>
              <a:rPr lang="ko-KR" altLang="en-US" dirty="0"/>
              <a:t>이를 충분히 반복하여 훈련하면 훈련 세트에서 높은 점수를 얻는 모델을 만들 수 있음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860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EF41-E353-468D-8E93-F36EFF8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5. Q&amp;A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CECCF-3E7A-45C5-8C53-0552D18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0034A-B0A8-4C6A-9EDC-E0829D8EBBD9}"/>
              </a:ext>
            </a:extLst>
          </p:cNvPr>
          <p:cNvSpPr txBox="1"/>
          <p:nvPr/>
        </p:nvSpPr>
        <p:spPr>
          <a:xfrm>
            <a:off x="3200400" y="3234267"/>
            <a:ext cx="52408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>
                <a:solidFill>
                  <a:srgbClr val="0070C0"/>
                </a:solidFill>
              </a:rPr>
              <a:t>Thank You</a:t>
            </a:r>
            <a:endParaRPr lang="ko-KR" altLang="en-US" sz="480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1114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06EF41-E353-468D-8E93-F36EFF84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참고문헌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ECECCF-3E7A-45C5-8C53-0552D18F5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EA8431-3640-4575-ABAE-11276775A2BC}" type="slidenum">
              <a:rPr lang="ko-KR" altLang="en-US" smtClean="0"/>
              <a:t>14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4E40A-2DA0-4BEF-9DF1-6C1B37A329BA}"/>
              </a:ext>
            </a:extLst>
          </p:cNvPr>
          <p:cNvSpPr txBox="1"/>
          <p:nvPr/>
        </p:nvSpPr>
        <p:spPr>
          <a:xfrm>
            <a:off x="520757" y="1152226"/>
            <a:ext cx="105914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박해선</a:t>
            </a:r>
            <a:r>
              <a:rPr lang="en-US" altLang="ko-KR" dirty="0"/>
              <a:t>. </a:t>
            </a:r>
            <a:r>
              <a:rPr lang="ko-KR" altLang="en-US" dirty="0"/>
              <a:t>혼자 공부하는 </a:t>
            </a:r>
            <a:r>
              <a:rPr lang="ko-KR" altLang="en-US" dirty="0" err="1"/>
              <a:t>머신러닝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 err="1"/>
              <a:t>딥러닝</a:t>
            </a:r>
            <a:r>
              <a:rPr lang="en-US" altLang="ko-KR" dirty="0"/>
              <a:t>. </a:t>
            </a:r>
            <a:r>
              <a:rPr lang="ko-KR" altLang="en-US" dirty="0" err="1"/>
              <a:t>한빛미디어</a:t>
            </a:r>
            <a:r>
              <a:rPr lang="en-US" altLang="ko-KR" dirty="0"/>
              <a:t>, 2025.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조태호</a:t>
            </a:r>
            <a:r>
              <a:rPr lang="en-US" altLang="ko-KR" dirty="0"/>
              <a:t>. </a:t>
            </a:r>
            <a:r>
              <a:rPr lang="ko-KR" altLang="en-US" dirty="0"/>
              <a:t>모두의 </a:t>
            </a:r>
            <a:r>
              <a:rPr lang="ko-KR" altLang="en-US" dirty="0" err="1"/>
              <a:t>딥러닝</a:t>
            </a:r>
            <a:r>
              <a:rPr lang="ko-KR" altLang="en-US" dirty="0"/>
              <a:t> </a:t>
            </a:r>
            <a:r>
              <a:rPr lang="en-US" altLang="ko-KR" dirty="0"/>
              <a:t>- </a:t>
            </a:r>
            <a:r>
              <a:rPr lang="ko-KR" altLang="en-US" dirty="0"/>
              <a:t>누구나 쉽게 이해하는 </a:t>
            </a:r>
            <a:r>
              <a:rPr lang="ko-KR" altLang="en-US" dirty="0" err="1"/>
              <a:t>딥러닝</a:t>
            </a:r>
            <a:r>
              <a:rPr lang="ko-KR" altLang="en-US" dirty="0"/>
              <a:t> 개정</a:t>
            </a:r>
            <a:r>
              <a:rPr lang="en-US" altLang="ko-KR" dirty="0"/>
              <a:t>3</a:t>
            </a:r>
            <a:r>
              <a:rPr lang="ko-KR" altLang="en-US" dirty="0"/>
              <a:t>판</a:t>
            </a:r>
            <a:r>
              <a:rPr lang="en-US" altLang="ko-KR" dirty="0"/>
              <a:t>. </a:t>
            </a:r>
            <a:r>
              <a:rPr lang="ko-KR" altLang="en-US" dirty="0"/>
              <a:t>길벗</a:t>
            </a:r>
            <a:r>
              <a:rPr lang="en-US" altLang="ko-KR" dirty="0"/>
              <a:t>, 2022.</a:t>
            </a:r>
          </a:p>
        </p:txBody>
      </p:sp>
    </p:spTree>
    <p:extLst>
      <p:ext uri="{BB962C8B-B14F-4D97-AF65-F5344CB8AC3E}">
        <p14:creationId xmlns:p14="http://schemas.microsoft.com/office/powerpoint/2010/main" val="2898520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INDEX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58AA69F2-4AC9-4E99-8FAE-26DDD12F9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점진적인 학습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SGDClassifier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에포크와</a:t>
            </a:r>
            <a:r>
              <a:rPr lang="ko-KR" altLang="en-US" dirty="0"/>
              <a:t> 과대</a:t>
            </a:r>
            <a:r>
              <a:rPr lang="en-US" altLang="ko-KR" dirty="0"/>
              <a:t>/</a:t>
            </a:r>
            <a:r>
              <a:rPr lang="ko-KR" altLang="en-US" dirty="0"/>
              <a:t>과소적합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마무리</a:t>
            </a:r>
          </a:p>
        </p:txBody>
      </p:sp>
    </p:spTree>
    <p:extLst>
      <p:ext uri="{BB962C8B-B14F-4D97-AF65-F5344CB8AC3E}">
        <p14:creationId xmlns:p14="http://schemas.microsoft.com/office/powerpoint/2010/main" val="591264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점진적인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훈련 데이터가 한 번에 준비되는 것이 아니라 조금씩 전달되는 상황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기존의 훈련 데이터에 새로운 데이터를 추가하여 모델을 매일매일 다시 훈련하면</a:t>
            </a:r>
            <a:r>
              <a:rPr lang="en-US" altLang="ko-KR" dirty="0"/>
              <a:t>?</a:t>
            </a:r>
          </a:p>
          <a:p>
            <a:pPr lvl="2"/>
            <a:r>
              <a:rPr lang="ko-KR" altLang="en-US" dirty="0"/>
              <a:t>시간이 지날수록 데이터가 늘어나므로 서버를 늘려야 함</a:t>
            </a:r>
            <a:r>
              <a:rPr lang="en-US" altLang="ko-KR" dirty="0"/>
              <a:t>. </a:t>
            </a:r>
            <a:r>
              <a:rPr lang="ko-KR" altLang="en-US" dirty="0"/>
              <a:t>지속 가능한 방법은 아님</a:t>
            </a:r>
            <a:endParaRPr lang="en-US" altLang="ko-KR" dirty="0"/>
          </a:p>
          <a:p>
            <a:pPr lvl="1"/>
            <a:r>
              <a:rPr lang="ko-KR" altLang="en-US" dirty="0"/>
              <a:t>새로운 데이터를 추가할 때</a:t>
            </a:r>
            <a:r>
              <a:rPr lang="en-US" altLang="ko-KR" dirty="0"/>
              <a:t>, </a:t>
            </a:r>
            <a:r>
              <a:rPr lang="ko-KR" altLang="en-US" dirty="0"/>
              <a:t>이전 데이터를 버림으로써 훈련 데이터 크기를 일정하게 유지</a:t>
            </a:r>
            <a:endParaRPr lang="en-US" altLang="ko-KR" dirty="0"/>
          </a:p>
          <a:p>
            <a:pPr lvl="2"/>
            <a:r>
              <a:rPr lang="ko-KR" altLang="en-US" dirty="0"/>
              <a:t>데이터를 버릴 때</a:t>
            </a:r>
            <a:r>
              <a:rPr lang="en-US" altLang="ko-KR" dirty="0"/>
              <a:t>, </a:t>
            </a:r>
            <a:r>
              <a:rPr lang="ko-KR" altLang="en-US" dirty="0"/>
              <a:t>다른 데이터에 없는 중요한 정보가 유실될 가능성 존재</a:t>
            </a:r>
            <a:endParaRPr lang="en-US" altLang="ko-KR" dirty="0"/>
          </a:p>
          <a:p>
            <a:endParaRPr lang="en-US" altLang="ko-KR" dirty="0"/>
          </a:p>
          <a:p>
            <a:pPr lvl="1"/>
            <a:r>
              <a:rPr lang="ko-KR" altLang="en-US" dirty="0"/>
              <a:t>훈련한 모델을 버리지 않고 새로운 데이터에 대해서만 조금씩 더 훈련 가능하다면</a:t>
            </a:r>
            <a:r>
              <a:rPr lang="en-US" altLang="ko-KR" dirty="0"/>
              <a:t>?</a:t>
            </a:r>
          </a:p>
          <a:p>
            <a:pPr marL="457200" lvl="1" indent="0">
              <a:buNone/>
            </a:pPr>
            <a:r>
              <a:rPr lang="ko-KR" altLang="en-US" dirty="0"/>
              <a:t>이러한 훈련 방식을 점진적 학습이라고 부름</a:t>
            </a:r>
            <a:r>
              <a:rPr lang="en-US" altLang="ko-KR" dirty="0"/>
              <a:t>. </a:t>
            </a:r>
            <a:r>
              <a:rPr lang="ko-KR" altLang="en-US" dirty="0"/>
              <a:t>대표적으로 확률적 </a:t>
            </a:r>
            <a:r>
              <a:rPr lang="ko-KR" altLang="en-US" dirty="0" err="1"/>
              <a:t>경사하강법이</a:t>
            </a:r>
            <a:r>
              <a:rPr lang="ko-KR" altLang="en-US" dirty="0"/>
              <a:t> 있음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6899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점진적인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/>
          <a:lstStyle/>
          <a:p>
            <a:r>
              <a:rPr lang="ko-KR" altLang="en-US" dirty="0"/>
              <a:t>손실함수</a:t>
            </a:r>
            <a:endParaRPr lang="en-US" altLang="ko-KR" dirty="0"/>
          </a:p>
          <a:p>
            <a:pPr lvl="1"/>
            <a:r>
              <a:rPr lang="en-US" altLang="ko-KR" dirty="0"/>
              <a:t>“</a:t>
            </a:r>
            <a:r>
              <a:rPr lang="ko-KR" altLang="en-US" dirty="0"/>
              <a:t>모델이 틀린 정도</a:t>
            </a:r>
            <a:r>
              <a:rPr lang="en-US" altLang="ko-KR" dirty="0"/>
              <a:t>"</a:t>
            </a:r>
            <a:r>
              <a:rPr lang="ko-KR" altLang="en-US" dirty="0"/>
              <a:t>를 수치로 나타낸 함수</a:t>
            </a:r>
            <a:endParaRPr lang="en-US" altLang="ko-KR" dirty="0"/>
          </a:p>
          <a:p>
            <a:pPr lvl="1"/>
            <a:r>
              <a:rPr lang="ko-KR" altLang="en-US" dirty="0"/>
              <a:t>모델이 예측한 값과 실제 정답 사이의 오차를 </a:t>
            </a:r>
            <a:r>
              <a:rPr lang="ko-KR" altLang="en-US" dirty="0" err="1"/>
              <a:t>수치화하여</a:t>
            </a:r>
            <a:r>
              <a:rPr lang="en-US" altLang="ko-KR" dirty="0"/>
              <a:t>, </a:t>
            </a:r>
            <a:r>
              <a:rPr lang="ko-KR" altLang="en-US" dirty="0"/>
              <a:t>이 값을 최소화하는 방향으로 학습이 진행됨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r>
              <a:rPr lang="ko-KR" altLang="en-US" dirty="0"/>
              <a:t>선형회귀에서의 손실함수</a:t>
            </a:r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596B061-6F54-45B5-9AA5-8A43DA29D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37" y="2960507"/>
            <a:ext cx="3962953" cy="10669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708AA9DA-AD4B-41C2-8B7C-F2D6CCE6C3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37" y="4186163"/>
            <a:ext cx="2229161" cy="140989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8F1290-469B-48B6-A24B-40F6D6F094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4394" y="3003131"/>
            <a:ext cx="2837451" cy="223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5508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점진적인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0F408BF7-22B0-4D23-9C21-E0DE99D4A7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0639" y="1080655"/>
                <a:ext cx="11253849" cy="5096308"/>
              </a:xfrm>
            </p:spPr>
            <p:txBody>
              <a:bodyPr>
                <a:normAutofit/>
              </a:bodyPr>
              <a:lstStyle/>
              <a:p>
                <a:r>
                  <a:rPr lang="ko-KR" altLang="en-US" dirty="0"/>
                  <a:t>경사하강법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dirty="0"/>
                  <a:t>에서 미분을 구한다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ko-KR" altLang="en-US" dirty="0"/>
                  <a:t>구한 기울기의 반대방향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기울기가 </a:t>
                </a:r>
                <a:r>
                  <a:rPr lang="en-US" altLang="ko-KR" dirty="0"/>
                  <a:t>+</a:t>
                </a:r>
                <a:r>
                  <a:rPr lang="ko-KR" altLang="en-US" dirty="0"/>
                  <a:t>면 음의 방향</a:t>
                </a:r>
                <a:r>
                  <a:rPr lang="en-US" altLang="ko-KR" dirty="0"/>
                  <a:t>, -</a:t>
                </a:r>
                <a:r>
                  <a:rPr lang="ko-KR" altLang="en-US" dirty="0"/>
                  <a:t>면 양의 방향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으로 특정 값만큼 이동시킨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에서 미분을 구한다</a:t>
                </a:r>
                <a:r>
                  <a:rPr lang="en-US" altLang="ko-KR" dirty="0"/>
                  <a:t>.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latin typeface="Cambria Math" panose="02040503050406030204" pitchFamily="18" charset="0"/>
                      </a:rPr>
                      <m:t>앞</m:t>
                    </m:r>
                  </m:oMath>
                </a14:m>
                <a:r>
                  <a:rPr lang="ko-KR" altLang="en-US" dirty="0"/>
                  <a:t>에서 구한 미분 값이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이 아니면 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과</a:t>
                </a:r>
                <a:r>
                  <a:rPr lang="en-US" altLang="ko-KR" dirty="0"/>
                  <a:t> 2</a:t>
                </a:r>
                <a:r>
                  <a:rPr lang="ko-KR" altLang="en-US" dirty="0"/>
                  <a:t> 과정을 반복한다</a:t>
                </a:r>
                <a:r>
                  <a:rPr lang="en-US" altLang="ko-KR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600" dirty="0"/>
                  <a:t>* </a:t>
                </a:r>
                <a:r>
                  <a:rPr lang="ko-KR" altLang="en-US" sz="1600" dirty="0"/>
                  <a:t>단</a:t>
                </a:r>
                <a:r>
                  <a:rPr lang="en-US" altLang="ko-KR" sz="1600" dirty="0"/>
                  <a:t>, </a:t>
                </a:r>
                <a:r>
                  <a:rPr lang="ko-KR" altLang="en-US" sz="1600" dirty="0" err="1"/>
                  <a:t>학습률을</a:t>
                </a:r>
                <a:r>
                  <a:rPr lang="ko-KR" altLang="en-US" sz="1600" dirty="0"/>
                  <a:t> 너무 크게 잡으면 한 점으로 수렴하지 않고 발산한다</a:t>
                </a:r>
                <a:r>
                  <a:rPr lang="en-US" altLang="ko-KR" sz="1600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0F408BF7-22B0-4D23-9C21-E0DE99D4A7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0639" y="1080655"/>
                <a:ext cx="11253849" cy="5096308"/>
              </a:xfrm>
              <a:blipFill>
                <a:blip r:embed="rId2"/>
                <a:stretch>
                  <a:fillRect l="-433" t="-1196" b="-7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1F8F1290-469B-48B6-A24B-40F6D6F09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596" y="1804783"/>
            <a:ext cx="2758461" cy="216899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20B9B16B-245D-46AA-9FF4-5F180A3BE1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8708" y="1804783"/>
            <a:ext cx="2806265" cy="214899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4B3AAAE-22CC-4EEE-8AE8-D46F524B13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0958" y="1804783"/>
            <a:ext cx="2878876" cy="215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6810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점진적인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>
            <a:normAutofit/>
          </a:bodyPr>
          <a:lstStyle/>
          <a:p>
            <a:r>
              <a:rPr lang="ko-KR" altLang="en-US" dirty="0"/>
              <a:t>로지스틱 손실함수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D54863-99CC-4A5C-8059-C8D303936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800" y="1711207"/>
            <a:ext cx="4724912" cy="1862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78B6DA-0782-4CE3-B3AC-E1886A1E2D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43369"/>
            <a:ext cx="4985192" cy="1930681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DA9607C-B4B3-47C2-9D5C-26E0F17803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7775" y="4022070"/>
            <a:ext cx="6233427" cy="1534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442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점진적인 학습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>
            <a:normAutofit/>
          </a:bodyPr>
          <a:lstStyle/>
          <a:p>
            <a:r>
              <a:rPr lang="en-US" altLang="ko-KR" dirty="0"/>
              <a:t>MSE vs</a:t>
            </a:r>
            <a:r>
              <a:rPr lang="ko-KR" altLang="en-US" dirty="0"/>
              <a:t> 로지스틱 손실함수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F3D9071-7D50-4E52-94BD-69B866C4E3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7345" y="1512186"/>
            <a:ext cx="4635721" cy="464427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8F667F0-C038-4FD4-894D-8753813F0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134" y="1532690"/>
            <a:ext cx="5118522" cy="4644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614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SGDClassifier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>
            <a:normAutofit/>
          </a:bodyPr>
          <a:lstStyle/>
          <a:p>
            <a:r>
              <a:rPr lang="ko-KR" altLang="en-US" dirty="0"/>
              <a:t>확률적 경사 </a:t>
            </a:r>
            <a:r>
              <a:rPr lang="ko-KR" altLang="en-US" dirty="0" err="1"/>
              <a:t>하강법</a:t>
            </a:r>
            <a:endParaRPr lang="en-US" altLang="ko-KR" dirty="0"/>
          </a:p>
          <a:p>
            <a:pPr lvl="2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DFF35E5-7B8C-4E7D-9B4E-29C97F0BA5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5426"/>
          <a:stretch/>
        </p:blipFill>
        <p:spPr>
          <a:xfrm>
            <a:off x="780972" y="1513892"/>
            <a:ext cx="4769196" cy="302120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9F8C4A21-890B-44D7-B322-812C3A1DD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9253" y="1513892"/>
            <a:ext cx="5271775" cy="3090351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592BED38-A360-4216-8A2E-89E118C2EC6A}"/>
              </a:ext>
            </a:extLst>
          </p:cNvPr>
          <p:cNvSpPr/>
          <p:nvPr/>
        </p:nvSpPr>
        <p:spPr>
          <a:xfrm>
            <a:off x="6468246" y="2115763"/>
            <a:ext cx="1888469" cy="180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5F95B4C-4769-457C-B7FE-EE10A14E1670}"/>
              </a:ext>
            </a:extLst>
          </p:cNvPr>
          <p:cNvSpPr/>
          <p:nvPr/>
        </p:nvSpPr>
        <p:spPr>
          <a:xfrm>
            <a:off x="6468245" y="3592608"/>
            <a:ext cx="2368221" cy="18048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EC5F3-BCCA-4BA4-95A8-E1BD65E93009}"/>
              </a:ext>
            </a:extLst>
          </p:cNvPr>
          <p:cNvSpPr txBox="1"/>
          <p:nvPr/>
        </p:nvSpPr>
        <p:spPr>
          <a:xfrm>
            <a:off x="780972" y="4844579"/>
            <a:ext cx="87790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dirty="0" err="1"/>
              <a:t>Partial_fit</a:t>
            </a:r>
            <a:r>
              <a:rPr lang="en-US" altLang="ko-KR" sz="1600" dirty="0"/>
              <a:t>() </a:t>
            </a:r>
            <a:r>
              <a:rPr lang="ko-KR" altLang="en-US" sz="1600" dirty="0"/>
              <a:t>사용 시</a:t>
            </a:r>
            <a:r>
              <a:rPr lang="en-US" altLang="ko-KR" sz="1600" dirty="0"/>
              <a:t>, 1 </a:t>
            </a:r>
            <a:r>
              <a:rPr lang="ko-KR" altLang="en-US" sz="1600" dirty="0" err="1"/>
              <a:t>에포크씩</a:t>
            </a:r>
            <a:r>
              <a:rPr lang="ko-KR" altLang="en-US" sz="1600" dirty="0"/>
              <a:t> 이어서 훈련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에포크를</a:t>
            </a:r>
            <a:r>
              <a:rPr lang="ko-KR" altLang="en-US" sz="1600" dirty="0"/>
              <a:t> 한 번 더 실행하니 정확도 향상된 결과</a:t>
            </a:r>
            <a:endParaRPr lang="en-US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dirty="0"/>
              <a:t>그렇다면 얼마나 더 훈련해야 할까</a:t>
            </a:r>
            <a:r>
              <a:rPr lang="en-US" altLang="ko-KR" sz="1600" dirty="0"/>
              <a:t>?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4CB8F5-A65B-4D2F-A292-320AB5EE36E8}"/>
              </a:ext>
            </a:extLst>
          </p:cNvPr>
          <p:cNvSpPr/>
          <p:nvPr/>
        </p:nvSpPr>
        <p:spPr>
          <a:xfrm>
            <a:off x="6468245" y="2821109"/>
            <a:ext cx="1927212" cy="27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6A5167-D0C0-44F3-AECF-2A716868B461}"/>
              </a:ext>
            </a:extLst>
          </p:cNvPr>
          <p:cNvSpPr/>
          <p:nvPr/>
        </p:nvSpPr>
        <p:spPr>
          <a:xfrm>
            <a:off x="6448874" y="4284670"/>
            <a:ext cx="1927212" cy="27011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21767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34DE0-AC38-4D56-A060-C11598E93B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 err="1"/>
              <a:t>에포크와</a:t>
            </a:r>
            <a:r>
              <a:rPr lang="ko-KR" altLang="en-US" dirty="0"/>
              <a:t> 과대</a:t>
            </a:r>
            <a:r>
              <a:rPr lang="en-US" altLang="ko-KR" dirty="0"/>
              <a:t>/</a:t>
            </a:r>
            <a:r>
              <a:rPr lang="ko-KR" altLang="en-US" dirty="0"/>
              <a:t>과소적합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9A372E-3737-494F-82C0-E10BA953D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04838" y="6521608"/>
            <a:ext cx="2743200" cy="365125"/>
          </a:xfrm>
        </p:spPr>
        <p:txBody>
          <a:bodyPr/>
          <a:lstStyle/>
          <a:p>
            <a:fld id="{3CEA8431-3640-4575-ABAE-11276775A2BC}" type="slidenum">
              <a:rPr lang="ko-KR" altLang="en-US" smtClean="0"/>
              <a:t>9</a:t>
            </a:fld>
            <a:endParaRPr lang="ko-KR" altLang="en-US"/>
          </a:p>
        </p:txBody>
      </p:sp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F408BF7-22B0-4D23-9C21-E0DE99D4A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639" y="1080655"/>
            <a:ext cx="11253849" cy="5096308"/>
          </a:xfrm>
        </p:spPr>
        <p:txBody>
          <a:bodyPr>
            <a:normAutofit/>
          </a:bodyPr>
          <a:lstStyle/>
          <a:p>
            <a:r>
              <a:rPr lang="ko-KR" altLang="en-US" dirty="0" err="1"/>
              <a:t>에포크와</a:t>
            </a:r>
            <a:r>
              <a:rPr lang="ko-KR" altLang="en-US" dirty="0"/>
              <a:t> 모델의 정확도 간의 관계</a:t>
            </a:r>
            <a:endParaRPr lang="en-US" altLang="ko-KR" dirty="0"/>
          </a:p>
          <a:p>
            <a:pPr lvl="8"/>
            <a:endParaRPr lang="en-US" altLang="ko-KR" dirty="0"/>
          </a:p>
          <a:p>
            <a:pPr lvl="8"/>
            <a:endParaRPr lang="en-US" altLang="ko-KR" dirty="0"/>
          </a:p>
          <a:p>
            <a:pPr lvl="8"/>
            <a:r>
              <a:rPr lang="ko-KR" altLang="en-US" sz="1600" dirty="0" err="1"/>
              <a:t>에포크가</a:t>
            </a:r>
            <a:r>
              <a:rPr lang="ko-KR" altLang="en-US" sz="1600" dirty="0"/>
              <a:t> 진행될수록 훈련 세트 점수는 꾸준히 증가하지만</a:t>
            </a:r>
            <a:r>
              <a:rPr lang="en-US" altLang="ko-KR" sz="1600" dirty="0"/>
              <a:t>, </a:t>
            </a:r>
            <a:r>
              <a:rPr lang="ko-KR" altLang="en-US" sz="1600" dirty="0"/>
              <a:t>테스트 세트 점수는 어느 순간 감소하기 시작</a:t>
            </a:r>
            <a:endParaRPr lang="en-US" altLang="ko-KR" sz="1600" dirty="0"/>
          </a:p>
          <a:p>
            <a:pPr lvl="8"/>
            <a:endParaRPr lang="en-US" altLang="ko-KR" sz="1600" dirty="0"/>
          </a:p>
          <a:p>
            <a:pPr lvl="8"/>
            <a:r>
              <a:rPr lang="ko-KR" altLang="en-US" sz="1600" dirty="0"/>
              <a:t>앞서 말한 지점이 모델이 과대적합되기 시작하는 지점</a:t>
            </a:r>
            <a:endParaRPr lang="en-US" altLang="ko-KR" sz="1600" dirty="0"/>
          </a:p>
          <a:p>
            <a:pPr lvl="8"/>
            <a:endParaRPr lang="en-US" altLang="ko-KR" sz="1600" dirty="0"/>
          </a:p>
          <a:p>
            <a:pPr lvl="8"/>
            <a:r>
              <a:rPr lang="ko-KR" altLang="en-US" sz="1600" dirty="0"/>
              <a:t>과대적합이 시작하기 전에 훈련을 멈추는 것을 조기 종료라고 함</a:t>
            </a:r>
            <a:endParaRPr lang="en-US" altLang="ko-KR" sz="1600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FAD623-7211-4D56-8F0E-85FD9DB3AA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725" y="1785872"/>
            <a:ext cx="3643339" cy="2462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773468"/>
      </p:ext>
    </p:extLst>
  </p:cSld>
  <p:clrMapOvr>
    <a:masterClrMapping/>
  </p:clrMapOvr>
</p:sld>
</file>

<file path=ppt/theme/theme1.xml><?xml version="1.0" encoding="utf-8"?>
<a:theme xmlns:a="http://schemas.openxmlformats.org/drawingml/2006/main" name="세미나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imes New Roman">
      <a:majorFont>
        <a:latin typeface="Times New Roman"/>
        <a:ea typeface="맑은 고딕"/>
        <a:cs typeface=""/>
      </a:majorFont>
      <a:minorFont>
        <a:latin typeface="Times New Roman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세미나테마" id="{F0B14E78-0364-4296-861A-629154498883}" vid="{07BE5619-E2A8-4325-BCB2-DEE69878C6E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C9795455B19719479947D270077BE608" ma:contentTypeVersion="15" ma:contentTypeDescription="새 문서를 만듭니다." ma:contentTypeScope="" ma:versionID="d5cfa6b6e0fe4d236415f69204d5854d">
  <xsd:schema xmlns:xsd="http://www.w3.org/2001/XMLSchema" xmlns:xs="http://www.w3.org/2001/XMLSchema" xmlns:p="http://schemas.microsoft.com/office/2006/metadata/properties" xmlns:ns2="bfe23552-e412-49a4-9529-4c360febdc1a" xmlns:ns3="ff4cacbd-dc2f-41c0-9cbc-53de60920d42" targetNamespace="http://schemas.microsoft.com/office/2006/metadata/properties" ma:root="true" ma:fieldsID="d479bf94fac454f524826dea35a22e08" ns2:_="" ns3:_="">
    <xsd:import namespace="bfe23552-e412-49a4-9529-4c360febdc1a"/>
    <xsd:import namespace="ff4cacbd-dc2f-41c0-9cbc-53de60920d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e23552-e412-49a4-9529-4c360febdc1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이미지 태그" ma:readOnly="false" ma:fieldId="{5cf76f15-5ced-4ddc-b409-7134ff3c332f}" ma:taxonomyMulti="true" ma:sspId="ac1c61d9-a430-48ff-9169-afa47b8afb1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f4cacbd-dc2f-41c0-9cbc-53de60920d42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eca0473b-6864-4c06-b0b5-fee83201fdb6}" ma:internalName="TaxCatchAll" ma:showField="CatchAllData" ma:web="ff4cacbd-dc2f-41c0-9cbc-53de60920d4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fe23552-e412-49a4-9529-4c360febdc1a">
      <Terms xmlns="http://schemas.microsoft.com/office/infopath/2007/PartnerControls"/>
    </lcf76f155ced4ddcb4097134ff3c332f>
    <TaxCatchAll xmlns="ff4cacbd-dc2f-41c0-9cbc-53de60920d42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0529B88-7281-4509-9C37-C022CBDA7EB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fe23552-e412-49a4-9529-4c360febdc1a"/>
    <ds:schemaRef ds:uri="ff4cacbd-dc2f-41c0-9cbc-53de60920d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BA3B639-21EC-4D01-B646-909981BB6942}">
  <ds:schemaRefs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http://purl.org/dc/elements/1.1/"/>
    <ds:schemaRef ds:uri="ff4cacbd-dc2f-41c0-9cbc-53de60920d42"/>
    <ds:schemaRef ds:uri="http://purl.org/dc/terms/"/>
    <ds:schemaRef ds:uri="bfe23552-e412-49a4-9529-4c360febdc1a"/>
    <ds:schemaRef ds:uri="http://schemas.microsoft.com/office/2006/metadata/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CBB20D9-2568-40C1-9307-0B58096BFFC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세미나테마</Template>
  <TotalTime>12701</TotalTime>
  <Words>450</Words>
  <Application>Microsoft Office PowerPoint</Application>
  <PresentationFormat>와이드스크린</PresentationFormat>
  <Paragraphs>208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1" baseType="lpstr">
      <vt:lpstr>나눔고딕OTF</vt:lpstr>
      <vt:lpstr>Arial</vt:lpstr>
      <vt:lpstr>Arimo Bold</vt:lpstr>
      <vt:lpstr>Cambria Math</vt:lpstr>
      <vt:lpstr>Times New Roman</vt:lpstr>
      <vt:lpstr>맑은 고딕</vt:lpstr>
      <vt:lpstr>세미나테마</vt:lpstr>
      <vt:lpstr>확률적 경사 하강법</vt:lpstr>
      <vt:lpstr>INDEX</vt:lpstr>
      <vt:lpstr>1. 점진적인 학습</vt:lpstr>
      <vt:lpstr>1. 점진적인 학습</vt:lpstr>
      <vt:lpstr>1. 점진적인 학습</vt:lpstr>
      <vt:lpstr>1. 점진적인 학습</vt:lpstr>
      <vt:lpstr>1. 점진적인 학습</vt:lpstr>
      <vt:lpstr>2. SGDClassifier</vt:lpstr>
      <vt:lpstr>2. 에포크와 과대/과소적합</vt:lpstr>
      <vt:lpstr>2. 에포크와 과대/과소적합</vt:lpstr>
      <vt:lpstr>2. 에포크와 과대/과소적합</vt:lpstr>
      <vt:lpstr>3. 마무리</vt:lpstr>
      <vt:lpstr>5. Q&amp;A</vt:lpstr>
      <vt:lpstr>참고문헌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군집알고리즘</dc:title>
  <dc:creator>박진우</dc:creator>
  <cp:lastModifiedBy>우도경</cp:lastModifiedBy>
  <cp:revision>3331</cp:revision>
  <dcterms:created xsi:type="dcterms:W3CDTF">2023-01-17T07:40:26Z</dcterms:created>
  <dcterms:modified xsi:type="dcterms:W3CDTF">2025-07-16T01:29:50Z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0x0101005C12763FF41F734FA5D4BE025FE9EEA4</vt:lpwstr>
  </property>
  <property fmtid="{D5CDD505-2E9C-101B-9397-08002B2CF9AE}" pid="3" name="MediaServiceImageTags">
    <vt:lpwstr/>
  </property>
</Properties>
</file>