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Helvetica Neue"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624">
          <p15:clr>
            <a:srgbClr val="A4A3A4"/>
          </p15:clr>
        </p15:guide>
        <p15:guide id="2" pos="20736">
          <p15:clr>
            <a:srgbClr val="A4A3A4"/>
          </p15:clr>
        </p15:guide>
        <p15:guide id="3" pos="18432">
          <p15:clr>
            <a:srgbClr val="A4A3A4"/>
          </p15:clr>
        </p15:guide>
        <p15:guide id="4" orient="horz" pos="5184">
          <p15:clr>
            <a:srgbClr val="A4A3A4"/>
          </p15:clr>
        </p15:guide>
        <p15:guide id="5" pos="9216">
          <p15:clr>
            <a:srgbClr val="A4A3A4"/>
          </p15:clr>
        </p15:guide>
        <p15:guide id="6" orient="horz" pos="15552">
          <p15:clr>
            <a:srgbClr val="A4A3A4"/>
          </p15:clr>
        </p15:guide>
        <p15:guide id="7" pos="6912">
          <p15:clr>
            <a:srgbClr val="A4A3A4"/>
          </p15:clr>
        </p15:guide>
        <p15:guide id="8" pos="13972">
          <p15:clr>
            <a:srgbClr val="A4A3A4"/>
          </p15:clr>
        </p15:guide>
        <p15:guide id="9" orient="horz" pos="10468">
          <p15:clr>
            <a:srgbClr val="A4A3A4"/>
          </p15:clr>
        </p15:guide>
        <p15:guide id="10" orient="horz" pos="14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varScale="1">
        <p:scale>
          <a:sx n="17" d="100"/>
          <a:sy n="17" d="100"/>
        </p:scale>
        <p:origin x="1380" y="54"/>
      </p:cViewPr>
      <p:guideLst>
        <p:guide orient="horz" pos="6624"/>
        <p:guide pos="20736"/>
        <p:guide pos="18432"/>
        <p:guide orient="horz" pos="5184"/>
        <p:guide pos="9216"/>
        <p:guide orient="horz" pos="15552"/>
        <p:guide pos="6912"/>
        <p:guide pos="13972"/>
        <p:guide orient="horz" pos="10468"/>
        <p:guide orient="horz" pos="141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body" idx="1"/>
          </p:nvPr>
        </p:nvSpPr>
        <p:spPr>
          <a:xfrm>
            <a:off x="2194560" y="7680963"/>
            <a:ext cx="39502081" cy="21724621"/>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11083290" y="-1207767"/>
            <a:ext cx="21724621" cy="39502081"/>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09034586" y="50032921"/>
            <a:ext cx="134820660" cy="47404017"/>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13860789" y="2994661"/>
            <a:ext cx="134820660" cy="141480537"/>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3291840" y="10226042"/>
            <a:ext cx="37307519" cy="705612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subTitle" idx="1"/>
          </p:nvPr>
        </p:nvSpPr>
        <p:spPr>
          <a:xfrm>
            <a:off x="6583680" y="18653759"/>
            <a:ext cx="30723839" cy="8412480"/>
          </a:xfrm>
          <a:prstGeom prst="rect">
            <a:avLst/>
          </a:prstGeom>
          <a:noFill/>
          <a:ln>
            <a:noFill/>
          </a:ln>
        </p:spPr>
        <p:txBody>
          <a:bodyPr spcFirstLastPara="1" wrap="square" lIns="91425" tIns="91425" rIns="91425" bIns="91425" anchor="t" anchorCtr="0"/>
          <a:lstStyle>
            <a:lvl1pPr marR="0" lvl="0" algn="ctr" rtl="0">
              <a:spcBef>
                <a:spcPts val="3080"/>
              </a:spcBef>
              <a:spcAft>
                <a:spcPts val="0"/>
              </a:spcAft>
              <a:buClr>
                <a:srgbClr val="888888"/>
              </a:buClr>
              <a:buSzPts val="15400"/>
              <a:buFont typeface="Arial"/>
              <a:buNone/>
              <a:defRPr sz="15400" b="0" i="0" u="none" strike="noStrike" cap="none">
                <a:solidFill>
                  <a:srgbClr val="888888"/>
                </a:solidFill>
                <a:latin typeface="Calibri"/>
                <a:ea typeface="Calibri"/>
                <a:cs typeface="Calibri"/>
                <a:sym typeface="Calibri"/>
              </a:defRPr>
            </a:lvl1pPr>
            <a:lvl2pPr marR="0" lvl="1" algn="ctr" rtl="0">
              <a:spcBef>
                <a:spcPts val="2680"/>
              </a:spcBef>
              <a:spcAft>
                <a:spcPts val="0"/>
              </a:spcAft>
              <a:buClr>
                <a:srgbClr val="888888"/>
              </a:buClr>
              <a:buSzPts val="13400"/>
              <a:buFont typeface="Arial"/>
              <a:buNone/>
              <a:defRPr sz="13400" b="0" i="0" u="none" strike="noStrike" cap="none">
                <a:solidFill>
                  <a:srgbClr val="888888"/>
                </a:solidFill>
                <a:latin typeface="Calibri"/>
                <a:ea typeface="Calibri"/>
                <a:cs typeface="Calibri"/>
                <a:sym typeface="Calibri"/>
              </a:defRPr>
            </a:lvl2pPr>
            <a:lvl3pPr marR="0" lvl="2" algn="ctr" rtl="0">
              <a:spcBef>
                <a:spcPts val="2300"/>
              </a:spcBef>
              <a:spcAft>
                <a:spcPts val="0"/>
              </a:spcAft>
              <a:buClr>
                <a:srgbClr val="888888"/>
              </a:buClr>
              <a:buSzPts val="11500"/>
              <a:buFont typeface="Arial"/>
              <a:buNone/>
              <a:defRPr sz="11500" b="0" i="0" u="none" strike="noStrike" cap="none">
                <a:solidFill>
                  <a:srgbClr val="888888"/>
                </a:solidFill>
                <a:latin typeface="Calibri"/>
                <a:ea typeface="Calibri"/>
                <a:cs typeface="Calibri"/>
                <a:sym typeface="Calibri"/>
              </a:defRPr>
            </a:lvl3pPr>
            <a:lvl4pPr marR="0" lvl="3"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4pPr>
            <a:lvl5pPr marR="0" lvl="4"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5pPr>
            <a:lvl6pPr marR="0" lvl="5"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6pPr>
            <a:lvl7pPr marR="0" lvl="6"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7pPr>
            <a:lvl8pPr marR="0" lvl="7"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8pPr>
            <a:lvl9pPr marR="0" lvl="8"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467102" y="21153122"/>
            <a:ext cx="37307519" cy="653796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9200"/>
              <a:buFont typeface="Calibri"/>
              <a:buNone/>
              <a:defRPr sz="192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3467102" y="13952225"/>
            <a:ext cx="37307519" cy="7200898"/>
          </a:xfrm>
          <a:prstGeom prst="rect">
            <a:avLst/>
          </a:prstGeom>
          <a:noFill/>
          <a:ln>
            <a:noFill/>
          </a:ln>
        </p:spPr>
        <p:txBody>
          <a:bodyPr spcFirstLastPara="1" wrap="square" lIns="91425" tIns="91425" rIns="91425" bIns="91425" anchor="b" anchorCtr="0"/>
          <a:lstStyle>
            <a:lvl1pPr marL="457200" marR="0" lvl="0" indent="-228600" algn="l"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1pPr>
            <a:lvl2pPr marL="914400" marR="0" lvl="1" indent="-228600" algn="l" rtl="0">
              <a:spcBef>
                <a:spcPts val="1720"/>
              </a:spcBef>
              <a:spcAft>
                <a:spcPts val="0"/>
              </a:spcAft>
              <a:buClr>
                <a:srgbClr val="888888"/>
              </a:buClr>
              <a:buSzPts val="8600"/>
              <a:buFont typeface="Arial"/>
              <a:buNone/>
              <a:defRPr sz="8600" b="0" i="0" u="none" strike="noStrike" cap="none">
                <a:solidFill>
                  <a:srgbClr val="888888"/>
                </a:solidFill>
                <a:latin typeface="Calibri"/>
                <a:ea typeface="Calibri"/>
                <a:cs typeface="Calibri"/>
                <a:sym typeface="Calibri"/>
              </a:defRPr>
            </a:lvl2pPr>
            <a:lvl3pPr marL="1371600" marR="0" lvl="2" indent="-228600" algn="l" rtl="0">
              <a:spcBef>
                <a:spcPts val="1540"/>
              </a:spcBef>
              <a:spcAft>
                <a:spcPts val="0"/>
              </a:spcAft>
              <a:buClr>
                <a:srgbClr val="888888"/>
              </a:buClr>
              <a:buSzPts val="7700"/>
              <a:buFont typeface="Arial"/>
              <a:buNone/>
              <a:defRPr sz="7700" b="0" i="0" u="none" strike="noStrike" cap="none">
                <a:solidFill>
                  <a:srgbClr val="888888"/>
                </a:solidFill>
                <a:latin typeface="Calibri"/>
                <a:ea typeface="Calibri"/>
                <a:cs typeface="Calibri"/>
                <a:sym typeface="Calibri"/>
              </a:defRPr>
            </a:lvl3pPr>
            <a:lvl4pPr marL="1828800" marR="0" lvl="3"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4pPr>
            <a:lvl5pPr marL="2286000" marR="0" lvl="4"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5pPr>
            <a:lvl6pPr marL="2743200" marR="0" lvl="5"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6pPr>
            <a:lvl7pPr marL="3200400" marR="0" lvl="6"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7pPr>
            <a:lvl8pPr marL="3657600" marR="0" lvl="7"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8pPr>
            <a:lvl9pPr marL="4114800" marR="0" lvl="8"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10530842" y="36865559"/>
            <a:ext cx="94442282" cy="104279697"/>
          </a:xfrm>
          <a:prstGeom prst="rect">
            <a:avLst/>
          </a:prstGeom>
          <a:noFill/>
          <a:ln>
            <a:noFill/>
          </a:ln>
        </p:spPr>
        <p:txBody>
          <a:bodyPr spcFirstLastPara="1" wrap="square" lIns="91425" tIns="91425" rIns="91425" bIns="91425" anchor="t" anchorCtr="0"/>
          <a:lstStyle>
            <a:lvl1pPr marL="457200" marR="0" lvl="0"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2pPr>
            <a:lvl3pPr marL="1371600" marR="0" lvl="2"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4pPr>
            <a:lvl5pPr marL="2286000" marR="0" lvl="4"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5pPr>
            <a:lvl6pPr marL="2743200" marR="0" lvl="5"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6pPr>
            <a:lvl7pPr marL="3200400" marR="0" lvl="6"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7pPr>
            <a:lvl8pPr marL="3657600" marR="0" lvl="7"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8pPr>
            <a:lvl9pPr marL="4114800" marR="0" lvl="8"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105704638" y="36865559"/>
            <a:ext cx="94442282" cy="104279697"/>
          </a:xfrm>
          <a:prstGeom prst="rect">
            <a:avLst/>
          </a:prstGeom>
          <a:noFill/>
          <a:ln>
            <a:noFill/>
          </a:ln>
        </p:spPr>
        <p:txBody>
          <a:bodyPr spcFirstLastPara="1" wrap="square" lIns="91425" tIns="91425" rIns="91425" bIns="91425" anchor="t" anchorCtr="0"/>
          <a:lstStyle>
            <a:lvl1pPr marL="457200" marR="0" lvl="0"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2pPr>
            <a:lvl3pPr marL="1371600" marR="0" lvl="2"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4pPr>
            <a:lvl5pPr marL="2286000" marR="0" lvl="4"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5pPr>
            <a:lvl6pPr marL="2743200" marR="0" lvl="5"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6pPr>
            <a:lvl7pPr marL="3200400" marR="0" lvl="6"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7pPr>
            <a:lvl8pPr marL="3657600" marR="0" lvl="7"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8pPr>
            <a:lvl9pPr marL="4114800" marR="0" lvl="8"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2194560" y="7368542"/>
            <a:ext cx="19392902" cy="3070858"/>
          </a:xfrm>
          <a:prstGeom prst="rect">
            <a:avLst/>
          </a:prstGeom>
          <a:noFill/>
          <a:ln>
            <a:noFill/>
          </a:ln>
        </p:spPr>
        <p:txBody>
          <a:bodyPr spcFirstLastPara="1" wrap="square" lIns="91425" tIns="91425" rIns="91425" bIns="91425" anchor="b" anchorCtr="0"/>
          <a:lstStyle>
            <a:lvl1pPr marL="457200" marR="0" lvl="0" indent="-228600" algn="l" rtl="0">
              <a:spcBef>
                <a:spcPts val="2300"/>
              </a:spcBef>
              <a:spcAft>
                <a:spcPts val="0"/>
              </a:spcAft>
              <a:buClr>
                <a:schemeClr val="dk1"/>
              </a:buClr>
              <a:buSzPts val="11500"/>
              <a:buFont typeface="Arial"/>
              <a:buNone/>
              <a:defRPr sz="11500" b="1" i="0" u="none" strike="noStrike" cap="none">
                <a:solidFill>
                  <a:schemeClr val="dk1"/>
                </a:solidFill>
                <a:latin typeface="Calibri"/>
                <a:ea typeface="Calibri"/>
                <a:cs typeface="Calibri"/>
                <a:sym typeface="Calibri"/>
              </a:defRPr>
            </a:lvl1pPr>
            <a:lvl2pPr marL="914400" marR="0" lvl="1" indent="-228600" algn="l" rtl="0">
              <a:spcBef>
                <a:spcPts val="1920"/>
              </a:spcBef>
              <a:spcAft>
                <a:spcPts val="0"/>
              </a:spcAft>
              <a:buClr>
                <a:schemeClr val="dk1"/>
              </a:buClr>
              <a:buSzPts val="96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spcBef>
                <a:spcPts val="1720"/>
              </a:spcBef>
              <a:spcAft>
                <a:spcPts val="0"/>
              </a:spcAft>
              <a:buClr>
                <a:schemeClr val="dk1"/>
              </a:buClr>
              <a:buSzPts val="8600"/>
              <a:buFont typeface="Arial"/>
              <a:buNone/>
              <a:defRPr sz="8600" b="1" i="0" u="none" strike="noStrike" cap="none">
                <a:solidFill>
                  <a:schemeClr val="dk1"/>
                </a:solidFill>
                <a:latin typeface="Calibri"/>
                <a:ea typeface="Calibri"/>
                <a:cs typeface="Calibri"/>
                <a:sym typeface="Calibri"/>
              </a:defRPr>
            </a:lvl3pPr>
            <a:lvl4pPr marL="1828800" marR="0" lvl="3"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4pPr>
            <a:lvl5pPr marL="2286000" marR="0" lvl="4"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5pPr>
            <a:lvl6pPr marL="2743200" marR="0" lvl="5"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6pPr>
            <a:lvl7pPr marL="3200400" marR="0" lvl="6"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7pPr>
            <a:lvl8pPr marL="3657600" marR="0" lvl="7"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8pPr>
            <a:lvl9pPr marL="4114800" marR="0" lvl="8"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2194560" y="10439400"/>
            <a:ext cx="19392902" cy="18966182"/>
          </a:xfrm>
          <a:prstGeom prst="rect">
            <a:avLst/>
          </a:prstGeom>
          <a:noFill/>
          <a:ln>
            <a:noFill/>
          </a:ln>
        </p:spPr>
        <p:txBody>
          <a:bodyPr spcFirstLastPara="1" wrap="square" lIns="91425" tIns="91425" rIns="91425" bIns="91425" anchor="t" anchorCtr="0"/>
          <a:lstStyle>
            <a:lvl1pPr marL="457200" marR="0" lvl="0"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1828800" marR="0" lvl="3"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4pPr>
            <a:lvl5pPr marL="2286000" marR="0" lvl="4"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5pPr>
            <a:lvl6pPr marL="2743200" marR="0" lvl="5"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6pPr>
            <a:lvl7pPr marL="3200400" marR="0" lvl="6"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7pPr>
            <a:lvl8pPr marL="3657600" marR="0" lvl="7"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8pPr>
            <a:lvl9pPr marL="4114800" marR="0" lvl="8"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22296122" y="7368542"/>
            <a:ext cx="19400519" cy="3070858"/>
          </a:xfrm>
          <a:prstGeom prst="rect">
            <a:avLst/>
          </a:prstGeom>
          <a:noFill/>
          <a:ln>
            <a:noFill/>
          </a:ln>
        </p:spPr>
        <p:txBody>
          <a:bodyPr spcFirstLastPara="1" wrap="square" lIns="91425" tIns="91425" rIns="91425" bIns="91425" anchor="b" anchorCtr="0"/>
          <a:lstStyle>
            <a:lvl1pPr marL="457200" marR="0" lvl="0" indent="-228600" algn="l" rtl="0">
              <a:spcBef>
                <a:spcPts val="2300"/>
              </a:spcBef>
              <a:spcAft>
                <a:spcPts val="0"/>
              </a:spcAft>
              <a:buClr>
                <a:schemeClr val="dk1"/>
              </a:buClr>
              <a:buSzPts val="11500"/>
              <a:buFont typeface="Arial"/>
              <a:buNone/>
              <a:defRPr sz="11500" b="1" i="0" u="none" strike="noStrike" cap="none">
                <a:solidFill>
                  <a:schemeClr val="dk1"/>
                </a:solidFill>
                <a:latin typeface="Calibri"/>
                <a:ea typeface="Calibri"/>
                <a:cs typeface="Calibri"/>
                <a:sym typeface="Calibri"/>
              </a:defRPr>
            </a:lvl1pPr>
            <a:lvl2pPr marL="914400" marR="0" lvl="1" indent="-228600" algn="l" rtl="0">
              <a:spcBef>
                <a:spcPts val="1920"/>
              </a:spcBef>
              <a:spcAft>
                <a:spcPts val="0"/>
              </a:spcAft>
              <a:buClr>
                <a:schemeClr val="dk1"/>
              </a:buClr>
              <a:buSzPts val="96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spcBef>
                <a:spcPts val="1720"/>
              </a:spcBef>
              <a:spcAft>
                <a:spcPts val="0"/>
              </a:spcAft>
              <a:buClr>
                <a:schemeClr val="dk1"/>
              </a:buClr>
              <a:buSzPts val="8600"/>
              <a:buFont typeface="Arial"/>
              <a:buNone/>
              <a:defRPr sz="8600" b="1" i="0" u="none" strike="noStrike" cap="none">
                <a:solidFill>
                  <a:schemeClr val="dk1"/>
                </a:solidFill>
                <a:latin typeface="Calibri"/>
                <a:ea typeface="Calibri"/>
                <a:cs typeface="Calibri"/>
                <a:sym typeface="Calibri"/>
              </a:defRPr>
            </a:lvl3pPr>
            <a:lvl4pPr marL="1828800" marR="0" lvl="3"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4pPr>
            <a:lvl5pPr marL="2286000" marR="0" lvl="4"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5pPr>
            <a:lvl6pPr marL="2743200" marR="0" lvl="5"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6pPr>
            <a:lvl7pPr marL="3200400" marR="0" lvl="6"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7pPr>
            <a:lvl8pPr marL="3657600" marR="0" lvl="7"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8pPr>
            <a:lvl9pPr marL="4114800" marR="0" lvl="8"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22296122" y="10439400"/>
            <a:ext cx="19400519" cy="18966182"/>
          </a:xfrm>
          <a:prstGeom prst="rect">
            <a:avLst/>
          </a:prstGeom>
          <a:noFill/>
          <a:ln>
            <a:noFill/>
          </a:ln>
        </p:spPr>
        <p:txBody>
          <a:bodyPr spcFirstLastPara="1" wrap="square" lIns="91425" tIns="91425" rIns="91425" bIns="91425" anchor="t" anchorCtr="0"/>
          <a:lstStyle>
            <a:lvl1pPr marL="457200" marR="0" lvl="0"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1828800" marR="0" lvl="3"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4pPr>
            <a:lvl5pPr marL="2286000" marR="0" lvl="4"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5pPr>
            <a:lvl6pPr marL="2743200" marR="0" lvl="5"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6pPr>
            <a:lvl7pPr marL="3200400" marR="0" lvl="6"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7pPr>
            <a:lvl8pPr marL="3657600" marR="0" lvl="7"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8pPr>
            <a:lvl9pPr marL="4114800" marR="0" lvl="8"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194563" y="1310640"/>
            <a:ext cx="14439902" cy="557784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9600"/>
              <a:buFont typeface="Calibri"/>
              <a:buNone/>
              <a:defRPr sz="9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17160241" y="1310643"/>
            <a:ext cx="24536399" cy="28094942"/>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2194563" y="6888483"/>
            <a:ext cx="14439902" cy="22517102"/>
          </a:xfrm>
          <a:prstGeom prst="rect">
            <a:avLst/>
          </a:prstGeom>
          <a:noFill/>
          <a:ln>
            <a:noFill/>
          </a:ln>
        </p:spPr>
        <p:txBody>
          <a:bodyPr spcFirstLastPara="1" wrap="square" lIns="91425" tIns="91425" rIns="91425" bIns="91425" anchor="t" anchorCtr="0"/>
          <a:lstStyle>
            <a:lvl1pPr marL="457200" marR="0" lvl="0" indent="-228600" algn="l" rtl="0">
              <a:spcBef>
                <a:spcPts val="1340"/>
              </a:spcBef>
              <a:spcAft>
                <a:spcPts val="0"/>
              </a:spcAft>
              <a:buClr>
                <a:schemeClr val="dk1"/>
              </a:buClr>
              <a:buSzPts val="6700"/>
              <a:buFont typeface="Arial"/>
              <a:buNone/>
              <a:defRPr sz="6700" b="0" i="0" u="none" strike="noStrike" cap="none">
                <a:solidFill>
                  <a:schemeClr val="dk1"/>
                </a:solidFill>
                <a:latin typeface="Calibri"/>
                <a:ea typeface="Calibri"/>
                <a:cs typeface="Calibri"/>
                <a:sym typeface="Calibri"/>
              </a:defRPr>
            </a:lvl1pPr>
            <a:lvl2pPr marL="914400" marR="0" lvl="1" indent="-228600" algn="l" rtl="0">
              <a:spcBef>
                <a:spcPts val="1160"/>
              </a:spcBef>
              <a:spcAft>
                <a:spcPts val="0"/>
              </a:spcAft>
              <a:buClr>
                <a:schemeClr val="dk1"/>
              </a:buClr>
              <a:buSzPts val="5800"/>
              <a:buFont typeface="Arial"/>
              <a:buNone/>
              <a:defRPr sz="5800" b="0" i="0" u="none" strike="noStrike" cap="none">
                <a:solidFill>
                  <a:schemeClr val="dk1"/>
                </a:solidFill>
                <a:latin typeface="Calibri"/>
                <a:ea typeface="Calibri"/>
                <a:cs typeface="Calibri"/>
                <a:sym typeface="Calibri"/>
              </a:defRPr>
            </a:lvl2pPr>
            <a:lvl3pPr marL="1371600" marR="0" lvl="2" indent="-228600" algn="l" rtl="0">
              <a:spcBef>
                <a:spcPts val="96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6pPr>
            <a:lvl7pPr marL="3200400" marR="0" lvl="6"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7pPr>
            <a:lvl8pPr marL="3657600" marR="0" lvl="7"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8pPr>
            <a:lvl9pPr marL="4114800" marR="0" lvl="8"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602982" y="23042880"/>
            <a:ext cx="26334721" cy="272034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9600"/>
              <a:buFont typeface="Calibri"/>
              <a:buNone/>
              <a:defRPr sz="9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8602982" y="2941320"/>
            <a:ext cx="26334721" cy="19751040"/>
          </a:xfrm>
          <a:prstGeom prst="rect">
            <a:avLst/>
          </a:prstGeom>
          <a:noFill/>
          <a:ln>
            <a:noFill/>
          </a:ln>
        </p:spPr>
        <p:txBody>
          <a:bodyPr spcFirstLastPara="1" wrap="square" lIns="91425" tIns="91425" rIns="91425" bIns="91425" anchor="t" anchorCtr="0"/>
          <a:lstStyle>
            <a:lvl1pPr marR="0" lvl="0" algn="l" rtl="0">
              <a:spcBef>
                <a:spcPts val="3080"/>
              </a:spcBef>
              <a:spcAft>
                <a:spcPts val="0"/>
              </a:spcAft>
              <a:buClr>
                <a:schemeClr val="dk1"/>
              </a:buClr>
              <a:buSzPts val="15400"/>
              <a:buFont typeface="Arial"/>
              <a:buNone/>
              <a:defRPr sz="15400" b="0" i="0" u="none" strike="noStrike" cap="none">
                <a:solidFill>
                  <a:schemeClr val="dk1"/>
                </a:solidFill>
                <a:latin typeface="Calibri"/>
                <a:ea typeface="Calibri"/>
                <a:cs typeface="Calibri"/>
                <a:sym typeface="Calibri"/>
              </a:defRPr>
            </a:lvl1pPr>
            <a:lvl2pPr marR="0" lvl="1"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2pPr>
            <a:lvl3pPr marR="0" lvl="2" algn="l" rtl="0">
              <a:spcBef>
                <a:spcPts val="2300"/>
              </a:spcBef>
              <a:spcAft>
                <a:spcPts val="0"/>
              </a:spcAft>
              <a:buClr>
                <a:schemeClr val="dk1"/>
              </a:buClr>
              <a:buSzPts val="11500"/>
              <a:buFont typeface="Arial"/>
              <a:buNone/>
              <a:defRPr sz="115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602982" y="25763222"/>
            <a:ext cx="26334721" cy="3863338"/>
          </a:xfrm>
          <a:prstGeom prst="rect">
            <a:avLst/>
          </a:prstGeom>
          <a:noFill/>
          <a:ln>
            <a:noFill/>
          </a:ln>
        </p:spPr>
        <p:txBody>
          <a:bodyPr spcFirstLastPara="1" wrap="square" lIns="91425" tIns="91425" rIns="91425" bIns="91425" anchor="t" anchorCtr="0"/>
          <a:lstStyle>
            <a:lvl1pPr marL="457200" marR="0" lvl="0" indent="-228600" algn="l" rtl="0">
              <a:spcBef>
                <a:spcPts val="1340"/>
              </a:spcBef>
              <a:spcAft>
                <a:spcPts val="0"/>
              </a:spcAft>
              <a:buClr>
                <a:schemeClr val="dk1"/>
              </a:buClr>
              <a:buSzPts val="6700"/>
              <a:buFont typeface="Arial"/>
              <a:buNone/>
              <a:defRPr sz="6700" b="0" i="0" u="none" strike="noStrike" cap="none">
                <a:solidFill>
                  <a:schemeClr val="dk1"/>
                </a:solidFill>
                <a:latin typeface="Calibri"/>
                <a:ea typeface="Calibri"/>
                <a:cs typeface="Calibri"/>
                <a:sym typeface="Calibri"/>
              </a:defRPr>
            </a:lvl1pPr>
            <a:lvl2pPr marL="914400" marR="0" lvl="1" indent="-228600" algn="l" rtl="0">
              <a:spcBef>
                <a:spcPts val="1160"/>
              </a:spcBef>
              <a:spcAft>
                <a:spcPts val="0"/>
              </a:spcAft>
              <a:buClr>
                <a:schemeClr val="dk1"/>
              </a:buClr>
              <a:buSzPts val="5800"/>
              <a:buFont typeface="Arial"/>
              <a:buNone/>
              <a:defRPr sz="5800" b="0" i="0" u="none" strike="noStrike" cap="none">
                <a:solidFill>
                  <a:schemeClr val="dk1"/>
                </a:solidFill>
                <a:latin typeface="Calibri"/>
                <a:ea typeface="Calibri"/>
                <a:cs typeface="Calibri"/>
                <a:sym typeface="Calibri"/>
              </a:defRPr>
            </a:lvl2pPr>
            <a:lvl3pPr marL="1371600" marR="0" lvl="2" indent="-228600" algn="l" rtl="0">
              <a:spcBef>
                <a:spcPts val="96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6pPr>
            <a:lvl7pPr marL="3200400" marR="0" lvl="6"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7pPr>
            <a:lvl8pPr marL="3657600" marR="0" lvl="7"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8pPr>
            <a:lvl9pPr marL="4114800" marR="0" lvl="8"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2194560" y="7680963"/>
            <a:ext cx="39502081" cy="21724621"/>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p:nvPr/>
        </p:nvSpPr>
        <p:spPr>
          <a:xfrm>
            <a:off x="11007933" y="4519613"/>
            <a:ext cx="32578441" cy="23398800"/>
          </a:xfrm>
          <a:prstGeom prst="rect">
            <a:avLst/>
          </a:pr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342875" y="315668"/>
            <a:ext cx="43243500" cy="3763200"/>
          </a:xfrm>
          <a:prstGeom prst="round2DiagRect">
            <a:avLst>
              <a:gd name="adj1" fmla="val 16667"/>
              <a:gd name="adj2" fmla="val 0"/>
            </a:avLst>
          </a:prstGeom>
          <a:solidFill>
            <a:srgbClr val="CFCF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0" name="Shape 90"/>
          <p:cNvSpPr txBox="1"/>
          <p:nvPr/>
        </p:nvSpPr>
        <p:spPr>
          <a:xfrm>
            <a:off x="925286" y="664343"/>
            <a:ext cx="41529000" cy="21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7000"/>
              <a:buFont typeface="Helvetica Neue"/>
              <a:buNone/>
            </a:pPr>
            <a:r>
              <a:rPr lang="en-US" sz="12000" b="1" dirty="0">
                <a:solidFill>
                  <a:schemeClr val="dk1"/>
                </a:solidFill>
                <a:latin typeface="Helvetica Neue"/>
                <a:ea typeface="Helvetica Neue"/>
                <a:cs typeface="Helvetica Neue"/>
                <a:sym typeface="Helvetica Neue"/>
              </a:rPr>
              <a:t>Modelling Aurora Borealis through Lorentz Force</a:t>
            </a:r>
            <a:endParaRPr sz="12000" b="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7000"/>
              <a:buFont typeface="Helvetica Neue"/>
              <a:buNone/>
            </a:pPr>
            <a:r>
              <a:rPr lang="en-US" sz="6000" b="1" dirty="0">
                <a:solidFill>
                  <a:schemeClr val="dk1"/>
                </a:solidFill>
                <a:latin typeface="Helvetica Neue"/>
                <a:ea typeface="Helvetica Neue"/>
                <a:cs typeface="Helvetica Neue"/>
                <a:sym typeface="Helvetica Neue"/>
              </a:rPr>
              <a:t>A Comparison of Aurora and STEVE</a:t>
            </a:r>
            <a:endParaRPr sz="6000" b="1" dirty="0">
              <a:solidFill>
                <a:schemeClr val="dk1"/>
              </a:solidFill>
              <a:latin typeface="Helvetica Neue"/>
              <a:ea typeface="Helvetica Neue"/>
              <a:cs typeface="Helvetica Neue"/>
              <a:sym typeface="Helvetica Neue"/>
            </a:endParaRPr>
          </a:p>
        </p:txBody>
      </p:sp>
      <p:sp>
        <p:nvSpPr>
          <p:cNvPr id="91" name="Shape 91"/>
          <p:cNvSpPr txBox="1"/>
          <p:nvPr/>
        </p:nvSpPr>
        <p:spPr>
          <a:xfrm>
            <a:off x="925286" y="3159218"/>
            <a:ext cx="23241000" cy="121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5000"/>
              <a:buFont typeface="Arial"/>
              <a:buNone/>
            </a:pPr>
            <a:r>
              <a:rPr lang="en-US" sz="5000" b="0" i="0" u="none" strike="noStrike" cap="none" dirty="0" err="1">
                <a:solidFill>
                  <a:schemeClr val="dk1"/>
                </a:solidFill>
                <a:latin typeface="Helvetica Neue"/>
                <a:ea typeface="Helvetica Neue"/>
                <a:cs typeface="Helvetica Neue"/>
                <a:sym typeface="Helvetica Neue"/>
              </a:rPr>
              <a:t>Brean</a:t>
            </a:r>
            <a:r>
              <a:rPr lang="en-US" sz="5000" b="0" i="0" u="none" strike="noStrike" cap="none" dirty="0">
                <a:solidFill>
                  <a:schemeClr val="dk1"/>
                </a:solidFill>
                <a:latin typeface="Helvetica Neue"/>
                <a:ea typeface="Helvetica Neue"/>
                <a:cs typeface="Helvetica Neue"/>
                <a:sym typeface="Helvetica Neue"/>
              </a:rPr>
              <a:t> Prefontaine and Laura Wood</a:t>
            </a:r>
            <a:endParaRPr sz="5000" b="0" i="0" u="none" strike="noStrike" cap="none" dirty="0">
              <a:solidFill>
                <a:schemeClr val="dk1"/>
              </a:solidFill>
              <a:latin typeface="Helvetica Neue"/>
              <a:ea typeface="Helvetica Neue"/>
              <a:cs typeface="Helvetica Neue"/>
              <a:sym typeface="Helvetica Neue"/>
            </a:endParaRPr>
          </a:p>
        </p:txBody>
      </p:sp>
      <p:sp>
        <p:nvSpPr>
          <p:cNvPr id="92" name="Shape 92"/>
          <p:cNvSpPr txBox="1"/>
          <p:nvPr/>
        </p:nvSpPr>
        <p:spPr>
          <a:xfrm>
            <a:off x="547200" y="4531399"/>
            <a:ext cx="10135800" cy="115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i="0" u="none" strike="noStrike" cap="none" dirty="0">
                <a:solidFill>
                  <a:schemeClr val="dk1"/>
                </a:solidFill>
                <a:latin typeface="Helvetica Neue"/>
                <a:ea typeface="Helvetica Neue"/>
                <a:cs typeface="Helvetica Neue"/>
                <a:sym typeface="Helvetica Neue"/>
              </a:rPr>
              <a:t>Background</a:t>
            </a:r>
            <a:endParaRPr sz="4600" b="1" i="0" u="none" strike="noStrike" cap="none" dirty="0">
              <a:solidFill>
                <a:schemeClr val="dk1"/>
              </a:solidFill>
              <a:latin typeface="Helvetica Neue"/>
              <a:ea typeface="Helvetica Neue"/>
              <a:cs typeface="Helvetica Neue"/>
              <a:sym typeface="Helvetica Neue"/>
            </a:endParaRPr>
          </a:p>
          <a:p>
            <a:pPr marL="0" marR="0" lvl="0" indent="0" algn="l" rtl="0">
              <a:spcBef>
                <a:spcPts val="600"/>
              </a:spcBef>
              <a:spcAft>
                <a:spcPts val="0"/>
              </a:spcAft>
              <a:buNone/>
            </a:pPr>
            <a:endParaRPr sz="3000" b="0" i="0" u="none" strike="noStrike" cap="none" dirty="0">
              <a:solidFill>
                <a:schemeClr val="dk1"/>
              </a:solidFill>
              <a:latin typeface="Helvetica Neue"/>
              <a:ea typeface="Helvetica Neue"/>
              <a:cs typeface="Helvetica Neue"/>
              <a:sym typeface="Helvetica Neue"/>
            </a:endParaRPr>
          </a:p>
        </p:txBody>
      </p:sp>
      <p:sp>
        <p:nvSpPr>
          <p:cNvPr id="93" name="Shape 93"/>
          <p:cNvSpPr txBox="1"/>
          <p:nvPr/>
        </p:nvSpPr>
        <p:spPr>
          <a:xfrm>
            <a:off x="10972799" y="26231203"/>
            <a:ext cx="32077040" cy="32935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endParaRPr sz="4600" b="0" i="0" u="none" strike="noStrike" cap="none">
              <a:solidFill>
                <a:schemeClr val="dk1"/>
              </a:solidFill>
              <a:latin typeface="Helvetica Neue"/>
              <a:ea typeface="Helvetica Neue"/>
              <a:cs typeface="Helvetica Neue"/>
              <a:sym typeface="Helvetica Neue"/>
            </a:endParaRPr>
          </a:p>
        </p:txBody>
      </p:sp>
      <p:sp>
        <p:nvSpPr>
          <p:cNvPr id="94" name="Shape 94"/>
          <p:cNvSpPr txBox="1"/>
          <p:nvPr/>
        </p:nvSpPr>
        <p:spPr>
          <a:xfrm>
            <a:off x="11201475" y="4531900"/>
            <a:ext cx="10629900" cy="67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i="0" u="none" strike="noStrike" cap="none" dirty="0">
                <a:solidFill>
                  <a:schemeClr val="dk1"/>
                </a:solidFill>
                <a:latin typeface="Helvetica Neue"/>
                <a:ea typeface="Helvetica Neue"/>
                <a:cs typeface="Helvetica Neue"/>
                <a:sym typeface="Helvetica Neue"/>
              </a:rPr>
              <a:t>Physics of Aurora Borealis</a:t>
            </a:r>
            <a:endParaRPr sz="2400" b="0" i="0" u="none" strike="noStrike" cap="none" dirty="0">
              <a:solidFill>
                <a:schemeClr val="dk1"/>
              </a:solidFill>
              <a:latin typeface="Helvetica Neue"/>
              <a:ea typeface="Helvetica Neue"/>
              <a:cs typeface="Helvetica Neue"/>
              <a:sym typeface="Helvetica Neue"/>
            </a:endParaRPr>
          </a:p>
          <a:p>
            <a:pPr marL="0" marR="0" lvl="0" indent="0" algn="l" rtl="0">
              <a:spcBef>
                <a:spcPts val="480"/>
              </a:spcBef>
              <a:spcAft>
                <a:spcPts val="0"/>
              </a:spcAft>
              <a:buNone/>
            </a:pPr>
            <a:endParaRPr sz="2400" b="0" i="0" u="none" strike="noStrike" cap="none" dirty="0">
              <a:solidFill>
                <a:schemeClr val="dk1"/>
              </a:solidFill>
              <a:latin typeface="Helvetica Neue"/>
              <a:ea typeface="Helvetica Neue"/>
              <a:cs typeface="Helvetica Neue"/>
              <a:sym typeface="Helvetica Neue"/>
            </a:endParaRPr>
          </a:p>
        </p:txBody>
      </p:sp>
      <p:pic>
        <p:nvPicPr>
          <p:cNvPr id="95" name="Shape 95"/>
          <p:cNvPicPr preferRelativeResize="0"/>
          <p:nvPr/>
        </p:nvPicPr>
        <p:blipFill rotWithShape="1">
          <a:blip r:embed="rId3">
            <a:alphaModFix/>
          </a:blip>
          <a:srcRect/>
          <a:stretch/>
        </p:blipFill>
        <p:spPr>
          <a:xfrm>
            <a:off x="11306197" y="5683699"/>
            <a:ext cx="9609024" cy="6909619"/>
          </a:xfrm>
          <a:prstGeom prst="rect">
            <a:avLst/>
          </a:prstGeom>
          <a:noFill/>
          <a:ln>
            <a:noFill/>
          </a:ln>
        </p:spPr>
      </p:pic>
      <p:sp>
        <p:nvSpPr>
          <p:cNvPr id="96" name="Shape 96"/>
          <p:cNvSpPr txBox="1"/>
          <p:nvPr/>
        </p:nvSpPr>
        <p:spPr>
          <a:xfrm>
            <a:off x="342875" y="16657704"/>
            <a:ext cx="10410300" cy="79008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Comparison of key features of the aurora borealis and of STEVE (Strong Thermal Emission Velocity Enhancement)</a:t>
            </a:r>
            <a:endParaRPr sz="3200" b="0" i="1" u="none" strike="noStrike" cap="none"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64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STEVE is a backronym given to a special kind of aurora that was recently discovered by scientists</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STEVE is narrower and more vertical than typically studied auroras and usually purple, while auroras can be many other colors</a:t>
            </a:r>
            <a:endParaRPr sz="3200" dirty="0">
              <a:solidFill>
                <a:schemeClr val="dk1"/>
              </a:solidFill>
              <a:latin typeface="Helvetica Neue"/>
              <a:ea typeface="Helvetica Neue"/>
              <a:cs typeface="Helvetica Neue"/>
              <a:sym typeface="Helvetica Neue"/>
            </a:endParaRPr>
          </a:p>
          <a:p>
            <a:pPr marL="914400" marR="0" lvl="1"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The colors of auroras are dependent on interactions of specific gases</a:t>
            </a:r>
          </a:p>
          <a:p>
            <a:pPr marL="482600" marR="0" lvl="1" algn="l" rtl="0">
              <a:lnSpc>
                <a:spcPct val="100000"/>
              </a:lnSpc>
              <a:spcBef>
                <a:spcPts val="0"/>
              </a:spcBef>
              <a:spcAft>
                <a:spcPts val="0"/>
              </a:spcAft>
              <a:buClr>
                <a:schemeClr val="dk1"/>
              </a:buClr>
              <a:buSzPts val="3200"/>
            </a:pPr>
            <a:endParaRPr lang="en-US" sz="3200" dirty="0">
              <a:solidFill>
                <a:schemeClr val="dk1"/>
              </a:solidFill>
              <a:latin typeface="Helvetica Neue"/>
              <a:ea typeface="Helvetica Neue"/>
              <a:cs typeface="Helvetica Neue"/>
              <a:sym typeface="Helvetica Neue"/>
            </a:endParaRPr>
          </a:p>
          <a:p>
            <a:pPr marL="482600" marR="0" lvl="1" algn="l" rtl="0">
              <a:lnSpc>
                <a:spcPct val="100000"/>
              </a:lnSpc>
              <a:spcBef>
                <a:spcPts val="0"/>
              </a:spcBef>
              <a:spcAft>
                <a:spcPts val="0"/>
              </a:spcAft>
              <a:buClr>
                <a:schemeClr val="dk1"/>
              </a:buClr>
              <a:buSzPts val="3200"/>
            </a:pPr>
            <a:endParaRPr lang="en-US" sz="3200" dirty="0">
              <a:solidFill>
                <a:schemeClr val="dk1"/>
              </a:solidFill>
              <a:latin typeface="Helvetica Neue"/>
              <a:ea typeface="Helvetica Neue"/>
              <a:cs typeface="Helvetica Neue"/>
              <a:sym typeface="Helvetica Neue"/>
            </a:endParaRPr>
          </a:p>
          <a:p>
            <a:pPr marL="482600" marR="0" lvl="1" algn="l" rtl="0">
              <a:lnSpc>
                <a:spcPct val="100000"/>
              </a:lnSpc>
              <a:spcBef>
                <a:spcPts val="0"/>
              </a:spcBef>
              <a:spcAft>
                <a:spcPts val="0"/>
              </a:spcAft>
              <a:buClr>
                <a:schemeClr val="dk1"/>
              </a:buClr>
              <a:buSzPts val="3200"/>
            </a:pP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STEVE forms due to </a:t>
            </a:r>
            <a:r>
              <a:rPr lang="en-US" sz="3200" dirty="0" err="1">
                <a:solidFill>
                  <a:schemeClr val="dk1"/>
                </a:solidFill>
                <a:latin typeface="Helvetica Neue"/>
                <a:ea typeface="Helvetica Neue"/>
                <a:cs typeface="Helvetica Neue"/>
                <a:sym typeface="Helvetica Neue"/>
              </a:rPr>
              <a:t>subauroral</a:t>
            </a:r>
            <a:r>
              <a:rPr lang="en-US" sz="3200" dirty="0">
                <a:solidFill>
                  <a:schemeClr val="dk1"/>
                </a:solidFill>
                <a:latin typeface="Helvetica Neue"/>
                <a:ea typeface="Helvetica Neue"/>
                <a:cs typeface="Helvetica Neue"/>
                <a:sym typeface="Helvetica Neue"/>
              </a:rPr>
              <a:t> ion drifts -</a:t>
            </a:r>
            <a:endParaRPr sz="3200" dirty="0">
              <a:solidFill>
                <a:schemeClr val="dk1"/>
              </a:solidFill>
              <a:latin typeface="Helvetica Neue"/>
              <a:ea typeface="Helvetica Neue"/>
              <a:cs typeface="Helvetica Neue"/>
              <a:sym typeface="Helvetica Neue"/>
            </a:endParaRPr>
          </a:p>
          <a:p>
            <a:pPr marL="914400" marR="0" lvl="1"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Also called polarization jets, form during </a:t>
            </a:r>
            <a:r>
              <a:rPr lang="en-US" sz="3200" dirty="0" err="1">
                <a:solidFill>
                  <a:schemeClr val="dk1"/>
                </a:solidFill>
                <a:latin typeface="Helvetica Neue"/>
                <a:ea typeface="Helvetica Neue"/>
                <a:cs typeface="Helvetica Neue"/>
                <a:sym typeface="Helvetica Neue"/>
              </a:rPr>
              <a:t>substorms</a:t>
            </a:r>
            <a:endParaRPr lang="en-US" sz="3200" dirty="0">
              <a:solidFill>
                <a:schemeClr val="dk1"/>
              </a:solidFill>
              <a:latin typeface="Helvetica Neue"/>
              <a:ea typeface="Helvetica Neue"/>
              <a:cs typeface="Helvetica Neue"/>
              <a:sym typeface="Helvetica Neue"/>
            </a:endParaRPr>
          </a:p>
          <a:p>
            <a:pPr marL="914400" marR="0" lvl="1"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Seasonal, coincides with space weather</a:t>
            </a:r>
          </a:p>
        </p:txBody>
      </p:sp>
      <p:sp>
        <p:nvSpPr>
          <p:cNvPr id="97" name="Shape 97"/>
          <p:cNvSpPr txBox="1"/>
          <p:nvPr/>
        </p:nvSpPr>
        <p:spPr>
          <a:xfrm>
            <a:off x="17183521" y="16862714"/>
            <a:ext cx="3731700" cy="2993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Representation of charged p</a:t>
            </a:r>
            <a:r>
              <a:rPr lang="en-US" sz="3200" b="0" i="1" u="none" strike="noStrike" cap="none" dirty="0">
                <a:solidFill>
                  <a:schemeClr val="dk1"/>
                </a:solidFill>
                <a:latin typeface="Helvetica Neue"/>
                <a:ea typeface="Helvetica Neue"/>
                <a:cs typeface="Helvetica Neue"/>
                <a:sym typeface="Helvetica Neue"/>
              </a:rPr>
              <a:t>article moving through uniform magnetic field, under effects of Lorentz force</a:t>
            </a:r>
            <a:endParaRPr sz="3200" i="1" dirty="0">
              <a:solidFill>
                <a:schemeClr val="dk1"/>
              </a:solidFill>
              <a:latin typeface="Helvetica Neue"/>
              <a:ea typeface="Helvetica Neue"/>
              <a:cs typeface="Helvetica Neue"/>
              <a:sym typeface="Helvetica Neue"/>
            </a:endParaRPr>
          </a:p>
        </p:txBody>
      </p:sp>
      <p:sp>
        <p:nvSpPr>
          <p:cNvPr id="98" name="Shape 98"/>
          <p:cNvSpPr txBox="1"/>
          <p:nvPr/>
        </p:nvSpPr>
        <p:spPr>
          <a:xfrm>
            <a:off x="11306521" y="13034063"/>
            <a:ext cx="9608700" cy="16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0" i="1" u="none" strike="noStrike" cap="none" dirty="0">
                <a:solidFill>
                  <a:schemeClr val="dk1"/>
                </a:solidFill>
                <a:latin typeface="Helvetica Neue"/>
                <a:ea typeface="Helvetica Neue"/>
                <a:cs typeface="Helvetica Neue"/>
                <a:sym typeface="Helvetica Neue"/>
              </a:rPr>
              <a:t>Representation of Earth’s magnetic field in the dipole approximation model with indications of how and where auroras and STEVE form</a:t>
            </a:r>
            <a:endParaRPr sz="3200" i="1" dirty="0">
              <a:solidFill>
                <a:schemeClr val="dk1"/>
              </a:solidFill>
              <a:latin typeface="Helvetica Neue"/>
              <a:ea typeface="Helvetica Neue"/>
              <a:cs typeface="Helvetica Neue"/>
              <a:sym typeface="Helvetica Neue"/>
            </a:endParaRPr>
          </a:p>
        </p:txBody>
      </p:sp>
      <p:sp>
        <p:nvSpPr>
          <p:cNvPr id="99" name="Shape 99"/>
          <p:cNvSpPr/>
          <p:nvPr/>
        </p:nvSpPr>
        <p:spPr>
          <a:xfrm>
            <a:off x="342874" y="9113624"/>
            <a:ext cx="10305100" cy="7441800"/>
          </a:xfrm>
          <a:prstGeom prst="rect">
            <a:avLst/>
          </a:prstGeom>
          <a:solidFill>
            <a:srgbClr val="CCCCCC"/>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p:nvPr/>
        </p:nvSpPr>
        <p:spPr>
          <a:xfrm>
            <a:off x="589788" y="9343090"/>
            <a:ext cx="4695000" cy="60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t>Aurora Borealis </a:t>
            </a:r>
            <a:endParaRPr sz="3600" b="1" dirty="0"/>
          </a:p>
          <a:p>
            <a:pPr marL="0" lvl="0" indent="0" algn="ctr" rtl="0">
              <a:spcBef>
                <a:spcPts val="0"/>
              </a:spcBef>
              <a:spcAft>
                <a:spcPts val="0"/>
              </a:spcAft>
              <a:buNone/>
            </a:pPr>
            <a:endParaRPr b="1" dirty="0"/>
          </a:p>
          <a:p>
            <a:pPr marL="457200" lvl="0" indent="-342900" rtl="0">
              <a:spcBef>
                <a:spcPts val="0"/>
              </a:spcBef>
              <a:spcAft>
                <a:spcPts val="0"/>
              </a:spcAft>
              <a:buSzPts val="1800"/>
              <a:buChar char="●"/>
            </a:pPr>
            <a:r>
              <a:rPr lang="en-US" sz="1800" b="1" dirty="0"/>
              <a:t>Usually green, yellow, and red</a:t>
            </a:r>
            <a:endParaRPr sz="1800" b="1" dirty="0"/>
          </a:p>
          <a:p>
            <a:pPr marL="457200" lvl="0" indent="-342900" rtl="0">
              <a:spcBef>
                <a:spcPts val="0"/>
              </a:spcBef>
              <a:spcAft>
                <a:spcPts val="0"/>
              </a:spcAft>
              <a:buSzPts val="1800"/>
              <a:buChar char="●"/>
            </a:pPr>
            <a:r>
              <a:rPr lang="en-US" sz="1800" b="1" dirty="0"/>
              <a:t>Can also be pink, violet, and blue</a:t>
            </a:r>
            <a:endParaRPr sz="1800" b="1" dirty="0"/>
          </a:p>
          <a:p>
            <a:pPr marL="457200" lvl="0" indent="-342900" rtl="0">
              <a:spcBef>
                <a:spcPts val="0"/>
              </a:spcBef>
              <a:spcAft>
                <a:spcPts val="0"/>
              </a:spcAft>
              <a:buSzPts val="1800"/>
              <a:buChar char="●"/>
            </a:pPr>
            <a:r>
              <a:rPr lang="en-US" sz="1800" b="1" dirty="0"/>
              <a:t>Curtain shaped</a:t>
            </a:r>
            <a:endParaRPr sz="1800" b="1" dirty="0"/>
          </a:p>
          <a:p>
            <a:pPr marL="457200" lvl="0" indent="-342900">
              <a:buSzPts val="1800"/>
              <a:buChar char="●"/>
            </a:pPr>
            <a:r>
              <a:rPr lang="en-US" sz="1800" b="1" dirty="0"/>
              <a:t>60-80⁰ MLAT (magnetic latitude)</a:t>
            </a:r>
            <a:endParaRPr sz="1800" b="1" dirty="0"/>
          </a:p>
          <a:p>
            <a:pPr marL="457200" lvl="0" indent="-342900" rtl="0">
              <a:spcBef>
                <a:spcPts val="0"/>
              </a:spcBef>
              <a:spcAft>
                <a:spcPts val="0"/>
              </a:spcAft>
              <a:buSzPts val="1800"/>
              <a:buChar char="●"/>
            </a:pPr>
            <a:r>
              <a:rPr lang="en-US" sz="1800" b="1" dirty="0"/>
              <a:t>Formed by charged particles in solar wind that interact with the earth’s magnetic field</a:t>
            </a:r>
            <a:endParaRPr sz="1800" b="1" dirty="0"/>
          </a:p>
          <a:p>
            <a:pPr marL="457200" lvl="0" indent="-342900" rtl="0">
              <a:spcBef>
                <a:spcPts val="0"/>
              </a:spcBef>
              <a:spcAft>
                <a:spcPts val="0"/>
              </a:spcAft>
              <a:buSzPts val="1800"/>
              <a:buChar char="●"/>
            </a:pPr>
            <a:r>
              <a:rPr lang="en-US" sz="1800" b="1" dirty="0"/>
              <a:t>Last about 10 mins to all night</a:t>
            </a:r>
            <a:endParaRPr sz="1800" b="1" dirty="0"/>
          </a:p>
          <a:p>
            <a:pPr marL="457200" lvl="0" indent="-342900" rtl="0">
              <a:spcBef>
                <a:spcPts val="0"/>
              </a:spcBef>
              <a:spcAft>
                <a:spcPts val="0"/>
              </a:spcAft>
              <a:buSzPts val="1800"/>
              <a:buChar char="●"/>
            </a:pPr>
            <a:r>
              <a:rPr lang="en-US" sz="1800" b="1" dirty="0"/>
              <a:t>Highest activity in the northern hemisphere (borealis) is during spring because of solar </a:t>
            </a:r>
            <a:r>
              <a:rPr lang="en-US" sz="1800" b="1" dirty="0" err="1"/>
              <a:t>magnetostorms</a:t>
            </a:r>
            <a:endParaRPr sz="1800" b="1" dirty="0"/>
          </a:p>
          <a:p>
            <a:pPr marL="457200" lvl="0" indent="-342900" rtl="0">
              <a:spcBef>
                <a:spcPts val="0"/>
              </a:spcBef>
              <a:spcAft>
                <a:spcPts val="0"/>
              </a:spcAft>
              <a:buSzPts val="1800"/>
              <a:buChar char="●"/>
            </a:pPr>
            <a:r>
              <a:rPr lang="en-US" sz="1800" b="1" dirty="0"/>
              <a:t>Activity happens in 22 year cycles</a:t>
            </a:r>
            <a:endParaRPr sz="1800" b="1" dirty="0"/>
          </a:p>
          <a:p>
            <a:pPr marL="457200" lvl="0" indent="-342900" rtl="0">
              <a:spcBef>
                <a:spcPts val="0"/>
              </a:spcBef>
              <a:spcAft>
                <a:spcPts val="0"/>
              </a:spcAft>
              <a:buSzPts val="1800"/>
              <a:buChar char="●"/>
            </a:pPr>
            <a:r>
              <a:rPr lang="en-US" sz="1800" b="1" dirty="0"/>
              <a:t>About 10 degrees latitude high</a:t>
            </a:r>
            <a:endParaRPr sz="1800" b="1" dirty="0"/>
          </a:p>
          <a:p>
            <a:pPr marL="0" lvl="0" indent="0" algn="ctr">
              <a:spcBef>
                <a:spcPts val="0"/>
              </a:spcBef>
              <a:spcAft>
                <a:spcPts val="0"/>
              </a:spcAft>
              <a:buNone/>
            </a:pPr>
            <a:endParaRPr sz="1100" b="1" dirty="0"/>
          </a:p>
        </p:txBody>
      </p:sp>
      <p:sp>
        <p:nvSpPr>
          <p:cNvPr id="101" name="Shape 101"/>
          <p:cNvSpPr txBox="1"/>
          <p:nvPr/>
        </p:nvSpPr>
        <p:spPr>
          <a:xfrm>
            <a:off x="5761750" y="9343090"/>
            <a:ext cx="4600500" cy="60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t>STEVE</a:t>
            </a:r>
            <a:endParaRPr sz="3600" b="1" dirty="0"/>
          </a:p>
          <a:p>
            <a:pPr marL="0" lvl="0" indent="0" algn="ctr" rtl="0">
              <a:spcBef>
                <a:spcPts val="0"/>
              </a:spcBef>
              <a:spcAft>
                <a:spcPts val="0"/>
              </a:spcAft>
              <a:buNone/>
            </a:pPr>
            <a:endParaRPr b="1" dirty="0"/>
          </a:p>
          <a:p>
            <a:pPr marL="457200" lvl="0" indent="-342900" rtl="0">
              <a:spcBef>
                <a:spcPts val="0"/>
              </a:spcBef>
              <a:spcAft>
                <a:spcPts val="0"/>
              </a:spcAft>
              <a:buSzPts val="1800"/>
              <a:buChar char="●"/>
            </a:pPr>
            <a:r>
              <a:rPr lang="en-US" sz="1800" b="1" dirty="0"/>
              <a:t>Purple in color</a:t>
            </a:r>
            <a:endParaRPr sz="1800" b="1" dirty="0"/>
          </a:p>
          <a:p>
            <a:pPr marL="457200" lvl="0" indent="-342900" rtl="0">
              <a:spcBef>
                <a:spcPts val="0"/>
              </a:spcBef>
              <a:spcAft>
                <a:spcPts val="0"/>
              </a:spcAft>
              <a:buSzPts val="1800"/>
              <a:buChar char="●"/>
            </a:pPr>
            <a:r>
              <a:rPr lang="en-US" sz="1800" b="1" dirty="0"/>
              <a:t>Sometimes seen with green aspects</a:t>
            </a:r>
            <a:endParaRPr sz="1800" b="1" dirty="0"/>
          </a:p>
          <a:p>
            <a:pPr marL="457200" lvl="0" indent="-342900" rtl="0">
              <a:spcBef>
                <a:spcPts val="0"/>
              </a:spcBef>
              <a:spcAft>
                <a:spcPts val="0"/>
              </a:spcAft>
              <a:buSzPts val="1800"/>
              <a:buChar char="●"/>
            </a:pPr>
            <a:r>
              <a:rPr lang="en-US" sz="1800" b="1" dirty="0"/>
              <a:t>Typically a vertical arc</a:t>
            </a:r>
          </a:p>
          <a:p>
            <a:pPr marL="457200" lvl="0" indent="-342900" rtl="0">
              <a:spcBef>
                <a:spcPts val="0"/>
              </a:spcBef>
              <a:spcAft>
                <a:spcPts val="0"/>
              </a:spcAft>
              <a:buSzPts val="1800"/>
              <a:buChar char="●"/>
            </a:pPr>
            <a:r>
              <a:rPr lang="en-US" sz="1800" b="1" dirty="0"/>
              <a:t>Below 60⁰ MLAT</a:t>
            </a:r>
            <a:endParaRPr sz="1800" b="1" dirty="0"/>
          </a:p>
          <a:p>
            <a:pPr marL="457200" lvl="0" indent="-342900" rtl="0">
              <a:spcBef>
                <a:spcPts val="0"/>
              </a:spcBef>
              <a:spcAft>
                <a:spcPts val="0"/>
              </a:spcAft>
              <a:buSzPts val="1800"/>
              <a:buChar char="●"/>
            </a:pPr>
            <a:r>
              <a:rPr lang="en-US" sz="1800" b="1" dirty="0"/>
              <a:t>Formed by </a:t>
            </a:r>
            <a:r>
              <a:rPr lang="en-US" sz="1800" b="1" dirty="0" err="1"/>
              <a:t>subauroral</a:t>
            </a:r>
            <a:r>
              <a:rPr lang="en-US" sz="1800" b="1" dirty="0"/>
              <a:t> ion drifts that occur during </a:t>
            </a:r>
            <a:r>
              <a:rPr lang="en-US" sz="1800" b="1" dirty="0" err="1"/>
              <a:t>substorms</a:t>
            </a:r>
            <a:endParaRPr sz="1800" b="1" dirty="0"/>
          </a:p>
          <a:p>
            <a:pPr marL="457200" lvl="0" indent="-342900" rtl="0">
              <a:spcBef>
                <a:spcPts val="0"/>
              </a:spcBef>
              <a:spcAft>
                <a:spcPts val="0"/>
              </a:spcAft>
              <a:buSzPts val="1800"/>
              <a:buChar char="●"/>
            </a:pPr>
            <a:r>
              <a:rPr lang="en-US" sz="1800" b="1" dirty="0"/>
              <a:t>Last about 20 mins to an hour</a:t>
            </a:r>
            <a:endParaRPr sz="1800" b="1" dirty="0"/>
          </a:p>
          <a:p>
            <a:pPr marL="457200" lvl="0" indent="-342900" rtl="0">
              <a:spcBef>
                <a:spcPts val="0"/>
              </a:spcBef>
              <a:spcAft>
                <a:spcPts val="0"/>
              </a:spcAft>
              <a:buSzPts val="1800"/>
              <a:buChar char="●"/>
            </a:pPr>
            <a:r>
              <a:rPr lang="en-US" sz="1800" b="1" dirty="0"/>
              <a:t>Seasonal: not observed in winter (October - February) </a:t>
            </a:r>
            <a:endParaRPr sz="1800" b="1" dirty="0"/>
          </a:p>
          <a:p>
            <a:pPr marL="457200" lvl="0" indent="-342900" rtl="0">
              <a:spcBef>
                <a:spcPts val="0"/>
              </a:spcBef>
              <a:spcAft>
                <a:spcPts val="0"/>
              </a:spcAft>
              <a:buSzPts val="1800"/>
              <a:buChar char="●"/>
            </a:pPr>
            <a:r>
              <a:rPr lang="en-US" sz="1800" b="1" dirty="0"/>
              <a:t>About 0.5 latitude wide</a:t>
            </a:r>
            <a:endParaRPr sz="1800" b="1" dirty="0"/>
          </a:p>
          <a:p>
            <a:pPr marL="0" lvl="0" indent="0" algn="ctr" rtl="0">
              <a:spcBef>
                <a:spcPts val="0"/>
              </a:spcBef>
              <a:spcAft>
                <a:spcPts val="0"/>
              </a:spcAft>
              <a:buNone/>
            </a:pPr>
            <a:endParaRPr sz="1100" b="1" dirty="0"/>
          </a:p>
        </p:txBody>
      </p:sp>
      <p:cxnSp>
        <p:nvCxnSpPr>
          <p:cNvPr id="102" name="Shape 102"/>
          <p:cNvCxnSpPr/>
          <p:nvPr/>
        </p:nvCxnSpPr>
        <p:spPr>
          <a:xfrm flipH="1">
            <a:off x="5441763" y="9343090"/>
            <a:ext cx="16500" cy="6982800"/>
          </a:xfrm>
          <a:prstGeom prst="straightConnector1">
            <a:avLst/>
          </a:prstGeom>
          <a:noFill/>
          <a:ln w="19050" cap="flat" cmpd="sng">
            <a:solidFill>
              <a:srgbClr val="FFFFFF"/>
            </a:solidFill>
            <a:prstDash val="solid"/>
            <a:round/>
            <a:headEnd type="none" w="med" len="med"/>
            <a:tailEnd type="none" w="med" len="med"/>
          </a:ln>
        </p:spPr>
      </p:cxnSp>
      <p:pic>
        <p:nvPicPr>
          <p:cNvPr id="103" name="Shape 103" descr="Related image"/>
          <p:cNvPicPr preferRelativeResize="0"/>
          <p:nvPr/>
        </p:nvPicPr>
        <p:blipFill rotWithShape="1">
          <a:blip r:embed="rId4">
            <a:alphaModFix/>
          </a:blip>
          <a:srcRect l="1999" t="22285" b="9977"/>
          <a:stretch/>
        </p:blipFill>
        <p:spPr>
          <a:xfrm rot="10800000" flipV="1">
            <a:off x="5725000" y="14253907"/>
            <a:ext cx="4695000" cy="2071983"/>
          </a:xfrm>
          <a:prstGeom prst="rect">
            <a:avLst/>
          </a:prstGeom>
          <a:noFill/>
          <a:ln>
            <a:noFill/>
          </a:ln>
        </p:spPr>
      </p:pic>
      <p:pic>
        <p:nvPicPr>
          <p:cNvPr id="104" name="Shape 104" descr="Image result for aurora borealis curtain"/>
          <p:cNvPicPr preferRelativeResize="0"/>
          <p:nvPr/>
        </p:nvPicPr>
        <p:blipFill rotWithShape="1">
          <a:blip r:embed="rId5">
            <a:alphaModFix/>
          </a:blip>
          <a:srcRect t="18361" b="7211"/>
          <a:stretch/>
        </p:blipFill>
        <p:spPr>
          <a:xfrm flipH="1">
            <a:off x="518789" y="14253907"/>
            <a:ext cx="4695000" cy="2072100"/>
          </a:xfrm>
          <a:prstGeom prst="rect">
            <a:avLst/>
          </a:prstGeom>
          <a:noFill/>
          <a:ln>
            <a:noFill/>
          </a:ln>
        </p:spPr>
      </p:pic>
      <p:pic>
        <p:nvPicPr>
          <p:cNvPr id="105" name="Shape 105" descr="Image result for Lorentz force"/>
          <p:cNvPicPr preferRelativeResize="0"/>
          <p:nvPr/>
        </p:nvPicPr>
        <p:blipFill>
          <a:blip r:embed="rId6">
            <a:alphaModFix/>
          </a:blip>
          <a:stretch>
            <a:fillRect/>
          </a:stretch>
        </p:blipFill>
        <p:spPr>
          <a:xfrm>
            <a:off x="12532375" y="26011163"/>
            <a:ext cx="6946900" cy="1907250"/>
          </a:xfrm>
          <a:prstGeom prst="rect">
            <a:avLst/>
          </a:prstGeom>
          <a:noFill/>
          <a:ln>
            <a:noFill/>
          </a:ln>
        </p:spPr>
      </p:pic>
      <p:sp>
        <p:nvSpPr>
          <p:cNvPr id="106" name="Shape 106"/>
          <p:cNvSpPr/>
          <p:nvPr/>
        </p:nvSpPr>
        <p:spPr>
          <a:xfrm rot="10800000" flipH="1">
            <a:off x="342874" y="28213950"/>
            <a:ext cx="43243501" cy="4413600"/>
          </a:xfrm>
          <a:prstGeom prst="round2SameRect">
            <a:avLst>
              <a:gd name="adj1" fmla="val 16667"/>
              <a:gd name="adj2" fmla="val 0"/>
            </a:avLst>
          </a:prstGeom>
          <a:solidFill>
            <a:srgbClr val="E0E0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07" name="Shape 107"/>
          <p:cNvSpPr txBox="1"/>
          <p:nvPr/>
        </p:nvSpPr>
        <p:spPr>
          <a:xfrm>
            <a:off x="11026426" y="28232445"/>
            <a:ext cx="32208300" cy="410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4600" b="1" dirty="0">
                <a:solidFill>
                  <a:schemeClr val="dk1"/>
                </a:solidFill>
                <a:latin typeface="Helvetica Neue"/>
                <a:ea typeface="Helvetica Neue"/>
                <a:cs typeface="Helvetica Neue"/>
                <a:sym typeface="Helvetica Neue"/>
              </a:rPr>
              <a:t>Future Work</a:t>
            </a:r>
            <a:endParaRPr sz="4600" b="1"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Improve on model’s assumptions that the particles only interact with the Earth’s magnetic field and experience acceleration from the Lorentz force, as well as that the only magnetic field vector that matters is at the particle’s location</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Auroras form due to plasma being trapped in certain regions of the atmosphere and interactions with various gases; our charged particles should be radiating</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Additionally, our model has the Earth’s radius and the strength of the magnetic field set to one for simplicity; with more time, we could scale these values to realistic values</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Another addition could include the Earth’s magnetic field experiencing a compression effect from solar wind that forms a “magnetotail”  which would cause the charged particles to interact slightly differently</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Also would make code more efficient to have a trace on a single particle’s motion instead of making a new particle for every update in position and velocity</a:t>
            </a:r>
            <a:endParaRPr sz="3200"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3200"/>
              <a:buFont typeface="Arial"/>
              <a:buNone/>
            </a:pPr>
            <a:endParaRPr sz="3200" dirty="0">
              <a:solidFill>
                <a:schemeClr val="dk1"/>
              </a:solidFill>
              <a:latin typeface="Helvetica Neue"/>
              <a:ea typeface="Helvetica Neue"/>
              <a:cs typeface="Helvetica Neue"/>
              <a:sym typeface="Helvetica Neue"/>
            </a:endParaRPr>
          </a:p>
        </p:txBody>
      </p:sp>
      <p:pic>
        <p:nvPicPr>
          <p:cNvPr id="108" name="Shape 108"/>
          <p:cNvPicPr preferRelativeResize="0"/>
          <p:nvPr/>
        </p:nvPicPr>
        <p:blipFill rotWithShape="1">
          <a:blip r:embed="rId7">
            <a:alphaModFix/>
          </a:blip>
          <a:srcRect b="7689"/>
          <a:stretch/>
        </p:blipFill>
        <p:spPr>
          <a:xfrm>
            <a:off x="240274" y="24886098"/>
            <a:ext cx="10629899" cy="2722900"/>
          </a:xfrm>
          <a:prstGeom prst="rect">
            <a:avLst/>
          </a:prstGeom>
          <a:noFill/>
          <a:ln>
            <a:noFill/>
          </a:ln>
        </p:spPr>
      </p:pic>
      <p:sp>
        <p:nvSpPr>
          <p:cNvPr id="109" name="Shape 109"/>
          <p:cNvSpPr txBox="1"/>
          <p:nvPr/>
        </p:nvSpPr>
        <p:spPr>
          <a:xfrm>
            <a:off x="21644000" y="15259150"/>
            <a:ext cx="21464700" cy="869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dirty="0">
                <a:solidFill>
                  <a:schemeClr val="dk1"/>
                </a:solidFill>
                <a:latin typeface="Helvetica Neue"/>
                <a:ea typeface="Helvetica Neue"/>
                <a:cs typeface="Helvetica Neue"/>
                <a:sym typeface="Helvetica Neue"/>
              </a:rPr>
              <a:t>Particle in Dipole Field </a:t>
            </a:r>
            <a:endParaRPr sz="4600" b="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4600"/>
              <a:buFont typeface="Arial"/>
              <a:buNone/>
            </a:pPr>
            <a:r>
              <a:rPr lang="en-US" sz="4600" b="1" dirty="0">
                <a:solidFill>
                  <a:schemeClr val="dk1"/>
                </a:solidFill>
                <a:latin typeface="Helvetica Neue"/>
                <a:ea typeface="Helvetica Neue"/>
                <a:cs typeface="Helvetica Neue"/>
                <a:sym typeface="Helvetica Neue"/>
              </a:rPr>
              <a:t>Comparison of Velocity and Position Parameters</a:t>
            </a:r>
            <a:endParaRPr sz="4600" b="1" dirty="0">
              <a:solidFill>
                <a:schemeClr val="dk1"/>
              </a:solidFill>
              <a:latin typeface="Helvetica Neue"/>
              <a:ea typeface="Helvetica Neue"/>
              <a:cs typeface="Helvetica Neue"/>
              <a:sym typeface="Helvetica Neue"/>
            </a:endParaRPr>
          </a:p>
          <a:p>
            <a:pPr marL="0" marR="0" lvl="0" indent="0" algn="l" rtl="0">
              <a:spcBef>
                <a:spcPts val="480"/>
              </a:spcBef>
              <a:spcAft>
                <a:spcPts val="0"/>
              </a:spcAft>
              <a:buNone/>
            </a:pPr>
            <a:endParaRPr sz="2400" b="0" i="0" u="none" strike="noStrike" cap="none" dirty="0">
              <a:solidFill>
                <a:schemeClr val="dk1"/>
              </a:solidFill>
              <a:latin typeface="Helvetica Neue"/>
              <a:ea typeface="Helvetica Neue"/>
              <a:cs typeface="Helvetica Neue"/>
              <a:sym typeface="Helvetica Neue"/>
            </a:endParaRPr>
          </a:p>
        </p:txBody>
      </p:sp>
      <p:sp>
        <p:nvSpPr>
          <p:cNvPr id="110" name="Shape 110"/>
          <p:cNvSpPr txBox="1"/>
          <p:nvPr/>
        </p:nvSpPr>
        <p:spPr>
          <a:xfrm>
            <a:off x="21831375" y="5683699"/>
            <a:ext cx="10878346" cy="95025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dirty="0">
                <a:solidFill>
                  <a:schemeClr val="dk1"/>
                </a:solidFill>
                <a:latin typeface="Helvetica Neue"/>
                <a:ea typeface="Helvetica Neue"/>
                <a:cs typeface="Helvetica Neue"/>
                <a:sym typeface="Helvetica Neue"/>
              </a:rPr>
              <a:t>Assumptions:</a:t>
            </a:r>
            <a:endParaRPr sz="3200" b="1"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Earth’s magnetic field is a dipole magnetic field</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Only interaction between charged particle and earth’s magnetic field is Lorentz force</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Earth radius is 1 and constant in magnetic field equations is 1</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Lorentz force is cross product between particle’s velocity and the magnetic field at the particle’s location</a:t>
            </a:r>
            <a:endParaRPr sz="3200"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US" sz="3200" b="1" dirty="0">
                <a:solidFill>
                  <a:schemeClr val="dk1"/>
                </a:solidFill>
                <a:latin typeface="Helvetica Neue"/>
                <a:ea typeface="Helvetica Neue"/>
                <a:cs typeface="Helvetica Neue"/>
                <a:sym typeface="Helvetica Neue"/>
              </a:rPr>
              <a:t>Overview of code:</a:t>
            </a:r>
            <a:endParaRPr sz="3200" b="1"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Set constants</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Define dipole equations in spherical and cartesian</a:t>
            </a:r>
            <a:endParaRPr sz="3200" dirty="0">
              <a:solidFill>
                <a:schemeClr val="dk1"/>
              </a:solidFill>
              <a:latin typeface="Helvetica Neue"/>
              <a:ea typeface="Helvetica Neue"/>
              <a:cs typeface="Helvetica Neue"/>
              <a:sym typeface="Helvetica Neue"/>
            </a:endParaRPr>
          </a:p>
          <a:p>
            <a:pPr marL="914400" marR="0" lvl="1" indent="-406400" algn="l" rtl="0">
              <a:lnSpc>
                <a:spcPct val="100000"/>
              </a:lnSpc>
              <a:spcBef>
                <a:spcPts val="0"/>
              </a:spcBef>
              <a:spcAft>
                <a:spcPts val="0"/>
              </a:spcAft>
              <a:buClr>
                <a:schemeClr val="dk1"/>
              </a:buClr>
              <a:buSzPts val="2800"/>
              <a:buFont typeface="Helvetica Neue"/>
              <a:buChar char="○"/>
            </a:pPr>
            <a:r>
              <a:rPr lang="en-US" sz="2800" dirty="0">
                <a:solidFill>
                  <a:schemeClr val="dk1"/>
                </a:solidFill>
                <a:latin typeface="Helvetica Neue"/>
                <a:ea typeface="Helvetica Neue"/>
                <a:cs typeface="Helvetica Neue"/>
                <a:sym typeface="Helvetica Neue"/>
              </a:rPr>
              <a:t>Allows for different uses depending on convenience and necessity of coordinate system changes</a:t>
            </a:r>
            <a:endParaRPr sz="2800" dirty="0">
              <a:solidFill>
                <a:schemeClr val="dk1"/>
              </a:solidFill>
              <a:latin typeface="Helvetica Neue"/>
              <a:ea typeface="Helvetica Neue"/>
              <a:cs typeface="Helvetica Neue"/>
              <a:sym typeface="Helvetica Neue"/>
            </a:endParaRPr>
          </a:p>
          <a:p>
            <a:pPr marL="457200" marR="0" lvl="0" indent="-406400" algn="l" rtl="0">
              <a:lnSpc>
                <a:spcPct val="100000"/>
              </a:lnSpc>
              <a:spcBef>
                <a:spcPts val="0"/>
              </a:spcBef>
              <a:spcAft>
                <a:spcPts val="0"/>
              </a:spcAft>
              <a:buClr>
                <a:schemeClr val="dk1"/>
              </a:buClr>
              <a:buSzPts val="2800"/>
              <a:buFont typeface="Helvetica Neue"/>
              <a:buChar char="●"/>
            </a:pPr>
            <a:r>
              <a:rPr lang="en-US" sz="3200" dirty="0">
                <a:solidFill>
                  <a:schemeClr val="dk1"/>
                </a:solidFill>
                <a:latin typeface="Helvetica Neue"/>
                <a:ea typeface="Helvetica Neue"/>
                <a:cs typeface="Helvetica Neue"/>
                <a:sym typeface="Helvetica Neue"/>
              </a:rPr>
              <a:t>Make “set of particles”</a:t>
            </a:r>
            <a:endParaRPr sz="3200" dirty="0">
              <a:solidFill>
                <a:schemeClr val="dk1"/>
              </a:solidFill>
              <a:latin typeface="Helvetica Neue"/>
              <a:ea typeface="Helvetica Neue"/>
              <a:cs typeface="Helvetica Neue"/>
              <a:sym typeface="Helvetica Neue"/>
            </a:endParaRPr>
          </a:p>
          <a:p>
            <a:pPr marL="914400" marR="0" lvl="1" indent="-406400" algn="l" rtl="0">
              <a:lnSpc>
                <a:spcPct val="100000"/>
              </a:lnSpc>
              <a:spcBef>
                <a:spcPts val="0"/>
              </a:spcBef>
              <a:spcAft>
                <a:spcPts val="0"/>
              </a:spcAft>
              <a:buClr>
                <a:schemeClr val="dk1"/>
              </a:buClr>
              <a:buSzPts val="2800"/>
              <a:buFont typeface="Helvetica Neue"/>
              <a:buChar char="○"/>
            </a:pPr>
            <a:r>
              <a:rPr lang="en-US" sz="2800" dirty="0">
                <a:solidFill>
                  <a:schemeClr val="dk1"/>
                </a:solidFill>
                <a:latin typeface="Helvetica Neue"/>
                <a:ea typeface="Helvetica Neue"/>
                <a:cs typeface="Helvetica Neue"/>
                <a:sym typeface="Helvetica Neue"/>
              </a:rPr>
              <a:t>We made a “new particle” for each update of position and velocity</a:t>
            </a:r>
            <a:endParaRPr sz="2800" dirty="0">
              <a:solidFill>
                <a:schemeClr val="dk1"/>
              </a:solidFill>
              <a:latin typeface="Helvetica Neue"/>
              <a:ea typeface="Helvetica Neue"/>
              <a:cs typeface="Helvetica Neue"/>
              <a:sym typeface="Helvetica Neue"/>
            </a:endParaRPr>
          </a:p>
          <a:p>
            <a:pPr marL="457200" marR="0" lvl="0" indent="-406400" algn="l" rtl="0">
              <a:lnSpc>
                <a:spcPct val="100000"/>
              </a:lnSpc>
              <a:spcBef>
                <a:spcPts val="0"/>
              </a:spcBef>
              <a:spcAft>
                <a:spcPts val="0"/>
              </a:spcAft>
              <a:buClr>
                <a:schemeClr val="dk1"/>
              </a:buClr>
              <a:buSzPts val="2800"/>
              <a:buFont typeface="Helvetica Neue"/>
              <a:buChar char="●"/>
            </a:pPr>
            <a:r>
              <a:rPr lang="en-US" sz="3200" dirty="0">
                <a:solidFill>
                  <a:schemeClr val="dk1"/>
                </a:solidFill>
                <a:latin typeface="Helvetica Neue"/>
                <a:ea typeface="Helvetica Neue"/>
                <a:cs typeface="Helvetica Neue"/>
                <a:sym typeface="Helvetica Neue"/>
              </a:rPr>
              <a:t>Show visual of magnetic field vectors for a range of distances from Earth</a:t>
            </a:r>
            <a:endParaRPr sz="3200" dirty="0">
              <a:solidFill>
                <a:schemeClr val="dk1"/>
              </a:solidFill>
              <a:latin typeface="Helvetica Neue"/>
              <a:ea typeface="Helvetica Neue"/>
              <a:cs typeface="Helvetica Neue"/>
              <a:sym typeface="Helvetica Neue"/>
            </a:endParaRPr>
          </a:p>
          <a:p>
            <a:pPr marL="457200" marR="0" lvl="0" indent="-406400" algn="l" rtl="0">
              <a:lnSpc>
                <a:spcPct val="100000"/>
              </a:lnSpc>
              <a:spcBef>
                <a:spcPts val="0"/>
              </a:spcBef>
              <a:spcAft>
                <a:spcPts val="0"/>
              </a:spcAft>
              <a:buClr>
                <a:schemeClr val="dk1"/>
              </a:buClr>
              <a:buSzPts val="2800"/>
              <a:buFont typeface="Helvetica Neue"/>
              <a:buChar char="●"/>
            </a:pPr>
            <a:r>
              <a:rPr lang="en-US" sz="3200" dirty="0">
                <a:solidFill>
                  <a:schemeClr val="dk1"/>
                </a:solidFill>
                <a:latin typeface="Helvetica Neue"/>
                <a:ea typeface="Helvetica Neue"/>
                <a:cs typeface="Helvetica Neue"/>
                <a:sym typeface="Helvetica Neue"/>
              </a:rPr>
              <a:t>Set particle’s initial position and velocity</a:t>
            </a:r>
            <a:endParaRPr sz="3200" dirty="0">
              <a:solidFill>
                <a:schemeClr val="dk1"/>
              </a:solidFill>
              <a:latin typeface="Helvetica Neue"/>
              <a:ea typeface="Helvetica Neue"/>
              <a:cs typeface="Helvetica Neue"/>
              <a:sym typeface="Helvetica Neue"/>
            </a:endParaRPr>
          </a:p>
          <a:p>
            <a:pPr marL="457200" marR="0" lvl="0" indent="-406400" algn="l" rtl="0">
              <a:lnSpc>
                <a:spcPct val="100000"/>
              </a:lnSpc>
              <a:spcBef>
                <a:spcPts val="0"/>
              </a:spcBef>
              <a:spcAft>
                <a:spcPts val="0"/>
              </a:spcAft>
              <a:buClr>
                <a:schemeClr val="dk1"/>
              </a:buClr>
              <a:buSzPts val="2800"/>
              <a:buFont typeface="Helvetica Neue"/>
              <a:buChar char="●"/>
            </a:pPr>
            <a:r>
              <a:rPr lang="en-US" sz="3200" dirty="0">
                <a:solidFill>
                  <a:schemeClr val="dk1"/>
                </a:solidFill>
                <a:latin typeface="Helvetica Neue"/>
                <a:ea typeface="Helvetica Neue"/>
                <a:cs typeface="Helvetica Neue"/>
                <a:sym typeface="Helvetica Neue"/>
              </a:rPr>
              <a:t>Update position and velocity according to Lorentz force</a:t>
            </a:r>
            <a:endParaRPr sz="3200" dirty="0">
              <a:solidFill>
                <a:schemeClr val="dk1"/>
              </a:solidFill>
              <a:latin typeface="Helvetica Neue"/>
              <a:ea typeface="Helvetica Neue"/>
              <a:cs typeface="Helvetica Neue"/>
              <a:sym typeface="Helvetica Neue"/>
            </a:endParaRPr>
          </a:p>
        </p:txBody>
      </p:sp>
      <p:sp>
        <p:nvSpPr>
          <p:cNvPr id="111" name="Shape 111"/>
          <p:cNvSpPr txBox="1"/>
          <p:nvPr/>
        </p:nvSpPr>
        <p:spPr>
          <a:xfrm>
            <a:off x="21644000" y="4531900"/>
            <a:ext cx="9608700" cy="67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dirty="0">
                <a:solidFill>
                  <a:schemeClr val="dk1"/>
                </a:solidFill>
                <a:latin typeface="Helvetica Neue"/>
                <a:ea typeface="Helvetica Neue"/>
                <a:cs typeface="Helvetica Neue"/>
                <a:sym typeface="Helvetica Neue"/>
              </a:rPr>
              <a:t>Development of Model</a:t>
            </a:r>
            <a:endParaRPr sz="2400" b="0" i="0" u="none" strike="noStrike" cap="none" dirty="0">
              <a:solidFill>
                <a:schemeClr val="dk1"/>
              </a:solidFill>
              <a:latin typeface="Helvetica Neue"/>
              <a:ea typeface="Helvetica Neue"/>
              <a:cs typeface="Helvetica Neue"/>
              <a:sym typeface="Helvetica Neue"/>
            </a:endParaRPr>
          </a:p>
          <a:p>
            <a:pPr marL="0" marR="0" lvl="0" indent="0" algn="l" rtl="0">
              <a:spcBef>
                <a:spcPts val="480"/>
              </a:spcBef>
              <a:spcAft>
                <a:spcPts val="0"/>
              </a:spcAft>
              <a:buNone/>
            </a:pPr>
            <a:endParaRPr sz="2400" b="0" i="0" u="none" strike="noStrike" cap="none" dirty="0">
              <a:solidFill>
                <a:schemeClr val="dk1"/>
              </a:solidFill>
              <a:latin typeface="Helvetica Neue"/>
              <a:ea typeface="Helvetica Neue"/>
              <a:cs typeface="Helvetica Neue"/>
              <a:sym typeface="Helvetica Neue"/>
            </a:endParaRPr>
          </a:p>
        </p:txBody>
      </p:sp>
      <p:pic>
        <p:nvPicPr>
          <p:cNvPr id="112" name="Shape 112"/>
          <p:cNvPicPr preferRelativeResize="0"/>
          <p:nvPr/>
        </p:nvPicPr>
        <p:blipFill>
          <a:blip r:embed="rId8">
            <a:alphaModFix/>
          </a:blip>
          <a:stretch>
            <a:fillRect/>
          </a:stretch>
        </p:blipFill>
        <p:spPr>
          <a:xfrm>
            <a:off x="40250425" y="776186"/>
            <a:ext cx="2858225" cy="2843677"/>
          </a:xfrm>
          <a:prstGeom prst="rect">
            <a:avLst/>
          </a:prstGeom>
          <a:noFill/>
          <a:ln>
            <a:noFill/>
          </a:ln>
        </p:spPr>
      </p:pic>
      <p:pic>
        <p:nvPicPr>
          <p:cNvPr id="113" name="Shape 113"/>
          <p:cNvPicPr preferRelativeResize="0"/>
          <p:nvPr/>
        </p:nvPicPr>
        <p:blipFill>
          <a:blip r:embed="rId9">
            <a:alphaModFix/>
          </a:blip>
          <a:stretch>
            <a:fillRect/>
          </a:stretch>
        </p:blipFill>
        <p:spPr>
          <a:xfrm>
            <a:off x="37001255" y="775253"/>
            <a:ext cx="2858225" cy="2845522"/>
          </a:xfrm>
          <a:prstGeom prst="rect">
            <a:avLst/>
          </a:prstGeom>
          <a:noFill/>
          <a:ln>
            <a:noFill/>
          </a:ln>
        </p:spPr>
      </p:pic>
      <p:pic>
        <p:nvPicPr>
          <p:cNvPr id="114" name="Shape 114"/>
          <p:cNvPicPr preferRelativeResize="0"/>
          <p:nvPr/>
        </p:nvPicPr>
        <p:blipFill rotWithShape="1">
          <a:blip r:embed="rId10">
            <a:alphaModFix/>
          </a:blip>
          <a:srcRect l="27778" t="25539" r="23893"/>
          <a:stretch/>
        </p:blipFill>
        <p:spPr>
          <a:xfrm>
            <a:off x="11276307" y="16657704"/>
            <a:ext cx="5695875" cy="5082474"/>
          </a:xfrm>
          <a:prstGeom prst="rect">
            <a:avLst/>
          </a:prstGeom>
          <a:noFill/>
          <a:ln>
            <a:noFill/>
          </a:ln>
        </p:spPr>
      </p:pic>
      <p:pic>
        <p:nvPicPr>
          <p:cNvPr id="115" name="Shape 115"/>
          <p:cNvPicPr preferRelativeResize="0"/>
          <p:nvPr/>
        </p:nvPicPr>
        <p:blipFill>
          <a:blip r:embed="rId11">
            <a:alphaModFix/>
          </a:blip>
          <a:stretch>
            <a:fillRect/>
          </a:stretch>
        </p:blipFill>
        <p:spPr>
          <a:xfrm>
            <a:off x="33625875" y="5210200"/>
            <a:ext cx="9609001" cy="4445725"/>
          </a:xfrm>
          <a:prstGeom prst="rect">
            <a:avLst/>
          </a:prstGeom>
          <a:noFill/>
          <a:ln>
            <a:noFill/>
          </a:ln>
        </p:spPr>
      </p:pic>
      <p:pic>
        <p:nvPicPr>
          <p:cNvPr id="116" name="Shape 116"/>
          <p:cNvPicPr preferRelativeResize="0"/>
          <p:nvPr/>
        </p:nvPicPr>
        <p:blipFill>
          <a:blip r:embed="rId12">
            <a:alphaModFix/>
          </a:blip>
          <a:stretch>
            <a:fillRect/>
          </a:stretch>
        </p:blipFill>
        <p:spPr>
          <a:xfrm>
            <a:off x="33626025" y="9963350"/>
            <a:ext cx="9608701" cy="5295800"/>
          </a:xfrm>
          <a:prstGeom prst="rect">
            <a:avLst/>
          </a:prstGeom>
          <a:noFill/>
          <a:ln>
            <a:noFill/>
          </a:ln>
        </p:spPr>
      </p:pic>
      <p:sp>
        <p:nvSpPr>
          <p:cNvPr id="117" name="Shape 117"/>
          <p:cNvSpPr/>
          <p:nvPr/>
        </p:nvSpPr>
        <p:spPr>
          <a:xfrm rot="-2829905">
            <a:off x="31356216" y="9710490"/>
            <a:ext cx="2290964" cy="488873"/>
          </a:xfrm>
          <a:prstGeom prst="rightArrow">
            <a:avLst>
              <a:gd name="adj1" fmla="val 50000"/>
              <a:gd name="adj2" fmla="val 50000"/>
            </a:avLst>
          </a:prstGeom>
          <a:solidFill>
            <a:srgbClr val="93C47D"/>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691234">
            <a:off x="31208744" y="14017901"/>
            <a:ext cx="2224619" cy="488626"/>
          </a:xfrm>
          <a:prstGeom prst="rightArrow">
            <a:avLst>
              <a:gd name="adj1" fmla="val 50000"/>
              <a:gd name="adj2" fmla="val 50000"/>
            </a:avLst>
          </a:prstGeom>
          <a:solidFill>
            <a:srgbClr val="93C47D"/>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txBox="1"/>
          <p:nvPr/>
        </p:nvSpPr>
        <p:spPr>
          <a:xfrm>
            <a:off x="543424" y="5748575"/>
            <a:ext cx="10023600" cy="3662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3200" b="1" dirty="0">
                <a:solidFill>
                  <a:schemeClr val="dk1"/>
                </a:solidFill>
                <a:latin typeface="Helvetica Neue"/>
                <a:ea typeface="Helvetica Neue"/>
                <a:cs typeface="Helvetica Neue"/>
                <a:sym typeface="Helvetica Neue"/>
              </a:rPr>
              <a:t>How do the auroras form?</a:t>
            </a:r>
            <a:endParaRPr sz="3200" b="1"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Solar wind → Earth’s magnetic field ⇒ generates electrical currents in the magnetosphere</a:t>
            </a:r>
            <a:endParaRPr sz="3200"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Accelerate charged particles into upper atmosphere, which collide with various gases</a:t>
            </a:r>
            <a:endParaRPr sz="3200"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Randomly transfer energy to atmospheric atoms and release energy through fluorescent emission</a:t>
            </a:r>
            <a:br>
              <a:rPr lang="en-US" sz="3200" b="1" dirty="0">
                <a:solidFill>
                  <a:schemeClr val="dk1"/>
                </a:solidFill>
                <a:latin typeface="Helvetica Neue"/>
                <a:ea typeface="Helvetica Neue"/>
                <a:cs typeface="Helvetica Neue"/>
                <a:sym typeface="Helvetica Neue"/>
              </a:rPr>
            </a:br>
            <a:endParaRPr sz="3200" b="1" dirty="0">
              <a:solidFill>
                <a:schemeClr val="dk1"/>
              </a:solidFill>
              <a:latin typeface="Helvetica Neue"/>
              <a:ea typeface="Helvetica Neue"/>
              <a:cs typeface="Helvetica Neue"/>
              <a:sym typeface="Helvetica Neue"/>
            </a:endParaRPr>
          </a:p>
        </p:txBody>
      </p:sp>
      <p:sp>
        <p:nvSpPr>
          <p:cNvPr id="120" name="Shape 120"/>
          <p:cNvSpPr txBox="1"/>
          <p:nvPr/>
        </p:nvSpPr>
        <p:spPr>
          <a:xfrm>
            <a:off x="11201475" y="22180923"/>
            <a:ext cx="9608700" cy="4409933"/>
          </a:xfrm>
          <a:prstGeom prst="rect">
            <a:avLst/>
          </a:prstGeom>
          <a:noFill/>
          <a:ln>
            <a:noFill/>
          </a:ln>
        </p:spPr>
        <p:txBody>
          <a:bodyPr spcFirstLastPara="1" wrap="square" lIns="91425" tIns="45700" rIns="91425" bIns="45700" anchor="t" anchorCtr="0">
            <a:noAutofit/>
          </a:bodyPr>
          <a:lstStyle/>
          <a:p>
            <a:pPr marL="0" lvl="0" indent="0" rtl="0">
              <a:spcBef>
                <a:spcPts val="640"/>
              </a:spcBef>
              <a:spcAft>
                <a:spcPts val="0"/>
              </a:spcAft>
              <a:buClr>
                <a:schemeClr val="dk1"/>
              </a:buClr>
              <a:buSzPts val="3200"/>
              <a:buFont typeface="Arial"/>
              <a:buNone/>
            </a:pPr>
            <a:r>
              <a:rPr lang="en-US" sz="3200" b="1" dirty="0">
                <a:solidFill>
                  <a:schemeClr val="dk1"/>
                </a:solidFill>
                <a:latin typeface="Helvetica Neue"/>
                <a:ea typeface="Helvetica Neue"/>
                <a:cs typeface="Helvetica Neue"/>
                <a:sym typeface="Helvetica Neue"/>
              </a:rPr>
              <a:t>How does a charged particle interact with a magnetic field?</a:t>
            </a:r>
            <a:endParaRPr sz="3200" b="1" dirty="0">
              <a:solidFill>
                <a:schemeClr val="dk1"/>
              </a:solidFill>
              <a:latin typeface="Helvetica Neue"/>
              <a:ea typeface="Helvetica Neue"/>
              <a:cs typeface="Helvetica Neue"/>
              <a:sym typeface="Helvetica Neue"/>
            </a:endParaRPr>
          </a:p>
          <a:p>
            <a:pPr marL="457200" lvl="0" indent="-431800" rtl="0">
              <a:spcBef>
                <a:spcPts val="64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The particle experiences a force, called the Lorentz force, which is the cross product between the velocity of the particle and the magnetic field</a:t>
            </a:r>
            <a:endParaRPr sz="3200"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This causes the particle to spiral around the magnetic field</a:t>
            </a:r>
            <a:endParaRPr sz="3200" dirty="0">
              <a:solidFill>
                <a:schemeClr val="dk1"/>
              </a:solidFill>
              <a:latin typeface="Helvetica Neue"/>
              <a:ea typeface="Helvetica Neue"/>
              <a:cs typeface="Helvetica Neue"/>
              <a:sym typeface="Helvetica Neue"/>
            </a:endParaRPr>
          </a:p>
        </p:txBody>
      </p:sp>
      <p:sp>
        <p:nvSpPr>
          <p:cNvPr id="121" name="Shape 121"/>
          <p:cNvSpPr txBox="1"/>
          <p:nvPr/>
        </p:nvSpPr>
        <p:spPr>
          <a:xfrm>
            <a:off x="11201475" y="15259150"/>
            <a:ext cx="10344300" cy="9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dirty="0">
                <a:solidFill>
                  <a:schemeClr val="dk1"/>
                </a:solidFill>
                <a:latin typeface="Helvetica Neue"/>
                <a:ea typeface="Helvetica Neue"/>
                <a:cs typeface="Helvetica Neue"/>
                <a:sym typeface="Helvetica Neue"/>
              </a:rPr>
              <a:t>Particle in Constant Field</a:t>
            </a:r>
            <a:endParaRPr sz="4600" b="1" dirty="0">
              <a:solidFill>
                <a:schemeClr val="dk1"/>
              </a:solidFill>
              <a:latin typeface="Helvetica Neue"/>
              <a:ea typeface="Helvetica Neue"/>
              <a:cs typeface="Helvetica Neue"/>
              <a:sym typeface="Helvetica Neue"/>
            </a:endParaRPr>
          </a:p>
          <a:p>
            <a:pPr marL="0" marR="0" lvl="0" indent="0" algn="l" rtl="0">
              <a:spcBef>
                <a:spcPts val="480"/>
              </a:spcBef>
              <a:spcAft>
                <a:spcPts val="0"/>
              </a:spcAft>
              <a:buNone/>
            </a:pPr>
            <a:endParaRPr sz="2400" b="0" i="0" u="none" strike="noStrike" cap="none" dirty="0">
              <a:solidFill>
                <a:schemeClr val="dk1"/>
              </a:solidFill>
              <a:latin typeface="Helvetica Neue"/>
              <a:ea typeface="Helvetica Neue"/>
              <a:cs typeface="Helvetica Neue"/>
              <a:sym typeface="Helvetica Neue"/>
            </a:endParaRPr>
          </a:p>
        </p:txBody>
      </p:sp>
      <p:sp>
        <p:nvSpPr>
          <p:cNvPr id="122" name="Shape 122"/>
          <p:cNvSpPr txBox="1"/>
          <p:nvPr/>
        </p:nvSpPr>
        <p:spPr>
          <a:xfrm>
            <a:off x="695099" y="28365451"/>
            <a:ext cx="10277700" cy="42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600"/>
              <a:buFont typeface="Arial"/>
              <a:buNone/>
            </a:pPr>
            <a:r>
              <a:rPr lang="en-US" sz="3200" b="1" i="0" u="none" strike="noStrike" cap="none" dirty="0">
                <a:solidFill>
                  <a:schemeClr val="dk1"/>
                </a:solidFill>
                <a:latin typeface="Helvetica Neue"/>
                <a:ea typeface="Helvetica Neue"/>
                <a:cs typeface="Helvetica Neue"/>
                <a:sym typeface="Helvetica Neue"/>
              </a:rPr>
              <a:t>References</a:t>
            </a:r>
            <a:endParaRPr sz="3200" dirty="0"/>
          </a:p>
          <a:p>
            <a:pPr marL="0" marR="0" lvl="0" indent="0" algn="l" rtl="0">
              <a:spcBef>
                <a:spcPts val="400"/>
              </a:spcBef>
              <a:spcAft>
                <a:spcPts val="0"/>
              </a:spcAft>
              <a:buNone/>
            </a:pPr>
            <a:r>
              <a:rPr lang="en-US" b="0" i="0" u="none" strike="noStrike" cap="none" dirty="0">
                <a:solidFill>
                  <a:schemeClr val="dk1"/>
                </a:solidFill>
                <a:latin typeface="Helvetica Neue"/>
                <a:ea typeface="Helvetica Neue"/>
                <a:cs typeface="Helvetica Neue"/>
                <a:sym typeface="Helvetica Neue"/>
              </a:rPr>
              <a:t>[1]Blake, E. (2018, March 21). Northern Lights forecast: New aurora Steve discovered above Scotland. Retrieved from https://www.express.co.uk/travel/articles/935071/the-northern-lights-2018-new-aurora-steve-discovered</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[2]</a:t>
            </a:r>
            <a:r>
              <a:rPr lang="en-US" b="0" i="0" u="none" strike="noStrike" cap="none" dirty="0">
                <a:solidFill>
                  <a:schemeClr val="dk1"/>
                </a:solidFill>
                <a:latin typeface="Helvetica Neue"/>
                <a:ea typeface="Helvetica Neue"/>
                <a:cs typeface="Helvetica Neue"/>
                <a:sym typeface="Helvetica Neue"/>
              </a:rPr>
              <a:t>Colors of Aurora.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Retrieved from http://www.webexhibits.org/causesofcolor/4D.html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[3]</a:t>
            </a:r>
            <a:r>
              <a:rPr lang="en-US" b="0" i="0" u="none" strike="noStrike" cap="none" dirty="0">
                <a:solidFill>
                  <a:schemeClr val="dk1"/>
                </a:solidFill>
                <a:latin typeface="Helvetica Neue"/>
                <a:ea typeface="Helvetica Neue"/>
                <a:cs typeface="Helvetica Neue"/>
                <a:sym typeface="Helvetica Neue"/>
              </a:rPr>
              <a:t>MacDonald, E. A., Donovan, E., Nishimura, Y., Case, N. A., Gillies, D. M., Gallardo-</a:t>
            </a:r>
            <a:r>
              <a:rPr lang="en-US" b="0" i="0" u="none" strike="noStrike" cap="none" dirty="0" err="1">
                <a:solidFill>
                  <a:schemeClr val="dk1"/>
                </a:solidFill>
                <a:latin typeface="Helvetica Neue"/>
                <a:ea typeface="Helvetica Neue"/>
                <a:cs typeface="Helvetica Neue"/>
                <a:sym typeface="Helvetica Neue"/>
              </a:rPr>
              <a:t>Lacourt</a:t>
            </a:r>
            <a:r>
              <a:rPr lang="en-US" b="0" i="0" u="none" strike="noStrike" cap="none" dirty="0">
                <a:solidFill>
                  <a:schemeClr val="dk1"/>
                </a:solidFill>
                <a:latin typeface="Helvetica Neue"/>
                <a:ea typeface="Helvetica Neue"/>
                <a:cs typeface="Helvetica Neue"/>
                <a:sym typeface="Helvetica Neue"/>
              </a:rPr>
              <a:t>, B., . . . Schofield, I. (2018, March 01). New science in plain sight: Citizen scientists lead to the discovery of optical structure in the upper atmosphere. Retrieved from http://advances.sciencemag.org/content/4/3/eaaq0030</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[4]</a:t>
            </a:r>
            <a:r>
              <a:rPr lang="en-US" b="0" i="0" u="none" strike="noStrike" cap="none" dirty="0">
                <a:solidFill>
                  <a:schemeClr val="dk1"/>
                </a:solidFill>
                <a:latin typeface="Helvetica Neue"/>
                <a:ea typeface="Helvetica Neue"/>
                <a:cs typeface="Helvetica Neue"/>
                <a:sym typeface="Helvetica Neue"/>
              </a:rPr>
              <a:t>Meet 'Steve,' a Totally New Kind of Aurora. (2018, March 15). Retrieved from https://news.nationalgeographic.com/2018/03/steve-auroras-identified-plasma/?beta=true</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[5]</a:t>
            </a:r>
            <a:r>
              <a:rPr lang="en-US" b="0" i="0" u="none" strike="noStrike" cap="none" dirty="0">
                <a:solidFill>
                  <a:schemeClr val="dk1"/>
                </a:solidFill>
                <a:latin typeface="Helvetica Neue"/>
                <a:ea typeface="Helvetica Neue"/>
                <a:cs typeface="Helvetica Neue"/>
                <a:sym typeface="Helvetica Neue"/>
              </a:rPr>
              <a:t>Salat, T.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Aurora Hunter. Retrieved from https://www.aurorahunter.com/how-the-aurora-borealis-form.html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[6]</a:t>
            </a:r>
            <a:r>
              <a:rPr lang="en-US" b="0" i="0" u="none" strike="noStrike" cap="none" dirty="0">
                <a:solidFill>
                  <a:schemeClr val="dk1"/>
                </a:solidFill>
                <a:latin typeface="Helvetica Neue"/>
                <a:ea typeface="Helvetica Neue"/>
                <a:cs typeface="Helvetica Neue"/>
                <a:sym typeface="Helvetica Neue"/>
              </a:rPr>
              <a:t>Staff, S. (2017, October 11). Aurora Borealis: What Causes the Northern Lights &amp; Where to See Them. Retrieved from https://www.space.com/15139-northern-lights-auroras-earth-facts-sdcmp.html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[7]</a:t>
            </a:r>
            <a:r>
              <a:rPr lang="en-US" b="0" i="0" u="none" strike="noStrike" cap="none" dirty="0" err="1">
                <a:solidFill>
                  <a:schemeClr val="dk1"/>
                </a:solidFill>
                <a:latin typeface="Helvetica Neue"/>
                <a:ea typeface="Helvetica Neue"/>
                <a:cs typeface="Helvetica Neue"/>
                <a:sym typeface="Helvetica Neue"/>
              </a:rPr>
              <a:t>Substorms</a:t>
            </a:r>
            <a:r>
              <a:rPr lang="en-US" b="0" i="0" u="none" strike="noStrike" cap="none" dirty="0">
                <a:solidFill>
                  <a:schemeClr val="dk1"/>
                </a:solidFill>
                <a:latin typeface="Helvetica Neue"/>
                <a:ea typeface="Helvetica Neue"/>
                <a:cs typeface="Helvetica Neue"/>
                <a:sym typeface="Helvetica Neue"/>
              </a:rPr>
              <a:t>.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Retrieved from https://www-spof.gsfc.nasa.gov/Education/wsubstrm.html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[8]</a:t>
            </a:r>
            <a:r>
              <a:rPr lang="en-US" b="0" i="0" u="none" strike="noStrike" cap="none" dirty="0">
                <a:solidFill>
                  <a:schemeClr val="dk1"/>
                </a:solidFill>
                <a:latin typeface="Helvetica Neue"/>
                <a:ea typeface="Helvetica Neue"/>
                <a:cs typeface="Helvetica Neue"/>
                <a:sym typeface="Helvetica Neue"/>
              </a:rPr>
              <a:t>Tail of the Magnetosphere.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Retrieved from https://www-spof.gsfc.nasa.gov/Education/wtail.html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[9]</a:t>
            </a:r>
            <a:r>
              <a:rPr lang="en-US" b="0" i="0" u="none" strike="noStrike" cap="none" dirty="0">
                <a:solidFill>
                  <a:schemeClr val="dk1"/>
                </a:solidFill>
                <a:latin typeface="Helvetica Neue"/>
                <a:ea typeface="Helvetica Neue"/>
                <a:cs typeface="Helvetica Neue"/>
                <a:sym typeface="Helvetica Neue"/>
              </a:rPr>
              <a:t>What causes the aurora borealis?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Retrieved from http://earthsky.org/earth/what-causes-the-aurora-borealis-or-northern-lights</a:t>
            </a:r>
            <a:endParaRPr b="0" i="0" u="none" strike="noStrike" cap="none" dirty="0">
              <a:solidFill>
                <a:schemeClr val="dk1"/>
              </a:solidFill>
              <a:latin typeface="Helvetica Neue"/>
              <a:ea typeface="Helvetica Neue"/>
              <a:cs typeface="Helvetica Neue"/>
              <a:sym typeface="Helvetica Neue"/>
            </a:endParaRPr>
          </a:p>
        </p:txBody>
      </p:sp>
      <p:sp>
        <p:nvSpPr>
          <p:cNvPr id="123" name="Shape 123"/>
          <p:cNvSpPr txBox="1"/>
          <p:nvPr/>
        </p:nvSpPr>
        <p:spPr>
          <a:xfrm>
            <a:off x="22061101" y="26425950"/>
            <a:ext cx="5695800" cy="115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Approximately sub-auroral latitude; “Slow” velocity</a:t>
            </a:r>
            <a:endParaRPr sz="3200" i="1" dirty="0">
              <a:solidFill>
                <a:schemeClr val="dk1"/>
              </a:solidFill>
              <a:latin typeface="Helvetica Neue"/>
              <a:ea typeface="Helvetica Neue"/>
              <a:cs typeface="Helvetica Neue"/>
              <a:sym typeface="Helvetica Neue"/>
            </a:endParaRPr>
          </a:p>
        </p:txBody>
      </p:sp>
      <p:sp>
        <p:nvSpPr>
          <p:cNvPr id="124" name="Shape 124"/>
          <p:cNvSpPr txBox="1"/>
          <p:nvPr/>
        </p:nvSpPr>
        <p:spPr>
          <a:xfrm>
            <a:off x="36273025" y="26425950"/>
            <a:ext cx="6530100" cy="115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Approximately auroral latitude</a:t>
            </a:r>
            <a:endParaRPr sz="3200" i="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“Slow” velocity</a:t>
            </a:r>
            <a:endParaRPr sz="3200" i="1" dirty="0">
              <a:solidFill>
                <a:schemeClr val="dk1"/>
              </a:solidFill>
              <a:latin typeface="Helvetica Neue"/>
              <a:ea typeface="Helvetica Neue"/>
              <a:cs typeface="Helvetica Neue"/>
              <a:sym typeface="Helvetica Neue"/>
            </a:endParaRPr>
          </a:p>
        </p:txBody>
      </p:sp>
      <p:sp>
        <p:nvSpPr>
          <p:cNvPr id="125" name="Shape 125"/>
          <p:cNvSpPr txBox="1"/>
          <p:nvPr/>
        </p:nvSpPr>
        <p:spPr>
          <a:xfrm>
            <a:off x="36690175" y="20547181"/>
            <a:ext cx="5695800" cy="121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Approximately auroral latitude</a:t>
            </a:r>
            <a:endParaRPr sz="3200" i="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“Fast” velocity</a:t>
            </a:r>
            <a:endParaRPr sz="3200" dirty="0">
              <a:solidFill>
                <a:schemeClr val="dk1"/>
              </a:solidFill>
              <a:latin typeface="Helvetica Neue"/>
              <a:ea typeface="Helvetica Neue"/>
              <a:cs typeface="Helvetica Neue"/>
              <a:sym typeface="Helvetica Neue"/>
            </a:endParaRPr>
          </a:p>
        </p:txBody>
      </p:sp>
      <p:sp>
        <p:nvSpPr>
          <p:cNvPr id="126" name="Shape 126"/>
          <p:cNvSpPr txBox="1"/>
          <p:nvPr/>
        </p:nvSpPr>
        <p:spPr>
          <a:xfrm>
            <a:off x="28873150" y="26395200"/>
            <a:ext cx="6530100" cy="121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Approximately sub-auroral latitude</a:t>
            </a:r>
            <a:endParaRPr sz="3200" i="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“Fast” velocity</a:t>
            </a:r>
            <a:endParaRPr sz="3200" dirty="0">
              <a:solidFill>
                <a:schemeClr val="dk1"/>
              </a:solidFill>
              <a:latin typeface="Helvetica Neue"/>
              <a:ea typeface="Helvetica Neue"/>
              <a:cs typeface="Helvetica Neue"/>
              <a:sym typeface="Helvetica Neue"/>
            </a:endParaRPr>
          </a:p>
        </p:txBody>
      </p:sp>
      <p:sp>
        <p:nvSpPr>
          <p:cNvPr id="127" name="Shape 127"/>
          <p:cNvSpPr txBox="1"/>
          <p:nvPr/>
        </p:nvSpPr>
        <p:spPr>
          <a:xfrm>
            <a:off x="21831375" y="16819925"/>
            <a:ext cx="11794500" cy="45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i="1" dirty="0">
                <a:solidFill>
                  <a:schemeClr val="dk1"/>
                </a:solidFill>
                <a:latin typeface="Helvetica Neue"/>
                <a:ea typeface="Helvetica Neue"/>
                <a:cs typeface="Helvetica Neue"/>
                <a:sym typeface="Helvetica Neue"/>
              </a:rPr>
              <a:t>Particles moving through Earth’s dipole magnetic field from different starting positions and at different velocities</a:t>
            </a:r>
            <a:endParaRPr sz="3200" i="1"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We see that at sub-auroral latitudes, the aurora is more vertical, as we expect from descriptions of STEVE</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At higher latitudes, the aurora is more oriented sideways and we could see that with more particles they would form a curtain shape</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At greater speeds, the corkscrew wound by the particle has a larger radius → slower speeds wind tighter corkscrews</a:t>
            </a:r>
            <a:endParaRPr sz="3200" dirty="0">
              <a:solidFill>
                <a:schemeClr val="dk1"/>
              </a:solidFill>
              <a:latin typeface="Helvetica Neue"/>
              <a:ea typeface="Helvetica Neue"/>
              <a:cs typeface="Helvetica Neue"/>
              <a:sym typeface="Helvetica Neue"/>
            </a:endParaRPr>
          </a:p>
        </p:txBody>
      </p:sp>
      <p:pic>
        <p:nvPicPr>
          <p:cNvPr id="128" name="Shape 128"/>
          <p:cNvPicPr preferRelativeResize="0"/>
          <p:nvPr/>
        </p:nvPicPr>
        <p:blipFill>
          <a:blip r:embed="rId13">
            <a:alphaModFix/>
          </a:blip>
          <a:stretch>
            <a:fillRect/>
          </a:stretch>
        </p:blipFill>
        <p:spPr>
          <a:xfrm>
            <a:off x="21644001" y="21740178"/>
            <a:ext cx="6941196" cy="4509521"/>
          </a:xfrm>
          <a:prstGeom prst="rect">
            <a:avLst/>
          </a:prstGeom>
          <a:noFill/>
          <a:ln>
            <a:noFill/>
          </a:ln>
        </p:spPr>
      </p:pic>
      <p:pic>
        <p:nvPicPr>
          <p:cNvPr id="129" name="Shape 129"/>
          <p:cNvPicPr preferRelativeResize="0"/>
          <p:nvPr/>
        </p:nvPicPr>
        <p:blipFill>
          <a:blip r:embed="rId14">
            <a:alphaModFix/>
          </a:blip>
          <a:stretch>
            <a:fillRect/>
          </a:stretch>
        </p:blipFill>
        <p:spPr>
          <a:xfrm>
            <a:off x="28710124" y="21721682"/>
            <a:ext cx="7107394" cy="4509521"/>
          </a:xfrm>
          <a:prstGeom prst="rect">
            <a:avLst/>
          </a:prstGeom>
          <a:noFill/>
          <a:ln>
            <a:noFill/>
          </a:ln>
        </p:spPr>
      </p:pic>
      <p:pic>
        <p:nvPicPr>
          <p:cNvPr id="130" name="Shape 130"/>
          <p:cNvPicPr preferRelativeResize="0"/>
          <p:nvPr/>
        </p:nvPicPr>
        <p:blipFill>
          <a:blip r:embed="rId15">
            <a:alphaModFix/>
          </a:blip>
          <a:stretch>
            <a:fillRect/>
          </a:stretch>
        </p:blipFill>
        <p:spPr>
          <a:xfrm>
            <a:off x="35986830" y="16137300"/>
            <a:ext cx="7102489" cy="4452722"/>
          </a:xfrm>
          <a:prstGeom prst="rect">
            <a:avLst/>
          </a:prstGeom>
          <a:noFill/>
          <a:ln>
            <a:noFill/>
          </a:ln>
        </p:spPr>
      </p:pic>
      <p:pic>
        <p:nvPicPr>
          <p:cNvPr id="131" name="Shape 131"/>
          <p:cNvPicPr preferRelativeResize="0"/>
          <p:nvPr/>
        </p:nvPicPr>
        <p:blipFill>
          <a:blip r:embed="rId16">
            <a:alphaModFix/>
          </a:blip>
          <a:stretch>
            <a:fillRect/>
          </a:stretch>
        </p:blipFill>
        <p:spPr>
          <a:xfrm>
            <a:off x="35987580" y="21740178"/>
            <a:ext cx="7107394" cy="4506595"/>
          </a:xfrm>
          <a:prstGeom prst="rect">
            <a:avLst/>
          </a:prstGeom>
          <a:noFill/>
          <a:ln>
            <a:noFill/>
          </a:ln>
        </p:spPr>
      </p:pic>
      <p:pic>
        <p:nvPicPr>
          <p:cNvPr id="1026" name="Picture 2" descr="https://lh4.googleusercontent.com/X-f8s5Ii-ocv6eyc9_vnawaz7KLufZYUEl6ix6QY7XAb7tRr5WOF329gkJN9e7VK027uiNogtfOjzk_YAsiuX2BQrkAJCIELg0ck-lBFcrv6JYZANiBGzKHgfdl1ESkeRu3JPI_O">
            <a:extLst>
              <a:ext uri="{FF2B5EF4-FFF2-40B4-BE49-F238E27FC236}">
                <a16:creationId xmlns:a16="http://schemas.microsoft.com/office/drawing/2014/main" id="{57C083DA-A805-4AD5-8BCA-8D7F28D8580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873" y="21760981"/>
            <a:ext cx="10305101" cy="9368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1102</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Helvetica Neue</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dc:creator>
  <cp:lastModifiedBy>Wood, Laura</cp:lastModifiedBy>
  <cp:revision>6</cp:revision>
  <dcterms:modified xsi:type="dcterms:W3CDTF">2018-04-27T22:35:34Z</dcterms:modified>
</cp:coreProperties>
</file>