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3" autoAdjust="0"/>
    <p:restoredTop sz="94660"/>
  </p:normalViewPr>
  <p:slideViewPr>
    <p:cSldViewPr snapToGrid="0">
      <p:cViewPr varScale="1">
        <p:scale>
          <a:sx n="92" d="100"/>
          <a:sy n="92" d="100"/>
        </p:scale>
        <p:origin x="408"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81557-C33B-42BC-9A09-3A811153FD6B}"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793FD9BB-D19B-4C6C-A59B-F687E001AA79}">
      <dgm:prSet phldrT="[Text]"/>
      <dgm:spPr/>
      <dgm:t>
        <a:bodyPr/>
        <a:lstStyle/>
        <a:p>
          <a:r>
            <a:rPr lang="en-US" dirty="0" smtClean="0"/>
            <a:t>Single page</a:t>
          </a:r>
          <a:endParaRPr lang="en-US" dirty="0"/>
        </a:p>
      </dgm:t>
    </dgm:pt>
    <dgm:pt modelId="{0A8D319E-0664-461E-AD75-86E3BA7CF840}" type="parTrans" cxnId="{7240133D-327E-4EF6-A0C1-1DD7520C3637}">
      <dgm:prSet/>
      <dgm:spPr/>
      <dgm:t>
        <a:bodyPr/>
        <a:lstStyle/>
        <a:p>
          <a:endParaRPr lang="en-US"/>
        </a:p>
      </dgm:t>
    </dgm:pt>
    <dgm:pt modelId="{28B5E13C-FA2E-4938-9618-C14FF02A42AF}" type="sibTrans" cxnId="{7240133D-327E-4EF6-A0C1-1DD7520C3637}">
      <dgm:prSet/>
      <dgm:spPr/>
      <dgm:t>
        <a:bodyPr/>
        <a:lstStyle/>
        <a:p>
          <a:endParaRPr lang="en-US"/>
        </a:p>
      </dgm:t>
    </dgm:pt>
    <dgm:pt modelId="{429E4487-5E42-4E78-802A-C1D333A83805}">
      <dgm:prSet phldrT="[Text]"/>
      <dgm:spPr/>
      <dgm:t>
        <a:bodyPr/>
        <a:lstStyle/>
        <a:p>
          <a:r>
            <a:rPr lang="en-US" dirty="0" smtClean="0"/>
            <a:t>Initially load</a:t>
          </a:r>
          <a:endParaRPr lang="en-US" dirty="0"/>
        </a:p>
      </dgm:t>
    </dgm:pt>
    <dgm:pt modelId="{45275E17-7982-4AA8-A4AC-1A1D55D56D15}" type="parTrans" cxnId="{CCB66644-FE0E-49D2-86AF-EE75A1444D27}">
      <dgm:prSet/>
      <dgm:spPr/>
      <dgm:t>
        <a:bodyPr/>
        <a:lstStyle/>
        <a:p>
          <a:endParaRPr lang="en-US"/>
        </a:p>
      </dgm:t>
    </dgm:pt>
    <dgm:pt modelId="{1CA312EB-EA40-4FC1-8185-9EAEFFA75044}" type="sibTrans" cxnId="{CCB66644-FE0E-49D2-86AF-EE75A1444D27}">
      <dgm:prSet/>
      <dgm:spPr/>
      <dgm:t>
        <a:bodyPr/>
        <a:lstStyle/>
        <a:p>
          <a:endParaRPr lang="en-US"/>
        </a:p>
      </dgm:t>
    </dgm:pt>
    <dgm:pt modelId="{239C5DDE-0474-464B-A858-94678C9FE001}">
      <dgm:prSet phldrT="[Text]"/>
      <dgm:spPr/>
      <dgm:t>
        <a:bodyPr/>
        <a:lstStyle/>
        <a:p>
          <a:r>
            <a:rPr lang="en-US" dirty="0" smtClean="0"/>
            <a:t>Dynamically update</a:t>
          </a:r>
          <a:endParaRPr lang="en-US" dirty="0"/>
        </a:p>
      </dgm:t>
    </dgm:pt>
    <dgm:pt modelId="{D7D9DA6B-448B-416E-9358-4723548B151C}" type="parTrans" cxnId="{D48F4BB0-7635-4DE0-ADD6-930DDC07EBB9}">
      <dgm:prSet/>
      <dgm:spPr/>
      <dgm:t>
        <a:bodyPr/>
        <a:lstStyle/>
        <a:p>
          <a:endParaRPr lang="en-US"/>
        </a:p>
      </dgm:t>
    </dgm:pt>
    <dgm:pt modelId="{E0CA8255-7F5A-4B9E-9106-457AB41FE6C1}" type="sibTrans" cxnId="{D48F4BB0-7635-4DE0-ADD6-930DDC07EBB9}">
      <dgm:prSet/>
      <dgm:spPr/>
      <dgm:t>
        <a:bodyPr/>
        <a:lstStyle/>
        <a:p>
          <a:endParaRPr lang="en-US"/>
        </a:p>
      </dgm:t>
    </dgm:pt>
    <dgm:pt modelId="{163DFE5F-C012-42D8-8B3B-3C7D1B4E2669}">
      <dgm:prSet phldrT="[Text]"/>
      <dgm:spPr/>
      <dgm:t>
        <a:bodyPr/>
        <a:lstStyle/>
        <a:p>
          <a:r>
            <a:rPr lang="en-US" dirty="0" smtClean="0"/>
            <a:t>User interacts</a:t>
          </a:r>
          <a:endParaRPr lang="en-US" dirty="0"/>
        </a:p>
      </dgm:t>
    </dgm:pt>
    <dgm:pt modelId="{B2FC3EE3-747C-474B-8A29-A4DEFDB85ADC}" type="parTrans" cxnId="{EF9DDB1E-1692-4EF9-9D61-ACA1EBA66284}">
      <dgm:prSet/>
      <dgm:spPr/>
      <dgm:t>
        <a:bodyPr/>
        <a:lstStyle/>
        <a:p>
          <a:endParaRPr lang="en-US"/>
        </a:p>
      </dgm:t>
    </dgm:pt>
    <dgm:pt modelId="{AC0A1F04-29C0-43EC-98FE-C430D3DF3BA2}" type="sibTrans" cxnId="{EF9DDB1E-1692-4EF9-9D61-ACA1EBA66284}">
      <dgm:prSet/>
      <dgm:spPr/>
      <dgm:t>
        <a:bodyPr/>
        <a:lstStyle/>
        <a:p>
          <a:endParaRPr lang="en-US"/>
        </a:p>
      </dgm:t>
    </dgm:pt>
    <dgm:pt modelId="{E8C23295-6D4C-48FF-9AB3-4F32D9AB5A11}" type="pres">
      <dgm:prSet presAssocID="{CCA81557-C33B-42BC-9A09-3A811153FD6B}" presName="cycle" presStyleCnt="0">
        <dgm:presLayoutVars>
          <dgm:chMax val="1"/>
          <dgm:dir/>
          <dgm:animLvl val="ctr"/>
          <dgm:resizeHandles val="exact"/>
        </dgm:presLayoutVars>
      </dgm:prSet>
      <dgm:spPr/>
    </dgm:pt>
    <dgm:pt modelId="{D4799789-3BF4-46D2-8EF8-10279077E3A9}" type="pres">
      <dgm:prSet presAssocID="{793FD9BB-D19B-4C6C-A59B-F687E001AA79}" presName="centerShape" presStyleLbl="node0" presStyleIdx="0" presStyleCnt="1"/>
      <dgm:spPr/>
    </dgm:pt>
    <dgm:pt modelId="{8AC22CA3-518A-46B2-9433-022A5BB32395}" type="pres">
      <dgm:prSet presAssocID="{45275E17-7982-4AA8-A4AC-1A1D55D56D15}" presName="parTrans" presStyleLbl="bgSibTrans2D1" presStyleIdx="0" presStyleCnt="3"/>
      <dgm:spPr/>
    </dgm:pt>
    <dgm:pt modelId="{E25575C4-0A37-4A24-A891-08B9ED288E83}" type="pres">
      <dgm:prSet presAssocID="{429E4487-5E42-4E78-802A-C1D333A83805}" presName="node" presStyleLbl="node1" presStyleIdx="0" presStyleCnt="3" custScaleX="106853" custScaleY="103460" custRadScaleRad="99593" custRadScaleInc="-895">
        <dgm:presLayoutVars>
          <dgm:bulletEnabled val="1"/>
        </dgm:presLayoutVars>
      </dgm:prSet>
      <dgm:spPr/>
      <dgm:t>
        <a:bodyPr/>
        <a:lstStyle/>
        <a:p>
          <a:endParaRPr lang="en-US"/>
        </a:p>
      </dgm:t>
    </dgm:pt>
    <dgm:pt modelId="{6623B08A-8019-4BC7-8C0B-91071FE49DB8}" type="pres">
      <dgm:prSet presAssocID="{D7D9DA6B-448B-416E-9358-4723548B151C}" presName="parTrans" presStyleLbl="bgSibTrans2D1" presStyleIdx="1" presStyleCnt="3" custLinFactNeighborX="0" custLinFactNeighborY="-4383"/>
      <dgm:spPr/>
    </dgm:pt>
    <dgm:pt modelId="{A6062BA6-FD9A-4531-B477-3A8A5E943751}" type="pres">
      <dgm:prSet presAssocID="{239C5DDE-0474-464B-A858-94678C9FE001}" presName="node" presStyleLbl="node1" presStyleIdx="1" presStyleCnt="3" custRadScaleRad="99418">
        <dgm:presLayoutVars>
          <dgm:bulletEnabled val="1"/>
        </dgm:presLayoutVars>
      </dgm:prSet>
      <dgm:spPr/>
      <dgm:t>
        <a:bodyPr/>
        <a:lstStyle/>
        <a:p>
          <a:endParaRPr lang="en-US"/>
        </a:p>
      </dgm:t>
    </dgm:pt>
    <dgm:pt modelId="{734049B3-2A4A-47E4-BA72-672644C14F41}" type="pres">
      <dgm:prSet presAssocID="{B2FC3EE3-747C-474B-8A29-A4DEFDB85ADC}" presName="parTrans" presStyleLbl="bgSibTrans2D1" presStyleIdx="2" presStyleCnt="3"/>
      <dgm:spPr/>
    </dgm:pt>
    <dgm:pt modelId="{527F997C-50ED-42A0-B3DB-D7272090B5D6}" type="pres">
      <dgm:prSet presAssocID="{163DFE5F-C012-42D8-8B3B-3C7D1B4E2669}" presName="node" presStyleLbl="node1" presStyleIdx="2" presStyleCnt="3">
        <dgm:presLayoutVars>
          <dgm:bulletEnabled val="1"/>
        </dgm:presLayoutVars>
      </dgm:prSet>
      <dgm:spPr/>
      <dgm:t>
        <a:bodyPr/>
        <a:lstStyle/>
        <a:p>
          <a:endParaRPr lang="en-US"/>
        </a:p>
      </dgm:t>
    </dgm:pt>
  </dgm:ptLst>
  <dgm:cxnLst>
    <dgm:cxn modelId="{F9CDB740-DBDF-4552-A8B3-4620805FC26F}" type="presOf" srcId="{CCA81557-C33B-42BC-9A09-3A811153FD6B}" destId="{E8C23295-6D4C-48FF-9AB3-4F32D9AB5A11}" srcOrd="0" destOrd="0" presId="urn:microsoft.com/office/officeart/2005/8/layout/radial4"/>
    <dgm:cxn modelId="{51ABC659-ED0C-426C-B7AD-BF0B77C05444}" type="presOf" srcId="{239C5DDE-0474-464B-A858-94678C9FE001}" destId="{A6062BA6-FD9A-4531-B477-3A8A5E943751}" srcOrd="0" destOrd="0" presId="urn:microsoft.com/office/officeart/2005/8/layout/radial4"/>
    <dgm:cxn modelId="{CCB66644-FE0E-49D2-86AF-EE75A1444D27}" srcId="{793FD9BB-D19B-4C6C-A59B-F687E001AA79}" destId="{429E4487-5E42-4E78-802A-C1D333A83805}" srcOrd="0" destOrd="0" parTransId="{45275E17-7982-4AA8-A4AC-1A1D55D56D15}" sibTransId="{1CA312EB-EA40-4FC1-8185-9EAEFFA75044}"/>
    <dgm:cxn modelId="{FD76B6DB-E6E8-4F9C-8341-74853C381AB2}" type="presOf" srcId="{B2FC3EE3-747C-474B-8A29-A4DEFDB85ADC}" destId="{734049B3-2A4A-47E4-BA72-672644C14F41}" srcOrd="0" destOrd="0" presId="urn:microsoft.com/office/officeart/2005/8/layout/radial4"/>
    <dgm:cxn modelId="{EF9DDB1E-1692-4EF9-9D61-ACA1EBA66284}" srcId="{793FD9BB-D19B-4C6C-A59B-F687E001AA79}" destId="{163DFE5F-C012-42D8-8B3B-3C7D1B4E2669}" srcOrd="2" destOrd="0" parTransId="{B2FC3EE3-747C-474B-8A29-A4DEFDB85ADC}" sibTransId="{AC0A1F04-29C0-43EC-98FE-C430D3DF3BA2}"/>
    <dgm:cxn modelId="{B5F9B60F-A6E2-42D2-8127-E51AF89B9E46}" type="presOf" srcId="{793FD9BB-D19B-4C6C-A59B-F687E001AA79}" destId="{D4799789-3BF4-46D2-8EF8-10279077E3A9}" srcOrd="0" destOrd="0" presId="urn:microsoft.com/office/officeart/2005/8/layout/radial4"/>
    <dgm:cxn modelId="{7240133D-327E-4EF6-A0C1-1DD7520C3637}" srcId="{CCA81557-C33B-42BC-9A09-3A811153FD6B}" destId="{793FD9BB-D19B-4C6C-A59B-F687E001AA79}" srcOrd="0" destOrd="0" parTransId="{0A8D319E-0664-461E-AD75-86E3BA7CF840}" sibTransId="{28B5E13C-FA2E-4938-9618-C14FF02A42AF}"/>
    <dgm:cxn modelId="{D48F4BB0-7635-4DE0-ADD6-930DDC07EBB9}" srcId="{793FD9BB-D19B-4C6C-A59B-F687E001AA79}" destId="{239C5DDE-0474-464B-A858-94678C9FE001}" srcOrd="1" destOrd="0" parTransId="{D7D9DA6B-448B-416E-9358-4723548B151C}" sibTransId="{E0CA8255-7F5A-4B9E-9106-457AB41FE6C1}"/>
    <dgm:cxn modelId="{680649F1-071B-4E51-8EE2-A89E051B6617}" type="presOf" srcId="{D7D9DA6B-448B-416E-9358-4723548B151C}" destId="{6623B08A-8019-4BC7-8C0B-91071FE49DB8}" srcOrd="0" destOrd="0" presId="urn:microsoft.com/office/officeart/2005/8/layout/radial4"/>
    <dgm:cxn modelId="{00778B3C-1598-4DD8-A014-9009E1AF1AFD}" type="presOf" srcId="{45275E17-7982-4AA8-A4AC-1A1D55D56D15}" destId="{8AC22CA3-518A-46B2-9433-022A5BB32395}" srcOrd="0" destOrd="0" presId="urn:microsoft.com/office/officeart/2005/8/layout/radial4"/>
    <dgm:cxn modelId="{2772A9A6-5952-4D25-BD5B-6344F57F4C19}" type="presOf" srcId="{163DFE5F-C012-42D8-8B3B-3C7D1B4E2669}" destId="{527F997C-50ED-42A0-B3DB-D7272090B5D6}" srcOrd="0" destOrd="0" presId="urn:microsoft.com/office/officeart/2005/8/layout/radial4"/>
    <dgm:cxn modelId="{85DC6EDA-82FD-4440-908D-2BAB530BDFC3}" type="presOf" srcId="{429E4487-5E42-4E78-802A-C1D333A83805}" destId="{E25575C4-0A37-4A24-A891-08B9ED288E83}" srcOrd="0" destOrd="0" presId="urn:microsoft.com/office/officeart/2005/8/layout/radial4"/>
    <dgm:cxn modelId="{43CB1579-CE4D-45F4-9755-89BF07A55645}" type="presParOf" srcId="{E8C23295-6D4C-48FF-9AB3-4F32D9AB5A11}" destId="{D4799789-3BF4-46D2-8EF8-10279077E3A9}" srcOrd="0" destOrd="0" presId="urn:microsoft.com/office/officeart/2005/8/layout/radial4"/>
    <dgm:cxn modelId="{66927EB7-C790-4089-BB63-1104AEDE920E}" type="presParOf" srcId="{E8C23295-6D4C-48FF-9AB3-4F32D9AB5A11}" destId="{8AC22CA3-518A-46B2-9433-022A5BB32395}" srcOrd="1" destOrd="0" presId="urn:microsoft.com/office/officeart/2005/8/layout/radial4"/>
    <dgm:cxn modelId="{E241387D-9840-405D-8B00-9D449E589B66}" type="presParOf" srcId="{E8C23295-6D4C-48FF-9AB3-4F32D9AB5A11}" destId="{E25575C4-0A37-4A24-A891-08B9ED288E83}" srcOrd="2" destOrd="0" presId="urn:microsoft.com/office/officeart/2005/8/layout/radial4"/>
    <dgm:cxn modelId="{B1676454-C6AE-4630-B030-B6D11A8E4B31}" type="presParOf" srcId="{E8C23295-6D4C-48FF-9AB3-4F32D9AB5A11}" destId="{6623B08A-8019-4BC7-8C0B-91071FE49DB8}" srcOrd="3" destOrd="0" presId="urn:microsoft.com/office/officeart/2005/8/layout/radial4"/>
    <dgm:cxn modelId="{4891BB20-34F1-4441-B75D-05A2330485F5}" type="presParOf" srcId="{E8C23295-6D4C-48FF-9AB3-4F32D9AB5A11}" destId="{A6062BA6-FD9A-4531-B477-3A8A5E943751}" srcOrd="4" destOrd="0" presId="urn:microsoft.com/office/officeart/2005/8/layout/radial4"/>
    <dgm:cxn modelId="{21CCEA87-980A-4769-AFC1-B347ED04365C}" type="presParOf" srcId="{E8C23295-6D4C-48FF-9AB3-4F32D9AB5A11}" destId="{734049B3-2A4A-47E4-BA72-672644C14F41}" srcOrd="5" destOrd="0" presId="urn:microsoft.com/office/officeart/2005/8/layout/radial4"/>
    <dgm:cxn modelId="{4C6315CB-683F-4CB0-95CA-D361E11FD40A}" type="presParOf" srcId="{E8C23295-6D4C-48FF-9AB3-4F32D9AB5A11}" destId="{527F997C-50ED-42A0-B3DB-D7272090B5D6}"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99789-3BF4-46D2-8EF8-10279077E3A9}">
      <dsp:nvSpPr>
        <dsp:cNvPr id="0" name=""/>
        <dsp:cNvSpPr/>
      </dsp:nvSpPr>
      <dsp:spPr>
        <a:xfrm>
          <a:off x="1870618" y="1535334"/>
          <a:ext cx="1288951" cy="128895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Single page</a:t>
          </a:r>
          <a:endParaRPr lang="en-US" sz="2800" kern="1200" dirty="0"/>
        </a:p>
      </dsp:txBody>
      <dsp:txXfrm>
        <a:off x="2059381" y="1724097"/>
        <a:ext cx="911425" cy="911425"/>
      </dsp:txXfrm>
    </dsp:sp>
    <dsp:sp modelId="{8AC22CA3-518A-46B2-9433-022A5BB32395}">
      <dsp:nvSpPr>
        <dsp:cNvPr id="0" name=""/>
        <dsp:cNvSpPr/>
      </dsp:nvSpPr>
      <dsp:spPr>
        <a:xfrm rot="12867780">
          <a:off x="1041755" y="1321576"/>
          <a:ext cx="980985" cy="36735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5575C4-0A37-4A24-A891-08B9ED288E83}">
      <dsp:nvSpPr>
        <dsp:cNvPr id="0" name=""/>
        <dsp:cNvSpPr/>
      </dsp:nvSpPr>
      <dsp:spPr>
        <a:xfrm>
          <a:off x="473631" y="720946"/>
          <a:ext cx="1308418" cy="10134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n-US" sz="1700" kern="1200" dirty="0" smtClean="0"/>
            <a:t>Initially load</a:t>
          </a:r>
          <a:endParaRPr lang="en-US" sz="1700" kern="1200" dirty="0"/>
        </a:p>
      </dsp:txBody>
      <dsp:txXfrm>
        <a:off x="503315" y="750630"/>
        <a:ext cx="1249050" cy="954129"/>
      </dsp:txXfrm>
    </dsp:sp>
    <dsp:sp modelId="{6623B08A-8019-4BC7-8C0B-91071FE49DB8}">
      <dsp:nvSpPr>
        <dsp:cNvPr id="0" name=""/>
        <dsp:cNvSpPr/>
      </dsp:nvSpPr>
      <dsp:spPr>
        <a:xfrm rot="16200000">
          <a:off x="2025998" y="789529"/>
          <a:ext cx="978191" cy="36735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062BA6-FD9A-4531-B477-3A8A5E943751}">
      <dsp:nvSpPr>
        <dsp:cNvPr id="0" name=""/>
        <dsp:cNvSpPr/>
      </dsp:nvSpPr>
      <dsp:spPr>
        <a:xfrm>
          <a:off x="1902842" y="10409"/>
          <a:ext cx="1224503" cy="97960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n-US" sz="1700" kern="1200" dirty="0" smtClean="0"/>
            <a:t>Dynamically update</a:t>
          </a:r>
          <a:endParaRPr lang="en-US" sz="1700" kern="1200" dirty="0"/>
        </a:p>
      </dsp:txBody>
      <dsp:txXfrm>
        <a:off x="1931534" y="39101"/>
        <a:ext cx="1167119" cy="922218"/>
      </dsp:txXfrm>
    </dsp:sp>
    <dsp:sp modelId="{734049B3-2A4A-47E4-BA72-672644C14F41}">
      <dsp:nvSpPr>
        <dsp:cNvPr id="0" name=""/>
        <dsp:cNvSpPr/>
      </dsp:nvSpPr>
      <dsp:spPr>
        <a:xfrm rot="19500000">
          <a:off x="3000804" y="1310314"/>
          <a:ext cx="987483" cy="36735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7F997C-50ED-42A0-B3DB-D7272090B5D6}">
      <dsp:nvSpPr>
        <dsp:cNvPr id="0" name=""/>
        <dsp:cNvSpPr/>
      </dsp:nvSpPr>
      <dsp:spPr>
        <a:xfrm>
          <a:off x="3286743" y="720990"/>
          <a:ext cx="1224503" cy="97960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n-US" sz="1700" kern="1200" dirty="0" smtClean="0"/>
            <a:t>User interacts</a:t>
          </a:r>
          <a:endParaRPr lang="en-US" sz="1700" kern="1200" dirty="0"/>
        </a:p>
      </dsp:txBody>
      <dsp:txXfrm>
        <a:off x="3315435" y="749682"/>
        <a:ext cx="1167119" cy="92221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DE080-9070-4E23-8FAE-792F41941621}" type="datetimeFigureOut">
              <a:rPr lang="en-US" smtClean="0"/>
              <a:t>4/28/2015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C91E9-6456-4BFE-8FA7-1BDD5022D6C8}" type="slidenum">
              <a:rPr lang="en-US" smtClean="0"/>
              <a:t>‹#›</a:t>
            </a:fld>
            <a:endParaRPr lang="en-US"/>
          </a:p>
        </p:txBody>
      </p:sp>
    </p:spTree>
    <p:extLst>
      <p:ext uri="{BB962C8B-B14F-4D97-AF65-F5344CB8AC3E}">
        <p14:creationId xmlns:p14="http://schemas.microsoft.com/office/powerpoint/2010/main" val="1788564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I’m going to talk about Single-page Application.</a:t>
            </a:r>
            <a:endParaRPr lang="en-US" sz="1200" dirty="0" smtClean="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 </a:t>
            </a:r>
            <a:endParaRPr lang="en-US" sz="1200" dirty="0" smtClean="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Well the single page application is not a strange thing, I believe, for some of you who had an experience on ASP.net. Like Mike has given us a good presentation of AngularJS, and Lloyd once talked about MVC in class. They are all relevant and can be worked together.</a:t>
            </a:r>
            <a:endParaRPr lang="en-US" sz="1200" dirty="0" smtClean="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 </a:t>
            </a:r>
            <a:endParaRPr lang="en-US" sz="1200" dirty="0" smtClean="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98C91E9-6456-4BFE-8FA7-1BDD5022D6C8}" type="slidenum">
              <a:rPr lang="en-US" smtClean="0"/>
              <a:t>1</a:t>
            </a:fld>
            <a:endParaRPr lang="en-US"/>
          </a:p>
        </p:txBody>
      </p:sp>
    </p:spTree>
    <p:extLst>
      <p:ext uri="{BB962C8B-B14F-4D97-AF65-F5344CB8AC3E}">
        <p14:creationId xmlns:p14="http://schemas.microsoft.com/office/powerpoint/2010/main" val="101046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Here is the Overview. I’m going to give a brief introduction of SPA, and talk about some backgrounds and we go dive in SPA and we are going to have a Demo of it.</a:t>
            </a:r>
            <a:endParaRPr lang="en-US" sz="1200" dirty="0" smtClean="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98C91E9-6456-4BFE-8FA7-1BDD5022D6C8}" type="slidenum">
              <a:rPr lang="en-US" smtClean="0"/>
              <a:t>2</a:t>
            </a:fld>
            <a:endParaRPr lang="en-US"/>
          </a:p>
        </p:txBody>
      </p:sp>
    </p:spTree>
    <p:extLst>
      <p:ext uri="{BB962C8B-B14F-4D97-AF65-F5344CB8AC3E}">
        <p14:creationId xmlns:p14="http://schemas.microsoft.com/office/powerpoint/2010/main" val="1936741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Alright, first of all. I really took a long time to change my mind that SPA actually stands for single-page application, not for message things. I hope that one day doing programming can be like as comfortable as doing message. </a:t>
            </a:r>
            <a:endParaRPr lang="en-US" sz="1200" dirty="0" smtClean="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Anyway, it’s the latest trend for web development, like next-gen web development, even it’s not that far…</a:t>
            </a:r>
            <a:endParaRPr lang="en-US" sz="1200" dirty="0" smtClean="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 </a:t>
            </a:r>
            <a:endParaRPr lang="en-US" sz="1200" dirty="0" smtClean="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So the SPA is a web application that loads a single HTML page initially and is dynamically updated as the user interacts with the application.</a:t>
            </a:r>
            <a:endParaRPr lang="en-US" sz="1200" dirty="0" smtClean="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98C91E9-6456-4BFE-8FA7-1BDD5022D6C8}" type="slidenum">
              <a:rPr lang="en-US" smtClean="0"/>
              <a:t>3</a:t>
            </a:fld>
            <a:endParaRPr lang="en-US"/>
          </a:p>
        </p:txBody>
      </p:sp>
    </p:spTree>
    <p:extLst>
      <p:ext uri="{BB962C8B-B14F-4D97-AF65-F5344CB8AC3E}">
        <p14:creationId xmlns:p14="http://schemas.microsoft.com/office/powerpoint/2010/main" val="513684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We consider the old-school web application that has</a:t>
            </a:r>
            <a:r>
              <a:rPr lang="en-US" sz="1200" dirty="0" smtClean="0">
                <a:solidFill>
                  <a:srgbClr val="333333"/>
                </a:solidFill>
                <a:effectLst/>
                <a:latin typeface="Calibri" panose="020F0502020204030204" pitchFamily="34" charset="0"/>
                <a:ea typeface="SimSun" panose="02010600030101010101" pitchFamily="2" charset="-122"/>
                <a:cs typeface="Times New Roman" panose="02020603050405020304" pitchFamily="18" charset="0"/>
              </a:rPr>
              <a:t> </a:t>
            </a: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two main components involved web server and web browser or the client.</a:t>
            </a:r>
            <a:r>
              <a:rPr lang="en-US" sz="1200" dirty="0" smtClean="0">
                <a:effectLst/>
                <a:latin typeface="Calibri" panose="020F0502020204030204" pitchFamily="34" charset="0"/>
                <a:ea typeface="SimSun" panose="02010600030101010101" pitchFamily="2" charset="-122"/>
                <a:cs typeface="Times New Roman" panose="02020603050405020304" pitchFamily="18" charset="0"/>
              </a:rPr>
              <a:t> So every time the client calls the server, the server returns a new HTML page. It takes time to refresh, even when user just clicks a small action on that page. So the traditional web application has some limitations with user interaction, it can be difficult to run in case of limited bandwidth.</a:t>
            </a:r>
          </a:p>
          <a:p>
            <a:pPr marL="0" marR="0">
              <a:spcBef>
                <a:spcPts val="0"/>
              </a:spcBef>
              <a:spcAft>
                <a:spcPts val="0"/>
              </a:spcAft>
            </a:pP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 </a:t>
            </a:r>
            <a:endParaRPr lang="en-US" sz="1200" dirty="0" smtClean="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98C91E9-6456-4BFE-8FA7-1BDD5022D6C8}" type="slidenum">
              <a:rPr lang="en-US" smtClean="0"/>
              <a:t>4</a:t>
            </a:fld>
            <a:endParaRPr lang="en-US"/>
          </a:p>
        </p:txBody>
      </p:sp>
    </p:spTree>
    <p:extLst>
      <p:ext uri="{BB962C8B-B14F-4D97-AF65-F5344CB8AC3E}">
        <p14:creationId xmlns:p14="http://schemas.microsoft.com/office/powerpoint/2010/main" val="3839688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Comparing with that, SPA uses AJAX and HTML5 to create fluid and responsive Web apps, without constant page reloads.  The goal of SPA is to provide the experience to the user which is like a desktop application.</a:t>
            </a:r>
            <a:r>
              <a:rPr lang="en-US" sz="1200" dirty="0" smtClean="0">
                <a:effectLst/>
                <a:latin typeface="Calibri" panose="020F0502020204030204" pitchFamily="34" charset="0"/>
                <a:ea typeface="SimSun" panose="02010600030101010101" pitchFamily="2" charset="-122"/>
                <a:cs typeface="Times New Roman" panose="02020603050405020304" pitchFamily="18" charset="0"/>
              </a:rPr>
              <a:t> The SPA loads initial page as same as the traditional one does. But after that, all interaction with the server happens asynchronously.</a:t>
            </a:r>
          </a:p>
          <a:p>
            <a:endParaRPr lang="en-US" dirty="0"/>
          </a:p>
        </p:txBody>
      </p:sp>
      <p:sp>
        <p:nvSpPr>
          <p:cNvPr id="4" name="Slide Number Placeholder 3"/>
          <p:cNvSpPr>
            <a:spLocks noGrp="1"/>
          </p:cNvSpPr>
          <p:nvPr>
            <p:ph type="sldNum" sz="quarter" idx="10"/>
          </p:nvPr>
        </p:nvSpPr>
        <p:spPr/>
        <p:txBody>
          <a:bodyPr/>
          <a:lstStyle/>
          <a:p>
            <a:fld id="{C98C91E9-6456-4BFE-8FA7-1BDD5022D6C8}" type="slidenum">
              <a:rPr lang="en-US" smtClean="0"/>
              <a:t>5</a:t>
            </a:fld>
            <a:endParaRPr lang="en-US"/>
          </a:p>
        </p:txBody>
      </p:sp>
    </p:spTree>
    <p:extLst>
      <p:ext uri="{BB962C8B-B14F-4D97-AF65-F5344CB8AC3E}">
        <p14:creationId xmlns:p14="http://schemas.microsoft.com/office/powerpoint/2010/main" val="2125588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So SPA is like to transform the missions from server side to client side. It takes some responsibilities from server side, and lets the user deal with them. The SPA is structured as very similar as APS.net MVC, the model takes care of data transformation, view represents model to end user, and the controller ties them together. </a:t>
            </a:r>
            <a:endParaRPr lang="en-US" sz="1200" dirty="0" smtClean="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98C91E9-6456-4BFE-8FA7-1BDD5022D6C8}" type="slidenum">
              <a:rPr lang="en-US" smtClean="0"/>
              <a:t>6</a:t>
            </a:fld>
            <a:endParaRPr lang="en-US"/>
          </a:p>
        </p:txBody>
      </p:sp>
    </p:spTree>
    <p:extLst>
      <p:ext uri="{BB962C8B-B14F-4D97-AF65-F5344CB8AC3E}">
        <p14:creationId xmlns:p14="http://schemas.microsoft.com/office/powerpoint/2010/main" val="2413323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So </a:t>
            </a:r>
            <a:r>
              <a:rPr lang="en-US" sz="1200" dirty="0" err="1"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.net</a:t>
            </a: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 developers work with relational data using Entity Framework. </a:t>
            </a:r>
            <a:r>
              <a:rPr lang="en-US" sz="1200" dirty="0" err="1"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WebAPI</a:t>
            </a:r>
            <a:r>
              <a:rPr lang="en-US" sz="1200" dirty="0" smtClean="0">
                <a:solidFill>
                  <a:srgbClr val="333333"/>
                </a:solidFill>
                <a:effectLst/>
                <a:latin typeface="Segoe UI" panose="020B0502040204020203" pitchFamily="34" charset="0"/>
                <a:ea typeface="SimSun" panose="02010600030101010101" pitchFamily="2" charset="-122"/>
                <a:cs typeface="Times New Roman" panose="02020603050405020304" pitchFamily="18" charset="0"/>
              </a:rPr>
              <a:t> is also the important framework to build HTTP services and suitable for building RESTful services. There are a lot of useful JavaScript that provide complete supports to build SPA, such as AngularJS, Knockout.js and ember.js.</a:t>
            </a:r>
            <a:endParaRPr lang="en-US" sz="1200" dirty="0" smtClean="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98C91E9-6456-4BFE-8FA7-1BDD5022D6C8}" type="slidenum">
              <a:rPr lang="en-US" smtClean="0"/>
              <a:t>7</a:t>
            </a:fld>
            <a:endParaRPr lang="en-US"/>
          </a:p>
        </p:txBody>
      </p:sp>
    </p:spTree>
    <p:extLst>
      <p:ext uri="{BB962C8B-B14F-4D97-AF65-F5344CB8AC3E}">
        <p14:creationId xmlns:p14="http://schemas.microsoft.com/office/powerpoint/2010/main" val="2580072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4/28/2015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4/28/2015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4/28/2015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4/28/2015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4/28/2015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Single-Page Application</a:t>
            </a:r>
            <a:endParaRPr lang="en-US" dirty="0"/>
          </a:p>
        </p:txBody>
      </p:sp>
      <p:sp>
        <p:nvSpPr>
          <p:cNvPr id="3" name="Subtitle 2"/>
          <p:cNvSpPr>
            <a:spLocks noGrp="1"/>
          </p:cNvSpPr>
          <p:nvPr>
            <p:ph type="subTitle" idx="1"/>
          </p:nvPr>
        </p:nvSpPr>
        <p:spPr/>
        <p:txBody>
          <a:bodyPr/>
          <a:lstStyle/>
          <a:p>
            <a:r>
              <a:rPr lang="en-US" dirty="0" smtClean="0"/>
              <a:t>SEIS 752 Class topic</a:t>
            </a:r>
          </a:p>
          <a:p>
            <a:r>
              <a:rPr lang="en-US" dirty="0" smtClean="0"/>
              <a:t>Qiwen </a:t>
            </a:r>
            <a:r>
              <a:rPr lang="en-US" dirty="0" err="1" smtClean="0"/>
              <a:t>hu</a:t>
            </a:r>
            <a:endParaRPr lang="en-US" dirty="0"/>
          </a:p>
        </p:txBody>
      </p:sp>
    </p:spTree>
    <p:extLst>
      <p:ext uri="{BB962C8B-B14F-4D97-AF65-F5344CB8AC3E}">
        <p14:creationId xmlns:p14="http://schemas.microsoft.com/office/powerpoint/2010/main" val="3147406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Introduction</a:t>
            </a:r>
          </a:p>
          <a:p>
            <a:pPr>
              <a:buFont typeface="Wingdings" panose="05000000000000000000" pitchFamily="2" charset="2"/>
              <a:buChar char="q"/>
            </a:pPr>
            <a:r>
              <a:rPr lang="en-US" dirty="0" smtClean="0"/>
              <a:t>background</a:t>
            </a:r>
          </a:p>
          <a:p>
            <a:pPr>
              <a:buFont typeface="Wingdings" panose="05000000000000000000" pitchFamily="2" charset="2"/>
              <a:buChar char="q"/>
            </a:pPr>
            <a:r>
              <a:rPr lang="en-US" dirty="0" smtClean="0"/>
              <a:t>Dive in SPA</a:t>
            </a:r>
          </a:p>
          <a:p>
            <a:pPr>
              <a:buFont typeface="Wingdings" panose="05000000000000000000" pitchFamily="2" charset="2"/>
              <a:buChar char="q"/>
            </a:pPr>
            <a:r>
              <a:rPr lang="en-US" dirty="0" smtClean="0"/>
              <a:t>DEMO…</a:t>
            </a:r>
          </a:p>
          <a:p>
            <a:endParaRPr lang="en-US" dirty="0"/>
          </a:p>
        </p:txBody>
      </p:sp>
    </p:spTree>
    <p:extLst>
      <p:ext uri="{BB962C8B-B14F-4D97-AF65-F5344CB8AC3E}">
        <p14:creationId xmlns:p14="http://schemas.microsoft.com/office/powerpoint/2010/main" val="1360910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SPA == Single-Page Application.</a:t>
            </a:r>
          </a:p>
          <a:p>
            <a:pPr>
              <a:buFont typeface="Wingdings" panose="05000000000000000000" pitchFamily="2" charset="2"/>
              <a:buChar char="q"/>
            </a:pPr>
            <a:r>
              <a:rPr lang="en-US" dirty="0" smtClean="0"/>
              <a:t>Latest trend</a:t>
            </a:r>
          </a:p>
          <a:p>
            <a:pPr>
              <a:buFont typeface="Wingdings" panose="05000000000000000000" pitchFamily="2" charset="2"/>
              <a:buChar char="q"/>
            </a:pPr>
            <a:r>
              <a:rPr lang="en-US" dirty="0" smtClean="0"/>
              <a:t>SPA</a:t>
            </a:r>
            <a:endParaRPr lang="en-US" dirty="0"/>
          </a:p>
        </p:txBody>
      </p:sp>
      <p:graphicFrame>
        <p:nvGraphicFramePr>
          <p:cNvPr id="4" name="Diagram 3"/>
          <p:cNvGraphicFramePr/>
          <p:nvPr>
            <p:extLst>
              <p:ext uri="{D42A27DB-BD31-4B8C-83A1-F6EECF244321}">
                <p14:modId xmlns:p14="http://schemas.microsoft.com/office/powerpoint/2010/main" val="3404087022"/>
              </p:ext>
            </p:extLst>
          </p:nvPr>
        </p:nvGraphicFramePr>
        <p:xfrm>
          <a:off x="1845188" y="2851354"/>
          <a:ext cx="4988231" cy="2824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4438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Old-school:</a:t>
            </a:r>
          </a:p>
          <a:p>
            <a:pPr>
              <a:buFont typeface="Wingdings" panose="05000000000000000000" pitchFamily="2" charset="2"/>
              <a:buChar char="q"/>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832" y="2242956"/>
            <a:ext cx="7022973" cy="3357744"/>
          </a:xfrm>
          <a:prstGeom prst="rect">
            <a:avLst/>
          </a:prstGeom>
        </p:spPr>
      </p:pic>
    </p:spTree>
    <p:extLst>
      <p:ext uri="{BB962C8B-B14F-4D97-AF65-F5344CB8AC3E}">
        <p14:creationId xmlns:p14="http://schemas.microsoft.com/office/powerpoint/2010/main" val="4235683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r>
              <a:rPr lang="en-US" sz="3600" dirty="0" smtClean="0"/>
              <a:t>(cont.)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Architecture of SPA</a:t>
            </a:r>
          </a:p>
          <a:p>
            <a:pPr>
              <a:buFont typeface="Wingdings" panose="05000000000000000000" pitchFamily="2" charset="2"/>
              <a:buChar char="q"/>
            </a:pPr>
            <a:r>
              <a:rPr lang="en-US" dirty="0" smtClean="0"/>
              <a:t>All </a:t>
            </a:r>
            <a:r>
              <a:rPr lang="en-US" dirty="0"/>
              <a:t>interaction with the </a:t>
            </a:r>
            <a:r>
              <a:rPr lang="en-US" dirty="0" smtClean="0"/>
              <a:t>server</a:t>
            </a:r>
          </a:p>
          <a:p>
            <a:pPr marL="0" indent="0">
              <a:buNone/>
            </a:pPr>
            <a:r>
              <a:rPr lang="en-US" dirty="0" smtClean="0"/>
              <a:t>     happens </a:t>
            </a:r>
            <a:r>
              <a:rPr lang="en-US" dirty="0"/>
              <a:t>asynchronously</a:t>
            </a:r>
            <a:endParaRPr lang="en-US" dirty="0" smtClean="0"/>
          </a:p>
          <a:p>
            <a:pPr>
              <a:buFont typeface="Wingdings" panose="05000000000000000000" pitchFamily="2" charset="2"/>
              <a:buChar char="q"/>
            </a:pPr>
            <a:r>
              <a:rPr lang="en-US" dirty="0" smtClean="0"/>
              <a:t>Server side is only </a:t>
            </a:r>
            <a:r>
              <a:rPr lang="en-US" dirty="0"/>
              <a:t>run for </a:t>
            </a:r>
            <a:r>
              <a:rPr lang="en-US" dirty="0" smtClean="0"/>
              <a:t>:</a:t>
            </a:r>
          </a:p>
          <a:p>
            <a:pPr lvl="1">
              <a:buFont typeface="Wingdings" panose="05000000000000000000" pitchFamily="2" charset="2"/>
              <a:buChar char="q"/>
            </a:pPr>
            <a:r>
              <a:rPr lang="en-US" dirty="0"/>
              <a:t>R</a:t>
            </a:r>
            <a:r>
              <a:rPr lang="en-US" dirty="0" smtClean="0"/>
              <a:t>etrieving </a:t>
            </a:r>
            <a:r>
              <a:rPr lang="en-US" dirty="0"/>
              <a:t>and </a:t>
            </a:r>
            <a:r>
              <a:rPr lang="en-US" dirty="0" smtClean="0"/>
              <a:t>persisting </a:t>
            </a:r>
            <a:r>
              <a:rPr lang="en-US" dirty="0"/>
              <a:t>application data </a:t>
            </a:r>
            <a:endParaRPr lang="en-US" dirty="0" smtClean="0"/>
          </a:p>
          <a:p>
            <a:pPr lvl="1">
              <a:buFont typeface="Wingdings" panose="05000000000000000000" pitchFamily="2" charset="2"/>
              <a:buChar char="q"/>
            </a:pPr>
            <a:r>
              <a:rPr lang="en-US" dirty="0" smtClean="0"/>
              <a:t>Other resources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6192" t="7596" r="3272" b="4613"/>
          <a:stretch/>
        </p:blipFill>
        <p:spPr>
          <a:xfrm>
            <a:off x="6126480" y="1900927"/>
            <a:ext cx="4786183" cy="3912973"/>
          </a:xfrm>
          <a:prstGeom prst="rect">
            <a:avLst/>
          </a:prstGeom>
        </p:spPr>
      </p:pic>
    </p:spTree>
    <p:extLst>
      <p:ext uri="{BB962C8B-B14F-4D97-AF65-F5344CB8AC3E}">
        <p14:creationId xmlns:p14="http://schemas.microsoft.com/office/powerpoint/2010/main" val="636585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 in SPA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SPA is structured as: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599" t="17854" r="5017" b="6280"/>
          <a:stretch/>
        </p:blipFill>
        <p:spPr>
          <a:xfrm>
            <a:off x="3546566" y="1845734"/>
            <a:ext cx="5159828" cy="2890156"/>
          </a:xfrm>
          <a:prstGeom prst="rect">
            <a:avLst/>
          </a:prstGeom>
        </p:spPr>
      </p:pic>
    </p:spTree>
    <p:extLst>
      <p:ext uri="{BB962C8B-B14F-4D97-AF65-F5344CB8AC3E}">
        <p14:creationId xmlns:p14="http://schemas.microsoft.com/office/powerpoint/2010/main" val="88772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Dive in </a:t>
            </a:r>
            <a:r>
              <a:rPr lang="en-US" dirty="0" smtClean="0"/>
              <a:t>SPA </a:t>
            </a:r>
            <a:r>
              <a:rPr lang="en-US" sz="3600" dirty="0" smtClean="0"/>
              <a:t>(cont.)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dirty="0" smtClean="0"/>
              <a:t>Technologies:</a:t>
            </a:r>
          </a:p>
          <a:p>
            <a:pPr>
              <a:buFont typeface="Wingdings" panose="05000000000000000000" pitchFamily="2" charset="2"/>
              <a:buChar char="q"/>
            </a:pPr>
            <a:r>
              <a:rPr lang="en-US" sz="2800" dirty="0" smtClean="0"/>
              <a:t>Framework:</a:t>
            </a:r>
          </a:p>
          <a:p>
            <a:pPr lvl="1">
              <a:buFont typeface="Wingdings" panose="05000000000000000000" pitchFamily="2" charset="2"/>
              <a:buChar char="q"/>
            </a:pPr>
            <a:r>
              <a:rPr lang="en-US" sz="2400" dirty="0" smtClean="0"/>
              <a:t>Entity Framework</a:t>
            </a:r>
          </a:p>
          <a:p>
            <a:pPr lvl="1">
              <a:buFont typeface="Wingdings" panose="05000000000000000000" pitchFamily="2" charset="2"/>
              <a:buChar char="q"/>
            </a:pPr>
            <a:r>
              <a:rPr lang="en-US" sz="2400" dirty="0" err="1" smtClean="0"/>
              <a:t>WebAPI</a:t>
            </a:r>
            <a:endParaRPr lang="en-US" sz="2400" dirty="0" smtClean="0"/>
          </a:p>
          <a:p>
            <a:pPr>
              <a:buFont typeface="Wingdings" panose="05000000000000000000" pitchFamily="2" charset="2"/>
              <a:buChar char="q"/>
            </a:pPr>
            <a:r>
              <a:rPr lang="en-US" sz="2800" dirty="0" err="1" smtClean="0"/>
              <a:t>JavaScripts</a:t>
            </a:r>
            <a:r>
              <a:rPr lang="en-US" sz="2800" dirty="0" smtClean="0"/>
              <a:t>:</a:t>
            </a:r>
            <a:r>
              <a:rPr lang="en-US" sz="2800" dirty="0"/>
              <a:t> </a:t>
            </a:r>
            <a:r>
              <a:rPr lang="en-US" sz="2800" dirty="0" smtClean="0"/>
              <a:t>  </a:t>
            </a:r>
          </a:p>
          <a:p>
            <a:pPr lvl="1">
              <a:buFont typeface="Wingdings" panose="05000000000000000000" pitchFamily="2" charset="2"/>
              <a:buChar char="q"/>
            </a:pPr>
            <a:r>
              <a:rPr lang="en-US" sz="2400" dirty="0" smtClean="0"/>
              <a:t> 	    AngularJS</a:t>
            </a:r>
          </a:p>
          <a:p>
            <a:pPr lvl="1">
              <a:buFont typeface="Wingdings" panose="05000000000000000000" pitchFamily="2" charset="2"/>
              <a:buChar char="q"/>
            </a:pPr>
            <a:r>
              <a:rPr lang="en-US" sz="2400" dirty="0" smtClean="0"/>
              <a:t>    	          Knockout.js</a:t>
            </a:r>
          </a:p>
          <a:p>
            <a:pPr lvl="1">
              <a:buFont typeface="Wingdings" panose="05000000000000000000" pitchFamily="2" charset="2"/>
              <a:buChar char="q"/>
            </a:pPr>
            <a:r>
              <a:rPr lang="en-US" sz="2400" dirty="0" smtClean="0"/>
              <a:t>  		  Ember.js</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598" y="4159327"/>
            <a:ext cx="609708" cy="60970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3437" y="4572555"/>
            <a:ext cx="422733" cy="42273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3293" y="4995288"/>
            <a:ext cx="557160" cy="529303"/>
          </a:xfrm>
          <a:prstGeom prst="rect">
            <a:avLst/>
          </a:prstGeom>
        </p:spPr>
      </p:pic>
    </p:spTree>
    <p:extLst>
      <p:ext uri="{BB962C8B-B14F-4D97-AF65-F5344CB8AC3E}">
        <p14:creationId xmlns:p14="http://schemas.microsoft.com/office/powerpoint/2010/main" val="2437431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21242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normAutofit/>
          </a:bodyPr>
          <a:lstStyle/>
          <a:p>
            <a:pPr algn="ctr"/>
            <a:endParaRPr lang="en-US" sz="3600" dirty="0" smtClean="0"/>
          </a:p>
          <a:p>
            <a:pPr algn="ctr"/>
            <a:endParaRPr lang="en-US" sz="3600" dirty="0"/>
          </a:p>
          <a:p>
            <a:pPr algn="ctr"/>
            <a:r>
              <a:rPr lang="en-US" sz="3600" dirty="0" smtClean="0"/>
              <a:t>Thank you!</a:t>
            </a:r>
            <a:endParaRPr lang="en-US" sz="3600" dirty="0"/>
          </a:p>
        </p:txBody>
      </p:sp>
    </p:spTree>
    <p:extLst>
      <p:ext uri="{BB962C8B-B14F-4D97-AF65-F5344CB8AC3E}">
        <p14:creationId xmlns:p14="http://schemas.microsoft.com/office/powerpoint/2010/main" val="1375568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1123</TotalTime>
  <Words>359</Words>
  <Application>Microsoft Office PowerPoint</Application>
  <PresentationFormat>Widescreen</PresentationFormat>
  <Paragraphs>62</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SimSun</vt:lpstr>
      <vt:lpstr>Calibri</vt:lpstr>
      <vt:lpstr>Calibri Light</vt:lpstr>
      <vt:lpstr>Segoe UI</vt:lpstr>
      <vt:lpstr>Times New Roman</vt:lpstr>
      <vt:lpstr>Wingdings</vt:lpstr>
      <vt:lpstr>Retrospect</vt:lpstr>
      <vt:lpstr>Single-Page Application</vt:lpstr>
      <vt:lpstr>Overview</vt:lpstr>
      <vt:lpstr>Introduction</vt:lpstr>
      <vt:lpstr>Background</vt:lpstr>
      <vt:lpstr>Background (cont.)</vt:lpstr>
      <vt:lpstr>Dive in SPA</vt:lpstr>
      <vt:lpstr>Dive in SPA (cont.)</vt:lpstr>
      <vt:lpstr>DEMO…</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Single-Page Application</dc:title>
  <dc:creator>Qiwen Hu</dc:creator>
  <cp:lastModifiedBy>Qiwen Hu</cp:lastModifiedBy>
  <cp:revision>11</cp:revision>
  <dcterms:created xsi:type="dcterms:W3CDTF">2015-04-28T19:17:24Z</dcterms:created>
  <dcterms:modified xsi:type="dcterms:W3CDTF">2015-04-29T14:01:05Z</dcterms:modified>
</cp:coreProperties>
</file>