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ddc1595c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25ddc1595c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314b31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26314b316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314b31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26314b316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314b316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26314b316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ddc1595c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25ddc1595c_3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ddc1595c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25ddc1595c_3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5ddc1595c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5ddc1595c_3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ddc1595c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25ddc1595c_3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ddc1595c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25ddc1595c_3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5ddc1595c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25ddc1595c_3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ddc1595c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25ddc1595c_3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5ddc1595c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25ddc1595c_3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916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Max Knapsack NP-Complete Project Presentation</a:t>
            </a:r>
            <a:endParaRPr/>
          </a:p>
        </p:txBody>
      </p:sp>
      <p:sp>
        <p:nvSpPr>
          <p:cNvPr id="130" name="Google Shape;130;p25"/>
          <p:cNvSpPr txBox="1"/>
          <p:nvPr>
            <p:ph idx="1" type="subTitle"/>
          </p:nvPr>
        </p:nvSpPr>
        <p:spPr>
          <a:xfrm>
            <a:off x="1143000" y="2165166"/>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By Trevor Woodman, Joe Drake, Patrick Glebus, and Jacob Hataway</a:t>
            </a:r>
            <a:endParaRPr/>
          </a:p>
        </p:txBody>
      </p:sp>
      <p:pic>
        <p:nvPicPr>
          <p:cNvPr id="131" name="Google Shape;131;p25"/>
          <p:cNvPicPr preferRelativeResize="0"/>
          <p:nvPr/>
        </p:nvPicPr>
        <p:blipFill>
          <a:blip r:embed="rId3">
            <a:alphaModFix/>
          </a:blip>
          <a:stretch>
            <a:fillRect/>
          </a:stretch>
        </p:blipFill>
        <p:spPr>
          <a:xfrm>
            <a:off x="3269444" y="2796764"/>
            <a:ext cx="2605100" cy="22574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Approximation Explanation</a:t>
            </a:r>
            <a:endParaRPr sz="1100"/>
          </a:p>
        </p:txBody>
      </p:sp>
      <p:cxnSp>
        <p:nvCxnSpPr>
          <p:cNvPr id="199" name="Google Shape;199;p34"/>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00" name="Google Shape;200;p34"/>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4"/>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800"/>
              </a:spcBef>
              <a:spcAft>
                <a:spcPts val="0"/>
              </a:spcAft>
              <a:buClr>
                <a:schemeClr val="dk1"/>
              </a:buClr>
              <a:buSzPts val="1800"/>
              <a:buFont typeface="Arial"/>
              <a:buChar char="•"/>
            </a:pPr>
            <a:r>
              <a:rPr lang="en" sz="1100"/>
              <a:t>For solving the approximation, we use fractional knapsack to help us construct it</a:t>
            </a:r>
            <a:endParaRPr sz="1100"/>
          </a:p>
          <a:p>
            <a:pPr indent="-209550" lvl="0" marL="254000" marR="0" rtl="0" algn="l">
              <a:lnSpc>
                <a:spcPct val="90000"/>
              </a:lnSpc>
              <a:spcBef>
                <a:spcPts val="800"/>
              </a:spcBef>
              <a:spcAft>
                <a:spcPts val="0"/>
              </a:spcAft>
              <a:buSzPts val="1100"/>
              <a:buChar char="•"/>
            </a:pPr>
            <a:r>
              <a:rPr lang="en" sz="1100"/>
              <a:t>Assume for simplicity that all items individually fit in the sack. We construct a solution (S1={1,...,k}) by packing items greedily as long as possible. Then we construct a second solution (S2 = {k+1}) containing the first item that did not fit in S1. Since S1 U S2 provides the </a:t>
            </a:r>
            <a:r>
              <a:rPr lang="en" sz="1100"/>
              <a:t>upper</a:t>
            </a:r>
            <a:r>
              <a:rPr lang="en" sz="1100"/>
              <a:t> bound for the Linear Programming Relaxation Problem, one of the sets (S1 or S2) must have at least m/2; we thus return whichever of S1 and S2 that contains better value to obtain a ½-approximation</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Non Optimal Input Example</a:t>
            </a:r>
            <a:endParaRPr sz="1100"/>
          </a:p>
        </p:txBody>
      </p:sp>
      <p:cxnSp>
        <p:nvCxnSpPr>
          <p:cNvPr id="207" name="Google Shape;207;p35"/>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08" name="Google Shape;208;p35"/>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5"/>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800"/>
              </a:spcBef>
              <a:spcAft>
                <a:spcPts val="0"/>
              </a:spcAft>
              <a:buClr>
                <a:schemeClr val="dk1"/>
              </a:buClr>
              <a:buSzPts val="1800"/>
              <a:buFont typeface="Arial"/>
              <a:buChar char="•"/>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Upper Bounds</a:t>
            </a:r>
            <a:endParaRPr sz="1100"/>
          </a:p>
        </p:txBody>
      </p:sp>
      <p:cxnSp>
        <p:nvCxnSpPr>
          <p:cNvPr id="215" name="Google Shape;215;p36"/>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16" name="Google Shape;216;p36"/>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6"/>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285750" lvl="0" marL="254000" marR="0" rtl="0" algn="l">
              <a:lnSpc>
                <a:spcPct val="90000"/>
              </a:lnSpc>
              <a:spcBef>
                <a:spcPts val="800"/>
              </a:spcBef>
              <a:spcAft>
                <a:spcPts val="0"/>
              </a:spcAft>
              <a:buClr>
                <a:schemeClr val="dk1"/>
              </a:buClr>
              <a:buSzPts val="2300"/>
              <a:buFont typeface="Arial"/>
              <a:buChar char="•"/>
            </a:pPr>
            <a:r>
              <a:rPr lang="en" sz="1600"/>
              <a:t>The upper bound for bounded knapsack is </a:t>
            </a:r>
            <a:endParaRPr sz="1600"/>
          </a:p>
          <a:p>
            <a:pPr indent="0" lvl="0" marL="457200" marR="0" rtl="0" algn="l">
              <a:lnSpc>
                <a:spcPct val="90000"/>
              </a:lnSpc>
              <a:spcBef>
                <a:spcPts val="800"/>
              </a:spcBef>
              <a:spcAft>
                <a:spcPts val="0"/>
              </a:spcAft>
              <a:buNone/>
            </a:pPr>
            <a:r>
              <a:rPr lang="en" sz="1600"/>
              <a:t>S = max (S1, S2)</a:t>
            </a:r>
            <a:endParaRPr sz="1600"/>
          </a:p>
          <a:p>
            <a:pPr indent="0" lvl="0" marL="457200" marR="0" rtl="0" algn="l">
              <a:lnSpc>
                <a:spcPct val="90000"/>
              </a:lnSpc>
              <a:spcBef>
                <a:spcPts val="800"/>
              </a:spcBef>
              <a:spcAft>
                <a:spcPts val="0"/>
              </a:spcAft>
              <a:buNone/>
            </a:pPr>
            <a:r>
              <a:t/>
            </a:r>
            <a:endParaRPr sz="1600"/>
          </a:p>
          <a:p>
            <a:pPr indent="0" lvl="0" marL="0" marR="0" rtl="0" algn="l">
              <a:lnSpc>
                <a:spcPct val="90000"/>
              </a:lnSpc>
              <a:spcBef>
                <a:spcPts val="800"/>
              </a:spcBef>
              <a:spcAft>
                <a:spcPts val="0"/>
              </a:spcAft>
              <a:buNone/>
            </a:pPr>
            <a:r>
              <a:rPr lang="en" sz="1600"/>
              <a:t>We came up with this because S1 U S2 provides the upper bound </a:t>
            </a:r>
            <a:endParaRPr sz="1600"/>
          </a:p>
          <a:p>
            <a:pPr indent="0" lvl="0" marL="0" marR="0" rtl="0" algn="l">
              <a:lnSpc>
                <a:spcPct val="90000"/>
              </a:lnSpc>
              <a:spcBef>
                <a:spcPts val="800"/>
              </a:spcBef>
              <a:spcAft>
                <a:spcPts val="0"/>
              </a:spcAft>
              <a:buNone/>
            </a:pPr>
            <a:r>
              <a:t/>
            </a:r>
            <a:endParaRPr sz="1600"/>
          </a:p>
          <a:p>
            <a:pPr indent="0" lvl="0" marL="0" marR="0" rtl="0" algn="l">
              <a:lnSpc>
                <a:spcPct val="90000"/>
              </a:lnSpc>
              <a:spcBef>
                <a:spcPts val="800"/>
              </a:spcBef>
              <a:spcAft>
                <a:spcPts val="0"/>
              </a:spcAft>
              <a:buNone/>
            </a:pPr>
            <a:r>
              <a:t/>
            </a:r>
            <a:endParaRPr sz="16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rPr lang="en" sz="1600"/>
              <a:t>The time complexity for the computation of U1 or U2 is O(n) if the item types are already sorted. If this is not the case , the computation can still be done in O(n) time though an immediate adaptation of procedure Critical Item.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335575" y="726506"/>
            <a:ext cx="8045100" cy="4314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9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Arial"/>
              <a:buNone/>
            </a:pPr>
            <a:r>
              <a:rPr lang="en" sz="1800">
                <a:solidFill>
                  <a:schemeClr val="dk1"/>
                </a:solidFill>
                <a:latin typeface="Calibri"/>
                <a:ea typeface="Calibri"/>
                <a:cs typeface="Calibri"/>
                <a:sym typeface="Calibri"/>
              </a:rPr>
              <a:t>The Decision Problem:</a:t>
            </a:r>
            <a:endParaRPr sz="1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23850" lvl="0" marL="457200" marR="0" rtl="0" algn="l">
              <a:lnSpc>
                <a:spcPct val="90000"/>
              </a:lnSpc>
              <a:spcBef>
                <a:spcPts val="4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Given a bag, or a knapsack, that can hold some maximum positive weight w, and given a list of items, each with a unique name, a weight, a value, and a maximum amount of copies of the item (c), does there exist a combination of items that achieves a value of at least V, while not exceeding weight w?</a:t>
            </a:r>
            <a:endParaRPr sz="1100"/>
          </a:p>
          <a:p>
            <a:pPr indent="0" lvl="1" marL="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1" marL="34290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None/>
            </a:pPr>
            <a:r>
              <a:rPr lang="en" sz="1800">
                <a:solidFill>
                  <a:schemeClr val="dk1"/>
                </a:solidFill>
                <a:latin typeface="Calibri"/>
                <a:ea typeface="Calibri"/>
                <a:cs typeface="Calibri"/>
                <a:sym typeface="Calibri"/>
              </a:rPr>
              <a:t>The </a:t>
            </a:r>
            <a:r>
              <a:rPr b="0" i="0" lang="en" sz="1800" u="none" cap="none" strike="noStrike">
                <a:solidFill>
                  <a:schemeClr val="dk1"/>
                </a:solidFill>
                <a:latin typeface="Calibri"/>
                <a:ea typeface="Calibri"/>
                <a:cs typeface="Calibri"/>
                <a:sym typeface="Calibri"/>
              </a:rPr>
              <a:t>Optimization </a:t>
            </a:r>
            <a:r>
              <a:rPr lang="en" sz="1800">
                <a:solidFill>
                  <a:schemeClr val="dk1"/>
                </a:solidFill>
                <a:latin typeface="Calibri"/>
                <a:ea typeface="Calibri"/>
                <a:cs typeface="Calibri"/>
                <a:sym typeface="Calibri"/>
              </a:rPr>
              <a:t>Problem</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23850" lvl="0" marL="457200" marR="0" rtl="0" algn="l">
              <a:lnSpc>
                <a:spcPct val="90000"/>
              </a:lnSpc>
              <a:spcBef>
                <a:spcPts val="800"/>
              </a:spcBef>
              <a:spcAft>
                <a:spcPts val="0"/>
              </a:spcAft>
              <a:buSzPts val="1500"/>
              <a:buFont typeface="Calibri"/>
              <a:buChar char="●"/>
            </a:pPr>
            <a:r>
              <a:rPr lang="en" sz="1500">
                <a:latin typeface="Calibri"/>
                <a:ea typeface="Calibri"/>
                <a:cs typeface="Calibri"/>
                <a:sym typeface="Calibri"/>
              </a:rPr>
              <a:t>Given a knapsack and a set of items as described above, what combination of items achieves the maximum value possible, while not exceeding weight w?</a:t>
            </a:r>
            <a:endParaRPr sz="1500">
              <a:latin typeface="Calibri"/>
              <a:ea typeface="Calibri"/>
              <a:cs typeface="Calibri"/>
              <a:sym typeface="Calibri"/>
            </a:endParaRPr>
          </a:p>
        </p:txBody>
      </p:sp>
      <p:sp>
        <p:nvSpPr>
          <p:cNvPr id="137" name="Google Shape;137;p26"/>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My Problem</a:t>
            </a:r>
            <a:endParaRPr sz="1100"/>
          </a:p>
        </p:txBody>
      </p:sp>
      <p:cxnSp>
        <p:nvCxnSpPr>
          <p:cNvPr id="138" name="Google Shape;138;p26"/>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39" name="Google Shape;139;p26"/>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335575" y="726525"/>
            <a:ext cx="4727700" cy="4314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400"/>
              </a:spcBef>
              <a:spcAft>
                <a:spcPts val="0"/>
              </a:spcAft>
              <a:buNone/>
            </a:pPr>
            <a:r>
              <a:rPr lang="en" sz="1800">
                <a:latin typeface="Calibri"/>
                <a:ea typeface="Calibri"/>
                <a:cs typeface="Calibri"/>
                <a:sym typeface="Calibri"/>
              </a:rPr>
              <a:t>Input:</a:t>
            </a:r>
            <a:endParaRPr sz="1800">
              <a:latin typeface="Calibri"/>
              <a:ea typeface="Calibri"/>
              <a:cs typeface="Calibri"/>
              <a:sym typeface="Calibri"/>
            </a:endParaRPr>
          </a:p>
          <a:p>
            <a:pPr indent="0" lvl="0" marL="0" marR="0" rtl="0" algn="l">
              <a:lnSpc>
                <a:spcPct val="90000"/>
              </a:lnSpc>
              <a:spcBef>
                <a:spcPts val="400"/>
              </a:spcBef>
              <a:spcAft>
                <a:spcPts val="0"/>
              </a:spcAft>
              <a:buNone/>
            </a:pPr>
            <a:r>
              <a:t/>
            </a:r>
            <a:endParaRPr sz="900">
              <a:latin typeface="Calibri"/>
              <a:ea typeface="Calibri"/>
              <a:cs typeface="Calibri"/>
              <a:sym typeface="Calibri"/>
            </a:endParaRPr>
          </a:p>
          <a:p>
            <a:pPr indent="-317500" lvl="0" marL="457200" marR="0" rtl="0" algn="just">
              <a:lnSpc>
                <a:spcPct val="90000"/>
              </a:lnSpc>
              <a:spcBef>
                <a:spcPts val="400"/>
              </a:spcBef>
              <a:spcAft>
                <a:spcPts val="0"/>
              </a:spcAft>
              <a:buSzPts val="1400"/>
              <a:buFont typeface="Calibri"/>
              <a:buChar char="●"/>
            </a:pPr>
            <a:r>
              <a:rPr lang="en">
                <a:latin typeface="Calibri"/>
                <a:ea typeface="Calibri"/>
                <a:cs typeface="Calibri"/>
                <a:sym typeface="Calibri"/>
              </a:rPr>
              <a:t>Input will begin with a single line containing a nonnegative integer weight w, representing the maximum capacity of the knapsack. This is followed by a single line that contains a nonnegative integer n followed by exactly n lines each of which contains four items (String, real, real, int). The first value is the item's name, the second is the dollar value of the item, the third is the item's weight, and the fourth is the </a:t>
            </a:r>
            <a:r>
              <a:rPr lang="en">
                <a:latin typeface="Calibri"/>
                <a:ea typeface="Calibri"/>
                <a:cs typeface="Calibri"/>
                <a:sym typeface="Calibri"/>
              </a:rPr>
              <a:t>availability</a:t>
            </a:r>
            <a:r>
              <a:rPr lang="en">
                <a:latin typeface="Calibri"/>
                <a:ea typeface="Calibri"/>
                <a:cs typeface="Calibri"/>
                <a:sym typeface="Calibri"/>
              </a:rPr>
              <a:t> bound on how many of that item you can put into the knapsack</a:t>
            </a:r>
            <a:endParaRPr>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rPr lang="en"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t/>
            </a:r>
            <a:endParaRPr sz="900">
              <a:solidFill>
                <a:schemeClr val="dk1"/>
              </a:solidFill>
              <a:latin typeface="Calibri"/>
              <a:ea typeface="Calibri"/>
              <a:cs typeface="Calibri"/>
              <a:sym typeface="Calibri"/>
            </a:endParaRPr>
          </a:p>
          <a:p>
            <a:pPr indent="-317500" lvl="0" marL="457200" marR="0" rtl="0" algn="just">
              <a:lnSpc>
                <a:spcPct val="90000"/>
              </a:lnSpc>
              <a:spcBef>
                <a:spcPts val="40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first lines are the list of items in the knapsack with the name, value and weight. The final line is the total value of items in the knapsack, formatted to two decimal places</a:t>
            </a:r>
            <a:endParaRPr>
              <a:solidFill>
                <a:schemeClr val="dk1"/>
              </a:solidFill>
              <a:latin typeface="Calibri"/>
              <a:ea typeface="Calibri"/>
              <a:cs typeface="Calibri"/>
              <a:sym typeface="Calibri"/>
            </a:endParaRPr>
          </a:p>
        </p:txBody>
      </p:sp>
      <p:sp>
        <p:nvSpPr>
          <p:cNvPr id="145" name="Google Shape;145;p27"/>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Problem Input and O</a:t>
            </a:r>
            <a:r>
              <a:rPr lang="en" sz="2700">
                <a:solidFill>
                  <a:schemeClr val="dk1"/>
                </a:solidFill>
                <a:latin typeface="Calibri"/>
                <a:ea typeface="Calibri"/>
                <a:cs typeface="Calibri"/>
                <a:sym typeface="Calibri"/>
              </a:rPr>
              <a:t>utput</a:t>
            </a:r>
            <a:endParaRPr sz="1100"/>
          </a:p>
        </p:txBody>
      </p:sp>
      <p:cxnSp>
        <p:nvCxnSpPr>
          <p:cNvPr id="146" name="Google Shape;146;p27"/>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47" name="Google Shape;147;p27"/>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7"/>
          <p:cNvSpPr txBox="1"/>
          <p:nvPr/>
        </p:nvSpPr>
        <p:spPr>
          <a:xfrm>
            <a:off x="5284150" y="1095000"/>
            <a:ext cx="3506100" cy="183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EFEFEF"/>
                </a:highlight>
              </a:rPr>
              <a:t>11		    </a:t>
            </a:r>
            <a:r>
              <a:rPr lang="en" sz="1200">
                <a:solidFill>
                  <a:srgbClr val="38761D"/>
                </a:solidFill>
                <a:highlight>
                  <a:srgbClr val="EFEFEF"/>
                </a:highlight>
              </a:rPr>
              <a:t># Maximum weight of knapsack</a:t>
            </a:r>
            <a:endParaRPr sz="1200">
              <a:solidFill>
                <a:srgbClr val="38761D"/>
              </a:solidFill>
              <a:highlight>
                <a:srgbClr val="EFEFE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rPr>
              <a:t>3		    </a:t>
            </a:r>
            <a:r>
              <a:rPr lang="en" sz="1200">
                <a:solidFill>
                  <a:srgbClr val="38761D"/>
                </a:solidFill>
                <a:highlight>
                  <a:srgbClr val="EFEFEF"/>
                </a:highlight>
              </a:rPr>
              <a:t># Amount of items</a:t>
            </a:r>
            <a:endParaRPr sz="1200">
              <a:solidFill>
                <a:srgbClr val="38761D"/>
              </a:solidFill>
              <a:highlight>
                <a:srgbClr val="EFEFE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rPr>
              <a:t>ring 100 5 2	    </a:t>
            </a:r>
            <a:r>
              <a:rPr lang="en" sz="1200">
                <a:solidFill>
                  <a:srgbClr val="38761D"/>
                </a:solidFill>
                <a:highlight>
                  <a:srgbClr val="EFEFEF"/>
                </a:highlight>
              </a:rPr>
              <a:t># name value weight availability</a:t>
            </a:r>
            <a:endParaRPr sz="1200">
              <a:solidFill>
                <a:srgbClr val="38761D"/>
              </a:solidFill>
              <a:highlight>
                <a:srgbClr val="EFEFE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rPr>
              <a:t>gold 50 10 5</a:t>
            </a:r>
            <a:endParaRPr sz="1200">
              <a:solidFill>
                <a:srgbClr val="24292F"/>
              </a:solidFill>
              <a:highlight>
                <a:srgbClr val="EFEFEF"/>
              </a:highlight>
            </a:endParaRPr>
          </a:p>
          <a:p>
            <a:pPr indent="0" lvl="0" marL="0" rtl="0" algn="l">
              <a:lnSpc>
                <a:spcPct val="115000"/>
              </a:lnSpc>
              <a:spcBef>
                <a:spcPts val="1200"/>
              </a:spcBef>
              <a:spcAft>
                <a:spcPts val="1200"/>
              </a:spcAft>
              <a:buNone/>
            </a:pPr>
            <a:r>
              <a:rPr lang="en" sz="1200">
                <a:solidFill>
                  <a:srgbClr val="24292F"/>
                </a:solidFill>
                <a:highlight>
                  <a:srgbClr val="EFEFEF"/>
                </a:highlight>
              </a:rPr>
              <a:t>silver 50 5 1</a:t>
            </a:r>
            <a:endParaRPr>
              <a:highlight>
                <a:srgbClr val="EFEFEF"/>
              </a:highlight>
              <a:latin typeface="Verdana"/>
              <a:ea typeface="Verdana"/>
              <a:cs typeface="Verdana"/>
              <a:sym typeface="Verdana"/>
            </a:endParaRPr>
          </a:p>
        </p:txBody>
      </p:sp>
      <p:sp>
        <p:nvSpPr>
          <p:cNvPr id="149" name="Google Shape;149;p27"/>
          <p:cNvSpPr txBox="1"/>
          <p:nvPr/>
        </p:nvSpPr>
        <p:spPr>
          <a:xfrm>
            <a:off x="5284150" y="3075750"/>
            <a:ext cx="3506100" cy="16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4292F"/>
                </a:solidFill>
                <a:highlight>
                  <a:srgbClr val="EFEFEF"/>
                </a:highlight>
              </a:rPr>
              <a:t>ring 100 50	    # name, value, weight</a:t>
            </a:r>
            <a:endParaRPr sz="1200">
              <a:solidFill>
                <a:srgbClr val="24292F"/>
              </a:solidFill>
              <a:highlight>
                <a:srgbClr val="EFEFEF"/>
              </a:highlight>
            </a:endParaRPr>
          </a:p>
          <a:p>
            <a:pPr indent="0" lvl="0" marL="0" rtl="0" algn="l">
              <a:lnSpc>
                <a:spcPct val="115000"/>
              </a:lnSpc>
              <a:spcBef>
                <a:spcPts val="1200"/>
              </a:spcBef>
              <a:spcAft>
                <a:spcPts val="0"/>
              </a:spcAft>
              <a:buNone/>
            </a:pPr>
            <a:r>
              <a:rPr lang="en" sz="1200">
                <a:solidFill>
                  <a:srgbClr val="24292F"/>
                </a:solidFill>
                <a:highlight>
                  <a:srgbClr val="EFEFEF"/>
                </a:highlight>
              </a:rPr>
              <a:t>silver 50 25	 </a:t>
            </a:r>
            <a:endParaRPr sz="1200">
              <a:solidFill>
                <a:srgbClr val="24292F"/>
              </a:solidFill>
              <a:highlight>
                <a:srgbClr val="EFEFEF"/>
              </a:highlight>
            </a:endParaRPr>
          </a:p>
          <a:p>
            <a:pPr indent="0" lvl="0" marL="0" rtl="0" algn="l">
              <a:lnSpc>
                <a:spcPct val="115000"/>
              </a:lnSpc>
              <a:spcBef>
                <a:spcPts val="1200"/>
              </a:spcBef>
              <a:spcAft>
                <a:spcPts val="0"/>
              </a:spcAft>
              <a:buNone/>
            </a:pPr>
            <a:r>
              <a:rPr lang="en" sz="1200">
                <a:solidFill>
                  <a:srgbClr val="24292F"/>
                </a:solidFill>
                <a:highlight>
                  <a:srgbClr val="EFEFEF"/>
                </a:highlight>
              </a:rPr>
              <a:t>gold 5 1</a:t>
            </a:r>
            <a:endParaRPr sz="1200">
              <a:solidFill>
                <a:srgbClr val="24292F"/>
              </a:solidFill>
              <a:highlight>
                <a:srgbClr val="EFEFEF"/>
              </a:highlight>
            </a:endParaRPr>
          </a:p>
          <a:p>
            <a:pPr indent="0" lvl="0" marL="0" rtl="0" algn="l">
              <a:lnSpc>
                <a:spcPct val="115000"/>
              </a:lnSpc>
              <a:spcBef>
                <a:spcPts val="1200"/>
              </a:spcBef>
              <a:spcAft>
                <a:spcPts val="0"/>
              </a:spcAft>
              <a:buNone/>
            </a:pPr>
            <a:r>
              <a:rPr lang="en" sz="1200">
                <a:solidFill>
                  <a:srgbClr val="24292F"/>
                </a:solidFill>
                <a:highlight>
                  <a:srgbClr val="EFEFEF"/>
                </a:highlight>
              </a:rPr>
              <a:t>155.00</a:t>
            </a:r>
            <a:endParaRPr sz="1200">
              <a:solidFill>
                <a:srgbClr val="24292F"/>
              </a:solidFill>
              <a:highlight>
                <a:srgbClr val="EFEFEF"/>
              </a:highlight>
            </a:endParaRPr>
          </a:p>
          <a:p>
            <a:pPr indent="0" lvl="0" marL="0" rtl="0" algn="l">
              <a:lnSpc>
                <a:spcPct val="115000"/>
              </a:lnSpc>
              <a:spcBef>
                <a:spcPts val="0"/>
              </a:spcBef>
              <a:spcAft>
                <a:spcPts val="1200"/>
              </a:spcAft>
              <a:buNone/>
            </a:pPr>
            <a:r>
              <a:t/>
            </a:r>
            <a:endParaRPr sz="1200">
              <a:solidFill>
                <a:srgbClr val="24292F"/>
              </a:solidFill>
              <a:highlight>
                <a:srgbClr val="EFEFE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Reduction (justify its inclusion in  NP-Complete)</a:t>
            </a:r>
            <a:endParaRPr sz="1100"/>
          </a:p>
        </p:txBody>
      </p:sp>
      <p:cxnSp>
        <p:nvCxnSpPr>
          <p:cNvPr id="155" name="Google Shape;155;p28"/>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56" name="Google Shape;156;p28"/>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8"/>
          <p:cNvSpPr txBox="1"/>
          <p:nvPr/>
        </p:nvSpPr>
        <p:spPr>
          <a:xfrm>
            <a:off x="335585" y="726496"/>
            <a:ext cx="8044954" cy="100726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Show the reduction that justifies the problem is in NP-Complete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Sketch of Exact Solution (pseudo-code)</a:t>
            </a:r>
            <a:endParaRPr sz="1100"/>
          </a:p>
        </p:txBody>
      </p:sp>
      <p:cxnSp>
        <p:nvCxnSpPr>
          <p:cNvPr id="163" name="Google Shape;163;p29"/>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64" name="Google Shape;164;p29"/>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Worst Case Example (if possible)</a:t>
            </a:r>
            <a:endParaRPr sz="1100"/>
          </a:p>
        </p:txBody>
      </p:sp>
      <p:cxnSp>
        <p:nvCxnSpPr>
          <p:cNvPr id="170" name="Google Shape;170;p30"/>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71" name="Google Shape;171;p30"/>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Test Cases</a:t>
            </a:r>
            <a:endParaRPr sz="1100"/>
          </a:p>
        </p:txBody>
      </p:sp>
      <p:cxnSp>
        <p:nvCxnSpPr>
          <p:cNvPr id="177" name="Google Shape;177;p31"/>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78" name="Google Shape;178;p31"/>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1"/>
          <p:cNvSpPr txBox="1"/>
          <p:nvPr/>
        </p:nvSpPr>
        <p:spPr>
          <a:xfrm>
            <a:off x="335585" y="726495"/>
            <a:ext cx="8044954" cy="156207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How did you generate them? (hopefully with a python program)</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Test case Sizes?</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Performance of test cases of different sizes?</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Approximation Portion</a:t>
            </a:r>
            <a:endParaRPr/>
          </a:p>
        </p:txBody>
      </p:sp>
      <p:sp>
        <p:nvSpPr>
          <p:cNvPr id="185" name="Google Shape;185;p32"/>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dk1"/>
              </a:buClr>
              <a:buSzPts val="1800"/>
              <a:buNone/>
            </a:pPr>
            <a:r>
              <a:rPr lang="en"/>
              <a:t>By Trevor Woodman, Joe Drake, Patrick Glebus, and Jacob Hataway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Approximation</a:t>
            </a:r>
            <a:endParaRPr sz="1100"/>
          </a:p>
        </p:txBody>
      </p:sp>
      <p:cxnSp>
        <p:nvCxnSpPr>
          <p:cNvPr id="191" name="Google Shape;191;p33"/>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92" name="Google Shape;192;p33"/>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3"/>
          <p:cNvSpPr txBox="1"/>
          <p:nvPr/>
        </p:nvSpPr>
        <p:spPr>
          <a:xfrm>
            <a:off x="335585" y="726495"/>
            <a:ext cx="8044954" cy="1931941"/>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Sketch algorithm choices (anytime algorithms, greedy algorithms, stochastic algorithms).</a:t>
            </a:r>
            <a:endParaRPr sz="1100"/>
          </a:p>
          <a:p>
            <a:pPr indent="-254000" lvl="0" marL="2540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Bounds on its performance</a:t>
            </a:r>
            <a:endParaRPr sz="1100"/>
          </a:p>
          <a:p>
            <a:pPr indent="-254000" lvl="0" marL="2540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Plot comparing difference in run time and solution quality using your test cases.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