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11" Type="http://schemas.openxmlformats.org/officeDocument/2006/relationships/slide" Target="slides/slide5.xml"/><Relationship Id="rId22" Type="http://schemas.openxmlformats.org/officeDocument/2006/relationships/font" Target="fonts/RobotoMedium-italic.fntdata"/><Relationship Id="rId10" Type="http://schemas.openxmlformats.org/officeDocument/2006/relationships/slide" Target="slides/slide4.xml"/><Relationship Id="rId21" Type="http://schemas.openxmlformats.org/officeDocument/2006/relationships/font" Target="fonts/RobotoMedium-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Medium-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ddc1595c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25ddc1595c_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ddc1595c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25ddc1595c_3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6314b31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26314b316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314b31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26314b316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6314b316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26314b316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5ddc1595c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25ddc1595c_3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ddc1595c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25ddc1595c_3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5ddc1595c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25ddc1595c_3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6314b316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26314b3164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5ddc1595c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25ddc1595c_3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ddc1595c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25ddc1595c_3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ddc1595c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25ddc1595c_3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ddc1595c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25ddc1595c_3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916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Max Knapsack NP-Complete Project Presentation</a:t>
            </a:r>
            <a:endParaRPr/>
          </a:p>
        </p:txBody>
      </p:sp>
      <p:sp>
        <p:nvSpPr>
          <p:cNvPr id="130" name="Google Shape;130;p25"/>
          <p:cNvSpPr txBox="1"/>
          <p:nvPr>
            <p:ph idx="1" type="subTitle"/>
          </p:nvPr>
        </p:nvSpPr>
        <p:spPr>
          <a:xfrm>
            <a:off x="1143000" y="2165166"/>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By Trevor Woodman, Joe Drake, Patrick Glebus, and Jacob Hataway</a:t>
            </a:r>
            <a:endParaRPr/>
          </a:p>
        </p:txBody>
      </p:sp>
      <p:pic>
        <p:nvPicPr>
          <p:cNvPr id="131" name="Google Shape;131;p25"/>
          <p:cNvPicPr preferRelativeResize="0"/>
          <p:nvPr/>
        </p:nvPicPr>
        <p:blipFill>
          <a:blip r:embed="rId3">
            <a:alphaModFix/>
          </a:blip>
          <a:stretch>
            <a:fillRect/>
          </a:stretch>
        </p:blipFill>
        <p:spPr>
          <a:xfrm>
            <a:off x="3269444" y="2796764"/>
            <a:ext cx="2605100" cy="22574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Approximation</a:t>
            </a:r>
            <a:endParaRPr sz="1100"/>
          </a:p>
        </p:txBody>
      </p:sp>
      <p:cxnSp>
        <p:nvCxnSpPr>
          <p:cNvPr id="199" name="Google Shape;199;p34"/>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00" name="Google Shape;200;p34"/>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4"/>
          <p:cNvSpPr txBox="1"/>
          <p:nvPr/>
        </p:nvSpPr>
        <p:spPr>
          <a:xfrm>
            <a:off x="335585" y="726495"/>
            <a:ext cx="8044954" cy="1931941"/>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Sketch algorithm choices (anytime algorithms, greedy algorithms, stochastic algorithms).</a:t>
            </a:r>
            <a:endParaRPr sz="1100"/>
          </a:p>
          <a:p>
            <a:pPr indent="-254000" lvl="0" marL="2540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Bounds on its performance</a:t>
            </a:r>
            <a:endParaRPr sz="1100"/>
          </a:p>
          <a:p>
            <a:pPr indent="-254000" lvl="0" marL="2540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Plot comparing difference in run time and solution quality using your test cases.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Approximation Explanation</a:t>
            </a:r>
            <a:endParaRPr sz="1100"/>
          </a:p>
        </p:txBody>
      </p:sp>
      <p:cxnSp>
        <p:nvCxnSpPr>
          <p:cNvPr id="207" name="Google Shape;207;p35"/>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08" name="Google Shape;208;p35"/>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5"/>
          <p:cNvSpPr txBox="1"/>
          <p:nvPr/>
        </p:nvSpPr>
        <p:spPr>
          <a:xfrm>
            <a:off x="335585" y="726495"/>
            <a:ext cx="8045100" cy="1932000"/>
          </a:xfrm>
          <a:prstGeom prst="rect">
            <a:avLst/>
          </a:prstGeom>
          <a:noFill/>
          <a:ln>
            <a:noFill/>
          </a:ln>
        </p:spPr>
        <p:txBody>
          <a:bodyPr anchorCtr="0" anchor="t" bIns="34275" lIns="68575" spcFirstLastPara="1" rIns="68575" wrap="square" tIns="34275">
            <a:noAutofit/>
          </a:bodyPr>
          <a:lstStyle/>
          <a:p>
            <a:pPr indent="0" lvl="0" marL="457200" marR="0" rtl="0" algn="l">
              <a:lnSpc>
                <a:spcPct val="90000"/>
              </a:lnSpc>
              <a:spcBef>
                <a:spcPts val="800"/>
              </a:spcBef>
              <a:spcAft>
                <a:spcPts val="0"/>
              </a:spcAft>
              <a:buNone/>
            </a:pPr>
            <a:r>
              <a:rPr lang="en" sz="1600"/>
              <a:t>For solving the approximation, we use fractional knapsack to help us construct it</a:t>
            </a:r>
            <a:endParaRPr sz="1600"/>
          </a:p>
          <a:p>
            <a:pPr indent="0" lvl="0" marL="457200" marR="0" rtl="0" algn="l">
              <a:lnSpc>
                <a:spcPct val="90000"/>
              </a:lnSpc>
              <a:spcBef>
                <a:spcPts val="800"/>
              </a:spcBef>
              <a:spcAft>
                <a:spcPts val="0"/>
              </a:spcAft>
              <a:buNone/>
            </a:pPr>
            <a:r>
              <a:rPr lang="en" sz="1600"/>
              <a:t>We assume for simplicity that all items individually fit in the sack. We first construct a list which we call S1. S1 will contain a list of </a:t>
            </a:r>
            <a:r>
              <a:rPr lang="en" sz="1600"/>
              <a:t>{</a:t>
            </a:r>
            <a:r>
              <a:rPr lang="en" sz="1600"/>
              <a:t>1,...,k} where k equals the last element that doesn’t exceed the total weight. Given this we continue to pack items greedily as long as possible until we exceed the total weight. Once no more items can be added into S1, we construct a second list S2 that adds the first element that did not fit into the first knapsack. Then S2 repeats what S1 did, greedily adding items until no more can fit into the bag.</a:t>
            </a:r>
            <a:endParaRPr sz="1600"/>
          </a:p>
          <a:p>
            <a:pPr indent="0" lvl="0" marL="457200" marR="0" rtl="0" algn="l">
              <a:lnSpc>
                <a:spcPct val="90000"/>
              </a:lnSpc>
              <a:spcBef>
                <a:spcPts val="800"/>
              </a:spcBef>
              <a:spcAft>
                <a:spcPts val="0"/>
              </a:spcAft>
              <a:buNone/>
            </a:pPr>
            <a:r>
              <a:t/>
            </a:r>
            <a:endParaRPr sz="1600"/>
          </a:p>
          <a:p>
            <a:pPr indent="0" lvl="0" marL="457200" marR="0" rtl="0" algn="l">
              <a:lnSpc>
                <a:spcPct val="90000"/>
              </a:lnSpc>
              <a:spcBef>
                <a:spcPts val="800"/>
              </a:spcBef>
              <a:spcAft>
                <a:spcPts val="0"/>
              </a:spcAft>
              <a:buNone/>
            </a:pPr>
            <a:r>
              <a:rPr lang="en" sz="1600"/>
              <a:t>Since S1 union S2 provides the </a:t>
            </a:r>
            <a:r>
              <a:rPr lang="en" sz="1600"/>
              <a:t>upper</a:t>
            </a:r>
            <a:r>
              <a:rPr lang="en" sz="1600"/>
              <a:t> bound for the Linear Programming Relaxation Problem, one of the sets (S1 or S2) must have at least (max_weight)/2. Therefore, we return whichever of S1 and S2 that contains better value to obtain a valid ½-approximation.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Non Optimal Input Example</a:t>
            </a:r>
            <a:endParaRPr sz="1100"/>
          </a:p>
        </p:txBody>
      </p:sp>
      <p:cxnSp>
        <p:nvCxnSpPr>
          <p:cNvPr id="215" name="Google Shape;215;p36"/>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16" name="Google Shape;216;p36"/>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6"/>
          <p:cNvSpPr txBox="1"/>
          <p:nvPr/>
        </p:nvSpPr>
        <p:spPr>
          <a:xfrm>
            <a:off x="335585" y="726495"/>
            <a:ext cx="8045100" cy="1932000"/>
          </a:xfrm>
          <a:prstGeom prst="rect">
            <a:avLst/>
          </a:prstGeom>
          <a:noFill/>
          <a:ln>
            <a:noFill/>
          </a:ln>
        </p:spPr>
        <p:txBody>
          <a:bodyPr anchorCtr="0" anchor="t" bIns="34275" lIns="68575" spcFirstLastPara="1" rIns="68575" wrap="square" tIns="34275">
            <a:noAutofit/>
          </a:bodyPr>
          <a:lstStyle/>
          <a:p>
            <a:pPr indent="-260350" lvl="0" marL="254000" marR="0" rtl="0" algn="l">
              <a:lnSpc>
                <a:spcPct val="90000"/>
              </a:lnSpc>
              <a:spcBef>
                <a:spcPts val="800"/>
              </a:spcBef>
              <a:spcAft>
                <a:spcPts val="0"/>
              </a:spcAft>
              <a:buClr>
                <a:schemeClr val="dk1"/>
              </a:buClr>
              <a:buSzPts val="1900"/>
              <a:buFont typeface="Arial"/>
              <a:buChar char="•"/>
            </a:pPr>
            <a:r>
              <a:rPr lang="en" sz="1200"/>
              <a:t>In the example below, the </a:t>
            </a:r>
            <a:r>
              <a:rPr lang="en" sz="1200"/>
              <a:t>input given does not give the optimal choice</a:t>
            </a:r>
            <a:endParaRPr sz="1200"/>
          </a:p>
          <a:p>
            <a:pPr indent="0" lvl="0" marL="0" marR="0" rtl="0" algn="l">
              <a:lnSpc>
                <a:spcPct val="90000"/>
              </a:lnSpc>
              <a:spcBef>
                <a:spcPts val="800"/>
              </a:spcBef>
              <a:spcAft>
                <a:spcPts val="0"/>
              </a:spcAft>
              <a:buNone/>
            </a:pPr>
            <a:r>
              <a:t/>
            </a:r>
            <a:endParaRPr sz="1100"/>
          </a:p>
          <a:p>
            <a:pPr indent="0" lvl="0" marL="457200" marR="0" rtl="0" algn="l">
              <a:lnSpc>
                <a:spcPct val="90000"/>
              </a:lnSpc>
              <a:spcBef>
                <a:spcPts val="800"/>
              </a:spcBef>
              <a:spcAft>
                <a:spcPts val="0"/>
              </a:spcAft>
              <a:buNone/>
            </a:pPr>
            <a:r>
              <a:t/>
            </a:r>
            <a:endParaRPr sz="1100"/>
          </a:p>
          <a:p>
            <a:pPr indent="0" lvl="0" marL="45720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0" marR="0" rtl="0" algn="l">
              <a:lnSpc>
                <a:spcPct val="90000"/>
              </a:lnSpc>
              <a:spcBef>
                <a:spcPts val="800"/>
              </a:spcBef>
              <a:spcAft>
                <a:spcPts val="0"/>
              </a:spcAft>
              <a:buNone/>
            </a:pPr>
            <a:r>
              <a:t/>
            </a:r>
            <a:endParaRPr sz="1100"/>
          </a:p>
          <a:p>
            <a:pPr indent="0" lvl="0" marL="457200" marR="0" rtl="0" algn="l">
              <a:lnSpc>
                <a:spcPct val="90000"/>
              </a:lnSpc>
              <a:spcBef>
                <a:spcPts val="800"/>
              </a:spcBef>
              <a:spcAft>
                <a:spcPts val="0"/>
              </a:spcAft>
              <a:buNone/>
            </a:pPr>
            <a:r>
              <a:t/>
            </a:r>
            <a:endParaRPr sz="1100"/>
          </a:p>
        </p:txBody>
      </p:sp>
      <p:sp>
        <p:nvSpPr>
          <p:cNvPr id="218" name="Google Shape;218;p36"/>
          <p:cNvSpPr txBox="1"/>
          <p:nvPr/>
        </p:nvSpPr>
        <p:spPr>
          <a:xfrm>
            <a:off x="335575" y="2681400"/>
            <a:ext cx="39918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Optimal Output: [[ruby,300,300,1]]</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		        300.00</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Output </a:t>
            </a:r>
            <a:r>
              <a:rPr lang="en" sz="1200">
                <a:latin typeface="Calibri"/>
                <a:ea typeface="Calibri"/>
                <a:cs typeface="Calibri"/>
                <a:sym typeface="Calibri"/>
              </a:rPr>
              <a:t>Received</a:t>
            </a:r>
            <a:r>
              <a:rPr lang="en" sz="1200">
                <a:latin typeface="Calibri"/>
                <a:ea typeface="Calibri"/>
                <a:cs typeface="Calibri"/>
                <a:sym typeface="Calibri"/>
              </a:rPr>
              <a:t>: [[diamond, 280, 200, 2]]</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                               280.00</a:t>
            </a:r>
            <a:endParaRPr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19" name="Google Shape;219;p36"/>
          <p:cNvSpPr txBox="1"/>
          <p:nvPr/>
        </p:nvSpPr>
        <p:spPr>
          <a:xfrm>
            <a:off x="3678975" y="2681400"/>
            <a:ext cx="52992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Here w</a:t>
            </a:r>
            <a:r>
              <a:rPr lang="en" sz="1200">
                <a:solidFill>
                  <a:schemeClr val="dk1"/>
                </a:solidFill>
                <a:latin typeface="Calibri"/>
                <a:ea typeface="Calibri"/>
                <a:cs typeface="Calibri"/>
                <a:sym typeface="Calibri"/>
              </a:rPr>
              <a:t>e would have expected to get an output of one ruby but instead get a output of one diamond.</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We get this output because the approximation will first get the first diamond for bag A because these items are sorted in a value/weight ratio, and then mark the second diamond as the first item that cannot fit in bag A. Then it can not add the ruby or any of the rings to bag A. In the creation of the second bag, the second diamond will be added before anything else, and therefore it is unable to add the ruby, thereby returning a non-optimal solution, but is within the ½ approximation bounds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20" name="Google Shape;220;p36"/>
          <p:cNvSpPr txBox="1"/>
          <p:nvPr/>
        </p:nvSpPr>
        <p:spPr>
          <a:xfrm>
            <a:off x="2955025" y="1201125"/>
            <a:ext cx="2806200" cy="126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300</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ring 280 200 2</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diamond 280 200 2</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ruby 300 300 1</a:t>
            </a:r>
            <a:endParaRPr>
              <a:highlight>
                <a:srgbClr val="EFEFEF"/>
              </a:highlight>
              <a:latin typeface="Roboto Medium"/>
              <a:ea typeface="Roboto Medium"/>
              <a:cs typeface="Roboto Medium"/>
              <a:sym typeface="Robo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Upper Bounds</a:t>
            </a:r>
            <a:endParaRPr sz="1100"/>
          </a:p>
        </p:txBody>
      </p:sp>
      <p:cxnSp>
        <p:nvCxnSpPr>
          <p:cNvPr id="226" name="Google Shape;226;p37"/>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227" name="Google Shape;227;p37"/>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7"/>
          <p:cNvSpPr txBox="1"/>
          <p:nvPr/>
        </p:nvSpPr>
        <p:spPr>
          <a:xfrm>
            <a:off x="335585" y="726495"/>
            <a:ext cx="8045100" cy="1932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800"/>
              </a:spcBef>
              <a:spcAft>
                <a:spcPts val="0"/>
              </a:spcAft>
              <a:buNone/>
            </a:pPr>
            <a:r>
              <a:rPr lang="en" sz="1600"/>
              <a:t>The upper bound for this problem is fractional knapsack</a:t>
            </a:r>
            <a:endParaRPr sz="1600"/>
          </a:p>
          <a:p>
            <a:pPr indent="0" lvl="0" marL="0" marR="0" rtl="0" algn="l">
              <a:lnSpc>
                <a:spcPct val="100000"/>
              </a:lnSpc>
              <a:spcBef>
                <a:spcPts val="800"/>
              </a:spcBef>
              <a:spcAft>
                <a:spcPts val="0"/>
              </a:spcAft>
              <a:buNone/>
            </a:pPr>
            <a:r>
              <a:rPr lang="en" sz="1600"/>
              <a:t>The lower bound for this problem is our approximation of bounded knapsack.</a:t>
            </a:r>
            <a:endParaRPr sz="1600"/>
          </a:p>
          <a:p>
            <a:pPr indent="0" lvl="0" marL="0" marR="0" rtl="0" algn="l">
              <a:lnSpc>
                <a:spcPct val="90000"/>
              </a:lnSpc>
              <a:spcBef>
                <a:spcPts val="800"/>
              </a:spcBef>
              <a:spcAft>
                <a:spcPts val="0"/>
              </a:spcAft>
              <a:buNone/>
            </a:pPr>
            <a:r>
              <a:t/>
            </a:r>
            <a:endParaRPr sz="1600"/>
          </a:p>
          <a:p>
            <a:pPr indent="0" lvl="0" marL="0" marR="0" rtl="0" algn="l">
              <a:lnSpc>
                <a:spcPct val="90000"/>
              </a:lnSpc>
              <a:spcBef>
                <a:spcPts val="800"/>
              </a:spcBef>
              <a:spcAft>
                <a:spcPts val="0"/>
              </a:spcAft>
              <a:buNone/>
            </a:pPr>
            <a:r>
              <a:t/>
            </a:r>
            <a:endParaRPr sz="1600"/>
          </a:p>
        </p:txBody>
      </p:sp>
      <p:sp>
        <p:nvSpPr>
          <p:cNvPr id="229" name="Google Shape;229;p37"/>
          <p:cNvSpPr txBox="1"/>
          <p:nvPr/>
        </p:nvSpPr>
        <p:spPr>
          <a:xfrm>
            <a:off x="176875" y="1308875"/>
            <a:ext cx="43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0" name="Google Shape;230;p37"/>
          <p:cNvSpPr txBox="1"/>
          <p:nvPr/>
        </p:nvSpPr>
        <p:spPr>
          <a:xfrm>
            <a:off x="4697775" y="1986900"/>
            <a:ext cx="4053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alibri"/>
                <a:ea typeface="Calibri"/>
                <a:cs typeface="Calibri"/>
                <a:sym typeface="Calibri"/>
              </a:rPr>
              <a:t>The time complexity for the computation of our bounded knapsack algorithm is O(n^2), where n is the total number of items not just the unique items. To sort the array by value/weight ratio is O(nlogn).</a:t>
            </a:r>
            <a:endParaRPr sz="1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335575" y="726506"/>
            <a:ext cx="8045100" cy="4314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t/>
            </a:r>
            <a:endParaRPr sz="9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800"/>
              <a:buFont typeface="Arial"/>
              <a:buNone/>
            </a:pPr>
            <a:r>
              <a:rPr lang="en" sz="1800">
                <a:solidFill>
                  <a:schemeClr val="dk1"/>
                </a:solidFill>
                <a:latin typeface="Calibri"/>
                <a:ea typeface="Calibri"/>
                <a:cs typeface="Calibri"/>
                <a:sym typeface="Calibri"/>
              </a:rPr>
              <a:t>The Decision Problem:</a:t>
            </a:r>
            <a:endParaRPr sz="18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23850" lvl="0" marL="457200" marR="0" rtl="0" algn="l">
              <a:lnSpc>
                <a:spcPct val="90000"/>
              </a:lnSpc>
              <a:spcBef>
                <a:spcPts val="4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Given a knapsack that can hold some maximum positive weight w, a target value v, and a list of items, each with a unique name, a weight, a value, and a maximum amount of copies of the item, does there exist a combination of items that achieves a value of at least v, while not exceeding weight w?</a:t>
            </a:r>
            <a:endParaRPr sz="1100"/>
          </a:p>
          <a:p>
            <a:pPr indent="0" lvl="1" marL="0" marR="0" rtl="0" algn="l">
              <a:lnSpc>
                <a:spcPct val="90000"/>
              </a:lnSpc>
              <a:spcBef>
                <a:spcPts val="4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1" marL="342900" marR="0" rtl="0" algn="l">
              <a:lnSpc>
                <a:spcPct val="90000"/>
              </a:lnSpc>
              <a:spcBef>
                <a:spcPts val="4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800"/>
              <a:buFont typeface="Arial"/>
              <a:buNone/>
            </a:pPr>
            <a:r>
              <a:rPr lang="en" sz="1800">
                <a:solidFill>
                  <a:schemeClr val="dk1"/>
                </a:solidFill>
                <a:latin typeface="Calibri"/>
                <a:ea typeface="Calibri"/>
                <a:cs typeface="Calibri"/>
                <a:sym typeface="Calibri"/>
              </a:rPr>
              <a:t>The </a:t>
            </a:r>
            <a:r>
              <a:rPr b="0" i="0" lang="en" sz="1800" u="none" cap="none" strike="noStrike">
                <a:solidFill>
                  <a:schemeClr val="dk1"/>
                </a:solidFill>
                <a:latin typeface="Calibri"/>
                <a:ea typeface="Calibri"/>
                <a:cs typeface="Calibri"/>
                <a:sym typeface="Calibri"/>
              </a:rPr>
              <a:t>Optimization </a:t>
            </a:r>
            <a:r>
              <a:rPr lang="en" sz="1800">
                <a:solidFill>
                  <a:schemeClr val="dk1"/>
                </a:solidFill>
                <a:latin typeface="Calibri"/>
                <a:ea typeface="Calibri"/>
                <a:cs typeface="Calibri"/>
                <a:sym typeface="Calibri"/>
              </a:rPr>
              <a:t>Problem</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23850" lvl="0" marL="457200" marR="0" rtl="0" algn="l">
              <a:lnSpc>
                <a:spcPct val="90000"/>
              </a:lnSpc>
              <a:spcBef>
                <a:spcPts val="800"/>
              </a:spcBef>
              <a:spcAft>
                <a:spcPts val="0"/>
              </a:spcAft>
              <a:buSzPts val="1500"/>
              <a:buFont typeface="Calibri"/>
              <a:buChar char="●"/>
            </a:pPr>
            <a:r>
              <a:rPr lang="en" sz="1500">
                <a:latin typeface="Calibri"/>
                <a:ea typeface="Calibri"/>
                <a:cs typeface="Calibri"/>
                <a:sym typeface="Calibri"/>
              </a:rPr>
              <a:t>Given a knapsack and a set of items as described above, what combination of items achieves the maximum value possible, while not exceeding weight w?</a:t>
            </a:r>
            <a:endParaRPr sz="1500">
              <a:latin typeface="Calibri"/>
              <a:ea typeface="Calibri"/>
              <a:cs typeface="Calibri"/>
              <a:sym typeface="Calibri"/>
            </a:endParaRPr>
          </a:p>
        </p:txBody>
      </p:sp>
      <p:sp>
        <p:nvSpPr>
          <p:cNvPr id="137" name="Google Shape;137;p26"/>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Bounded Max Knapsack</a:t>
            </a:r>
            <a:endParaRPr sz="1100"/>
          </a:p>
        </p:txBody>
      </p:sp>
      <p:cxnSp>
        <p:nvCxnSpPr>
          <p:cNvPr id="138" name="Google Shape;138;p26"/>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39" name="Google Shape;139;p26"/>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335575" y="726525"/>
            <a:ext cx="4727700" cy="4314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400"/>
              </a:spcBef>
              <a:spcAft>
                <a:spcPts val="0"/>
              </a:spcAft>
              <a:buNone/>
            </a:pPr>
            <a:r>
              <a:rPr lang="en" sz="1800">
                <a:latin typeface="Calibri"/>
                <a:ea typeface="Calibri"/>
                <a:cs typeface="Calibri"/>
                <a:sym typeface="Calibri"/>
              </a:rPr>
              <a:t>Input:</a:t>
            </a:r>
            <a:endParaRPr sz="1800">
              <a:latin typeface="Calibri"/>
              <a:ea typeface="Calibri"/>
              <a:cs typeface="Calibri"/>
              <a:sym typeface="Calibri"/>
            </a:endParaRPr>
          </a:p>
          <a:p>
            <a:pPr indent="0" lvl="0" marL="0" marR="0" rtl="0" algn="l">
              <a:lnSpc>
                <a:spcPct val="90000"/>
              </a:lnSpc>
              <a:spcBef>
                <a:spcPts val="400"/>
              </a:spcBef>
              <a:spcAft>
                <a:spcPts val="0"/>
              </a:spcAft>
              <a:buNone/>
            </a:pPr>
            <a:r>
              <a:t/>
            </a:r>
            <a:endParaRPr sz="600">
              <a:latin typeface="Calibri"/>
              <a:ea typeface="Calibri"/>
              <a:cs typeface="Calibri"/>
              <a:sym typeface="Calibri"/>
            </a:endParaRPr>
          </a:p>
          <a:p>
            <a:pPr indent="-317500" lvl="0" marL="457200" marR="0" rtl="0" algn="just">
              <a:lnSpc>
                <a:spcPct val="90000"/>
              </a:lnSpc>
              <a:spcBef>
                <a:spcPts val="400"/>
              </a:spcBef>
              <a:spcAft>
                <a:spcPts val="0"/>
              </a:spcAft>
              <a:buSzPts val="1400"/>
              <a:buFont typeface="Calibri"/>
              <a:buChar char="●"/>
            </a:pPr>
            <a:r>
              <a:rPr lang="en">
                <a:latin typeface="Calibri"/>
                <a:ea typeface="Calibri"/>
                <a:cs typeface="Calibri"/>
                <a:sym typeface="Calibri"/>
              </a:rPr>
              <a:t>The input will begin with a single line containing a nonnegative integer weight w, representing the maximum capacity of the knapsack. This is followed by a single line that contains a nonnegative integer n followed by exactly n lines each of which contains four items (String, real, real, int). The first value is the item's name, the second is the dollar value of the item, the third is the item's weight, and the fourth is the </a:t>
            </a:r>
            <a:r>
              <a:rPr lang="en">
                <a:latin typeface="Calibri"/>
                <a:ea typeface="Calibri"/>
                <a:cs typeface="Calibri"/>
                <a:sym typeface="Calibri"/>
              </a:rPr>
              <a:t>availability</a:t>
            </a:r>
            <a:r>
              <a:rPr lang="en">
                <a:latin typeface="Calibri"/>
                <a:ea typeface="Calibri"/>
                <a:cs typeface="Calibri"/>
                <a:sym typeface="Calibri"/>
              </a:rPr>
              <a:t> bound on how many of that item you can put into the knapsack.</a:t>
            </a:r>
            <a:endParaRPr>
              <a:latin typeface="Calibri"/>
              <a:ea typeface="Calibri"/>
              <a:cs typeface="Calibri"/>
              <a:sym typeface="Calibri"/>
            </a:endParaRPr>
          </a:p>
          <a:p>
            <a:pPr indent="0" lvl="1" marL="0" marR="0" rtl="0" algn="l">
              <a:lnSpc>
                <a:spcPct val="90000"/>
              </a:lnSpc>
              <a:spcBef>
                <a:spcPts val="4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0" lvl="1" marL="0" marR="0" rtl="0" algn="l">
              <a:lnSpc>
                <a:spcPct val="90000"/>
              </a:lnSpc>
              <a:spcBef>
                <a:spcPts val="400"/>
              </a:spcBef>
              <a:spcAft>
                <a:spcPts val="0"/>
              </a:spcAft>
              <a:buClr>
                <a:schemeClr val="dk1"/>
              </a:buClr>
              <a:buSzPts val="1500"/>
              <a:buFont typeface="Arial"/>
              <a:buNone/>
            </a:pPr>
            <a:r>
              <a:rPr lang="en"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a:p>
            <a:pPr indent="0" lvl="1" marL="0" marR="0" rtl="0" algn="l">
              <a:lnSpc>
                <a:spcPct val="90000"/>
              </a:lnSpc>
              <a:spcBef>
                <a:spcPts val="400"/>
              </a:spcBef>
              <a:spcAft>
                <a:spcPts val="0"/>
              </a:spcAft>
              <a:buClr>
                <a:schemeClr val="dk1"/>
              </a:buClr>
              <a:buSzPts val="1500"/>
              <a:buFont typeface="Arial"/>
              <a:buNone/>
            </a:pPr>
            <a:r>
              <a:t/>
            </a:r>
            <a:endParaRPr sz="600">
              <a:solidFill>
                <a:schemeClr val="dk1"/>
              </a:solidFill>
              <a:latin typeface="Calibri"/>
              <a:ea typeface="Calibri"/>
              <a:cs typeface="Calibri"/>
              <a:sym typeface="Calibri"/>
            </a:endParaRPr>
          </a:p>
          <a:p>
            <a:pPr indent="-317500" lvl="0" marL="457200" marR="0" rtl="0" algn="just">
              <a:lnSpc>
                <a:spcPct val="90000"/>
              </a:lnSpc>
              <a:spcBef>
                <a:spcPts val="40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output begins with a list of items in the knapsack, each with its name, value, and weight. The final line is the total value of items in the knapsack, formatted to two decimal places.</a:t>
            </a:r>
            <a:endParaRPr>
              <a:solidFill>
                <a:schemeClr val="dk1"/>
              </a:solidFill>
              <a:latin typeface="Calibri"/>
              <a:ea typeface="Calibri"/>
              <a:cs typeface="Calibri"/>
              <a:sym typeface="Calibri"/>
            </a:endParaRPr>
          </a:p>
        </p:txBody>
      </p:sp>
      <p:sp>
        <p:nvSpPr>
          <p:cNvPr id="145" name="Google Shape;145;p27"/>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Problem Input and O</a:t>
            </a:r>
            <a:r>
              <a:rPr lang="en" sz="2700">
                <a:solidFill>
                  <a:schemeClr val="dk1"/>
                </a:solidFill>
                <a:latin typeface="Calibri"/>
                <a:ea typeface="Calibri"/>
                <a:cs typeface="Calibri"/>
                <a:sym typeface="Calibri"/>
              </a:rPr>
              <a:t>utput</a:t>
            </a:r>
            <a:endParaRPr sz="1100"/>
          </a:p>
        </p:txBody>
      </p:sp>
      <p:cxnSp>
        <p:nvCxnSpPr>
          <p:cNvPr id="146" name="Google Shape;146;p27"/>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47" name="Google Shape;147;p27"/>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7"/>
          <p:cNvSpPr txBox="1"/>
          <p:nvPr/>
        </p:nvSpPr>
        <p:spPr>
          <a:xfrm>
            <a:off x="5284150" y="1095000"/>
            <a:ext cx="3546300" cy="183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F"/>
                </a:solidFill>
                <a:highlight>
                  <a:srgbClr val="EFEFEF"/>
                </a:highlight>
                <a:latin typeface="Roboto Medium"/>
                <a:ea typeface="Roboto Medium"/>
                <a:cs typeface="Roboto Medium"/>
                <a:sym typeface="Roboto Medium"/>
              </a:rPr>
              <a:t>16</a:t>
            </a:r>
            <a:r>
              <a:rPr lang="en" sz="1200">
                <a:solidFill>
                  <a:srgbClr val="24292F"/>
                </a:solidFill>
                <a:highlight>
                  <a:srgbClr val="EFEFEF"/>
                </a:highlight>
                <a:latin typeface="Roboto Medium"/>
                <a:ea typeface="Roboto Medium"/>
                <a:cs typeface="Roboto Medium"/>
                <a:sym typeface="Roboto Medium"/>
              </a:rPr>
              <a:t>		</a:t>
            </a:r>
            <a:r>
              <a:rPr lang="en" sz="1200">
                <a:solidFill>
                  <a:srgbClr val="24292F"/>
                </a:solidFill>
                <a:highlight>
                  <a:srgbClr val="EFEFEF"/>
                </a:highlight>
                <a:latin typeface="Roboto Medium"/>
                <a:ea typeface="Roboto Medium"/>
                <a:cs typeface="Roboto Medium"/>
                <a:sym typeface="Roboto Medium"/>
              </a:rPr>
              <a:t>   </a:t>
            </a:r>
            <a:r>
              <a:rPr lang="en" sz="1200">
                <a:solidFill>
                  <a:srgbClr val="38761D"/>
                </a:solidFill>
                <a:highlight>
                  <a:srgbClr val="EFEFEF"/>
                </a:highlight>
                <a:latin typeface="Roboto Medium"/>
                <a:ea typeface="Roboto Medium"/>
                <a:cs typeface="Roboto Medium"/>
                <a:sym typeface="Roboto Medium"/>
              </a:rPr>
              <a:t># Maximum weight of knapsack</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EFEFEF"/>
                </a:highlight>
                <a:latin typeface="Roboto Medium"/>
                <a:ea typeface="Roboto Medium"/>
                <a:cs typeface="Roboto Medium"/>
                <a:sym typeface="Roboto Medium"/>
              </a:rPr>
              <a:t>3		   </a:t>
            </a:r>
            <a:r>
              <a:rPr lang="en" sz="1200">
                <a:solidFill>
                  <a:srgbClr val="38761D"/>
                </a:solidFill>
                <a:highlight>
                  <a:srgbClr val="EFEFEF"/>
                </a:highlight>
                <a:latin typeface="Roboto Medium"/>
                <a:ea typeface="Roboto Medium"/>
                <a:cs typeface="Roboto Medium"/>
                <a:sym typeface="Roboto Medium"/>
              </a:rPr>
              <a:t>#</a:t>
            </a:r>
            <a:r>
              <a:rPr lang="en" sz="1200">
                <a:solidFill>
                  <a:srgbClr val="38761D"/>
                </a:solidFill>
                <a:highlight>
                  <a:srgbClr val="EFEFEF"/>
                </a:highlight>
                <a:latin typeface="Roboto Medium"/>
                <a:ea typeface="Roboto Medium"/>
                <a:cs typeface="Roboto Medium"/>
                <a:sym typeface="Roboto Medium"/>
              </a:rPr>
              <a:t> Amount of items</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EFEFEF"/>
                </a:highlight>
                <a:latin typeface="Roboto Medium"/>
                <a:ea typeface="Roboto Medium"/>
                <a:cs typeface="Roboto Medium"/>
                <a:sym typeface="Roboto Medium"/>
              </a:rPr>
              <a:t>ring 100 5 2	   </a:t>
            </a:r>
            <a:r>
              <a:rPr lang="en" sz="1200">
                <a:solidFill>
                  <a:srgbClr val="38761D"/>
                </a:solidFill>
                <a:highlight>
                  <a:srgbClr val="EFEFEF"/>
                </a:highlight>
                <a:latin typeface="Roboto Medium"/>
                <a:ea typeface="Roboto Medium"/>
                <a:cs typeface="Roboto Medium"/>
                <a:sym typeface="Roboto Medium"/>
              </a:rPr>
              <a:t># Name, value, weight, availability</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EFEFEF"/>
                </a:highlight>
                <a:latin typeface="Roboto Medium"/>
                <a:ea typeface="Roboto Medium"/>
                <a:cs typeface="Roboto Medium"/>
                <a:sym typeface="Roboto Medium"/>
              </a:rPr>
              <a:t>gold 50 10 5</a:t>
            </a:r>
            <a:endParaRPr sz="1200">
              <a:solidFill>
                <a:srgbClr val="24292F"/>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1200"/>
              </a:spcAft>
              <a:buNone/>
            </a:pPr>
            <a:r>
              <a:rPr lang="en" sz="1200">
                <a:solidFill>
                  <a:srgbClr val="24292F"/>
                </a:solidFill>
                <a:highlight>
                  <a:srgbClr val="EFEFEF"/>
                </a:highlight>
                <a:latin typeface="Roboto Medium"/>
                <a:ea typeface="Roboto Medium"/>
                <a:cs typeface="Roboto Medium"/>
                <a:sym typeface="Roboto Medium"/>
              </a:rPr>
              <a:t>silver 50 5 1</a:t>
            </a:r>
            <a:endParaRPr>
              <a:highlight>
                <a:srgbClr val="EFEFEF"/>
              </a:highlight>
              <a:latin typeface="Roboto Medium"/>
              <a:ea typeface="Roboto Medium"/>
              <a:cs typeface="Roboto Medium"/>
              <a:sym typeface="Roboto Medium"/>
            </a:endParaRPr>
          </a:p>
        </p:txBody>
      </p:sp>
      <p:sp>
        <p:nvSpPr>
          <p:cNvPr id="149" name="Google Shape;149;p27"/>
          <p:cNvSpPr txBox="1"/>
          <p:nvPr/>
        </p:nvSpPr>
        <p:spPr>
          <a:xfrm>
            <a:off x="5284150" y="3304350"/>
            <a:ext cx="3546300" cy="16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4292F"/>
                </a:solidFill>
                <a:highlight>
                  <a:srgbClr val="EFEFEF"/>
                </a:highlight>
                <a:latin typeface="Roboto Medium"/>
                <a:ea typeface="Roboto Medium"/>
                <a:cs typeface="Roboto Medium"/>
                <a:sym typeface="Roboto Medium"/>
              </a:rPr>
              <a:t>ring 100 5	  </a:t>
            </a:r>
            <a:r>
              <a:rPr lang="en" sz="1200">
                <a:solidFill>
                  <a:srgbClr val="38761D"/>
                </a:solidFill>
                <a:highlight>
                  <a:srgbClr val="EFEFEF"/>
                </a:highlight>
                <a:latin typeface="Roboto Medium"/>
                <a:ea typeface="Roboto Medium"/>
                <a:cs typeface="Roboto Medium"/>
                <a:sym typeface="Roboto Medium"/>
              </a:rPr>
              <a:t> # N</a:t>
            </a:r>
            <a:r>
              <a:rPr lang="en" sz="1200">
                <a:solidFill>
                  <a:srgbClr val="38761D"/>
                </a:solidFill>
                <a:highlight>
                  <a:srgbClr val="EFEFEF"/>
                </a:highlight>
                <a:latin typeface="Roboto Medium"/>
                <a:ea typeface="Roboto Medium"/>
                <a:cs typeface="Roboto Medium"/>
                <a:sym typeface="Roboto Medium"/>
              </a:rPr>
              <a:t>ame, value, weight</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200">
                <a:solidFill>
                  <a:srgbClr val="24292F"/>
                </a:solidFill>
                <a:highlight>
                  <a:srgbClr val="EFEFEF"/>
                </a:highlight>
                <a:latin typeface="Roboto Medium"/>
                <a:ea typeface="Roboto Medium"/>
                <a:cs typeface="Roboto Medium"/>
                <a:sym typeface="Roboto Medium"/>
              </a:rPr>
              <a:t>silver 50 10	   </a:t>
            </a:r>
            <a:endParaRPr sz="1200">
              <a:solidFill>
                <a:srgbClr val="24292F"/>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200">
                <a:solidFill>
                  <a:srgbClr val="24292F"/>
                </a:solidFill>
                <a:highlight>
                  <a:srgbClr val="EFEFEF"/>
                </a:highlight>
                <a:latin typeface="Roboto Medium"/>
                <a:ea typeface="Roboto Medium"/>
                <a:cs typeface="Roboto Medium"/>
                <a:sym typeface="Roboto Medium"/>
              </a:rPr>
              <a:t>gold 50 1	   </a:t>
            </a:r>
            <a:endParaRPr sz="1200">
              <a:solidFill>
                <a:srgbClr val="24292F"/>
              </a:solidFill>
              <a:highlight>
                <a:srgbClr val="EFEFEF"/>
              </a:highlight>
              <a:latin typeface="Roboto Medium"/>
              <a:ea typeface="Roboto Medium"/>
              <a:cs typeface="Roboto Medium"/>
              <a:sym typeface="Roboto Medium"/>
            </a:endParaRPr>
          </a:p>
          <a:p>
            <a:pPr indent="0" lvl="0" marL="0" rtl="0" algn="l">
              <a:lnSpc>
                <a:spcPct val="115000"/>
              </a:lnSpc>
              <a:spcBef>
                <a:spcPts val="1200"/>
              </a:spcBef>
              <a:spcAft>
                <a:spcPts val="0"/>
              </a:spcAft>
              <a:buNone/>
            </a:pPr>
            <a:r>
              <a:rPr lang="en" sz="1200">
                <a:solidFill>
                  <a:srgbClr val="24292F"/>
                </a:solidFill>
                <a:highlight>
                  <a:srgbClr val="EFEFEF"/>
                </a:highlight>
                <a:latin typeface="Roboto Medium"/>
                <a:ea typeface="Roboto Medium"/>
                <a:cs typeface="Roboto Medium"/>
                <a:sym typeface="Roboto Medium"/>
              </a:rPr>
              <a:t>200.00	   </a:t>
            </a:r>
            <a:r>
              <a:rPr lang="en" sz="1200">
                <a:solidFill>
                  <a:srgbClr val="38761D"/>
                </a:solidFill>
                <a:highlight>
                  <a:srgbClr val="EFEFEF"/>
                </a:highlight>
                <a:latin typeface="Roboto Medium"/>
                <a:ea typeface="Roboto Medium"/>
                <a:cs typeface="Roboto Medium"/>
                <a:sym typeface="Roboto Medium"/>
              </a:rPr>
              <a:t># Total value of knapsack</a:t>
            </a:r>
            <a:endParaRPr sz="1200">
              <a:solidFill>
                <a:srgbClr val="38761D"/>
              </a:solidFill>
              <a:highlight>
                <a:srgbClr val="EFEFEF"/>
              </a:highlight>
              <a:latin typeface="Roboto Medium"/>
              <a:ea typeface="Roboto Medium"/>
              <a:cs typeface="Roboto Medium"/>
              <a:sym typeface="Roboto Medium"/>
            </a:endParaRPr>
          </a:p>
          <a:p>
            <a:pPr indent="0" lvl="0" marL="0" rtl="0" algn="l">
              <a:lnSpc>
                <a:spcPct val="115000"/>
              </a:lnSpc>
              <a:spcBef>
                <a:spcPts val="0"/>
              </a:spcBef>
              <a:spcAft>
                <a:spcPts val="1200"/>
              </a:spcAft>
              <a:buNone/>
            </a:pPr>
            <a:r>
              <a:t/>
            </a:r>
            <a:endParaRPr sz="1200">
              <a:solidFill>
                <a:srgbClr val="24292F"/>
              </a:solidFill>
              <a:highlight>
                <a:srgbClr val="EFEFE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Reduction (justify its inclusion in  NP-Complete)</a:t>
            </a:r>
            <a:endParaRPr sz="1100"/>
          </a:p>
        </p:txBody>
      </p:sp>
      <p:cxnSp>
        <p:nvCxnSpPr>
          <p:cNvPr id="155" name="Google Shape;155;p28"/>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56" name="Google Shape;156;p28"/>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8"/>
          <p:cNvSpPr txBox="1"/>
          <p:nvPr/>
        </p:nvSpPr>
        <p:spPr>
          <a:xfrm>
            <a:off x="335585" y="726496"/>
            <a:ext cx="8044954" cy="1007268"/>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Show the reduction that justifies the problem is in NP-Complete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0" y="-14287"/>
            <a:ext cx="9144000" cy="6429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lang="en" sz="2700">
                <a:solidFill>
                  <a:schemeClr val="dk1"/>
                </a:solidFill>
                <a:latin typeface="Calibri"/>
                <a:ea typeface="Calibri"/>
                <a:cs typeface="Calibri"/>
                <a:sym typeface="Calibri"/>
              </a:rPr>
              <a:t>An explanation of </a:t>
            </a:r>
            <a:r>
              <a:rPr lang="en" sz="2700">
                <a:solidFill>
                  <a:schemeClr val="dk1"/>
                </a:solidFill>
                <a:latin typeface="Calibri"/>
                <a:ea typeface="Calibri"/>
                <a:cs typeface="Calibri"/>
                <a:sym typeface="Calibri"/>
              </a:rPr>
              <a:t>pseudo-polynomial time</a:t>
            </a:r>
            <a:endParaRPr sz="1100"/>
          </a:p>
        </p:txBody>
      </p:sp>
      <p:cxnSp>
        <p:nvCxnSpPr>
          <p:cNvPr id="163" name="Google Shape;163;p29"/>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64" name="Google Shape;164;p29"/>
          <p:cNvSpPr txBox="1"/>
          <p:nvPr>
            <p:ph idx="12" type="sldNum"/>
          </p:nvPr>
        </p:nvSpPr>
        <p:spPr>
          <a:xfrm>
            <a:off x="8550233" y="4767263"/>
            <a:ext cx="4692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9"/>
          <p:cNvSpPr txBox="1"/>
          <p:nvPr/>
        </p:nvSpPr>
        <p:spPr>
          <a:xfrm>
            <a:off x="335585" y="726496"/>
            <a:ext cx="8045100" cy="1007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lang="en" sz="1800">
                <a:solidFill>
                  <a:schemeClr val="dk1"/>
                </a:solidFill>
                <a:latin typeface="Calibri"/>
                <a:ea typeface="Calibri"/>
                <a:cs typeface="Calibri"/>
                <a:sym typeface="Calibri"/>
              </a:rPr>
              <a:t>Why this problem looks polynomial but isn’t</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Sketch of Exact Solution (pseudo-code)</a:t>
            </a:r>
            <a:endParaRPr sz="1100"/>
          </a:p>
        </p:txBody>
      </p:sp>
      <p:cxnSp>
        <p:nvCxnSpPr>
          <p:cNvPr id="171" name="Google Shape;171;p30"/>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72" name="Google Shape;172;p30"/>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Worst Case Example (if possible)</a:t>
            </a:r>
            <a:endParaRPr sz="1100"/>
          </a:p>
        </p:txBody>
      </p:sp>
      <p:cxnSp>
        <p:nvCxnSpPr>
          <p:cNvPr id="178" name="Google Shape;178;p31"/>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79" name="Google Shape;179;p31"/>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nvSpPr>
        <p:spPr>
          <a:xfrm>
            <a:off x="0" y="-14287"/>
            <a:ext cx="9144000" cy="642938"/>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Calibri"/>
              <a:buNone/>
            </a:pPr>
            <a:r>
              <a:rPr b="0" i="0" lang="en" sz="2700" u="none" cap="none" strike="noStrike">
                <a:solidFill>
                  <a:schemeClr val="dk1"/>
                </a:solidFill>
                <a:latin typeface="Calibri"/>
                <a:ea typeface="Calibri"/>
                <a:cs typeface="Calibri"/>
                <a:sym typeface="Calibri"/>
              </a:rPr>
              <a:t>Test Cases</a:t>
            </a:r>
            <a:endParaRPr sz="1100"/>
          </a:p>
        </p:txBody>
      </p:sp>
      <p:cxnSp>
        <p:nvCxnSpPr>
          <p:cNvPr id="185" name="Google Shape;185;p32"/>
          <p:cNvCxnSpPr/>
          <p:nvPr/>
        </p:nvCxnSpPr>
        <p:spPr>
          <a:xfrm>
            <a:off x="0" y="628650"/>
            <a:ext cx="9144000" cy="0"/>
          </a:xfrm>
          <a:prstGeom prst="straightConnector1">
            <a:avLst/>
          </a:prstGeom>
          <a:noFill/>
          <a:ln cap="flat" cmpd="sng" w="47625">
            <a:solidFill>
              <a:schemeClr val="accent1"/>
            </a:solidFill>
            <a:prstDash val="solid"/>
            <a:miter lim="800000"/>
            <a:headEnd len="sm" w="sm" type="none"/>
            <a:tailEnd len="sm" w="sm" type="none"/>
          </a:ln>
        </p:spPr>
      </p:cxnSp>
      <p:sp>
        <p:nvSpPr>
          <p:cNvPr id="186" name="Google Shape;186;p32"/>
          <p:cNvSpPr txBox="1"/>
          <p:nvPr>
            <p:ph idx="12" type="sldNum"/>
          </p:nvPr>
        </p:nvSpPr>
        <p:spPr>
          <a:xfrm>
            <a:off x="8550233" y="4767263"/>
            <a:ext cx="469213"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32"/>
          <p:cNvSpPr txBox="1"/>
          <p:nvPr/>
        </p:nvSpPr>
        <p:spPr>
          <a:xfrm>
            <a:off x="335585" y="726495"/>
            <a:ext cx="8044954" cy="156207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How did you generate them? (hopefully with a python program)</a:t>
            </a:r>
            <a:endParaRPr sz="1100"/>
          </a:p>
          <a:p>
            <a:pPr indent="0" lvl="0" marL="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Test case Sizes?</a:t>
            </a:r>
            <a:endParaRPr sz="1100"/>
          </a:p>
          <a:p>
            <a:pPr indent="0" lvl="0" marL="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Performance of test cases of different sizes?</a:t>
            </a:r>
            <a:endParaRPr sz="1100"/>
          </a:p>
          <a:p>
            <a:pPr indent="0" lvl="0" marL="0" marR="0" rtl="0" algn="l">
              <a:lnSpc>
                <a:spcPct val="90000"/>
              </a:lnSpc>
              <a:spcBef>
                <a:spcPts val="80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Approximation Portion</a:t>
            </a:r>
            <a:endParaRPr/>
          </a:p>
        </p:txBody>
      </p:sp>
      <p:sp>
        <p:nvSpPr>
          <p:cNvPr id="193" name="Google Shape;193;p33"/>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dk1"/>
              </a:buClr>
              <a:buSzPts val="1800"/>
              <a:buNone/>
            </a:pPr>
            <a:r>
              <a:rPr lang="en"/>
              <a:t>By Trevor Woodman, Joe Drake, Patrick Glebus, and Jacob Hataway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