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Medium"/>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11" Type="http://schemas.openxmlformats.org/officeDocument/2006/relationships/slide" Target="slides/slide5.xml"/><Relationship Id="rId22" Type="http://schemas.openxmlformats.org/officeDocument/2006/relationships/font" Target="fonts/RobotoMedium-italic.fntdata"/><Relationship Id="rId10" Type="http://schemas.openxmlformats.org/officeDocument/2006/relationships/slide" Target="slides/slide4.xml"/><Relationship Id="rId21" Type="http://schemas.openxmlformats.org/officeDocument/2006/relationships/font" Target="fonts/RobotoMedium-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5ddc1595c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25ddc1595c_3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5ddc1595c_3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25ddc1595c_3_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6314b316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26314b316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6314b31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26314b316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6314b316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26314b3164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5ddc1595c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25ddc1595c_3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5ddc1595c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125ddc1595c_3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5ddc1595c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25ddc1595c_3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6314b316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26314b3164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5ddc1595c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25ddc1595c_3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5ddc1595c_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25ddc1595c_3_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5ddc1595c_3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25ddc1595c_3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5ddc1595c_3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125ddc1595c_3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916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Max Knapsack NP-Complete Project Presentation</a:t>
            </a:r>
            <a:endParaRPr/>
          </a:p>
        </p:txBody>
      </p:sp>
      <p:sp>
        <p:nvSpPr>
          <p:cNvPr id="130" name="Google Shape;130;p25"/>
          <p:cNvSpPr txBox="1"/>
          <p:nvPr>
            <p:ph idx="1" type="subTitle"/>
          </p:nvPr>
        </p:nvSpPr>
        <p:spPr>
          <a:xfrm>
            <a:off x="1143000" y="2165166"/>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en"/>
              <a:t>By Trevor Woodman, Joe Drake, Patrick Glebus, and Jacob Hataway</a:t>
            </a:r>
            <a:endParaRPr/>
          </a:p>
        </p:txBody>
      </p:sp>
      <p:pic>
        <p:nvPicPr>
          <p:cNvPr id="131" name="Google Shape;131;p25"/>
          <p:cNvPicPr preferRelativeResize="0"/>
          <p:nvPr/>
        </p:nvPicPr>
        <p:blipFill>
          <a:blip r:embed="rId3">
            <a:alphaModFix/>
          </a:blip>
          <a:stretch>
            <a:fillRect/>
          </a:stretch>
        </p:blipFill>
        <p:spPr>
          <a:xfrm>
            <a:off x="3269444" y="2796764"/>
            <a:ext cx="2605100" cy="22574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Approximation</a:t>
            </a:r>
            <a:endParaRPr sz="1100"/>
          </a:p>
        </p:txBody>
      </p:sp>
      <p:cxnSp>
        <p:nvCxnSpPr>
          <p:cNvPr id="199" name="Google Shape;199;p34"/>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200" name="Google Shape;200;p34"/>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34"/>
          <p:cNvSpPr txBox="1"/>
          <p:nvPr/>
        </p:nvSpPr>
        <p:spPr>
          <a:xfrm>
            <a:off x="335585" y="726495"/>
            <a:ext cx="8044954" cy="1931941"/>
          </a:xfrm>
          <a:prstGeom prst="rect">
            <a:avLst/>
          </a:prstGeom>
          <a:noFill/>
          <a:ln>
            <a:noFill/>
          </a:ln>
        </p:spPr>
        <p:txBody>
          <a:bodyPr anchorCtr="0" anchor="t" bIns="34275" lIns="68575" spcFirstLastPara="1" rIns="68575" wrap="square" tIns="34275">
            <a:noAutofit/>
          </a:bodyPr>
          <a:lstStyle/>
          <a:p>
            <a:pPr indent="-254000" lvl="0" marL="254000" marR="0" rtl="0" algn="l">
              <a:lnSpc>
                <a:spcPct val="9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Sketch algorithm choices (anytime algorithms, greedy algorithms, stochastic algorithms).</a:t>
            </a:r>
            <a:endParaRPr sz="1100"/>
          </a:p>
          <a:p>
            <a:pPr indent="-254000" lvl="0" marL="2540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Bounds on its performance</a:t>
            </a:r>
            <a:endParaRPr sz="1100"/>
          </a:p>
          <a:p>
            <a:pPr indent="-254000" lvl="0" marL="2540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Plot comparing difference in run time and solution quality using your test cases.</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nvSpPr>
        <p:spPr>
          <a:xfrm>
            <a:off x="0" y="-14287"/>
            <a:ext cx="9144000" cy="6429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lang="en" sz="2700">
                <a:solidFill>
                  <a:schemeClr val="dk1"/>
                </a:solidFill>
                <a:latin typeface="Calibri"/>
                <a:ea typeface="Calibri"/>
                <a:cs typeface="Calibri"/>
                <a:sym typeface="Calibri"/>
              </a:rPr>
              <a:t>Approximation Explanation</a:t>
            </a:r>
            <a:endParaRPr sz="1100"/>
          </a:p>
        </p:txBody>
      </p:sp>
      <p:cxnSp>
        <p:nvCxnSpPr>
          <p:cNvPr id="207" name="Google Shape;207;p35"/>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208" name="Google Shape;208;p35"/>
          <p:cNvSpPr txBox="1"/>
          <p:nvPr>
            <p:ph idx="12" type="sldNum"/>
          </p:nvPr>
        </p:nvSpPr>
        <p:spPr>
          <a:xfrm>
            <a:off x="8550233" y="4767263"/>
            <a:ext cx="4692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35"/>
          <p:cNvSpPr txBox="1"/>
          <p:nvPr/>
        </p:nvSpPr>
        <p:spPr>
          <a:xfrm>
            <a:off x="335585" y="726495"/>
            <a:ext cx="8045100" cy="1932000"/>
          </a:xfrm>
          <a:prstGeom prst="rect">
            <a:avLst/>
          </a:prstGeom>
          <a:noFill/>
          <a:ln>
            <a:noFill/>
          </a:ln>
        </p:spPr>
        <p:txBody>
          <a:bodyPr anchorCtr="0" anchor="t" bIns="34275" lIns="68575" spcFirstLastPara="1" rIns="68575" wrap="square" tIns="34275">
            <a:noAutofit/>
          </a:bodyPr>
          <a:lstStyle/>
          <a:p>
            <a:pPr indent="-285750" lvl="0" marL="254000" marR="0" rtl="0" algn="l">
              <a:lnSpc>
                <a:spcPct val="90000"/>
              </a:lnSpc>
              <a:spcBef>
                <a:spcPts val="800"/>
              </a:spcBef>
              <a:spcAft>
                <a:spcPts val="0"/>
              </a:spcAft>
              <a:buClr>
                <a:schemeClr val="dk1"/>
              </a:buClr>
              <a:buSzPts val="2300"/>
              <a:buFont typeface="Arial"/>
              <a:buChar char="•"/>
            </a:pPr>
            <a:r>
              <a:rPr lang="en" sz="1600"/>
              <a:t>For solving the approximation, we use fractional knapsack to help us construct it</a:t>
            </a:r>
            <a:endParaRPr sz="1600"/>
          </a:p>
          <a:p>
            <a:pPr indent="0" lvl="0" marL="457200" marR="0" rtl="0" algn="l">
              <a:lnSpc>
                <a:spcPct val="90000"/>
              </a:lnSpc>
              <a:spcBef>
                <a:spcPts val="800"/>
              </a:spcBef>
              <a:spcAft>
                <a:spcPts val="0"/>
              </a:spcAft>
              <a:buNone/>
            </a:pPr>
            <a:r>
              <a:rPr lang="en" sz="1600"/>
              <a:t>We assume for simplicity that all items individually fit in the sack. We first construct a list which we call S1. S1 will contain a list of </a:t>
            </a:r>
            <a:r>
              <a:rPr lang="en" sz="1600"/>
              <a:t>{</a:t>
            </a:r>
            <a:r>
              <a:rPr lang="en" sz="1600"/>
              <a:t>1,...,k} where k equals the last element that doesn’t exceed the total weight. Given this we continue to pack items greedily as long as possible until we exceed the total weight. Once we exceed the total weight we construct a second solution S2 will contain the list of {k+1} which is the first item that did not fit in S1. </a:t>
            </a:r>
            <a:endParaRPr sz="1600"/>
          </a:p>
          <a:p>
            <a:pPr indent="0" lvl="0" marL="457200" marR="0" rtl="0" algn="l">
              <a:lnSpc>
                <a:spcPct val="90000"/>
              </a:lnSpc>
              <a:spcBef>
                <a:spcPts val="800"/>
              </a:spcBef>
              <a:spcAft>
                <a:spcPts val="0"/>
              </a:spcAft>
              <a:buNone/>
            </a:pPr>
            <a:r>
              <a:t/>
            </a:r>
            <a:endParaRPr sz="1600"/>
          </a:p>
          <a:p>
            <a:pPr indent="0" lvl="0" marL="457200" marR="0" rtl="0" algn="l">
              <a:lnSpc>
                <a:spcPct val="90000"/>
              </a:lnSpc>
              <a:spcBef>
                <a:spcPts val="800"/>
              </a:spcBef>
              <a:spcAft>
                <a:spcPts val="0"/>
              </a:spcAft>
              <a:buNone/>
            </a:pPr>
            <a:r>
              <a:rPr lang="en" sz="1600"/>
              <a:t>Since S1 union S2 provides the </a:t>
            </a:r>
            <a:r>
              <a:rPr lang="en" sz="1600"/>
              <a:t>upper</a:t>
            </a:r>
            <a:r>
              <a:rPr lang="en" sz="1600"/>
              <a:t> bound for the Linear Programming Relaxation Problem, one of the sets (S1 or S2) must have at least (max)/2. Therefore, we return whichever of S1 and S2 that contains better value to obtain a valid ½-approximation.</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nvSpPr>
        <p:spPr>
          <a:xfrm>
            <a:off x="0" y="-14287"/>
            <a:ext cx="9144000" cy="6429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lang="en" sz="2700">
                <a:solidFill>
                  <a:schemeClr val="dk1"/>
                </a:solidFill>
                <a:latin typeface="Calibri"/>
                <a:ea typeface="Calibri"/>
                <a:cs typeface="Calibri"/>
                <a:sym typeface="Calibri"/>
              </a:rPr>
              <a:t>Non Optimal Input Example</a:t>
            </a:r>
            <a:endParaRPr sz="1100"/>
          </a:p>
        </p:txBody>
      </p:sp>
      <p:cxnSp>
        <p:nvCxnSpPr>
          <p:cNvPr id="215" name="Google Shape;215;p36"/>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216" name="Google Shape;216;p36"/>
          <p:cNvSpPr txBox="1"/>
          <p:nvPr>
            <p:ph idx="12" type="sldNum"/>
          </p:nvPr>
        </p:nvSpPr>
        <p:spPr>
          <a:xfrm>
            <a:off x="8550233" y="4767263"/>
            <a:ext cx="4692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36"/>
          <p:cNvSpPr txBox="1"/>
          <p:nvPr/>
        </p:nvSpPr>
        <p:spPr>
          <a:xfrm>
            <a:off x="335585" y="726495"/>
            <a:ext cx="8045100" cy="1932000"/>
          </a:xfrm>
          <a:prstGeom prst="rect">
            <a:avLst/>
          </a:prstGeom>
          <a:noFill/>
          <a:ln>
            <a:noFill/>
          </a:ln>
        </p:spPr>
        <p:txBody>
          <a:bodyPr anchorCtr="0" anchor="t" bIns="34275" lIns="68575" spcFirstLastPara="1" rIns="68575" wrap="square" tIns="34275">
            <a:noAutofit/>
          </a:bodyPr>
          <a:lstStyle/>
          <a:p>
            <a:pPr indent="-260350" lvl="0" marL="254000" marR="0" rtl="0" algn="l">
              <a:lnSpc>
                <a:spcPct val="90000"/>
              </a:lnSpc>
              <a:spcBef>
                <a:spcPts val="800"/>
              </a:spcBef>
              <a:spcAft>
                <a:spcPts val="0"/>
              </a:spcAft>
              <a:buClr>
                <a:schemeClr val="dk1"/>
              </a:buClr>
              <a:buSzPts val="1900"/>
              <a:buFont typeface="Arial"/>
              <a:buChar char="•"/>
            </a:pPr>
            <a:r>
              <a:rPr lang="en" sz="1200"/>
              <a:t>In the example below, the </a:t>
            </a:r>
            <a:r>
              <a:rPr lang="en" sz="1200"/>
              <a:t>input given does not give the optimal choice</a:t>
            </a:r>
            <a:endParaRPr sz="1200"/>
          </a:p>
          <a:p>
            <a:pPr indent="0" lvl="0" marL="0" marR="0" rtl="0" algn="l">
              <a:lnSpc>
                <a:spcPct val="90000"/>
              </a:lnSpc>
              <a:spcBef>
                <a:spcPts val="800"/>
              </a:spcBef>
              <a:spcAft>
                <a:spcPts val="0"/>
              </a:spcAft>
              <a:buNone/>
            </a:pPr>
            <a:r>
              <a:t/>
            </a:r>
            <a:endParaRPr sz="1100"/>
          </a:p>
          <a:p>
            <a:pPr indent="0" lvl="0" marL="457200" marR="0" rtl="0" algn="l">
              <a:lnSpc>
                <a:spcPct val="90000"/>
              </a:lnSpc>
              <a:spcBef>
                <a:spcPts val="800"/>
              </a:spcBef>
              <a:spcAft>
                <a:spcPts val="0"/>
              </a:spcAft>
              <a:buNone/>
            </a:pPr>
            <a:r>
              <a:t/>
            </a:r>
            <a:endParaRPr sz="1100"/>
          </a:p>
          <a:p>
            <a:pPr indent="0" lvl="0" marL="457200" marR="0" rtl="0" algn="l">
              <a:lnSpc>
                <a:spcPct val="90000"/>
              </a:lnSpc>
              <a:spcBef>
                <a:spcPts val="800"/>
              </a:spcBef>
              <a:spcAft>
                <a:spcPts val="0"/>
              </a:spcAft>
              <a:buNone/>
            </a:pPr>
            <a:r>
              <a:t/>
            </a:r>
            <a:endParaRPr sz="1100"/>
          </a:p>
          <a:p>
            <a:pPr indent="0" lvl="0" marL="0" marR="0" rtl="0" algn="l">
              <a:lnSpc>
                <a:spcPct val="90000"/>
              </a:lnSpc>
              <a:spcBef>
                <a:spcPts val="800"/>
              </a:spcBef>
              <a:spcAft>
                <a:spcPts val="0"/>
              </a:spcAft>
              <a:buNone/>
            </a:pPr>
            <a:r>
              <a:t/>
            </a:r>
            <a:endParaRPr sz="1100"/>
          </a:p>
          <a:p>
            <a:pPr indent="0" lvl="0" marL="0" marR="0" rtl="0" algn="l">
              <a:lnSpc>
                <a:spcPct val="90000"/>
              </a:lnSpc>
              <a:spcBef>
                <a:spcPts val="800"/>
              </a:spcBef>
              <a:spcAft>
                <a:spcPts val="0"/>
              </a:spcAft>
              <a:buNone/>
            </a:pPr>
            <a:r>
              <a:t/>
            </a:r>
            <a:endParaRPr sz="1100"/>
          </a:p>
          <a:p>
            <a:pPr indent="0" lvl="0" marL="0" marR="0" rtl="0" algn="l">
              <a:lnSpc>
                <a:spcPct val="90000"/>
              </a:lnSpc>
              <a:spcBef>
                <a:spcPts val="800"/>
              </a:spcBef>
              <a:spcAft>
                <a:spcPts val="0"/>
              </a:spcAft>
              <a:buNone/>
            </a:pPr>
            <a:r>
              <a:t/>
            </a:r>
            <a:endParaRPr sz="1100"/>
          </a:p>
          <a:p>
            <a:pPr indent="0" lvl="0" marL="457200" marR="0" rtl="0" algn="l">
              <a:lnSpc>
                <a:spcPct val="90000"/>
              </a:lnSpc>
              <a:spcBef>
                <a:spcPts val="800"/>
              </a:spcBef>
              <a:spcAft>
                <a:spcPts val="0"/>
              </a:spcAft>
              <a:buNone/>
            </a:pPr>
            <a:r>
              <a:t/>
            </a:r>
            <a:endParaRPr sz="1100"/>
          </a:p>
        </p:txBody>
      </p:sp>
      <p:sp>
        <p:nvSpPr>
          <p:cNvPr id="218" name="Google Shape;218;p36"/>
          <p:cNvSpPr txBox="1"/>
          <p:nvPr/>
        </p:nvSpPr>
        <p:spPr>
          <a:xfrm>
            <a:off x="2773375" y="1273500"/>
            <a:ext cx="3417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300</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3</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ring 280 200 2</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diamond 280 200 2</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ruby 300 300 1</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19" name="Google Shape;219;p36"/>
          <p:cNvSpPr txBox="1"/>
          <p:nvPr/>
        </p:nvSpPr>
        <p:spPr>
          <a:xfrm>
            <a:off x="580150" y="2681400"/>
            <a:ext cx="3991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We expected to get an output of one ruby but instead get a output of one diamond.</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This is because it will first get the ring for bag a, and then mark diamond as the first one to be added and then it can’t add ruby</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and then it’ll add diamond</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to bag 2 and bag 2 cant add ruby at that point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nvSpPr>
        <p:spPr>
          <a:xfrm>
            <a:off x="0" y="-14287"/>
            <a:ext cx="9144000" cy="6429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lang="en" sz="2700">
                <a:solidFill>
                  <a:schemeClr val="dk1"/>
                </a:solidFill>
                <a:latin typeface="Calibri"/>
                <a:ea typeface="Calibri"/>
                <a:cs typeface="Calibri"/>
                <a:sym typeface="Calibri"/>
              </a:rPr>
              <a:t>Upper Bounds</a:t>
            </a:r>
            <a:endParaRPr sz="1100"/>
          </a:p>
        </p:txBody>
      </p:sp>
      <p:cxnSp>
        <p:nvCxnSpPr>
          <p:cNvPr id="225" name="Google Shape;225;p37"/>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226" name="Google Shape;226;p37"/>
          <p:cNvSpPr txBox="1"/>
          <p:nvPr>
            <p:ph idx="12" type="sldNum"/>
          </p:nvPr>
        </p:nvSpPr>
        <p:spPr>
          <a:xfrm>
            <a:off x="8550233" y="4767263"/>
            <a:ext cx="4692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37"/>
          <p:cNvSpPr txBox="1"/>
          <p:nvPr/>
        </p:nvSpPr>
        <p:spPr>
          <a:xfrm>
            <a:off x="335585" y="726495"/>
            <a:ext cx="8045100" cy="1932000"/>
          </a:xfrm>
          <a:prstGeom prst="rect">
            <a:avLst/>
          </a:prstGeom>
          <a:noFill/>
          <a:ln>
            <a:noFill/>
          </a:ln>
        </p:spPr>
        <p:txBody>
          <a:bodyPr anchorCtr="0" anchor="t" bIns="34275" lIns="68575" spcFirstLastPara="1" rIns="68575" wrap="square" tIns="34275">
            <a:noAutofit/>
          </a:bodyPr>
          <a:lstStyle/>
          <a:p>
            <a:pPr indent="-285750" lvl="0" marL="254000" marR="0" rtl="0" algn="l">
              <a:lnSpc>
                <a:spcPct val="90000"/>
              </a:lnSpc>
              <a:spcBef>
                <a:spcPts val="800"/>
              </a:spcBef>
              <a:spcAft>
                <a:spcPts val="0"/>
              </a:spcAft>
              <a:buClr>
                <a:schemeClr val="dk1"/>
              </a:buClr>
              <a:buSzPts val="2300"/>
              <a:buFont typeface="Arial"/>
              <a:buChar char="•"/>
            </a:pPr>
            <a:r>
              <a:rPr lang="en" sz="1600"/>
              <a:t>The upper bound for bounded knapsack is </a:t>
            </a:r>
            <a:endParaRPr sz="1600"/>
          </a:p>
          <a:p>
            <a:pPr indent="0" lvl="0" marL="457200" marR="0" rtl="0" algn="l">
              <a:lnSpc>
                <a:spcPct val="90000"/>
              </a:lnSpc>
              <a:spcBef>
                <a:spcPts val="800"/>
              </a:spcBef>
              <a:spcAft>
                <a:spcPts val="0"/>
              </a:spcAft>
              <a:buNone/>
            </a:pPr>
            <a:r>
              <a:rPr lang="en" sz="1600"/>
              <a:t>S = max (S1, S2)</a:t>
            </a:r>
            <a:endParaRPr sz="1600"/>
          </a:p>
          <a:p>
            <a:pPr indent="0" lvl="0" marL="457200" marR="0" rtl="0" algn="l">
              <a:lnSpc>
                <a:spcPct val="90000"/>
              </a:lnSpc>
              <a:spcBef>
                <a:spcPts val="800"/>
              </a:spcBef>
              <a:spcAft>
                <a:spcPts val="0"/>
              </a:spcAft>
              <a:buNone/>
            </a:pPr>
            <a:r>
              <a:t/>
            </a:r>
            <a:endParaRPr sz="1600"/>
          </a:p>
          <a:p>
            <a:pPr indent="0" lvl="0" marL="0" marR="0" rtl="0" algn="l">
              <a:lnSpc>
                <a:spcPct val="90000"/>
              </a:lnSpc>
              <a:spcBef>
                <a:spcPts val="800"/>
              </a:spcBef>
              <a:spcAft>
                <a:spcPts val="0"/>
              </a:spcAft>
              <a:buNone/>
            </a:pPr>
            <a:r>
              <a:rPr lang="en" sz="1600"/>
              <a:t>We came up with this because S1 U S2 provides the upper bound </a:t>
            </a:r>
            <a:endParaRPr sz="1600"/>
          </a:p>
          <a:p>
            <a:pPr indent="0" lvl="0" marL="0" marR="0" rtl="0" algn="l">
              <a:lnSpc>
                <a:spcPct val="90000"/>
              </a:lnSpc>
              <a:spcBef>
                <a:spcPts val="800"/>
              </a:spcBef>
              <a:spcAft>
                <a:spcPts val="0"/>
              </a:spcAft>
              <a:buNone/>
            </a:pPr>
            <a:r>
              <a:t/>
            </a:r>
            <a:endParaRPr sz="1600"/>
          </a:p>
          <a:p>
            <a:pPr indent="0" lvl="0" marL="0" marR="0" rtl="0" algn="l">
              <a:lnSpc>
                <a:spcPct val="90000"/>
              </a:lnSpc>
              <a:spcBef>
                <a:spcPts val="800"/>
              </a:spcBef>
              <a:spcAft>
                <a:spcPts val="0"/>
              </a:spcAft>
              <a:buNone/>
            </a:pPr>
            <a:r>
              <a:t/>
            </a:r>
            <a:endParaRPr sz="1600"/>
          </a:p>
          <a:p>
            <a:pPr indent="0" lvl="0" marL="0" marR="0" rtl="0" algn="l">
              <a:lnSpc>
                <a:spcPct val="90000"/>
              </a:lnSpc>
              <a:spcBef>
                <a:spcPts val="800"/>
              </a:spcBef>
              <a:spcAft>
                <a:spcPts val="0"/>
              </a:spcAft>
              <a:buNone/>
            </a:pPr>
            <a:r>
              <a:t/>
            </a:r>
            <a:endParaRPr sz="1100"/>
          </a:p>
          <a:p>
            <a:pPr indent="0" lvl="0" marL="0" marR="0" rtl="0" algn="l">
              <a:lnSpc>
                <a:spcPct val="90000"/>
              </a:lnSpc>
              <a:spcBef>
                <a:spcPts val="800"/>
              </a:spcBef>
              <a:spcAft>
                <a:spcPts val="0"/>
              </a:spcAft>
              <a:buNone/>
            </a:pPr>
            <a:r>
              <a:t/>
            </a:r>
            <a:endParaRPr sz="1100"/>
          </a:p>
          <a:p>
            <a:pPr indent="0" lvl="0" marL="0" marR="0" rtl="0" algn="l">
              <a:lnSpc>
                <a:spcPct val="90000"/>
              </a:lnSpc>
              <a:spcBef>
                <a:spcPts val="800"/>
              </a:spcBef>
              <a:spcAft>
                <a:spcPts val="0"/>
              </a:spcAft>
              <a:buNone/>
            </a:pPr>
            <a:r>
              <a:t/>
            </a:r>
            <a:endParaRPr sz="1100"/>
          </a:p>
          <a:p>
            <a:pPr indent="0" lvl="0" marL="0" marR="0" rtl="0" algn="l">
              <a:lnSpc>
                <a:spcPct val="90000"/>
              </a:lnSpc>
              <a:spcBef>
                <a:spcPts val="800"/>
              </a:spcBef>
              <a:spcAft>
                <a:spcPts val="0"/>
              </a:spcAft>
              <a:buNone/>
            </a:pPr>
            <a:r>
              <a:rPr lang="en" sz="1600"/>
              <a:t>The time complexity for the computation of U1 or U2 is O(n) if the item types are already sorted. If the items are unsorted then we add O(nlogn) for sorting</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335575" y="726506"/>
            <a:ext cx="8045100" cy="4314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t/>
            </a:r>
            <a:endParaRPr sz="9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800"/>
              <a:buFont typeface="Arial"/>
              <a:buNone/>
            </a:pPr>
            <a:r>
              <a:rPr lang="en" sz="1800">
                <a:solidFill>
                  <a:schemeClr val="dk1"/>
                </a:solidFill>
                <a:latin typeface="Calibri"/>
                <a:ea typeface="Calibri"/>
                <a:cs typeface="Calibri"/>
                <a:sym typeface="Calibri"/>
              </a:rPr>
              <a:t>The Decision Problem:</a:t>
            </a:r>
            <a:endParaRPr sz="18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323850" lvl="0" marL="457200" marR="0" rtl="0" algn="l">
              <a:lnSpc>
                <a:spcPct val="90000"/>
              </a:lnSpc>
              <a:spcBef>
                <a:spcPts val="4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Given a knapsack that can hold some maximum positive weight w, a target value v, and a list of items, each with a unique name, a weight, a value, and a maximum amount of copies of the item, does there exist a combination of items that achieves a value of at least v, while not exceeding weight w?</a:t>
            </a:r>
            <a:endParaRPr sz="1100"/>
          </a:p>
          <a:p>
            <a:pPr indent="0" lvl="1" marL="0" marR="0" rtl="0" algn="l">
              <a:lnSpc>
                <a:spcPct val="90000"/>
              </a:lnSpc>
              <a:spcBef>
                <a:spcPts val="40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0" lvl="1" marL="342900" marR="0" rtl="0" algn="l">
              <a:lnSpc>
                <a:spcPct val="90000"/>
              </a:lnSpc>
              <a:spcBef>
                <a:spcPts val="40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ts val="1800"/>
              <a:buFont typeface="Arial"/>
              <a:buNone/>
            </a:pPr>
            <a:r>
              <a:rPr lang="en" sz="1800">
                <a:solidFill>
                  <a:schemeClr val="dk1"/>
                </a:solidFill>
                <a:latin typeface="Calibri"/>
                <a:ea typeface="Calibri"/>
                <a:cs typeface="Calibri"/>
                <a:sym typeface="Calibri"/>
              </a:rPr>
              <a:t>The </a:t>
            </a:r>
            <a:r>
              <a:rPr b="0" i="0" lang="en" sz="1800" u="none" cap="none" strike="noStrike">
                <a:solidFill>
                  <a:schemeClr val="dk1"/>
                </a:solidFill>
                <a:latin typeface="Calibri"/>
                <a:ea typeface="Calibri"/>
                <a:cs typeface="Calibri"/>
                <a:sym typeface="Calibri"/>
              </a:rPr>
              <a:t>Optimization </a:t>
            </a:r>
            <a:r>
              <a:rPr lang="en" sz="1800">
                <a:solidFill>
                  <a:schemeClr val="dk1"/>
                </a:solidFill>
                <a:latin typeface="Calibri"/>
                <a:ea typeface="Calibri"/>
                <a:cs typeface="Calibri"/>
                <a:sym typeface="Calibri"/>
              </a:rPr>
              <a:t>Problem</a:t>
            </a:r>
            <a:r>
              <a:rPr b="0" i="0" lang="en"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323850" lvl="0" marL="457200" marR="0" rtl="0" algn="l">
              <a:lnSpc>
                <a:spcPct val="90000"/>
              </a:lnSpc>
              <a:spcBef>
                <a:spcPts val="800"/>
              </a:spcBef>
              <a:spcAft>
                <a:spcPts val="0"/>
              </a:spcAft>
              <a:buSzPts val="1500"/>
              <a:buFont typeface="Calibri"/>
              <a:buChar char="●"/>
            </a:pPr>
            <a:r>
              <a:rPr lang="en" sz="1500">
                <a:latin typeface="Calibri"/>
                <a:ea typeface="Calibri"/>
                <a:cs typeface="Calibri"/>
                <a:sym typeface="Calibri"/>
              </a:rPr>
              <a:t>Given a knapsack and a set of items as described above, what combination of items achieves the maximum value possible, while not exceeding weight w?</a:t>
            </a:r>
            <a:endParaRPr sz="1500">
              <a:latin typeface="Calibri"/>
              <a:ea typeface="Calibri"/>
              <a:cs typeface="Calibri"/>
              <a:sym typeface="Calibri"/>
            </a:endParaRPr>
          </a:p>
        </p:txBody>
      </p:sp>
      <p:sp>
        <p:nvSpPr>
          <p:cNvPr id="137" name="Google Shape;137;p26"/>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lang="en" sz="2700">
                <a:solidFill>
                  <a:schemeClr val="dk1"/>
                </a:solidFill>
                <a:latin typeface="Calibri"/>
                <a:ea typeface="Calibri"/>
                <a:cs typeface="Calibri"/>
                <a:sym typeface="Calibri"/>
              </a:rPr>
              <a:t>Bounded Max Knapsack</a:t>
            </a:r>
            <a:endParaRPr sz="1100"/>
          </a:p>
        </p:txBody>
      </p:sp>
      <p:cxnSp>
        <p:nvCxnSpPr>
          <p:cNvPr id="138" name="Google Shape;138;p26"/>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39" name="Google Shape;139;p26"/>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nvSpPr>
        <p:spPr>
          <a:xfrm>
            <a:off x="335575" y="726525"/>
            <a:ext cx="4727700" cy="4314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400"/>
              </a:spcBef>
              <a:spcAft>
                <a:spcPts val="0"/>
              </a:spcAft>
              <a:buNone/>
            </a:pPr>
            <a:r>
              <a:rPr lang="en" sz="1800">
                <a:latin typeface="Calibri"/>
                <a:ea typeface="Calibri"/>
                <a:cs typeface="Calibri"/>
                <a:sym typeface="Calibri"/>
              </a:rPr>
              <a:t>Input:</a:t>
            </a:r>
            <a:endParaRPr sz="1800">
              <a:latin typeface="Calibri"/>
              <a:ea typeface="Calibri"/>
              <a:cs typeface="Calibri"/>
              <a:sym typeface="Calibri"/>
            </a:endParaRPr>
          </a:p>
          <a:p>
            <a:pPr indent="0" lvl="0" marL="0" marR="0" rtl="0" algn="l">
              <a:lnSpc>
                <a:spcPct val="90000"/>
              </a:lnSpc>
              <a:spcBef>
                <a:spcPts val="400"/>
              </a:spcBef>
              <a:spcAft>
                <a:spcPts val="0"/>
              </a:spcAft>
              <a:buNone/>
            </a:pPr>
            <a:r>
              <a:t/>
            </a:r>
            <a:endParaRPr sz="600">
              <a:latin typeface="Calibri"/>
              <a:ea typeface="Calibri"/>
              <a:cs typeface="Calibri"/>
              <a:sym typeface="Calibri"/>
            </a:endParaRPr>
          </a:p>
          <a:p>
            <a:pPr indent="-317500" lvl="0" marL="457200" marR="0" rtl="0" algn="just">
              <a:lnSpc>
                <a:spcPct val="90000"/>
              </a:lnSpc>
              <a:spcBef>
                <a:spcPts val="400"/>
              </a:spcBef>
              <a:spcAft>
                <a:spcPts val="0"/>
              </a:spcAft>
              <a:buSzPts val="1400"/>
              <a:buFont typeface="Calibri"/>
              <a:buChar char="●"/>
            </a:pPr>
            <a:r>
              <a:rPr lang="en">
                <a:latin typeface="Calibri"/>
                <a:ea typeface="Calibri"/>
                <a:cs typeface="Calibri"/>
                <a:sym typeface="Calibri"/>
              </a:rPr>
              <a:t>The input will begin with a single line containing a nonnegative integer weight w, representing the maximum capacity of the knapsack. This is followed by a single line that contains a nonnegative integer n followed by exactly n lines each of which contains four items (String, real, real, int). The first value is the item's name, the second is the dollar value of the item, the third is the item's weight, and the fourth is the </a:t>
            </a:r>
            <a:r>
              <a:rPr lang="en">
                <a:latin typeface="Calibri"/>
                <a:ea typeface="Calibri"/>
                <a:cs typeface="Calibri"/>
                <a:sym typeface="Calibri"/>
              </a:rPr>
              <a:t>availability</a:t>
            </a:r>
            <a:r>
              <a:rPr lang="en">
                <a:latin typeface="Calibri"/>
                <a:ea typeface="Calibri"/>
                <a:cs typeface="Calibri"/>
                <a:sym typeface="Calibri"/>
              </a:rPr>
              <a:t> bound on how many of that item you can put into the knapsack.</a:t>
            </a:r>
            <a:endParaRPr>
              <a:latin typeface="Calibri"/>
              <a:ea typeface="Calibri"/>
              <a:cs typeface="Calibri"/>
              <a:sym typeface="Calibri"/>
            </a:endParaRPr>
          </a:p>
          <a:p>
            <a:pPr indent="0" lvl="1" marL="0" marR="0" rtl="0" algn="l">
              <a:lnSpc>
                <a:spcPct val="90000"/>
              </a:lnSpc>
              <a:spcBef>
                <a:spcPts val="40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0" lvl="1" marL="0" marR="0" rtl="0" algn="l">
              <a:lnSpc>
                <a:spcPct val="90000"/>
              </a:lnSpc>
              <a:spcBef>
                <a:spcPts val="400"/>
              </a:spcBef>
              <a:spcAft>
                <a:spcPts val="0"/>
              </a:spcAft>
              <a:buClr>
                <a:schemeClr val="dk1"/>
              </a:buClr>
              <a:buSzPts val="1500"/>
              <a:buFont typeface="Arial"/>
              <a:buNone/>
            </a:pPr>
            <a:r>
              <a:rPr lang="en"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a:p>
            <a:pPr indent="0" lvl="1" marL="0" marR="0" rtl="0" algn="l">
              <a:lnSpc>
                <a:spcPct val="90000"/>
              </a:lnSpc>
              <a:spcBef>
                <a:spcPts val="400"/>
              </a:spcBef>
              <a:spcAft>
                <a:spcPts val="0"/>
              </a:spcAft>
              <a:buClr>
                <a:schemeClr val="dk1"/>
              </a:buClr>
              <a:buSzPts val="1500"/>
              <a:buFont typeface="Arial"/>
              <a:buNone/>
            </a:pPr>
            <a:r>
              <a:t/>
            </a:r>
            <a:endParaRPr sz="600">
              <a:solidFill>
                <a:schemeClr val="dk1"/>
              </a:solidFill>
              <a:latin typeface="Calibri"/>
              <a:ea typeface="Calibri"/>
              <a:cs typeface="Calibri"/>
              <a:sym typeface="Calibri"/>
            </a:endParaRPr>
          </a:p>
          <a:p>
            <a:pPr indent="-317500" lvl="0" marL="457200" marR="0" rtl="0" algn="just">
              <a:lnSpc>
                <a:spcPct val="90000"/>
              </a:lnSpc>
              <a:spcBef>
                <a:spcPts val="40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output begins with a list of items in the knapsack, each with its name, value, and weight. The final line is the total value of items in the knapsack, formatted to two decimal places.</a:t>
            </a:r>
            <a:endParaRPr>
              <a:solidFill>
                <a:schemeClr val="dk1"/>
              </a:solidFill>
              <a:latin typeface="Calibri"/>
              <a:ea typeface="Calibri"/>
              <a:cs typeface="Calibri"/>
              <a:sym typeface="Calibri"/>
            </a:endParaRPr>
          </a:p>
        </p:txBody>
      </p:sp>
      <p:sp>
        <p:nvSpPr>
          <p:cNvPr id="145" name="Google Shape;145;p27"/>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Problem Input and O</a:t>
            </a:r>
            <a:r>
              <a:rPr lang="en" sz="2700">
                <a:solidFill>
                  <a:schemeClr val="dk1"/>
                </a:solidFill>
                <a:latin typeface="Calibri"/>
                <a:ea typeface="Calibri"/>
                <a:cs typeface="Calibri"/>
                <a:sym typeface="Calibri"/>
              </a:rPr>
              <a:t>utput</a:t>
            </a:r>
            <a:endParaRPr sz="1100"/>
          </a:p>
        </p:txBody>
      </p:sp>
      <p:cxnSp>
        <p:nvCxnSpPr>
          <p:cNvPr id="146" name="Google Shape;146;p27"/>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47" name="Google Shape;147;p27"/>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7"/>
          <p:cNvSpPr txBox="1"/>
          <p:nvPr/>
        </p:nvSpPr>
        <p:spPr>
          <a:xfrm>
            <a:off x="5284150" y="1095000"/>
            <a:ext cx="3546300" cy="1834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F"/>
                </a:solidFill>
                <a:highlight>
                  <a:srgbClr val="EFEFEF"/>
                </a:highlight>
                <a:latin typeface="Roboto Medium"/>
                <a:ea typeface="Roboto Medium"/>
                <a:cs typeface="Roboto Medium"/>
                <a:sym typeface="Roboto Medium"/>
              </a:rPr>
              <a:t>16</a:t>
            </a:r>
            <a:r>
              <a:rPr lang="en" sz="1200">
                <a:solidFill>
                  <a:srgbClr val="24292F"/>
                </a:solidFill>
                <a:highlight>
                  <a:srgbClr val="EFEFEF"/>
                </a:highlight>
                <a:latin typeface="Roboto Medium"/>
                <a:ea typeface="Roboto Medium"/>
                <a:cs typeface="Roboto Medium"/>
                <a:sym typeface="Roboto Medium"/>
              </a:rPr>
              <a:t>		</a:t>
            </a:r>
            <a:r>
              <a:rPr lang="en" sz="1200">
                <a:solidFill>
                  <a:srgbClr val="24292F"/>
                </a:solidFill>
                <a:highlight>
                  <a:srgbClr val="EFEFEF"/>
                </a:highlight>
                <a:latin typeface="Roboto Medium"/>
                <a:ea typeface="Roboto Medium"/>
                <a:cs typeface="Roboto Medium"/>
                <a:sym typeface="Roboto Medium"/>
              </a:rPr>
              <a:t>   </a:t>
            </a:r>
            <a:r>
              <a:rPr lang="en" sz="1200">
                <a:solidFill>
                  <a:srgbClr val="38761D"/>
                </a:solidFill>
                <a:highlight>
                  <a:srgbClr val="EFEFEF"/>
                </a:highlight>
                <a:latin typeface="Roboto Medium"/>
                <a:ea typeface="Roboto Medium"/>
                <a:cs typeface="Roboto Medium"/>
                <a:sym typeface="Roboto Medium"/>
              </a:rPr>
              <a:t># Maximum weight of knapsack</a:t>
            </a:r>
            <a:endParaRPr sz="1200">
              <a:solidFill>
                <a:srgbClr val="38761D"/>
              </a:solidFill>
              <a:highlight>
                <a:srgbClr val="EFEFEF"/>
              </a:highlight>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rgbClr val="EFEFEF"/>
                </a:highlight>
                <a:latin typeface="Roboto Medium"/>
                <a:ea typeface="Roboto Medium"/>
                <a:cs typeface="Roboto Medium"/>
                <a:sym typeface="Roboto Medium"/>
              </a:rPr>
              <a:t>3		   </a:t>
            </a:r>
            <a:r>
              <a:rPr lang="en" sz="1200">
                <a:solidFill>
                  <a:srgbClr val="38761D"/>
                </a:solidFill>
                <a:highlight>
                  <a:srgbClr val="EFEFEF"/>
                </a:highlight>
                <a:latin typeface="Roboto Medium"/>
                <a:ea typeface="Roboto Medium"/>
                <a:cs typeface="Roboto Medium"/>
                <a:sym typeface="Roboto Medium"/>
              </a:rPr>
              <a:t>#</a:t>
            </a:r>
            <a:r>
              <a:rPr lang="en" sz="1200">
                <a:solidFill>
                  <a:srgbClr val="38761D"/>
                </a:solidFill>
                <a:highlight>
                  <a:srgbClr val="EFEFEF"/>
                </a:highlight>
                <a:latin typeface="Roboto Medium"/>
                <a:ea typeface="Roboto Medium"/>
                <a:cs typeface="Roboto Medium"/>
                <a:sym typeface="Roboto Medium"/>
              </a:rPr>
              <a:t> Amount of items</a:t>
            </a:r>
            <a:endParaRPr sz="1200">
              <a:solidFill>
                <a:srgbClr val="38761D"/>
              </a:solidFill>
              <a:highlight>
                <a:srgbClr val="EFEFEF"/>
              </a:highlight>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rgbClr val="EFEFEF"/>
                </a:highlight>
                <a:latin typeface="Roboto Medium"/>
                <a:ea typeface="Roboto Medium"/>
                <a:cs typeface="Roboto Medium"/>
                <a:sym typeface="Roboto Medium"/>
              </a:rPr>
              <a:t>ring 100 5 2	   </a:t>
            </a:r>
            <a:r>
              <a:rPr lang="en" sz="1200">
                <a:solidFill>
                  <a:srgbClr val="38761D"/>
                </a:solidFill>
                <a:highlight>
                  <a:srgbClr val="EFEFEF"/>
                </a:highlight>
                <a:latin typeface="Roboto Medium"/>
                <a:ea typeface="Roboto Medium"/>
                <a:cs typeface="Roboto Medium"/>
                <a:sym typeface="Roboto Medium"/>
              </a:rPr>
              <a:t># Name, value, weight, availability</a:t>
            </a:r>
            <a:endParaRPr sz="1200">
              <a:solidFill>
                <a:srgbClr val="38761D"/>
              </a:solidFill>
              <a:highlight>
                <a:srgbClr val="EFEFEF"/>
              </a:highlight>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rgbClr val="EFEFEF"/>
                </a:highlight>
                <a:latin typeface="Roboto Medium"/>
                <a:ea typeface="Roboto Medium"/>
                <a:cs typeface="Roboto Medium"/>
                <a:sym typeface="Roboto Medium"/>
              </a:rPr>
              <a:t>gold 50 10 5</a:t>
            </a:r>
            <a:endParaRPr sz="1200">
              <a:solidFill>
                <a:srgbClr val="24292F"/>
              </a:solidFill>
              <a:highlight>
                <a:srgbClr val="EFEFEF"/>
              </a:highlight>
              <a:latin typeface="Roboto Medium"/>
              <a:ea typeface="Roboto Medium"/>
              <a:cs typeface="Roboto Medium"/>
              <a:sym typeface="Roboto Medium"/>
            </a:endParaRPr>
          </a:p>
          <a:p>
            <a:pPr indent="0" lvl="0" marL="0" rtl="0" algn="l">
              <a:lnSpc>
                <a:spcPct val="115000"/>
              </a:lnSpc>
              <a:spcBef>
                <a:spcPts val="1200"/>
              </a:spcBef>
              <a:spcAft>
                <a:spcPts val="1200"/>
              </a:spcAft>
              <a:buNone/>
            </a:pPr>
            <a:r>
              <a:rPr lang="en" sz="1200">
                <a:solidFill>
                  <a:srgbClr val="24292F"/>
                </a:solidFill>
                <a:highlight>
                  <a:srgbClr val="EFEFEF"/>
                </a:highlight>
                <a:latin typeface="Roboto Medium"/>
                <a:ea typeface="Roboto Medium"/>
                <a:cs typeface="Roboto Medium"/>
                <a:sym typeface="Roboto Medium"/>
              </a:rPr>
              <a:t>silver 50 5 1</a:t>
            </a:r>
            <a:endParaRPr>
              <a:highlight>
                <a:srgbClr val="EFEFEF"/>
              </a:highlight>
              <a:latin typeface="Roboto Medium"/>
              <a:ea typeface="Roboto Medium"/>
              <a:cs typeface="Roboto Medium"/>
              <a:sym typeface="Roboto Medium"/>
            </a:endParaRPr>
          </a:p>
        </p:txBody>
      </p:sp>
      <p:sp>
        <p:nvSpPr>
          <p:cNvPr id="149" name="Google Shape;149;p27"/>
          <p:cNvSpPr txBox="1"/>
          <p:nvPr/>
        </p:nvSpPr>
        <p:spPr>
          <a:xfrm>
            <a:off x="5284150" y="3304350"/>
            <a:ext cx="3546300" cy="168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24292F"/>
                </a:solidFill>
                <a:highlight>
                  <a:srgbClr val="EFEFEF"/>
                </a:highlight>
                <a:latin typeface="Roboto Medium"/>
                <a:ea typeface="Roboto Medium"/>
                <a:cs typeface="Roboto Medium"/>
                <a:sym typeface="Roboto Medium"/>
              </a:rPr>
              <a:t>ring 100 5	  </a:t>
            </a:r>
            <a:r>
              <a:rPr lang="en" sz="1200">
                <a:solidFill>
                  <a:srgbClr val="38761D"/>
                </a:solidFill>
                <a:highlight>
                  <a:srgbClr val="EFEFEF"/>
                </a:highlight>
                <a:latin typeface="Roboto Medium"/>
                <a:ea typeface="Roboto Medium"/>
                <a:cs typeface="Roboto Medium"/>
                <a:sym typeface="Roboto Medium"/>
              </a:rPr>
              <a:t> # N</a:t>
            </a:r>
            <a:r>
              <a:rPr lang="en" sz="1200">
                <a:solidFill>
                  <a:srgbClr val="38761D"/>
                </a:solidFill>
                <a:highlight>
                  <a:srgbClr val="EFEFEF"/>
                </a:highlight>
                <a:latin typeface="Roboto Medium"/>
                <a:ea typeface="Roboto Medium"/>
                <a:cs typeface="Roboto Medium"/>
                <a:sym typeface="Roboto Medium"/>
              </a:rPr>
              <a:t>ame, value, weight</a:t>
            </a:r>
            <a:endParaRPr sz="1200">
              <a:solidFill>
                <a:srgbClr val="38761D"/>
              </a:solidFill>
              <a:highlight>
                <a:srgbClr val="EFEFEF"/>
              </a:highlight>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1200">
                <a:solidFill>
                  <a:srgbClr val="24292F"/>
                </a:solidFill>
                <a:highlight>
                  <a:srgbClr val="EFEFEF"/>
                </a:highlight>
                <a:latin typeface="Roboto Medium"/>
                <a:ea typeface="Roboto Medium"/>
                <a:cs typeface="Roboto Medium"/>
                <a:sym typeface="Roboto Medium"/>
              </a:rPr>
              <a:t>silver 50 10	   </a:t>
            </a:r>
            <a:endParaRPr sz="1200">
              <a:solidFill>
                <a:srgbClr val="24292F"/>
              </a:solidFill>
              <a:highlight>
                <a:srgbClr val="EFEFEF"/>
              </a:highlight>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1200">
                <a:solidFill>
                  <a:srgbClr val="24292F"/>
                </a:solidFill>
                <a:highlight>
                  <a:srgbClr val="EFEFEF"/>
                </a:highlight>
                <a:latin typeface="Roboto Medium"/>
                <a:ea typeface="Roboto Medium"/>
                <a:cs typeface="Roboto Medium"/>
                <a:sym typeface="Roboto Medium"/>
              </a:rPr>
              <a:t>gold 50 1	   </a:t>
            </a:r>
            <a:endParaRPr sz="1200">
              <a:solidFill>
                <a:srgbClr val="24292F"/>
              </a:solidFill>
              <a:highlight>
                <a:srgbClr val="EFEFEF"/>
              </a:highlight>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1200">
                <a:solidFill>
                  <a:srgbClr val="24292F"/>
                </a:solidFill>
                <a:highlight>
                  <a:srgbClr val="EFEFEF"/>
                </a:highlight>
                <a:latin typeface="Roboto Medium"/>
                <a:ea typeface="Roboto Medium"/>
                <a:cs typeface="Roboto Medium"/>
                <a:sym typeface="Roboto Medium"/>
              </a:rPr>
              <a:t>200.00	   </a:t>
            </a:r>
            <a:r>
              <a:rPr lang="en" sz="1200">
                <a:solidFill>
                  <a:srgbClr val="38761D"/>
                </a:solidFill>
                <a:highlight>
                  <a:srgbClr val="EFEFEF"/>
                </a:highlight>
                <a:latin typeface="Roboto Medium"/>
                <a:ea typeface="Roboto Medium"/>
                <a:cs typeface="Roboto Medium"/>
                <a:sym typeface="Roboto Medium"/>
              </a:rPr>
              <a:t># Total value of knapsack</a:t>
            </a:r>
            <a:endParaRPr sz="1200">
              <a:solidFill>
                <a:srgbClr val="38761D"/>
              </a:solidFill>
              <a:highlight>
                <a:srgbClr val="EFEFEF"/>
              </a:highlight>
              <a:latin typeface="Roboto Medium"/>
              <a:ea typeface="Roboto Medium"/>
              <a:cs typeface="Roboto Medium"/>
              <a:sym typeface="Roboto Medium"/>
            </a:endParaRPr>
          </a:p>
          <a:p>
            <a:pPr indent="0" lvl="0" marL="0" rtl="0" algn="l">
              <a:lnSpc>
                <a:spcPct val="115000"/>
              </a:lnSpc>
              <a:spcBef>
                <a:spcPts val="0"/>
              </a:spcBef>
              <a:spcAft>
                <a:spcPts val="1200"/>
              </a:spcAft>
              <a:buNone/>
            </a:pPr>
            <a:r>
              <a:t/>
            </a:r>
            <a:endParaRPr sz="1200">
              <a:solidFill>
                <a:srgbClr val="24292F"/>
              </a:solidFill>
              <a:highlight>
                <a:srgbClr val="EFEFE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Reduction (justify its inclusion in  NP-Complete)</a:t>
            </a:r>
            <a:endParaRPr sz="1100"/>
          </a:p>
        </p:txBody>
      </p:sp>
      <p:cxnSp>
        <p:nvCxnSpPr>
          <p:cNvPr id="155" name="Google Shape;155;p28"/>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56" name="Google Shape;156;p28"/>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8"/>
          <p:cNvSpPr txBox="1"/>
          <p:nvPr/>
        </p:nvSpPr>
        <p:spPr>
          <a:xfrm>
            <a:off x="335585" y="726496"/>
            <a:ext cx="8044954" cy="1007268"/>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Show the reduction that justifies the problem is in NP-Complete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nvSpPr>
        <p:spPr>
          <a:xfrm>
            <a:off x="0" y="-14287"/>
            <a:ext cx="9144000" cy="6429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lang="en" sz="2700">
                <a:solidFill>
                  <a:schemeClr val="dk1"/>
                </a:solidFill>
                <a:latin typeface="Calibri"/>
                <a:ea typeface="Calibri"/>
                <a:cs typeface="Calibri"/>
                <a:sym typeface="Calibri"/>
              </a:rPr>
              <a:t>An explanation of </a:t>
            </a:r>
            <a:r>
              <a:rPr lang="en" sz="2700">
                <a:solidFill>
                  <a:schemeClr val="dk1"/>
                </a:solidFill>
                <a:latin typeface="Calibri"/>
                <a:ea typeface="Calibri"/>
                <a:cs typeface="Calibri"/>
                <a:sym typeface="Calibri"/>
              </a:rPr>
              <a:t>pseudo-polynomial time</a:t>
            </a:r>
            <a:endParaRPr sz="1100"/>
          </a:p>
        </p:txBody>
      </p:sp>
      <p:cxnSp>
        <p:nvCxnSpPr>
          <p:cNvPr id="163" name="Google Shape;163;p29"/>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64" name="Google Shape;164;p29"/>
          <p:cNvSpPr txBox="1"/>
          <p:nvPr>
            <p:ph idx="12" type="sldNum"/>
          </p:nvPr>
        </p:nvSpPr>
        <p:spPr>
          <a:xfrm>
            <a:off x="8550233" y="4767263"/>
            <a:ext cx="4692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9"/>
          <p:cNvSpPr txBox="1"/>
          <p:nvPr/>
        </p:nvSpPr>
        <p:spPr>
          <a:xfrm>
            <a:off x="335585" y="726496"/>
            <a:ext cx="8045100" cy="1007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lang="en" sz="1800">
                <a:solidFill>
                  <a:schemeClr val="dk1"/>
                </a:solidFill>
                <a:latin typeface="Calibri"/>
                <a:ea typeface="Calibri"/>
                <a:cs typeface="Calibri"/>
                <a:sym typeface="Calibri"/>
              </a:rPr>
              <a:t>Why this problem looks polynomial but isn’t</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Sketch of Exact Solution (pseudo-code)</a:t>
            </a:r>
            <a:endParaRPr sz="1100"/>
          </a:p>
        </p:txBody>
      </p:sp>
      <p:cxnSp>
        <p:nvCxnSpPr>
          <p:cNvPr id="171" name="Google Shape;171;p30"/>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72" name="Google Shape;172;p30"/>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Worst Case Example (if possible)</a:t>
            </a:r>
            <a:endParaRPr sz="1100"/>
          </a:p>
        </p:txBody>
      </p:sp>
      <p:cxnSp>
        <p:nvCxnSpPr>
          <p:cNvPr id="178" name="Google Shape;178;p31"/>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79" name="Google Shape;179;p31"/>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Test Cases</a:t>
            </a:r>
            <a:endParaRPr sz="1100"/>
          </a:p>
        </p:txBody>
      </p:sp>
      <p:cxnSp>
        <p:nvCxnSpPr>
          <p:cNvPr id="185" name="Google Shape;185;p32"/>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86" name="Google Shape;186;p32"/>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87" name="Google Shape;187;p32"/>
          <p:cNvSpPr txBox="1"/>
          <p:nvPr/>
        </p:nvSpPr>
        <p:spPr>
          <a:xfrm>
            <a:off x="335585" y="726495"/>
            <a:ext cx="8044954" cy="1562071"/>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How did you generate them? (hopefully with a python program)</a:t>
            </a:r>
            <a:endParaRPr sz="1100"/>
          </a:p>
          <a:p>
            <a:pPr indent="0" lvl="0" marL="0" marR="0" rtl="0" algn="l">
              <a:lnSpc>
                <a:spcPct val="90000"/>
              </a:lnSpc>
              <a:spcBef>
                <a:spcPts val="80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Test case Sizes?</a:t>
            </a:r>
            <a:endParaRPr sz="1100"/>
          </a:p>
          <a:p>
            <a:pPr indent="0" lvl="0" marL="0" marR="0" rtl="0" algn="l">
              <a:lnSpc>
                <a:spcPct val="90000"/>
              </a:lnSpc>
              <a:spcBef>
                <a:spcPts val="80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Performance of test cases of different sizes?</a:t>
            </a:r>
            <a:endParaRPr sz="1100"/>
          </a:p>
          <a:p>
            <a:pPr indent="0" lvl="0" marL="0" marR="0" rtl="0" algn="l">
              <a:lnSpc>
                <a:spcPct val="90000"/>
              </a:lnSpc>
              <a:spcBef>
                <a:spcPts val="80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Plot of the run time of your program as you increase the input size.  You MUST run your program on inputs that cause your program to run more than 20 minutes.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Approximation Portion</a:t>
            </a:r>
            <a:endParaRPr/>
          </a:p>
        </p:txBody>
      </p:sp>
      <p:sp>
        <p:nvSpPr>
          <p:cNvPr id="193" name="Google Shape;193;p33"/>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dk1"/>
              </a:buClr>
              <a:buSzPts val="1800"/>
              <a:buNone/>
            </a:pPr>
            <a:r>
              <a:rPr lang="en"/>
              <a:t>By Trevor Woodman, Joe Drake, Patrick Glebus, and Jacob Hataway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