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655" r:id="rId3"/>
    <p:sldId id="663" r:id="rId4"/>
    <p:sldId id="662" r:id="rId5"/>
    <p:sldId id="664" r:id="rId6"/>
    <p:sldId id="666" r:id="rId7"/>
    <p:sldId id="667" r:id="rId8"/>
    <p:sldId id="668" r:id="rId9"/>
    <p:sldId id="669" r:id="rId10"/>
    <p:sldId id="671" r:id="rId11"/>
    <p:sldId id="670" r:id="rId12"/>
    <p:sldId id="672" r:id="rId13"/>
    <p:sldId id="673" r:id="rId14"/>
    <p:sldId id="677" r:id="rId15"/>
    <p:sldId id="674" r:id="rId16"/>
    <p:sldId id="675" r:id="rId17"/>
    <p:sldId id="678" r:id="rId18"/>
    <p:sldId id="679" r:id="rId19"/>
    <p:sldId id="680" r:id="rId20"/>
    <p:sldId id="681" r:id="rId21"/>
    <p:sldId id="676" r:id="rId22"/>
    <p:sldId id="530" r:id="rId2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979"/>
    <a:srgbClr val="D8D3E0"/>
    <a:srgbClr val="F4E9E9"/>
    <a:srgbClr val="E8D0D0"/>
    <a:srgbClr val="DCE6F2"/>
    <a:srgbClr val="00197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210" autoAdjust="0"/>
    <p:restoredTop sz="84862" autoAdjust="0"/>
  </p:normalViewPr>
  <p:slideViewPr>
    <p:cSldViewPr showGuides="1">
      <p:cViewPr varScale="1">
        <p:scale>
          <a:sx n="94" d="100"/>
          <a:sy n="94" d="100"/>
        </p:scale>
        <p:origin x="16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35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25E3C55C-DB12-49FA-849F-2AB4B61F23B0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109"/>
            <a:ext cx="3076363" cy="513506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6" y="9721109"/>
            <a:ext cx="3076363" cy="513506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DE2BC2D4-5ACD-4E44-97A2-7C1038B8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8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00BE97DE-87A3-4461-838D-96C2C7DDEC2B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9"/>
            <a:ext cx="3076363" cy="513506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6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8050DDA1-1BFF-4C02-8E1C-5B0DEC6E9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8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1"/>
            <a:ext cx="9144000" cy="2996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23529" y="953615"/>
            <a:ext cx="8496944" cy="1774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0" y="4946220"/>
            <a:ext cx="9140634" cy="191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352928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105160"/>
            <a:ext cx="6400800" cy="160972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/>
          <a:srcRect l="25932" t="48861" r="25932" b="46583"/>
          <a:stretch/>
        </p:blipFill>
        <p:spPr>
          <a:xfrm>
            <a:off x="2403939" y="5322886"/>
            <a:ext cx="4336122" cy="542016"/>
          </a:xfrm>
          <a:prstGeom prst="rect">
            <a:avLst/>
          </a:prstGeom>
        </p:spPr>
      </p:pic>
      <p:cxnSp>
        <p:nvCxnSpPr>
          <p:cNvPr id="23" name="직선 연결선 22"/>
          <p:cNvCxnSpPr/>
          <p:nvPr userDrawn="1"/>
        </p:nvCxnSpPr>
        <p:spPr>
          <a:xfrm>
            <a:off x="-6223" y="2996952"/>
            <a:ext cx="91502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366" y="494622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2483768" y="5909209"/>
            <a:ext cx="4352750" cy="400111"/>
            <a:chOff x="2742659" y="5909209"/>
            <a:chExt cx="4352750" cy="400111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3617213" y="5909210"/>
              <a:ext cx="3478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01970"/>
                  </a:solidFill>
                </a:rPr>
                <a:t>Human</a:t>
              </a:r>
              <a:r>
                <a:rPr lang="en-US" altLang="ko-KR" sz="2000" baseline="0" dirty="0" smtClean="0">
                  <a:solidFill>
                    <a:srgbClr val="001970"/>
                  </a:solidFill>
                </a:rPr>
                <a:t> Interface Laboratory</a:t>
              </a:r>
              <a:endParaRPr lang="ko-KR" altLang="en-US" sz="2000">
                <a:solidFill>
                  <a:srgbClr val="001970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2659" y="5909209"/>
              <a:ext cx="864096" cy="38404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241" y="-1"/>
            <a:ext cx="9144000" cy="76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3841"/>
            <a:ext cx="9144000" cy="449414"/>
          </a:xfrm>
        </p:spPr>
        <p:txBody>
          <a:bodyPr>
            <a:no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328591"/>
          </a:xfrm>
          <a:noFill/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1"/>
            </a:lvl1pPr>
            <a:lvl2pPr>
              <a:lnSpc>
                <a:spcPct val="114000"/>
              </a:lnSpc>
              <a:buSzPct val="80000"/>
              <a:buFont typeface="Wingdings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14000"/>
              </a:lnSpc>
              <a:defRPr sz="1600"/>
            </a:lvl3pPr>
            <a:lvl4pPr>
              <a:lnSpc>
                <a:spcPct val="114000"/>
              </a:lnSpc>
              <a:defRPr sz="1400"/>
            </a:lvl4pPr>
            <a:lvl5pPr>
              <a:lnSpc>
                <a:spcPct val="114000"/>
              </a:lnSpc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7092280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grayscl/>
          </a:blip>
          <a:srcRect l="25932" t="48861" r="25932" b="46583"/>
          <a:stretch/>
        </p:blipFill>
        <p:spPr>
          <a:xfrm>
            <a:off x="107504" y="6479182"/>
            <a:ext cx="2880320" cy="360040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75727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2393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7092280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grayscl/>
          </a:blip>
          <a:srcRect l="25932" t="48861" r="25932" b="46583"/>
          <a:stretch/>
        </p:blipFill>
        <p:spPr>
          <a:xfrm>
            <a:off x="107504" y="6479182"/>
            <a:ext cx="2880320" cy="360040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2393503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 userDrawn="1"/>
        </p:nvSpPr>
        <p:spPr>
          <a:xfrm>
            <a:off x="323528" y="878910"/>
            <a:ext cx="8496944" cy="14003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78911"/>
            <a:ext cx="8229600" cy="1400385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20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632778"/>
            <a:ext cx="9144000" cy="2393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23528" y="3324758"/>
            <a:ext cx="8496944" cy="14003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24759"/>
            <a:ext cx="8229600" cy="1400385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6" name="그림 5" descr="서울대로고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2786082" cy="643938"/>
          </a:xfrm>
          <a:prstGeom prst="rect">
            <a:avLst/>
          </a:prstGeom>
        </p:spPr>
      </p:pic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0" y="2632075"/>
            <a:ext cx="9144000" cy="692150"/>
          </a:xfr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965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idx="12"/>
          </p:nvPr>
        </p:nvSpPr>
        <p:spPr>
          <a:xfrm>
            <a:off x="3786182" y="714356"/>
            <a:ext cx="4857784" cy="3071834"/>
          </a:xfrm>
          <a:effectLst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1" name="그림 10" descr="서울대로고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429000"/>
            <a:ext cx="2786082" cy="643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4" r:id="rId4"/>
    <p:sldLayoutId id="214748366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awine.github.io/blog/nlp/2019/06/21/word-analogies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Word2vec </a:t>
            </a:r>
            <a:r>
              <a:rPr lang="ko-KR" altLang="en-US" sz="2800" dirty="0" smtClean="0"/>
              <a:t>속도 개선</a:t>
            </a:r>
            <a:r>
              <a:rPr lang="en-US" altLang="ko-KR" sz="2800" dirty="0" smtClean="0"/>
              <a:t>:</a:t>
            </a:r>
            <a:br>
              <a:rPr lang="en-US" altLang="ko-KR" sz="2800" dirty="0" smtClean="0"/>
            </a:br>
            <a:r>
              <a:rPr lang="en-US" altLang="ko-KR" sz="2800" dirty="0" smtClean="0"/>
              <a:t>Embedding Layers &amp; Negative Sampling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3105160"/>
            <a:ext cx="8640960" cy="1609724"/>
          </a:xfrm>
        </p:spPr>
        <p:txBody>
          <a:bodyPr anchor="ctr"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2020. 02. 22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Won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Ik</a:t>
            </a:r>
            <a:r>
              <a:rPr lang="en-US" altLang="ko-KR" sz="2400" dirty="0" smtClean="0">
                <a:solidFill>
                  <a:schemeClr val="tx1"/>
                </a:solidFill>
              </a:rPr>
              <a:t> Cho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Negative sampling – what if the answer is ‘negative’?</a:t>
            </a:r>
          </a:p>
          <a:p>
            <a:pPr lvl="1"/>
            <a:r>
              <a:rPr lang="ko-KR" altLang="en-US" dirty="0" smtClean="0"/>
              <a:t>부정적 예시</a:t>
            </a:r>
            <a:r>
              <a:rPr lang="en-US" altLang="ko-KR" dirty="0" smtClean="0"/>
              <a:t>(e.g., “say”</a:t>
            </a:r>
            <a:r>
              <a:rPr lang="ko-KR" altLang="en-US" dirty="0" smtClean="0"/>
              <a:t>가 아닌 단어들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들어갈 때는 어떤 내용이 학습될까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우리가 하고 싶은 것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정답이 아닌 단어들에 대해서 </a:t>
            </a:r>
            <a:r>
              <a:rPr lang="en-US" altLang="ko-KR" dirty="0" smtClean="0"/>
              <a:t>sigmoid </a:t>
            </a:r>
            <a:r>
              <a:rPr lang="ko-KR" altLang="en-US" dirty="0" smtClean="0"/>
              <a:t>출력을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가깝게</a:t>
            </a:r>
            <a:r>
              <a:rPr lang="en-US" altLang="ko-KR" dirty="0" smtClean="0"/>
              <a:t>!</a:t>
            </a:r>
          </a:p>
          <a:p>
            <a:pPr lvl="3"/>
            <a:r>
              <a:rPr lang="en-US" altLang="ko-KR" dirty="0" smtClean="0"/>
              <a:t>e.g., </a:t>
            </a:r>
            <a:r>
              <a:rPr lang="ko-KR" altLang="en-US" dirty="0" smtClean="0"/>
              <a:t>맥락이 </a:t>
            </a:r>
            <a:r>
              <a:rPr lang="en-US" altLang="ko-KR" dirty="0" smtClean="0"/>
              <a:t>“you”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“goodbye”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타깃이 </a:t>
            </a:r>
            <a:r>
              <a:rPr lang="en-US" altLang="ko-KR" dirty="0" smtClean="0"/>
              <a:t>“hello”</a:t>
            </a:r>
            <a:r>
              <a:rPr lang="ko-KR" altLang="en-US" dirty="0" smtClean="0"/>
              <a:t>일 확률은 낮은 값이어야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But, </a:t>
            </a:r>
            <a:r>
              <a:rPr lang="ko-KR" altLang="en-US" dirty="0" smtClean="0"/>
              <a:t>모든 오답을 대상으로 이진 분류 학습</a:t>
            </a:r>
            <a:r>
              <a:rPr lang="en-US" altLang="ko-KR" dirty="0" smtClean="0"/>
              <a:t>? No!</a:t>
            </a:r>
          </a:p>
          <a:p>
            <a:pPr lvl="2"/>
            <a:r>
              <a:rPr lang="ko-KR" altLang="en-US" dirty="0" smtClean="0"/>
              <a:t>어휘가 늘어날 수록</a:t>
            </a:r>
            <a:r>
              <a:rPr lang="en-US" altLang="ko-KR" dirty="0"/>
              <a:t> </a:t>
            </a:r>
            <a:r>
              <a:rPr lang="ko-KR" altLang="en-US" dirty="0" smtClean="0"/>
              <a:t>비효율적인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근사적 해법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부정적 예를 일부만 선택 </a:t>
            </a:r>
            <a:r>
              <a:rPr lang="en-US" altLang="ko-KR" dirty="0" smtClean="0"/>
              <a:t>(sampling!)</a:t>
            </a:r>
          </a:p>
          <a:p>
            <a:pPr lvl="1"/>
            <a:r>
              <a:rPr lang="ko-KR" altLang="en-US" dirty="0" smtClean="0"/>
              <a:t>무작위 추출보다 좋은 샘플링 기법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말뭉치의 통계 데이터를 이용해 보자</a:t>
            </a:r>
            <a:r>
              <a:rPr lang="en-US" altLang="ko-KR" dirty="0" smtClean="0"/>
              <a:t>!</a:t>
            </a:r>
          </a:p>
          <a:p>
            <a:pPr lvl="3"/>
            <a:r>
              <a:rPr lang="en-US" altLang="ko-KR" dirty="0" smtClean="0"/>
              <a:t>e.g., </a:t>
            </a:r>
            <a:r>
              <a:rPr lang="ko-KR" altLang="en-US" dirty="0" err="1" smtClean="0"/>
              <a:t>빈출</a:t>
            </a:r>
            <a:r>
              <a:rPr lang="ko-KR" altLang="en-US" dirty="0" smtClean="0"/>
              <a:t> 단어를 많이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않을수록 적게 추출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단어별</a:t>
            </a:r>
            <a:r>
              <a:rPr lang="ko-KR" altLang="en-US" dirty="0" smtClean="0"/>
              <a:t> 출현 횟수로 확률분포를 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그에 따라 샘플링을 여러 번 수행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‘</a:t>
            </a:r>
            <a:r>
              <a:rPr lang="ko-KR" altLang="en-US" dirty="0" smtClean="0"/>
              <a:t>희소한 단어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들이 여러 번 출현하지 않도록 하자</a:t>
            </a:r>
            <a:r>
              <a:rPr lang="en-US" altLang="ko-KR" dirty="0" smtClean="0"/>
              <a:t>!</a:t>
            </a:r>
          </a:p>
          <a:p>
            <a:pPr lvl="4"/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그렇다고 희소한 단어를 모두 버리지는 말자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5361632"/>
                <a:ext cx="6216317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 smtClean="0"/>
                  <a:t>Modified </a:t>
                </a:r>
                <a:r>
                  <a:rPr lang="en-US" altLang="ko-KR" dirty="0"/>
                  <a:t>w</a:t>
                </a:r>
                <a:r>
                  <a:rPr lang="en-US" altLang="ko-KR" dirty="0" smtClean="0"/>
                  <a:t>ord frequency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3/4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3/4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361632"/>
                <a:ext cx="6216317" cy="620234"/>
              </a:xfrm>
              <a:prstGeom prst="rect">
                <a:avLst/>
              </a:prstGeom>
              <a:blipFill rotWithShape="1">
                <a:blip r:embed="rId2"/>
                <a:stretch>
                  <a:fillRect l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65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Unigram Sampler</a:t>
            </a:r>
          </a:p>
          <a:p>
            <a:pPr lvl="1"/>
            <a:r>
              <a:rPr lang="en-US" altLang="ko-KR" dirty="0" smtClean="0"/>
              <a:t>Bi/Trigram versions are also available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Picture 2" descr="C:\Users\tsatsuki\Downloads\carbon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68508"/>
            <a:ext cx="4608512" cy="418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왼쪽 중괄호 6"/>
          <p:cNvSpPr/>
          <p:nvPr/>
        </p:nvSpPr>
        <p:spPr>
          <a:xfrm rot="10800000">
            <a:off x="4849065" y="3933056"/>
            <a:ext cx="432048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44616" y="4216732"/>
            <a:ext cx="219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vocab size </a:t>
            </a:r>
            <a:r>
              <a:rPr lang="ko-KR" altLang="en-US" sz="1600" dirty="0" smtClean="0"/>
              <a:t>결정 후 </a:t>
            </a:r>
            <a:endParaRPr lang="en-US" altLang="ko-KR" sz="1600" dirty="0" smtClean="0"/>
          </a:p>
          <a:p>
            <a:r>
              <a:rPr lang="ko-KR" altLang="en-US" sz="1600" dirty="0" smtClean="0"/>
              <a:t>확률 분포 초기화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87357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Unigram Sampler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076" name="Picture 4" descr="C:\Users\tsatsuki\Downloads\carbon (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1" y="1484784"/>
            <a:ext cx="895610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7040592" y="4011013"/>
            <a:ext cx="122413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150112" y="4833581"/>
            <a:ext cx="122413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60232" y="3697287"/>
            <a:ext cx="2083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샘플링 시 중복 없애줌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8313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Code snippet</a:t>
            </a:r>
          </a:p>
          <a:p>
            <a:pPr lvl="1"/>
            <a:r>
              <a:rPr lang="en-US" altLang="ko-KR" dirty="0" smtClean="0"/>
              <a:t>Initialization and Forward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27" name="Picture 3" descr="C:\Users\tsatsuki\Downloads\carbon (1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40" y="1629296"/>
            <a:ext cx="7560840" cy="466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3208" y="2329721"/>
            <a:ext cx="989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부정적 해의 </a:t>
            </a:r>
            <a:endParaRPr lang="en-US" altLang="ko-KR" sz="1100" dirty="0" smtClean="0"/>
          </a:p>
          <a:p>
            <a:r>
              <a:rPr lang="ko-KR" altLang="en-US" sz="1100" dirty="0" smtClean="0"/>
              <a:t>샘플링 횟수</a:t>
            </a:r>
            <a:endParaRPr lang="ko-KR" altLang="en-US" sz="1100" dirty="0"/>
          </a:p>
        </p:txBody>
      </p:sp>
      <p:cxnSp>
        <p:nvCxnSpPr>
          <p:cNvPr id="7" name="구부러진 연결선 6"/>
          <p:cNvCxnSpPr/>
          <p:nvPr/>
        </p:nvCxnSpPr>
        <p:spPr>
          <a:xfrm rot="10800000" flipV="1">
            <a:off x="1292582" y="2401728"/>
            <a:ext cx="450787" cy="143435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62787" y="3195072"/>
            <a:ext cx="2739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긍정적 예를 다루는 계층이 하나 더 필요</a:t>
            </a:r>
            <a:endParaRPr lang="en-US" altLang="ko-KR" sz="11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04248" y="3154432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9" idx="2"/>
          </p:cNvCxnSpPr>
          <p:nvPr/>
        </p:nvCxnSpPr>
        <p:spPr>
          <a:xfrm rot="5400000">
            <a:off x="5129666" y="3042176"/>
            <a:ext cx="1988542" cy="281755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283968" y="5301208"/>
            <a:ext cx="43119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50288" y="5753576"/>
            <a:ext cx="43119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snippet</a:t>
            </a:r>
          </a:p>
          <a:p>
            <a:pPr lvl="1"/>
            <a:r>
              <a:rPr lang="en-US" altLang="ko-KR" dirty="0" smtClean="0"/>
              <a:t>Forward (cont’d) and Backward</a:t>
            </a:r>
          </a:p>
          <a:p>
            <a:pPr lvl="2"/>
            <a:r>
              <a:rPr lang="ko-KR" altLang="en-US" dirty="0" err="1" smtClean="0"/>
              <a:t>순전파</a:t>
            </a:r>
            <a:r>
              <a:rPr lang="ko-KR" altLang="en-US" dirty="0" smtClean="0"/>
              <a:t> 때의 역순으로 각 계층의 </a:t>
            </a:r>
            <a:r>
              <a:rPr lang="en-US" altLang="ko-KR" dirty="0" smtClean="0"/>
              <a:t>backward</a:t>
            </a:r>
            <a:r>
              <a:rPr lang="ko-KR" altLang="en-US" dirty="0" smtClean="0"/>
              <a:t>를 호출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Picture 4" descr="C:\Users\tsatsuki\Downloads\carbon (1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48" y="1988840"/>
            <a:ext cx="6682962" cy="359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8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Advanced word2vec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</a:p>
          <a:p>
            <a:pPr lvl="1"/>
            <a:r>
              <a:rPr lang="en-US" altLang="ko-KR" dirty="0" smtClean="0"/>
              <a:t>Modify </a:t>
            </a:r>
            <a:r>
              <a:rPr lang="en-US" altLang="ko-KR" dirty="0" err="1" smtClean="0"/>
              <a:t>SimpleCBOW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SimpleSG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3074" name="Picture 2" descr="C:\Users\tsatsuki\Downloads\carbon (16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" y="1745232"/>
            <a:ext cx="4679319" cy="325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satsuki\Downloads\carbon (17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99" y="1628800"/>
            <a:ext cx="4572001" cy="34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satsuki\Downloads\carbon (18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60" y="4516241"/>
            <a:ext cx="2698664" cy="18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satsuki\Downloads\carbon (19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51" y="4516240"/>
            <a:ext cx="2651595" cy="18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2123728" y="5517233"/>
            <a:ext cx="2088232" cy="836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731595" y="5459017"/>
            <a:ext cx="2088232" cy="836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Topics in word2vec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Pretraining</a:t>
            </a:r>
            <a:r>
              <a:rPr lang="en-US" altLang="ko-KR" dirty="0" smtClean="0"/>
              <a:t> and transfer learning</a:t>
            </a:r>
          </a:p>
          <a:p>
            <a:pPr lvl="1"/>
            <a:r>
              <a:rPr lang="ko-KR" altLang="en-US" dirty="0" err="1" smtClean="0"/>
              <a:t>사전학습된</a:t>
            </a:r>
            <a:r>
              <a:rPr lang="ko-KR" altLang="en-US" dirty="0" smtClean="0"/>
              <a:t> 벡터를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사전에 있는 단어의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분산 표현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얻을 수 있음</a:t>
            </a:r>
            <a:endParaRPr lang="en-US" altLang="ko-KR" dirty="0" smtClean="0"/>
          </a:p>
          <a:p>
            <a:pPr lvl="2"/>
            <a:r>
              <a:rPr lang="en-US" altLang="ko-KR" dirty="0"/>
              <a:t>CBOW</a:t>
            </a:r>
            <a:r>
              <a:rPr lang="ko-KR" altLang="en-US" dirty="0"/>
              <a:t>를 통해 얻은 분산 표현은 나쁘지 않다</a:t>
            </a:r>
            <a:r>
              <a:rPr lang="en-US" altLang="ko-KR" dirty="0"/>
              <a:t>! (but </a:t>
            </a:r>
            <a:r>
              <a:rPr lang="ko-KR" altLang="en-US" dirty="0"/>
              <a:t>보통 </a:t>
            </a:r>
            <a:r>
              <a:rPr lang="en-US" altLang="ko-KR" dirty="0"/>
              <a:t>SG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 err="1" smtClean="0"/>
              <a:t>Most_similar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메써드로</a:t>
            </a:r>
            <a:r>
              <a:rPr lang="ko-KR" altLang="en-US" dirty="0" smtClean="0"/>
              <a:t> 확인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텍스트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품사 </a:t>
            </a:r>
            <a:r>
              <a:rPr lang="ko-KR" altLang="en-US" dirty="0" err="1" smtClean="0"/>
              <a:t>태깅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감정 분석 등에 전이</a:t>
            </a:r>
            <a:r>
              <a:rPr lang="en-US" altLang="ko-KR" dirty="0" smtClean="0"/>
              <a:t>(transfer)</a:t>
            </a:r>
            <a:r>
              <a:rPr lang="ko-KR" altLang="en-US" dirty="0" smtClean="0"/>
              <a:t>하여 적용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분산 표현은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비슷한 단어</a:t>
            </a:r>
            <a:r>
              <a:rPr lang="en-US" altLang="ko-KR" dirty="0" smtClean="0"/>
              <a:t>’ (</a:t>
            </a:r>
            <a:r>
              <a:rPr lang="ko-KR" altLang="en-US" dirty="0" smtClean="0"/>
              <a:t>비슷한 문맥에서 쓰일 수 있는 단어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가까이 모을 뿐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복잡한 패턴을 파악할 수 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e.g., </a:t>
            </a:r>
            <a:r>
              <a:rPr lang="ko-KR" altLang="en-US" dirty="0" smtClean="0"/>
              <a:t>유추 문제</a:t>
            </a:r>
            <a:r>
              <a:rPr lang="en-US" altLang="ko-KR" dirty="0" smtClean="0"/>
              <a:t>; Word analogy test</a:t>
            </a:r>
          </a:p>
          <a:p>
            <a:pPr lvl="1"/>
            <a:r>
              <a:rPr lang="en-US" altLang="ko-KR" dirty="0" smtClean="0"/>
              <a:t>Word analogy test</a:t>
            </a:r>
          </a:p>
          <a:p>
            <a:pPr lvl="2"/>
            <a:r>
              <a:rPr lang="en-US" altLang="ko-KR" dirty="0" smtClean="0"/>
              <a:t>Syntactic:</a:t>
            </a:r>
          </a:p>
          <a:p>
            <a:pPr lvl="3"/>
            <a:r>
              <a:rPr lang="en-US" altLang="ko-KR" dirty="0" smtClean="0"/>
              <a:t>e.g., bad : worst = good : best</a:t>
            </a:r>
          </a:p>
          <a:p>
            <a:pPr lvl="2"/>
            <a:r>
              <a:rPr lang="en-US" altLang="ko-KR" dirty="0" smtClean="0"/>
              <a:t>Semantics:</a:t>
            </a:r>
          </a:p>
          <a:p>
            <a:pPr lvl="3"/>
            <a:r>
              <a:rPr lang="en-US" altLang="ko-KR" dirty="0" smtClean="0"/>
              <a:t>e.g., Seoul : Korea = Tokyo : Japan</a:t>
            </a:r>
          </a:p>
          <a:p>
            <a:pPr lvl="2"/>
            <a:r>
              <a:rPr lang="en-US" altLang="ko-KR" dirty="0" smtClean="0"/>
              <a:t>Why does this imply that LMs are well trained? What does it have to do with vector arithmetic? When does this hold?</a:t>
            </a:r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Topics in 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Word analogy test</a:t>
                </a:r>
              </a:p>
              <a:p>
                <a:pPr lvl="1"/>
                <a:r>
                  <a:rPr lang="en-US" altLang="ko-KR" dirty="0" err="1" smtClean="0"/>
                  <a:t>Ethayarajh</a:t>
                </a:r>
                <a:r>
                  <a:rPr lang="en-US" altLang="ko-KR" dirty="0" smtClean="0"/>
                  <a:t> et al</a:t>
                </a:r>
                <a:r>
                  <a:rPr lang="en-US" altLang="ko-KR" dirty="0"/>
                  <a:t>., Towards Understanding Linear Word </a:t>
                </a:r>
                <a:r>
                  <a:rPr lang="en-US" altLang="ko-KR" dirty="0" smtClean="0"/>
                  <a:t>Analogies, ACL 2019</a:t>
                </a:r>
              </a:p>
              <a:p>
                <a:pPr lvl="1"/>
                <a:r>
                  <a:rPr lang="en-US" altLang="ko-KR" dirty="0" smtClean="0"/>
                  <a:t>Background</a:t>
                </a:r>
              </a:p>
              <a:p>
                <a:pPr lvl="2"/>
                <a:r>
                  <a:rPr lang="en-US" altLang="ko-KR" dirty="0" smtClean="0"/>
                  <a:t>Pointwise Mutual Information (PMI)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𝑃𝑀𝐼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Skip-Gram with Negative Sampling (SGNS) &amp; </a:t>
                </a:r>
                <a:r>
                  <a:rPr lang="en-US" altLang="ko-KR" dirty="0" err="1" smtClean="0"/>
                  <a:t>GloVe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Procedure</a:t>
                </a:r>
              </a:p>
              <a:p>
                <a:pPr lvl="2"/>
                <a:r>
                  <a:rPr lang="en-US" altLang="ko-KR" dirty="0" smtClean="0"/>
                  <a:t>1. Word analogy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function</a:t>
                </a:r>
                <a:r>
                  <a:rPr lang="ko-KR" altLang="en-US" dirty="0" smtClean="0"/>
                  <a:t>으로 </a:t>
                </a:r>
                <a:r>
                  <a:rPr lang="en-US" altLang="ko-KR" dirty="0" smtClean="0"/>
                  <a:t>formulation</a:t>
                </a:r>
                <a:r>
                  <a:rPr lang="ko-KR" altLang="en-US" dirty="0" smtClean="0"/>
                  <a:t>하는 과정</a:t>
                </a:r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Analogy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set of ordered pairs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상의 </a:t>
                </a:r>
                <a:r>
                  <a:rPr lang="en-US" altLang="ko-KR" dirty="0" smtClean="0"/>
                  <a:t>invertible transformation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>
                    <a:latin typeface="맑은 고딕"/>
                    <a:ea typeface="맑은 고딕"/>
                  </a:rPr>
                  <a:t>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맑은 고딕"/>
                      </a:rPr>
                      <m:t>∀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맑은 고딕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  <a:ea typeface="맑은 고딕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맑은 고딕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맑은 고딕"/>
                      </a:rPr>
                      <m:t> ∈</m:t>
                    </m:r>
                    <m:r>
                      <a:rPr lang="en-US" altLang="ko-KR" b="0" i="1" smtClean="0">
                        <a:latin typeface="Cambria Math"/>
                        <a:ea typeface="맑은 고딕"/>
                      </a:rPr>
                      <m:t>𝑆</m:t>
                    </m:r>
                    <m:r>
                      <a:rPr lang="en-US" altLang="ko-KR" b="0" i="1" smtClean="0">
                        <a:latin typeface="Cambria Math"/>
                        <a:ea typeface="맑은 고딕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  <a:ea typeface="맑은 고딕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맑은 고딕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맑은 고딕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맑은 고딕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  <a:ea typeface="맑은 고딕"/>
                      </a:rPr>
                      <m:t> ∧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맑은 고딕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ea typeface="맑은 고딕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맑은 고딕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맑은 고딕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맑은 고딕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맑은 고딕"/>
                      </a:rPr>
                      <m:t>𝑥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altLang="ko-KR" dirty="0" smtClean="0">
                    <a:latin typeface="+mn-ea"/>
                  </a:rPr>
                  <a:t>King + (Woman – Man) = Queen </a:t>
                </a:r>
                <a:r>
                  <a:rPr lang="ko-KR" altLang="en-US" dirty="0" smtClean="0"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𝑤𝑜𝑚𝑎𝑛</m:t>
                    </m:r>
                    <m:r>
                      <a:rPr lang="en-US" altLang="ko-KR" b="0" i="1" smtClean="0">
                        <a:latin typeface="Cambria Math"/>
                      </a:rPr>
                      <m:t> −</m:t>
                    </m:r>
                    <m:r>
                      <a:rPr lang="en-US" altLang="ko-KR" b="0" i="1" smtClean="0">
                        <a:latin typeface="Cambria Math"/>
                      </a:rPr>
                      <m:t>𝑚𝑎𝑛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</a:t>
                </a:r>
                <a:r>
                  <a:rPr lang="ko-KR" altLang="en-US" dirty="0" smtClean="0">
                    <a:latin typeface="+mn-ea"/>
                  </a:rPr>
                  <a:t>이 </a:t>
                </a:r>
                <a:r>
                  <a:rPr lang="en-US" altLang="ko-KR" dirty="0" smtClean="0">
                    <a:latin typeface="+mn-ea"/>
                  </a:rPr>
                  <a:t>displacement vector</a:t>
                </a:r>
                <a:r>
                  <a:rPr lang="ko-KR" altLang="en-US" dirty="0" smtClean="0">
                    <a:latin typeface="+mn-ea"/>
                  </a:rPr>
                  <a:t>가 될 것</a:t>
                </a:r>
                <a:r>
                  <a:rPr lang="en-US" altLang="ko-KR" dirty="0" smtClean="0">
                    <a:latin typeface="+mn-ea"/>
                  </a:rPr>
                  <a:t>. </a:t>
                </a:r>
                <a:r>
                  <a:rPr lang="ko-KR" altLang="en-US" dirty="0" smtClean="0">
                    <a:latin typeface="+mn-ea"/>
                  </a:rPr>
                  <a:t>이것을 위의 </a:t>
                </a:r>
                <a:r>
                  <a:rPr lang="en-US" altLang="ko-KR" dirty="0" smtClean="0">
                    <a:latin typeface="+mn-ea"/>
                  </a:rPr>
                  <a:t>analogy </a:t>
                </a:r>
                <a:r>
                  <a:rPr lang="ko-KR" altLang="en-US" dirty="0" smtClean="0">
                    <a:latin typeface="+mn-ea"/>
                  </a:rPr>
                  <a:t>와 혼동하지 않기 위해 </a:t>
                </a:r>
                <a:r>
                  <a:rPr lang="en-US" altLang="ko-KR" dirty="0" smtClean="0">
                    <a:latin typeface="+mn-ea"/>
                  </a:rPr>
                  <a:t>linear analogy</a:t>
                </a:r>
                <a:r>
                  <a:rPr lang="ko-KR" altLang="en-US" dirty="0" smtClean="0">
                    <a:latin typeface="+mn-ea"/>
                  </a:rPr>
                  <a:t>라 함</a:t>
                </a:r>
                <a:r>
                  <a:rPr lang="en-US" altLang="ko-KR" dirty="0" smtClean="0">
                    <a:latin typeface="+mn-ea"/>
                  </a:rPr>
                  <a:t>. </a:t>
                </a:r>
              </a:p>
              <a:p>
                <a:pPr lvl="3"/>
                <a:r>
                  <a:rPr lang="ko-KR" altLang="en-US" dirty="0" smtClean="0">
                    <a:latin typeface="+mn-ea"/>
                  </a:rPr>
                  <a:t>즉</a:t>
                </a:r>
                <a:r>
                  <a:rPr lang="en-US" altLang="ko-KR" dirty="0" smtClean="0">
                    <a:latin typeface="+mn-ea"/>
                  </a:rPr>
                  <a:t>, Linear analogy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←</m:t>
                    </m:r>
                    <m:acc>
                      <m:accPr>
                        <m:chr m:val="⃗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+mn-ea"/>
                  </a:rPr>
                  <a:t> </a:t>
                </a:r>
                <a:r>
                  <a:rPr lang="ko-KR" altLang="en-US" dirty="0" smtClean="0">
                    <a:latin typeface="+mn-ea"/>
                  </a:rPr>
                  <a:t>의 </a:t>
                </a:r>
                <a:r>
                  <a:rPr lang="en-US" altLang="ko-KR" dirty="0" smtClean="0">
                    <a:latin typeface="+mn-ea"/>
                  </a:rPr>
                  <a:t>invertible transformation</a:t>
                </a:r>
                <a:r>
                  <a:rPr lang="ko-KR" altLang="en-US" dirty="0" smtClean="0">
                    <a:latin typeface="+mn-ea"/>
                  </a:rPr>
                  <a:t>이고</a:t>
                </a:r>
                <a:r>
                  <a:rPr lang="en-US" altLang="ko-KR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가 </a:t>
                </a:r>
                <a:r>
                  <a:rPr lang="en-US" altLang="ko-KR" dirty="0" smtClean="0">
                    <a:latin typeface="+mn-ea"/>
                  </a:rPr>
                  <a:t>a set of ordered pairs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임은 다음과 동치임</a:t>
                </a:r>
                <a:r>
                  <a:rPr lang="en-US" altLang="ko-KR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∈</m:t>
                    </m:r>
                    <m:r>
                      <a:rPr lang="en-US" altLang="ko-KR" i="1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 smtClean="0">
                  <a:latin typeface="+mn-ea"/>
                </a:endParaRPr>
              </a:p>
              <a:p>
                <a:pPr lvl="2"/>
                <a:endParaRPr lang="en-US" altLang="ko-KR" dirty="0">
                  <a:latin typeface="+mn-ea"/>
                </a:endParaRPr>
              </a:p>
              <a:p>
                <a:pPr lvl="3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 t="-343" r="-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Topics in 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2008" y="908720"/>
                <a:ext cx="8964488" cy="554461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Word analogy test</a:t>
                </a:r>
              </a:p>
              <a:p>
                <a:pPr lvl="1"/>
                <a:r>
                  <a:rPr lang="en-US" altLang="ko-KR" dirty="0" smtClean="0"/>
                  <a:t>Procedure (cont’d)</a:t>
                </a:r>
              </a:p>
              <a:p>
                <a:pPr lvl="2"/>
                <a:r>
                  <a:rPr lang="en-US" altLang="ko-KR" dirty="0"/>
                  <a:t>2. </a:t>
                </a:r>
                <a:r>
                  <a:rPr lang="ko-KR" altLang="en-US" dirty="0" smtClean="0"/>
                  <a:t>두 단어 간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co-occurrence shifted pointwise mutual info (</a:t>
                </a:r>
                <a:r>
                  <a:rPr lang="en-US" altLang="ko-KR" dirty="0" err="1"/>
                  <a:t>csPMI</a:t>
                </a:r>
                <a:r>
                  <a:rPr lang="en-US" altLang="ko-KR" dirty="0"/>
                  <a:t>) </a:t>
                </a:r>
                <a:r>
                  <a:rPr lang="ko-KR" altLang="en-US" dirty="0" smtClean="0"/>
                  <a:t>를 정의하는 방법</a:t>
                </a:r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SGNS</a:t>
                </a:r>
                <a:r>
                  <a:rPr lang="ko-KR" altLang="en-US" dirty="0" smtClean="0"/>
                  <a:t>나 </a:t>
                </a:r>
                <a:r>
                  <a:rPr lang="en-US" altLang="ko-KR" dirty="0" err="1" smtClean="0"/>
                  <a:t>GloVe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등의 </a:t>
                </a:r>
                <a:r>
                  <a:rPr lang="en-US" altLang="ko-KR" dirty="0" smtClean="0"/>
                  <a:t>word embedding space</a:t>
                </a:r>
                <a:r>
                  <a:rPr lang="ko-KR" altLang="en-US" dirty="0" smtClean="0"/>
                  <a:t>이고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ko-KR" altLang="en-US" dirty="0" smtClean="0"/>
                  <a:t>가 그에 대응하는 </a:t>
                </a:r>
                <a:r>
                  <a:rPr lang="en-US" altLang="ko-KR" dirty="0" smtClean="0"/>
                  <a:t>context</a:t>
                </a: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/>
                  <a:t>: frequency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negative samples </a:t>
                </a:r>
                <a:r>
                  <a:rPr lang="ko-KR" altLang="en-US" dirty="0"/>
                  <a:t>의 </a:t>
                </a:r>
                <a:r>
                  <a:rPr lang="ko-KR" altLang="en-US" dirty="0" smtClean="0"/>
                  <a:t>수 </a:t>
                </a:r>
                <a:r>
                  <a:rPr lang="en-US" altLang="ko-KR" dirty="0" smtClean="0"/>
                  <a:t>(for SGNS)</a:t>
                </a:r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 err="1" smtClean="0"/>
                  <a:t>GloVe</a:t>
                </a:r>
                <a:r>
                  <a:rPr lang="ko-KR" altLang="en-US" dirty="0" smtClean="0"/>
                  <a:t>의 학습된 </a:t>
                </a:r>
                <a:r>
                  <a:rPr lang="en-US" altLang="ko-KR" dirty="0" smtClean="0"/>
                  <a:t>bias (for </a:t>
                </a:r>
                <a:r>
                  <a:rPr lang="en-US" altLang="ko-KR" dirty="0" err="1" smtClean="0"/>
                  <a:t>GloVe</a:t>
                </a:r>
                <a:r>
                  <a:rPr lang="en-US" altLang="ko-KR" dirty="0" smtClean="0"/>
                  <a:t>)</a:t>
                </a:r>
              </a:p>
              <a:p>
                <a:pPr lvl="4"/>
                <a:r>
                  <a:rPr lang="en-US" altLang="ko-KR" dirty="0" smtClean="0"/>
                  <a:t>No reconstruction error assumed</a:t>
                </a:r>
                <a:endParaRPr lang="en-US" altLang="ko-KR" dirty="0"/>
              </a:p>
              <a:p>
                <a:pPr lvl="3"/>
                <a:r>
                  <a:rPr lang="ko-KR" altLang="en-US" dirty="0" smtClean="0"/>
                  <a:t>이면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∈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 ∈</m:t>
                    </m:r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에 대해 다음을 정의 </a:t>
                </a:r>
                <a:r>
                  <a:rPr lang="en-US" altLang="ko-KR" dirty="0"/>
                  <a:t>(From </a:t>
                </a:r>
                <a:r>
                  <a:rPr lang="en-US" altLang="ko-KR" dirty="0" smtClean="0"/>
                  <a:t>“Neural </a:t>
                </a:r>
                <a:r>
                  <a:rPr lang="en-US" altLang="ko-KR" dirty="0"/>
                  <a:t>word embedding as implicit matrix </a:t>
                </a:r>
                <a:r>
                  <a:rPr lang="en-US" altLang="ko-KR" dirty="0" smtClean="0"/>
                  <a:t>factorization,” Levy and </a:t>
                </a:r>
                <a:r>
                  <a:rPr lang="en-US" altLang="ko-KR" dirty="0" err="1" smtClean="0"/>
                  <a:t>Goldbereg</a:t>
                </a:r>
                <a:r>
                  <a:rPr lang="en-US" altLang="ko-KR" dirty="0" smtClean="0"/>
                  <a:t> 2014)</a:t>
                </a:r>
              </a:p>
              <a:p>
                <a:pPr lvl="4"/>
                <a:r>
                  <a:rPr lang="en-US" altLang="ko-KR" b="0" dirty="0" smtClean="0"/>
                  <a:t>SGNS: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&gt; =</m:t>
                    </m:r>
                    <m:r>
                      <a:rPr lang="en-US" altLang="ko-KR" b="0" i="1" smtClean="0">
                        <a:latin typeface="Cambria Math"/>
                      </a:rPr>
                      <m:t>𝑃𝑀𝐼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pPr lvl="4"/>
                <a:r>
                  <a:rPr lang="en-US" altLang="ko-KR" dirty="0" err="1" smtClean="0"/>
                  <a:t>GloVe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&lt;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&gt; =</m:t>
                    </m:r>
                    <m:r>
                      <a:rPr lang="en-US" altLang="ko-KR" b="0" i="1" smtClean="0">
                        <a:latin typeface="Cambria Math"/>
                      </a:rPr>
                      <m:t>𝑙𝑜𝑔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이는 </a:t>
                </a:r>
                <a:r>
                  <a:rPr lang="en-US" altLang="ko-KR" dirty="0" smtClean="0"/>
                  <a:t>SGNS</a:t>
                </a:r>
                <a:r>
                  <a:rPr lang="ko-KR" altLang="en-US" dirty="0" smtClean="0"/>
                  <a:t>가 단순히 </a:t>
                </a:r>
                <a:r>
                  <a:rPr lang="en-US" altLang="ko-KR" dirty="0" smtClean="0"/>
                  <a:t>shifted word-context PMI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factorizing</a:t>
                </a:r>
                <a:r>
                  <a:rPr lang="ko-KR" altLang="en-US" dirty="0" smtClean="0"/>
                  <a:t>한다는 것을 내포하며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GloVe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word pair</a:t>
                </a:r>
                <a:r>
                  <a:rPr lang="ko-KR" altLang="en-US" dirty="0" smtClean="0"/>
                  <a:t>을 위한 </a:t>
                </a:r>
                <a:r>
                  <a:rPr lang="en-US" altLang="ko-KR" dirty="0" smtClean="0"/>
                  <a:t>local objective</a:t>
                </a:r>
                <a:r>
                  <a:rPr lang="ko-KR" altLang="en-US" dirty="0" smtClean="0"/>
                  <a:t>임을 보여줌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en-US" altLang="ko-KR" b="1" dirty="0" smtClean="0"/>
                  <a:t>SGNS</a:t>
                </a:r>
                <a:r>
                  <a:rPr lang="ko-KR" altLang="en-US" b="1" dirty="0" smtClean="0"/>
                  <a:t>와 </a:t>
                </a:r>
                <a:r>
                  <a:rPr lang="en-US" altLang="ko-KR" b="1" dirty="0" err="1" smtClean="0"/>
                  <a:t>GloVe</a:t>
                </a:r>
                <a:r>
                  <a:rPr lang="ko-KR" altLang="en-US" b="1" dirty="0" smtClean="0"/>
                  <a:t>가 정의된 방식</a:t>
                </a:r>
                <a:r>
                  <a:rPr lang="ko-KR" altLang="en-US" dirty="0" smtClean="0"/>
                  <a:t>이 </a:t>
                </a:r>
                <a:r>
                  <a:rPr lang="en-US" altLang="ko-KR" b="1" dirty="0" err="1" smtClean="0"/>
                  <a:t>csPMI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</a:t>
                </a:r>
                <a:r>
                  <a:rPr lang="en-US" altLang="ko-KR" b="1" dirty="0" smtClean="0"/>
                  <a:t>linear analogy</a:t>
                </a:r>
                <a:r>
                  <a:rPr lang="ko-KR" altLang="en-US" b="1" dirty="0" smtClean="0"/>
                  <a:t>와 </a:t>
                </a:r>
                <a:r>
                  <a:rPr lang="en-US" altLang="ko-KR" b="1" dirty="0" smtClean="0"/>
                  <a:t>semantic relation</a:t>
                </a:r>
                <a:r>
                  <a:rPr lang="ko-KR" altLang="en-US" b="1" dirty="0" smtClean="0"/>
                  <a:t>을 이어주는 개념의 </a:t>
                </a:r>
                <a:r>
                  <a:rPr lang="en-US" altLang="ko-KR" b="1" dirty="0" smtClean="0"/>
                  <a:t>key</a:t>
                </a:r>
                <a:r>
                  <a:rPr lang="ko-KR" altLang="en-US" dirty="0" smtClean="0"/>
                  <a:t>가 될 수 있음</a:t>
                </a:r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대칭성에 의해 다음이 성립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&lt;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&gt; 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err="1" smtClean="0"/>
                  <a:t>csPMI</a:t>
                </a:r>
                <a:r>
                  <a:rPr lang="ko-KR" altLang="en-US" dirty="0" smtClean="0"/>
                  <a:t>는 다음과 같이 정의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𝑐𝑠𝑃𝑀𝐼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𝑃𝑀𝐼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08" y="908720"/>
                <a:ext cx="8964488" cy="5544616"/>
              </a:xfrm>
              <a:blipFill rotWithShape="1">
                <a:blip r:embed="rId2"/>
                <a:stretch>
                  <a:fillRect l="-612" t="-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Topics in 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08720"/>
                <a:ext cx="8784976" cy="561662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Word analogy test</a:t>
                </a:r>
              </a:p>
              <a:p>
                <a:pPr lvl="1"/>
                <a:r>
                  <a:rPr lang="en-US" altLang="ko-KR" dirty="0" smtClean="0"/>
                  <a:t>Procedure (cont’d)</a:t>
                </a:r>
              </a:p>
              <a:p>
                <a:pPr lvl="2"/>
                <a:r>
                  <a:rPr lang="en-US" altLang="ko-KR" dirty="0" smtClean="0"/>
                  <a:t>3. reconstruction error</a:t>
                </a:r>
                <a:r>
                  <a:rPr lang="ko-KR" altLang="en-US" dirty="0" smtClean="0"/>
                  <a:t>가 없는 </a:t>
                </a:r>
                <a:r>
                  <a:rPr lang="en-US" altLang="ko-KR" dirty="0" smtClean="0"/>
                  <a:t>SGNS</a:t>
                </a:r>
                <a:r>
                  <a:rPr lang="ko-KR" altLang="en-US" dirty="0" smtClean="0"/>
                  <a:t>나 </a:t>
                </a:r>
                <a:r>
                  <a:rPr lang="en-US" altLang="ko-KR" dirty="0" err="1" smtClean="0"/>
                  <a:t>GloVe</a:t>
                </a:r>
                <a:r>
                  <a:rPr lang="en-US" altLang="ko-KR" dirty="0" smtClean="0"/>
                  <a:t> space</a:t>
                </a:r>
                <a:r>
                  <a:rPr lang="ko-KR" altLang="en-US" dirty="0" smtClean="0"/>
                  <a:t>를 가정할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어떤 </a:t>
                </a:r>
                <a:r>
                  <a:rPr lang="en-US" altLang="ko-KR" dirty="0" smtClean="0"/>
                  <a:t>linear analogy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a set of ordered word pairs </a:t>
                </a:r>
                <a:r>
                  <a:rPr lang="ko-KR" altLang="en-US" dirty="0" smtClean="0"/>
                  <a:t>에서 성립한다는 것의 의미</a:t>
                </a:r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ko-KR" altLang="en-US" dirty="0" smtClean="0"/>
                  <a:t>이 </a:t>
                </a:r>
                <a:r>
                  <a:rPr lang="en-US" altLang="ko-KR" dirty="0" err="1" smtClean="0"/>
                  <a:t>GloVe</a:t>
                </a:r>
                <a:r>
                  <a:rPr lang="ko-KR" altLang="en-US" dirty="0" smtClean="0"/>
                  <a:t>나 </a:t>
                </a:r>
                <a:r>
                  <a:rPr lang="en-US" altLang="ko-KR" dirty="0" smtClean="0"/>
                  <a:t>SGNS</a:t>
                </a:r>
                <a:r>
                  <a:rPr lang="ko-KR" altLang="en-US" dirty="0" smtClean="0"/>
                  <a:t>로 </a:t>
                </a:r>
                <a:r>
                  <a:rPr lang="en-US" altLang="ko-KR" dirty="0" smtClean="0"/>
                  <a:t>implicitly factorize</a:t>
                </a:r>
                <a:r>
                  <a:rPr lang="ko-KR" altLang="en-US" dirty="0" smtClean="0"/>
                  <a:t>된 </a:t>
                </a:r>
                <a:r>
                  <a:rPr lang="en-US" altLang="ko-KR" dirty="0" smtClean="0"/>
                  <a:t>word-context matrix</a:t>
                </a: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</a:p>
              <a:p>
                <a:pPr lvl="4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/>
                  <a:t>가</a:t>
                </a:r>
                <a:r>
                  <a:rPr lang="en-US" altLang="ko-KR" dirty="0" smtClean="0"/>
                  <a:t> contextually coplanar </a:t>
                </a:r>
                <a:r>
                  <a:rPr lang="ko-KR" altLang="en-US" dirty="0" smtClean="0"/>
                  <a:t>하다는 것 </a:t>
                </a:r>
                <a:r>
                  <a:rPr lang="en-US" altLang="ko-KR" dirty="0" smtClean="0"/>
                  <a:t>(word set</a:t>
                </a:r>
                <a:r>
                  <a:rPr lang="ko-KR" altLang="en-US" dirty="0" smtClean="0"/>
                  <a:t>에 대해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>
                    <a:latin typeface="맑은 고딕"/>
                    <a:ea typeface="맑은 고딕"/>
                  </a:rPr>
                  <a:t>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맑은 고딕"/>
                      </a:rPr>
                      <m:t>𝑟𝑎𝑛𝑘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  <a:ea typeface="맑은 고딕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  <a:ea typeface="맑은 고딕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맑은 고딕"/>
                                    </a:rPr>
                                    <m:t>,: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맑은 고딕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맑은 고딕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맑은 고딕"/>
                                    </a:rPr>
                                    <m:t>𝑦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맑은 고딕"/>
                                    </a:rPr>
                                    <m:t>,: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,: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,: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,: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,: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  <a:ea typeface="맑은 고딕"/>
                      </a:rPr>
                      <m:t>≤2</m:t>
                    </m:r>
                  </m:oMath>
                </a14:m>
                <a:endParaRPr lang="en-US" altLang="ko-KR" dirty="0" smtClean="0"/>
              </a:p>
              <a:p>
                <a:pPr lvl="4"/>
                <a:r>
                  <a:rPr lang="ko-KR" altLang="en-US" dirty="0" smtClean="0"/>
                  <a:t>다음으로부터 유도 가능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임의의 네 벡터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 smtClean="0"/>
                  <a:t> (in 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ko-KR" dirty="0" smtClean="0"/>
                  <a:t>-dimensional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where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</a:rPr>
                      <m:t>≥3)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coplanar</a:t>
                </a:r>
                <a:r>
                  <a:rPr lang="ko-KR" altLang="en-US" dirty="0" smtClean="0"/>
                  <a:t>하다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⇔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altLang="ko-KR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Vocab. size </a:t>
                </a:r>
                <a:r>
                  <a:rPr lang="en-US" altLang="ko-KR" dirty="0">
                    <a:latin typeface="맑은 고딕"/>
                    <a:ea typeface="맑은 고딕"/>
                  </a:rPr>
                  <a:t>≫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  <m:r>
                      <a:rPr lang="ko-KR" altLang="en-US" b="0" i="1" smtClean="0">
                        <a:latin typeface="Cambria Math"/>
                      </a:rPr>
                      <m:t>이고</m:t>
                    </m:r>
                  </m:oMath>
                </a14:m>
                <a:r>
                  <a:rPr lang="en-US" altLang="ko-KR" dirty="0" smtClean="0"/>
                  <a:t>, and context 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full rank</a:t>
                </a:r>
                <a:r>
                  <a:rPr lang="ko-KR" altLang="en-US" dirty="0" smtClean="0"/>
                  <a:t>라 가정할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 (</a:t>
                </a:r>
                <a:r>
                  <a:rPr lang="en-US" altLang="ko-KR" dirty="0" smtClean="0">
                    <a:latin typeface="맑은 고딕"/>
                    <a:ea typeface="맑은 고딕"/>
                  </a:rPr>
                  <a:t>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,: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,: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,: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,: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,: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,: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 where each row is diff. btw 2 rows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3"/>
                <a:r>
                  <a:rPr lang="ko-KR" altLang="en-US" dirty="0" smtClean="0"/>
                  <a:t>이제 </a:t>
                </a:r>
                <a:r>
                  <a:rPr lang="en-US" altLang="ko-KR" dirty="0" smtClean="0"/>
                  <a:t>embedding space</a:t>
                </a:r>
                <a:r>
                  <a:rPr lang="ko-KR" altLang="en-US" dirty="0" smtClean="0"/>
                  <a:t>에서의 </a:t>
                </a:r>
                <a:r>
                  <a:rPr lang="en-US" altLang="ko-KR" dirty="0" err="1" smtClean="0"/>
                  <a:t>coplanarity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row vectors </a:t>
                </a:r>
                <a:r>
                  <a:rPr lang="ko-KR" altLang="en-US" dirty="0" smtClean="0"/>
                  <a:t>간의 </a:t>
                </a:r>
                <a:r>
                  <a:rPr lang="en-US" altLang="ko-KR" dirty="0" err="1" smtClean="0"/>
                  <a:t>coplanarity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로 해석할 수 있다</a:t>
                </a:r>
                <a:r>
                  <a:rPr lang="en-US" altLang="ko-KR" dirty="0" smtClean="0"/>
                  <a:t>!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08720"/>
                <a:ext cx="8784976" cy="5616624"/>
              </a:xfrm>
              <a:blipFill rotWithShape="1">
                <a:blip r:embed="rId2"/>
                <a:stretch>
                  <a:fillRect l="-555" t="-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In Previous chapters:</a:t>
                </a:r>
              </a:p>
              <a:p>
                <a:pPr lvl="1"/>
                <a:r>
                  <a:rPr lang="en-US" altLang="ko-KR" dirty="0" smtClean="0"/>
                  <a:t>CBOW </a:t>
                </a:r>
                <a:r>
                  <a:rPr lang="ko-KR" altLang="en-US" dirty="0" smtClean="0"/>
                  <a:t>및 </a:t>
                </a:r>
                <a:r>
                  <a:rPr lang="en-US" altLang="ko-KR" dirty="0" smtClean="0"/>
                  <a:t>SG</a:t>
                </a:r>
                <a:r>
                  <a:rPr lang="ko-KR" altLang="en-US" dirty="0" smtClean="0"/>
                  <a:t>의 구현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단순한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층 신경망</a:t>
                </a:r>
                <a:r>
                  <a:rPr lang="en-US" altLang="ko-KR" dirty="0" smtClean="0"/>
                  <a:t>!</a:t>
                </a:r>
              </a:p>
              <a:p>
                <a:pPr lvl="1"/>
                <a:r>
                  <a:rPr lang="en-US" altLang="ko-KR" dirty="0" smtClean="0"/>
                  <a:t>...</a:t>
                </a:r>
                <a:r>
                  <a:rPr lang="ko-KR" altLang="en-US" dirty="0" smtClean="0"/>
                  <a:t>의 문제점</a:t>
                </a:r>
                <a:r>
                  <a:rPr lang="en-US" altLang="ko-KR" dirty="0" smtClean="0"/>
                  <a:t>?</a:t>
                </a:r>
              </a:p>
              <a:p>
                <a:pPr lvl="2"/>
                <a:r>
                  <a:rPr lang="ko-KR" altLang="en-US" dirty="0" smtClean="0"/>
                  <a:t>말뭉치에 포함된 어휘 수가 많아지면 </a:t>
                </a:r>
                <a:r>
                  <a:rPr lang="ko-KR" altLang="en-US" dirty="0" err="1" smtClean="0"/>
                  <a:t>계산량도</a:t>
                </a:r>
                <a:r>
                  <a:rPr lang="ko-KR" altLang="en-US" dirty="0" smtClean="0"/>
                  <a:t> 커진다</a:t>
                </a:r>
                <a:endParaRPr lang="en-US" altLang="ko-KR" dirty="0" smtClean="0"/>
              </a:p>
              <a:p>
                <a:r>
                  <a:rPr lang="en-US" altLang="ko-KR" dirty="0" smtClean="0"/>
                  <a:t>Thus, here:</a:t>
                </a:r>
              </a:p>
              <a:p>
                <a:pPr lvl="1"/>
                <a:r>
                  <a:rPr lang="ko-KR" altLang="en-US" dirty="0" smtClean="0"/>
                  <a:t>목표</a:t>
                </a:r>
                <a:r>
                  <a:rPr lang="en-US" altLang="ko-KR" dirty="0" smtClean="0"/>
                  <a:t>: word2vec</a:t>
                </a:r>
                <a:r>
                  <a:rPr lang="ko-KR" altLang="en-US" dirty="0" smtClean="0"/>
                  <a:t>의 속도 개선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Embedding</a:t>
                </a:r>
                <a:r>
                  <a:rPr lang="ko-KR" altLang="en-US" dirty="0" smtClean="0"/>
                  <a:t>의 계층 도입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Negative sampling</a:t>
                </a:r>
              </a:p>
              <a:p>
                <a:pPr lvl="1"/>
                <a:r>
                  <a:rPr lang="ko-KR" altLang="en-US" dirty="0"/>
                  <a:t>기존 </a:t>
                </a:r>
                <a:r>
                  <a:rPr lang="en-US" altLang="ko-KR" dirty="0"/>
                  <a:t>word2vec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bottleneck</a:t>
                </a:r>
              </a:p>
              <a:p>
                <a:pPr lvl="2"/>
                <a:r>
                  <a:rPr lang="ko-KR" altLang="en-US" dirty="0" err="1"/>
                  <a:t>입력층의</a:t>
                </a:r>
                <a:r>
                  <a:rPr lang="ko-KR" altLang="en-US" dirty="0"/>
                  <a:t>  </a:t>
                </a:r>
                <a:r>
                  <a:rPr lang="en-US" altLang="ko-KR" dirty="0"/>
                  <a:t>one-hot </a:t>
                </a:r>
                <a:r>
                  <a:rPr lang="ko-KR" altLang="en-US" dirty="0"/>
                  <a:t>표현과 가중치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ko-KR" altLang="en-US" dirty="0"/>
                  <a:t>의 곱 계산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어휘 수 증가 </a:t>
                </a:r>
                <a:r>
                  <a:rPr lang="en-US" altLang="ko-KR" dirty="0"/>
                  <a:t>&gt; one-hot </a:t>
                </a:r>
                <a:r>
                  <a:rPr lang="ko-KR" altLang="en-US" dirty="0"/>
                  <a:t>표현의 벡터 크기 증가</a:t>
                </a:r>
                <a:endParaRPr lang="en-US" altLang="ko-KR" dirty="0"/>
              </a:p>
              <a:p>
                <a:pPr lvl="4"/>
                <a:r>
                  <a:rPr lang="en-US" altLang="ko-KR" dirty="0"/>
                  <a:t>e.g., </a:t>
                </a:r>
                <a:r>
                  <a:rPr lang="ko-KR" altLang="en-US" dirty="0"/>
                  <a:t>어휘가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만 개라면</a:t>
                </a:r>
                <a:r>
                  <a:rPr lang="en-US" altLang="ko-KR" dirty="0"/>
                  <a:t>?</a:t>
                </a:r>
              </a:p>
              <a:p>
                <a:pPr lvl="2"/>
                <a:r>
                  <a:rPr lang="ko-KR" altLang="en-US" dirty="0" err="1"/>
                  <a:t>은닉층과</a:t>
                </a:r>
                <a:r>
                  <a:rPr lang="ko-KR" altLang="en-US" dirty="0"/>
                  <a:t> 가중치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dirty="0"/>
                  <a:t>의 곱 및 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계산 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어휘 증가에 따른 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계산량</a:t>
                </a:r>
                <a:r>
                  <a:rPr lang="ko-KR" altLang="en-US" dirty="0"/>
                  <a:t> 증대</a:t>
                </a:r>
                <a:endParaRPr lang="en-US" altLang="ko-KR" dirty="0"/>
              </a:p>
              <a:p>
                <a:pPr lvl="4"/>
                <a:r>
                  <a:rPr lang="ko-KR" altLang="en-US" dirty="0"/>
                  <a:t>새로운 손실 함수를 도입한다면</a:t>
                </a:r>
                <a:r>
                  <a:rPr lang="en-US" altLang="ko-KR" dirty="0"/>
                  <a:t>?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7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221088"/>
            <a:ext cx="323699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Topics in 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08720"/>
                <a:ext cx="8784976" cy="568863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Word analogy test</a:t>
                </a:r>
              </a:p>
              <a:p>
                <a:pPr lvl="1"/>
                <a:r>
                  <a:rPr lang="en-US" altLang="ko-KR" dirty="0" smtClean="0"/>
                  <a:t>Procedure (cont’d)</a:t>
                </a:r>
              </a:p>
              <a:p>
                <a:pPr lvl="2"/>
                <a:r>
                  <a:rPr lang="en-US" altLang="ko-KR" dirty="0" smtClean="0"/>
                  <a:t>4</a:t>
                </a:r>
                <a:r>
                  <a:rPr lang="en-US" altLang="ko-KR" dirty="0"/>
                  <a:t>. </a:t>
                </a:r>
                <a:r>
                  <a:rPr lang="en-US" altLang="ko-KR" dirty="0" err="1" smtClean="0"/>
                  <a:t>csPMI</a:t>
                </a:r>
                <a:r>
                  <a:rPr lang="en-US" altLang="ko-KR" dirty="0" smtClean="0"/>
                  <a:t> theorem: Vector addition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word analogy</a:t>
                </a:r>
                <a:r>
                  <a:rPr lang="ko-KR" altLang="en-US" dirty="0" smtClean="0"/>
                  <a:t>로 </a:t>
                </a:r>
                <a:r>
                  <a:rPr lang="en-US" altLang="ko-KR" dirty="0" smtClean="0"/>
                  <a:t>formulate</a:t>
                </a:r>
                <a:r>
                  <a:rPr lang="ko-KR" altLang="en-US" dirty="0" smtClean="0"/>
                  <a:t>될 수 있다</a:t>
                </a:r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reconstruction error</a:t>
                </a:r>
                <a:r>
                  <a:rPr lang="ko-KR" altLang="en-US" dirty="0" smtClean="0"/>
                  <a:t>가 없는</a:t>
                </a:r>
                <a:r>
                  <a:rPr lang="en-US" altLang="ko-KR" dirty="0" smtClean="0"/>
                  <a:t>, SGNS </a:t>
                </a:r>
                <a:r>
                  <a:rPr lang="ko-KR" altLang="en-US" dirty="0" smtClean="0"/>
                  <a:t>나 </a:t>
                </a:r>
                <a:r>
                  <a:rPr lang="en-US" altLang="ko-KR" dirty="0" err="1" smtClean="0"/>
                  <a:t>GloVe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word embedding space</a:t>
                </a:r>
                <a:r>
                  <a:rPr lang="ko-KR" altLang="en-US" dirty="0" smtClean="0"/>
                  <a:t>라 하고</a:t>
                </a:r>
                <a:r>
                  <a:rPr lang="en-US" altLang="ko-KR" dirty="0" smtClean="0"/>
                  <a:t>,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a set of ordered word pairs </a:t>
                </a:r>
                <a:r>
                  <a:rPr lang="en-US" altLang="ko-KR" dirty="0" err="1" smtClean="0"/>
                  <a:t>s.t.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∈</m:t>
                    </m:r>
                    <m:r>
                      <a:rPr lang="en-US" altLang="ko-KR" i="1">
                        <a:latin typeface="Cambria Math"/>
                      </a:rPr>
                      <m:t>𝑆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∈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다음이 성립</a:t>
                </a:r>
                <a:endParaRPr lang="en-US" altLang="ko-KR" dirty="0"/>
              </a:p>
              <a:p>
                <a:pPr marL="1828800" lvl="4" indent="0">
                  <a:buNone/>
                </a:pP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Linear </a:t>
                </a:r>
                <a:r>
                  <a:rPr lang="en-US" altLang="ko-KR" dirty="0"/>
                  <a:t>analogy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𝑓</m:t>
                    </m:r>
                  </m:oMath>
                </a14:m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</m:oMath>
                </a14:m>
                <a:r>
                  <a:rPr lang="ko-KR" altLang="en-US" dirty="0"/>
                  <a:t>에 대해 성립한다</a:t>
                </a:r>
                <a:endParaRPr lang="en-US" altLang="ko-KR" dirty="0"/>
              </a:p>
              <a:p>
                <a:pPr marL="1828800" lvl="4" indent="0">
                  <a:buNone/>
                </a:pPr>
                <a:r>
                  <a:rPr lang="en-US" altLang="ko-KR" dirty="0"/>
                  <a:t>⇔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∈</m:t>
                    </m:r>
                    <m:r>
                      <a:rPr lang="en-US" altLang="ko-KR" i="1">
                        <a:latin typeface="Cambria Math"/>
                      </a:rPr>
                      <m:t>𝑆</m:t>
                    </m:r>
                  </m:oMath>
                </a14:m>
                <a:r>
                  <a:rPr lang="ko-KR" altLang="en-US" dirty="0"/>
                  <a:t>에 대해 실수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ko-KR" altLang="en-US" dirty="0"/>
                  <a:t>이 존재하여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𝑐𝑠𝑃𝑀𝐼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 </m:t>
                    </m:r>
                    <m:r>
                      <a:rPr lang="ko-KR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이고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dirty="0"/>
                  <a:t>임의의 </a:t>
                </a:r>
                <a:r>
                  <a:rPr lang="en-US" altLang="ko-KR" dirty="0"/>
                  <a:t>word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 대해 네 단어가 </a:t>
                </a:r>
                <a:r>
                  <a:rPr lang="en-US" altLang="ko-KR" dirty="0"/>
                  <a:t>contextually coplanar</a:t>
                </a:r>
                <a:r>
                  <a:rPr lang="ko-KR" altLang="en-US" dirty="0"/>
                  <a:t>이며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𝑐𝑠𝑃𝑀𝐼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𝑐𝑠𝑃𝑀𝐼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endParaRPr lang="en-US" altLang="ko-KR" dirty="0"/>
              </a:p>
              <a:p>
                <a:pPr lvl="3"/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오른쪽 사진에서 </a:t>
                </a:r>
                <a:r>
                  <a:rPr lang="en-US" altLang="ko-KR" dirty="0" smtClean="0"/>
                  <a:t>(king, queen):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:(man, woman)</a:t>
                </a:r>
                <a:br>
                  <a:rPr lang="en-US" altLang="ko-KR" dirty="0" smtClean="0">
                    <a:sym typeface="Wingdings" panose="05000000000000000000" pitchFamily="2" charset="2"/>
                  </a:rPr>
                </a:br>
                <a:r>
                  <a:rPr lang="ko-KR" altLang="en-US" dirty="0" smtClean="0">
                    <a:sym typeface="Wingdings" panose="05000000000000000000" pitchFamily="2" charset="2"/>
                  </a:rPr>
                  <a:t>이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linear analogy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이며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linear analogy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는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king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과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/>
                </a:r>
                <a:br>
                  <a:rPr lang="en-US" altLang="ko-KR" dirty="0" smtClean="0">
                    <a:sym typeface="Wingdings" panose="05000000000000000000" pitchFamily="2" charset="2"/>
                  </a:rPr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man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을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displacement vector (+woman – man)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을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/>
                </a:r>
                <a:br>
                  <a:rPr lang="en-US" altLang="ko-KR" dirty="0" smtClean="0">
                    <a:sym typeface="Wingdings" panose="05000000000000000000" pitchFamily="2" charset="2"/>
                  </a:rPr>
                </a:br>
                <a:r>
                  <a:rPr lang="ko-KR" altLang="en-US" dirty="0" smtClean="0">
                    <a:sym typeface="Wingdings" panose="05000000000000000000" pitchFamily="2" charset="2"/>
                  </a:rPr>
                  <a:t>더해줌으로써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queen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으로 변환시키고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arrow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들은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/>
                </a:r>
                <a:br>
                  <a:rPr lang="en-US" altLang="ko-KR" dirty="0" smtClean="0">
                    <a:sym typeface="Wingdings" panose="05000000000000000000" pitchFamily="2" charset="2"/>
                  </a:rPr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semantic relation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을 표현하게 됨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3"/>
                <a:r>
                  <a:rPr lang="en-US" altLang="ko-KR" dirty="0" err="1" smtClean="0">
                    <a:sym typeface="Wingdings" panose="05000000000000000000" pitchFamily="2" charset="2"/>
                  </a:rPr>
                  <a:t>csPMI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theorem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의 </a:t>
                </a:r>
                <a:r>
                  <a:rPr lang="ko-KR" altLang="en-US" dirty="0" smtClean="0"/>
                  <a:t>추가적인 증명은 본문에서 제공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(Sec. 3.2 – 3.4)</a:t>
                </a:r>
              </a:p>
              <a:p>
                <a:pPr lvl="3"/>
                <a:r>
                  <a:rPr lang="ko-KR" altLang="en-US" dirty="0" smtClean="0"/>
                  <a:t>원 저자의 설명 </a:t>
                </a:r>
                <a:r>
                  <a:rPr lang="en-US" altLang="ko-KR" dirty="0">
                    <a:hlinkClick r:id="rId3"/>
                  </a:rPr>
                  <a:t>https://kawine.github.io/blog/nlp/2019/06/21/word-analogies.html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08720"/>
                <a:ext cx="8784976" cy="5688632"/>
              </a:xfrm>
              <a:blipFill rotWithShape="1">
                <a:blip r:embed="rId4"/>
                <a:stretch>
                  <a:fillRect l="-555" t="-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Topics in word2vec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snippet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4098" name="Picture 2" descr="C:\Users\tsatsuki\Downloads\carbon (2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95161"/>
            <a:ext cx="7920879" cy="488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2195736" y="3182496"/>
            <a:ext cx="208823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EndOfPresentation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4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One-hot vector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변환과 </a:t>
                </a:r>
                <a:r>
                  <a:rPr lang="en-US" altLang="ko-KR" dirty="0" err="1" smtClean="0"/>
                  <a:t>MatMul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계층의 행렬 곱은 사실 필요가 없다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ko-KR" altLang="en-US" dirty="0" smtClean="0"/>
                  <a:t>거대한 곱셈이 수행하는 것은 단지 행렬의 특정 행을 추출하는 것</a:t>
                </a:r>
                <a:r>
                  <a:rPr lang="en-US" altLang="ko-KR" dirty="0" smtClean="0"/>
                  <a:t>!</a:t>
                </a:r>
              </a:p>
              <a:p>
                <a:pPr lvl="1"/>
                <a:r>
                  <a:rPr lang="en-US" altLang="ko-KR" dirty="0" smtClean="0"/>
                  <a:t>weight</a:t>
                </a:r>
                <a:r>
                  <a:rPr lang="ko-KR" altLang="en-US" dirty="0" smtClean="0"/>
                  <a:t>로부터 단어 </a:t>
                </a:r>
                <a:r>
                  <a:rPr lang="en-US" altLang="ko-KR" dirty="0" smtClean="0"/>
                  <a:t>Id</a:t>
                </a:r>
                <a:r>
                  <a:rPr lang="ko-KR" altLang="en-US" dirty="0" smtClean="0"/>
                  <a:t>에 해당하는 </a:t>
                </a:r>
                <a:r>
                  <a:rPr lang="en-US" altLang="ko-KR" dirty="0" smtClean="0"/>
                  <a:t>column</a:t>
                </a:r>
                <a:r>
                  <a:rPr lang="ko-KR" altLang="en-US" dirty="0" smtClean="0"/>
                  <a:t>을 추출하는 계층이 있다면</a:t>
                </a:r>
                <a:r>
                  <a:rPr lang="en-US" altLang="ko-KR" dirty="0" smtClean="0"/>
                  <a:t>?</a:t>
                </a:r>
              </a:p>
              <a:p>
                <a:pPr lvl="2"/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Embedding </a:t>
                </a:r>
                <a:r>
                  <a:rPr lang="ko-KR" altLang="en-US" dirty="0" smtClean="0"/>
                  <a:t>계층에 단어 </a:t>
                </a:r>
                <a:r>
                  <a:rPr lang="ko-KR" altLang="en-US" dirty="0" err="1" smtClean="0"/>
                  <a:t>임베딩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분산 표현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을 저장하는 것</a:t>
                </a:r>
                <a:r>
                  <a:rPr lang="en-US" altLang="ko-KR" dirty="0" smtClean="0"/>
                  <a:t>!</a:t>
                </a:r>
              </a:p>
              <a:p>
                <a:r>
                  <a:rPr lang="en-US" altLang="ko-KR" dirty="0" smtClean="0"/>
                  <a:t>Forward</a:t>
                </a:r>
                <a:r>
                  <a:rPr lang="ko-KR" altLang="en-US" dirty="0" smtClean="0"/>
                  <a:t>의 역할</a:t>
                </a:r>
                <a:r>
                  <a:rPr lang="en-US" altLang="ko-KR" dirty="0" smtClean="0"/>
                  <a:t>: </a:t>
                </a:r>
              </a:p>
              <a:p>
                <a:pPr lvl="1"/>
                <a:r>
                  <a:rPr lang="ko-KR" altLang="en-US" dirty="0" smtClean="0"/>
                  <a:t>가중치 행렬에서 특정 행 추출하기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가중치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로부터 여러 행을 한꺼번에 추출하는 일</a:t>
                </a:r>
                <a:endParaRPr lang="en-US" altLang="ko-KR" dirty="0" smtClean="0"/>
              </a:p>
              <a:p>
                <a:r>
                  <a:rPr lang="en-US" altLang="ko-KR" dirty="0" smtClean="0"/>
                  <a:t>Backward</a:t>
                </a:r>
                <a:r>
                  <a:rPr lang="ko-KR" altLang="en-US" dirty="0" smtClean="0"/>
                  <a:t>의 역할</a:t>
                </a:r>
                <a:r>
                  <a:rPr lang="en-US" altLang="ko-KR" dirty="0" smtClean="0"/>
                  <a:t>: </a:t>
                </a:r>
              </a:p>
              <a:p>
                <a:pPr lvl="1"/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가중치의 특정 행 뉴런만을 다음 층으로 </a:t>
                </a:r>
                <a:r>
                  <a:rPr lang="ko-KR" altLang="en-US" dirty="0" err="1" smtClean="0"/>
                  <a:t>흘려보낸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forward</a:t>
                </a:r>
                <a:r>
                  <a:rPr lang="ko-KR" altLang="en-US" dirty="0" smtClean="0"/>
                  <a:t>와 다르게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/>
                  <a:t>앞 층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출력 층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으로부터 전해진 기울기를 다음 층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입력 측 층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 흘려주기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앞 층으로부터 전해진 기울기를 가중치 기울기의 특정 행에 설정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3249567" y="1124744"/>
                <a:ext cx="2690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r>
                        <a:rPr lang="en-US" altLang="ko-KR" b="0" i="1" smtClean="0">
                          <a:latin typeface="Cambria Math"/>
                        </a:rPr>
                        <m:t>      ×  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  =    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49567" y="1124744"/>
                <a:ext cx="269058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79077" y="155679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(1 x 1M)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55357" y="1556792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(1M x 100)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28579" y="155679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(1 x 100)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662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Code snippet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9" name="Picture 5" descr="C:\Users\tsatsuki\Downloads\carbon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4494533" cy="471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satsuki\Downloads\carbon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70263"/>
            <a:ext cx="4678806" cy="24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6056" y="1916832"/>
            <a:ext cx="286488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/>
              <a:t>idx</a:t>
            </a:r>
            <a:r>
              <a:rPr lang="ko-KR" altLang="en-US" sz="1400" dirty="0" smtClean="0"/>
              <a:t>의 원소가 중복될 때는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e.g., </a:t>
            </a:r>
            <a:r>
              <a:rPr lang="en-US" altLang="ko-KR" sz="1400" dirty="0" err="1" smtClean="0"/>
              <a:t>idx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[0, 2, 0, 4]</a:t>
            </a:r>
            <a:r>
              <a:rPr lang="ko-KR" altLang="en-US" sz="1400" dirty="0" smtClean="0"/>
              <a:t>일 때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sz="1400" dirty="0" smtClean="0"/>
              <a:t>먼저 쓰인 값을 덮어씀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altLang="ko-KR" sz="1400" dirty="0" smtClean="0"/>
              <a:t>‘</a:t>
            </a:r>
            <a:r>
              <a:rPr lang="ko-KR" altLang="en-US" sz="1400" dirty="0" smtClean="0"/>
              <a:t>할당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아닌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더하기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해야 함</a:t>
            </a:r>
            <a:endParaRPr lang="ko-KR" altLang="en-US" sz="1400" dirty="0"/>
          </a:p>
        </p:txBody>
      </p:sp>
      <p:cxnSp>
        <p:nvCxnSpPr>
          <p:cNvPr id="9" name="구부러진 연결선 8"/>
          <p:cNvCxnSpPr>
            <a:endCxn id="5" idx="1"/>
          </p:cNvCxnSpPr>
          <p:nvPr/>
        </p:nvCxnSpPr>
        <p:spPr>
          <a:xfrm flipV="1">
            <a:off x="3118086" y="2609330"/>
            <a:ext cx="1957970" cy="18997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5" idx="2"/>
            <a:endCxn id="1030" idx="0"/>
          </p:cNvCxnSpPr>
          <p:nvPr/>
        </p:nvCxnSpPr>
        <p:spPr>
          <a:xfrm rot="16200000" flipH="1">
            <a:off x="6367721" y="3442605"/>
            <a:ext cx="468436" cy="186879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5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은닉층 이후 계산에서의 </a:t>
                </a:r>
                <a:r>
                  <a:rPr lang="en-US" altLang="ko-KR" dirty="0" smtClean="0"/>
                  <a:t>bottleneck</a:t>
                </a:r>
              </a:p>
              <a:p>
                <a:pPr lvl="1"/>
                <a:r>
                  <a:rPr lang="ko-KR" altLang="en-US" dirty="0" err="1" smtClean="0"/>
                  <a:t>은닉층의</a:t>
                </a:r>
                <a:r>
                  <a:rPr lang="ko-KR" altLang="en-US" dirty="0" smtClean="0"/>
                  <a:t> 뉴런과 가중치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곱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e.g., </a:t>
                </a:r>
                <a:r>
                  <a:rPr lang="ko-KR" altLang="en-US" dirty="0" err="1" smtClean="0"/>
                  <a:t>은닉층</a:t>
                </a:r>
                <a:r>
                  <a:rPr lang="ko-KR" altLang="en-US" dirty="0" smtClean="0"/>
                  <a:t> 벡터 </a:t>
                </a:r>
                <a:r>
                  <a:rPr lang="en-US" altLang="ko-KR" dirty="0" smtClean="0"/>
                  <a:t>100, </a:t>
                </a:r>
                <a:r>
                  <a:rPr lang="ko-KR" altLang="en-US" dirty="0" smtClean="0"/>
                  <a:t>가중치 행렬 </a:t>
                </a:r>
                <a:r>
                  <a:rPr lang="en-US" altLang="ko-KR" dirty="0" smtClean="0"/>
                  <a:t>100 x 1M?</a:t>
                </a:r>
              </a:p>
              <a:p>
                <a:pPr lvl="3"/>
                <a:r>
                  <a:rPr lang="ko-KR" altLang="en-US" dirty="0" smtClean="0"/>
                  <a:t>시간</a:t>
                </a:r>
                <a:r>
                  <a:rPr lang="en-US" altLang="ko-KR" dirty="0" smtClean="0"/>
                  <a:t>/</a:t>
                </a:r>
                <a:r>
                  <a:rPr lang="ko-KR" altLang="en-US" dirty="0" smtClean="0"/>
                  <a:t>메모리의 문제</a:t>
                </a:r>
                <a:endParaRPr lang="en-US" altLang="ko-KR" dirty="0" smtClean="0"/>
              </a:p>
              <a:p>
                <a:pPr lvl="3"/>
                <a:r>
                  <a:rPr lang="ko-KR" altLang="en-US" dirty="0" err="1" smtClean="0"/>
                  <a:t>역전파</a:t>
                </a:r>
                <a:r>
                  <a:rPr lang="ko-KR" altLang="en-US" dirty="0" smtClean="0"/>
                  <a:t> 때도 같은 계산 수행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계층의 계산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위의 문제와 유사 </a:t>
                </a:r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exp</m:t>
                        </m:r>
                        <m:r>
                          <a:rPr lang="en-US" altLang="ko-KR" i="1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𝑒𝑥𝑝</m:t>
                    </m:r>
                  </m:oMath>
                </a14:m>
                <a:r>
                  <a:rPr lang="ko-KR" altLang="en-US" dirty="0" smtClean="0"/>
                  <a:t> 계산을 </a:t>
                </a:r>
                <a:r>
                  <a:rPr lang="en-US" altLang="ko-KR" dirty="0" smtClean="0"/>
                  <a:t>1M </a:t>
                </a:r>
                <a:r>
                  <a:rPr lang="ko-KR" altLang="en-US" dirty="0" smtClean="0"/>
                  <a:t>회</a:t>
                </a:r>
                <a:r>
                  <a:rPr lang="en-US" altLang="ko-KR" dirty="0" smtClean="0"/>
                  <a:t>?)</a:t>
                </a:r>
              </a:p>
              <a:p>
                <a:pPr lvl="1"/>
                <a:r>
                  <a:rPr lang="ko-KR" altLang="en-US" dirty="0" smtClean="0"/>
                  <a:t>어휘가 많아져도 </a:t>
                </a:r>
                <a:r>
                  <a:rPr lang="ko-KR" altLang="en-US" dirty="0" err="1" smtClean="0"/>
                  <a:t>계산량을</a:t>
                </a:r>
                <a:r>
                  <a:rPr lang="ko-KR" altLang="en-US" dirty="0" smtClean="0"/>
                  <a:t> 낮은 수준에서 일정하게 억제하는 방법이 필요</a:t>
                </a:r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 t="-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2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핵심 아이디어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이진 분류</a:t>
            </a:r>
            <a:r>
              <a:rPr lang="en-US" altLang="ko-KR" dirty="0" smtClean="0"/>
              <a:t>(binary classification)</a:t>
            </a:r>
          </a:p>
          <a:p>
            <a:pPr lvl="1"/>
            <a:r>
              <a:rPr lang="ko-KR" altLang="en-US" dirty="0" smtClean="0"/>
              <a:t>다중 분류</a:t>
            </a:r>
            <a:r>
              <a:rPr lang="en-US" altLang="ko-KR" dirty="0" smtClean="0"/>
              <a:t>(multi-class classification)</a:t>
            </a:r>
            <a:r>
              <a:rPr lang="ko-KR" altLang="en-US" dirty="0" smtClean="0"/>
              <a:t>를 이진 분류로 </a:t>
            </a:r>
            <a:r>
              <a:rPr lang="ko-KR" altLang="en-US" dirty="0" err="1" smtClean="0"/>
              <a:t>근사하는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! </a:t>
            </a:r>
          </a:p>
          <a:p>
            <a:r>
              <a:rPr lang="en-US" altLang="ko-KR" dirty="0" smtClean="0"/>
              <a:t>How?</a:t>
            </a:r>
          </a:p>
          <a:p>
            <a:pPr lvl="1"/>
            <a:r>
              <a:rPr lang="ko-KR" altLang="en-US" dirty="0" smtClean="0"/>
              <a:t>현재까지의 방법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“You”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“goodbye”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로 주면 정답인 </a:t>
            </a:r>
            <a:r>
              <a:rPr lang="en-US" altLang="ko-KR" dirty="0" smtClean="0"/>
              <a:t>“say”</a:t>
            </a:r>
            <a:r>
              <a:rPr lang="ko-KR" altLang="en-US" dirty="0" smtClean="0"/>
              <a:t>의 확률이 높아지도록 학습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Softmax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multi-class </a:t>
            </a:r>
            <a:r>
              <a:rPr lang="ko-KR" altLang="en-US" dirty="0" smtClean="0"/>
              <a:t>문제</a:t>
            </a:r>
            <a:endParaRPr lang="en-US" altLang="ko-KR" dirty="0"/>
          </a:p>
          <a:p>
            <a:pPr lvl="1"/>
            <a:r>
              <a:rPr lang="ko-KR" altLang="en-US" dirty="0" smtClean="0"/>
              <a:t>이것을 </a:t>
            </a:r>
            <a:r>
              <a:rPr lang="en-US" altLang="ko-KR" dirty="0" smtClean="0"/>
              <a:t>yes/no question</a:t>
            </a:r>
            <a:r>
              <a:rPr lang="ko-KR" altLang="en-US" dirty="0" smtClean="0"/>
              <a:t>으로 바꾼다면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“You”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“goodbye”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타깃 단어는 </a:t>
            </a:r>
            <a:r>
              <a:rPr lang="en-US" altLang="ko-KR" dirty="0" smtClean="0"/>
              <a:t>“say”</a:t>
            </a:r>
            <a:r>
              <a:rPr lang="ko-KR" altLang="en-US" dirty="0" smtClean="0"/>
              <a:t>입니까</a:t>
            </a:r>
            <a:r>
              <a:rPr lang="en-US" altLang="ko-KR" dirty="0" smtClean="0"/>
              <a:t>? </a:t>
            </a:r>
          </a:p>
          <a:p>
            <a:pPr lvl="3"/>
            <a:r>
              <a:rPr lang="ko-KR" altLang="en-US" dirty="0" err="1" smtClean="0"/>
              <a:t>출력층에는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의 뉴런을 하나만 준비하면 됨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은닉층과</a:t>
            </a:r>
            <a:r>
              <a:rPr lang="ko-KR" altLang="en-US" dirty="0" smtClean="0"/>
              <a:t> 출력 측 가중치 행렬의 내적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“say”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column (</a:t>
            </a:r>
            <a:r>
              <a:rPr lang="ko-KR" altLang="en-US" dirty="0" smtClean="0"/>
              <a:t>단어 벡터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만을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추출된 벡터와 </a:t>
            </a:r>
            <a:r>
              <a:rPr lang="ko-KR" altLang="en-US" dirty="0" err="1" smtClean="0"/>
              <a:t>은닉층</a:t>
            </a:r>
            <a:r>
              <a:rPr lang="ko-KR" altLang="en-US" dirty="0" smtClean="0"/>
              <a:t> 뉴런과의 내적을 계산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3249567" y="5209455"/>
                <a:ext cx="2690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r>
                        <a:rPr lang="en-US" altLang="ko-KR" b="0" i="1" smtClean="0">
                          <a:latin typeface="Cambria Math"/>
                        </a:rPr>
                        <m:t>      ×  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  →    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49567" y="5209455"/>
                <a:ext cx="269058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79077" y="564150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(1 x 100)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55357" y="5641503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(100 x 1M)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83335" y="5641503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(1 x 1)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4932758"/>
            <a:ext cx="1159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dot product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16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How?</a:t>
                </a:r>
              </a:p>
              <a:p>
                <a:pPr lvl="1"/>
                <a:r>
                  <a:rPr lang="ko-KR" altLang="en-US" dirty="0" smtClean="0"/>
                  <a:t>이것을 </a:t>
                </a:r>
                <a:r>
                  <a:rPr lang="en-US" altLang="ko-KR" dirty="0" smtClean="0"/>
                  <a:t>yes/no question</a:t>
                </a:r>
                <a:r>
                  <a:rPr lang="ko-KR" altLang="en-US" dirty="0" smtClean="0"/>
                  <a:t>으로 바꾼다면</a:t>
                </a:r>
                <a:r>
                  <a:rPr lang="en-US" altLang="ko-KR" dirty="0" smtClean="0"/>
                  <a:t>? (cont’d)</a:t>
                </a:r>
              </a:p>
              <a:p>
                <a:pPr lvl="2"/>
                <a:r>
                  <a:rPr lang="ko-KR" altLang="en-US" dirty="0" smtClean="0"/>
                  <a:t>확률 변환</a:t>
                </a:r>
                <a:r>
                  <a:rPr lang="en-US" altLang="ko-KR" dirty="0" smtClean="0"/>
                  <a:t>: sigmoid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⁡(−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 smtClean="0"/>
                  <a:t>손실 함수</a:t>
                </a:r>
                <a:r>
                  <a:rPr lang="en-US" altLang="ko-KR" dirty="0" smtClean="0"/>
                  <a:t>: binary cross-entropy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r>
                      <a:rPr lang="en-US" altLang="ko-KR" b="0" i="1" smtClean="0">
                        <a:latin typeface="Cambria Math"/>
                      </a:rPr>
                      <m:t>=−(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ko-KR" dirty="0" smtClean="0"/>
                  <a:t>: yes 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 smtClean="0"/>
                  <a:t>no  </a:t>
                </a:r>
                <a:r>
                  <a:rPr lang="en-US" altLang="ko-KR" dirty="0"/>
                  <a:t>&gt;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(1−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ko-KR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 −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pPr lvl="4"/>
                <a:r>
                  <a:rPr lang="ko-KR" altLang="en-US" dirty="0" err="1" smtClean="0"/>
                  <a:t>역전파</a:t>
                </a:r>
                <a:r>
                  <a:rPr lang="ko-KR" altLang="en-US" dirty="0" smtClean="0"/>
                  <a:t> 시 전파되는 값</a:t>
                </a:r>
                <a:endParaRPr lang="en-US" altLang="ko-KR" dirty="0" smtClean="0"/>
              </a:p>
              <a:p>
                <a:pPr lvl="4"/>
                <a:r>
                  <a:rPr lang="en-US" altLang="ko-KR" dirty="0" smtClean="0"/>
                  <a:t>Sigmoid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cross-entropy </a:t>
                </a:r>
                <a:r>
                  <a:rPr lang="ko-KR" altLang="en-US" dirty="0" smtClean="0"/>
                  <a:t>를 조합하여 깔끔한 </a:t>
                </a:r>
                <a:r>
                  <a:rPr lang="ko-KR" altLang="en-US" dirty="0" err="1" smtClean="0"/>
                  <a:t>역전파의</a:t>
                </a:r>
                <a:r>
                  <a:rPr lang="ko-KR" altLang="en-US" dirty="0" smtClean="0"/>
                  <a:t> 값 도출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 t="-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4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분류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이진 분류</a:t>
            </a:r>
            <a:endParaRPr lang="en-US" altLang="ko-KR" dirty="0"/>
          </a:p>
          <a:p>
            <a:pPr lvl="1"/>
            <a:r>
              <a:rPr lang="en-US" altLang="ko-KR" dirty="0" err="1" smtClean="0"/>
              <a:t>MatMul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이후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+ Cross-entropy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procedure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Embedding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Dot product + Sigmoid + Binary Cross-entropy</a:t>
            </a:r>
            <a:r>
              <a:rPr lang="ko-KR" altLang="en-US" dirty="0" smtClean="0"/>
              <a:t>로 변경</a:t>
            </a:r>
            <a:endParaRPr lang="en-US" altLang="ko-KR" dirty="0"/>
          </a:p>
          <a:p>
            <a:pPr lvl="1"/>
            <a:r>
              <a:rPr lang="ko-KR" altLang="en-US" dirty="0" smtClean="0"/>
              <a:t>이를 단순화하기 위하여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Embedding Dot </a:t>
            </a:r>
            <a:r>
              <a:rPr lang="ko-KR" altLang="en-US" dirty="0" smtClean="0"/>
              <a:t>계층의 도입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err="1" smtClean="0"/>
              <a:t>params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매개변수 지정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grads: </a:t>
            </a:r>
            <a:r>
              <a:rPr lang="ko-KR" altLang="en-US" dirty="0" smtClean="0"/>
              <a:t>기울기 저장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embed: Embedding 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cache: </a:t>
            </a:r>
            <a:r>
              <a:rPr lang="ko-KR" altLang="en-US" dirty="0" err="1" smtClean="0"/>
              <a:t>순전파</a:t>
            </a:r>
            <a:r>
              <a:rPr lang="ko-KR" altLang="en-US" dirty="0" smtClean="0"/>
              <a:t> 시 계산 결과 유지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r>
              <a:rPr lang="ko-KR" altLang="en-US" dirty="0" smtClean="0"/>
              <a:t>단어 </a:t>
            </a:r>
            <a:r>
              <a:rPr lang="en-US" altLang="ko-KR" dirty="0" smtClean="0"/>
              <a:t>ID 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배열로 </a:t>
            </a:r>
            <a:r>
              <a:rPr lang="ko-KR" altLang="en-US" dirty="0" err="1" smtClean="0"/>
              <a:t>받는것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미니배치 처리를 가정했기 때문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역전파는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순전파의</a:t>
            </a:r>
            <a:r>
              <a:rPr lang="ko-KR" altLang="en-US" dirty="0" smtClean="0"/>
              <a:t> 반대 순서로 기울기를 전달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806377" y="2935992"/>
                <a:ext cx="7560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r>
                        <a:rPr lang="en-US" altLang="ko-KR" b="0" i="1" smtClean="0">
                          <a:latin typeface="Cambria Math"/>
                        </a:rPr>
                        <m:t>     →     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𝐸𝑚𝑏𝑒𝑑𝑑𝑖𝑛𝑔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𝐷𝑜𝑡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    →     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𝑆𝑖𝑔𝑚𝑜𝑖𝑑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     →     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𝐿𝑜𝑠𝑠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6377" y="2935992"/>
                <a:ext cx="756083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48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Code snippet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050" name="Picture 2" descr="C:\Users\tsatsuki\Downloads\carbon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55959"/>
            <a:ext cx="427193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왼쪽 중괄호 4"/>
          <p:cNvSpPr/>
          <p:nvPr/>
        </p:nvSpPr>
        <p:spPr>
          <a:xfrm rot="10800000">
            <a:off x="4883490" y="2986561"/>
            <a:ext cx="432048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3276273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Embedding </a:t>
            </a:r>
            <a:r>
              <a:rPr lang="ko-KR" altLang="en-US" sz="1600" dirty="0" smtClean="0"/>
              <a:t>계층의 </a:t>
            </a:r>
            <a:r>
              <a:rPr lang="en-US" altLang="ko-KR" sz="1600" dirty="0" smtClean="0"/>
              <a:t>forward(</a:t>
            </a:r>
            <a:r>
              <a:rPr lang="en-US" altLang="ko-KR" sz="1600" dirty="0" err="1" smtClean="0"/>
              <a:t>idx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호출한 다음 내적을 계산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26520764"/>
      </p:ext>
    </p:extLst>
  </p:cSld>
  <p:clrMapOvr>
    <a:masterClrMapping/>
  </p:clrMapOvr>
</p:sld>
</file>

<file path=ppt/theme/theme1.xml><?xml version="1.0" encoding="utf-8"?>
<a:theme xmlns:a="http://schemas.openxmlformats.org/drawingml/2006/main" name="HIL">
  <a:themeElements>
    <a:clrScheme name="사용자 지정 1">
      <a:dk1>
        <a:sysClr val="windowText" lastClr="000000"/>
      </a:dk1>
      <a:lt1>
        <a:sysClr val="window" lastClr="FFFFFF"/>
      </a:lt1>
      <a:dk2>
        <a:srgbClr val="0000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HIL</Template>
  <TotalTime>53335</TotalTime>
  <Words>982</Words>
  <Application>Microsoft Office PowerPoint</Application>
  <PresentationFormat>화면 슬라이드 쇼(4:3)</PresentationFormat>
  <Paragraphs>249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Cambria Math</vt:lpstr>
      <vt:lpstr>Wingdings</vt:lpstr>
      <vt:lpstr>HIL</vt:lpstr>
      <vt:lpstr>Word2vec 속도 개선: Embedding Layers &amp; Negative Sampling</vt:lpstr>
      <vt:lpstr>Introduction</vt:lpstr>
      <vt:lpstr>Embedding</vt:lpstr>
      <vt:lpstr>Embedding</vt:lpstr>
      <vt:lpstr>Negative Sampling</vt:lpstr>
      <vt:lpstr>Negative Sampling</vt:lpstr>
      <vt:lpstr>Negative Sampling</vt:lpstr>
      <vt:lpstr>Negative Sampling</vt:lpstr>
      <vt:lpstr>Negative Sampling</vt:lpstr>
      <vt:lpstr>Negative Sampling</vt:lpstr>
      <vt:lpstr>Negative Sampling</vt:lpstr>
      <vt:lpstr>Negative Sampling</vt:lpstr>
      <vt:lpstr>Negative Sampling</vt:lpstr>
      <vt:lpstr>Negative Sampling</vt:lpstr>
      <vt:lpstr>Advanced word2vec</vt:lpstr>
      <vt:lpstr>Topics in word2vec</vt:lpstr>
      <vt:lpstr>Topics in word2vec</vt:lpstr>
      <vt:lpstr>Topics in word2vec</vt:lpstr>
      <vt:lpstr>Topics in word2vec</vt:lpstr>
      <vt:lpstr>Topics in word2vec</vt:lpstr>
      <vt:lpstr>Topics in word2vec</vt:lpstr>
      <vt:lpstr>Thank you!</vt:lpstr>
    </vt:vector>
  </TitlesOfParts>
  <Company>HIL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for lab meeting</dc:title>
  <dc:creator>Doo Hwa Hong</dc:creator>
  <cp:lastModifiedBy>tsatsuki</cp:lastModifiedBy>
  <cp:revision>2401</cp:revision>
  <cp:lastPrinted>2016-10-17T14:32:53Z</cp:lastPrinted>
  <dcterms:created xsi:type="dcterms:W3CDTF">2012-08-30T16:26:44Z</dcterms:created>
  <dcterms:modified xsi:type="dcterms:W3CDTF">2020-02-21T04:51:06Z</dcterms:modified>
</cp:coreProperties>
</file>