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1EF60-EE7B-45D3-ACE1-CAE0579D4B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EF8448-F133-4AA0-8C84-6244D5DFC976}">
      <dgm:prSet/>
      <dgm:spPr/>
      <dgm:t>
        <a:bodyPr/>
        <a:lstStyle/>
        <a:p>
          <a:pPr rtl="0"/>
          <a:r>
            <a:rPr lang="zh-CN" smtClean="0"/>
            <a:t>从</a:t>
          </a:r>
          <a:r>
            <a:rPr lang="en-US" smtClean="0"/>
            <a:t>1825</a:t>
          </a:r>
          <a:r>
            <a:rPr lang="zh-CN" smtClean="0"/>
            <a:t>年英国的克路斯发明了真正具有仪表特征的平衡罐式水表以来，水表的发展已有近二百年的历史。我国从水表行业从上世纪三十年代开始起步，但是发展缓慢。直到九十年代，随着经济的发展，科技的进步，水表行业也有了较快的发展。</a:t>
          </a:r>
          <a:endParaRPr lang="zh-CN"/>
        </a:p>
      </dgm:t>
    </dgm:pt>
    <dgm:pt modelId="{86D0482B-5127-4EA5-9A62-536DD3D873C1}" type="parTrans" cxnId="{9C7F262F-0A73-4D15-82EE-ACE728553833}">
      <dgm:prSet/>
      <dgm:spPr/>
      <dgm:t>
        <a:bodyPr/>
        <a:lstStyle/>
        <a:p>
          <a:endParaRPr lang="zh-CN" altLang="en-US"/>
        </a:p>
      </dgm:t>
    </dgm:pt>
    <dgm:pt modelId="{1C6BE949-00A9-4064-A0FA-7591099083CF}" type="sibTrans" cxnId="{9C7F262F-0A73-4D15-82EE-ACE728553833}">
      <dgm:prSet/>
      <dgm:spPr/>
      <dgm:t>
        <a:bodyPr/>
        <a:lstStyle/>
        <a:p>
          <a:endParaRPr lang="zh-CN" altLang="en-US"/>
        </a:p>
      </dgm:t>
    </dgm:pt>
    <dgm:pt modelId="{9E8C20CA-CB27-435A-9C13-54EDEF038B5B}">
      <dgm:prSet/>
      <dgm:spPr/>
      <dgm:t>
        <a:bodyPr/>
        <a:lstStyle/>
        <a:p>
          <a:pPr rtl="0"/>
          <a:r>
            <a:rPr lang="zh-CN" dirty="0" smtClean="0"/>
            <a:t>随着城市化发展的进程，智能化设备也越来越被重视，越来越多的新建筑选择智能水表，而且“</a:t>
          </a:r>
          <a:r>
            <a:rPr lang="zh-CN" altLang="en-US" dirty="0" smtClean="0"/>
            <a:t>一户一表</a:t>
          </a:r>
          <a:r>
            <a:rPr lang="zh-CN" dirty="0" smtClean="0"/>
            <a:t>”的需求量巨大，这也迎来了智能水表发展的春天。</a:t>
          </a:r>
          <a:endParaRPr lang="zh-CN" dirty="0"/>
        </a:p>
      </dgm:t>
    </dgm:pt>
    <dgm:pt modelId="{346795E7-122F-439D-80A9-225943BEBED7}" type="parTrans" cxnId="{B4469BA1-C2C2-4CD0-93BD-EBE7C485E2DC}">
      <dgm:prSet/>
      <dgm:spPr/>
      <dgm:t>
        <a:bodyPr/>
        <a:lstStyle/>
        <a:p>
          <a:endParaRPr lang="zh-CN" altLang="en-US"/>
        </a:p>
      </dgm:t>
    </dgm:pt>
    <dgm:pt modelId="{B5DA9FD1-7E3C-4A06-A7A9-5725E16606A0}" type="sibTrans" cxnId="{B4469BA1-C2C2-4CD0-93BD-EBE7C485E2DC}">
      <dgm:prSet/>
      <dgm:spPr/>
      <dgm:t>
        <a:bodyPr/>
        <a:lstStyle/>
        <a:p>
          <a:endParaRPr lang="zh-CN" altLang="en-US"/>
        </a:p>
      </dgm:t>
    </dgm:pt>
    <dgm:pt modelId="{A33BC5D3-2E1D-4F48-ADF0-89CA3BAE2941}">
      <dgm:prSet/>
      <dgm:spPr/>
      <dgm:t>
        <a:bodyPr/>
        <a:lstStyle/>
        <a:p>
          <a:pPr rtl="0"/>
          <a:r>
            <a:rPr lang="zh-CN" smtClean="0"/>
            <a:t>无磁水表以其计量精度高，无磁性，不吸附水中杂质，不易被人为干扰等优点，长期使用仍能保持高精度，越来越被广大表厂重视。许多单片机厂商也把目光集中在这块，推出专用于仪表的单片机，如</a:t>
          </a:r>
          <a:r>
            <a:rPr lang="en-US" smtClean="0"/>
            <a:t>TI</a:t>
          </a:r>
          <a:r>
            <a:rPr lang="zh-CN" smtClean="0"/>
            <a:t>公司的</a:t>
          </a:r>
          <a:r>
            <a:rPr lang="en-US" smtClean="0"/>
            <a:t>MSP430FW42x</a:t>
          </a:r>
          <a:r>
            <a:rPr lang="zh-CN" smtClean="0"/>
            <a:t>系列单片机</a:t>
          </a:r>
          <a:endParaRPr lang="zh-CN"/>
        </a:p>
      </dgm:t>
    </dgm:pt>
    <dgm:pt modelId="{01073EB9-18FD-49FA-A49C-0E9B17820539}" type="parTrans" cxnId="{53327973-E77D-4CA0-833D-861ED24A46FD}">
      <dgm:prSet/>
      <dgm:spPr/>
      <dgm:t>
        <a:bodyPr/>
        <a:lstStyle/>
        <a:p>
          <a:endParaRPr lang="zh-CN" altLang="en-US"/>
        </a:p>
      </dgm:t>
    </dgm:pt>
    <dgm:pt modelId="{8CC71897-FDBF-4446-B0F7-E68E47747F2D}" type="sibTrans" cxnId="{53327973-E77D-4CA0-833D-861ED24A46FD}">
      <dgm:prSet/>
      <dgm:spPr/>
      <dgm:t>
        <a:bodyPr/>
        <a:lstStyle/>
        <a:p>
          <a:endParaRPr lang="zh-CN" altLang="en-US"/>
        </a:p>
      </dgm:t>
    </dgm:pt>
    <dgm:pt modelId="{E060C2C1-1A00-4345-92F5-7344CE336D57}" type="pres">
      <dgm:prSet presAssocID="{B8E1EF60-EE7B-45D3-ACE1-CAE0579D4B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472F0-34A4-4047-BB0C-5BE6985334E0}" type="pres">
      <dgm:prSet presAssocID="{CAEF8448-F133-4AA0-8C84-6244D5DFC97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C1A97-3381-4838-BC66-0148C2F8AF9F}" type="pres">
      <dgm:prSet presAssocID="{1C6BE949-00A9-4064-A0FA-7591099083CF}" presName="spacer" presStyleCnt="0"/>
      <dgm:spPr/>
    </dgm:pt>
    <dgm:pt modelId="{292F68C4-243B-48FC-A030-E427472F28CE}" type="pres">
      <dgm:prSet presAssocID="{9E8C20CA-CB27-435A-9C13-54EDEF038B5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1F101-B212-4D06-816E-0620657F1C99}" type="pres">
      <dgm:prSet presAssocID="{B5DA9FD1-7E3C-4A06-A7A9-5725E16606A0}" presName="spacer" presStyleCnt="0"/>
      <dgm:spPr/>
    </dgm:pt>
    <dgm:pt modelId="{BB9EA023-00E6-4563-8F40-A15541A0C72A}" type="pres">
      <dgm:prSet presAssocID="{A33BC5D3-2E1D-4F48-ADF0-89CA3BAE29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6CF91B-A1C7-439A-867E-EB3160C86463}" type="presOf" srcId="{9E8C20CA-CB27-435A-9C13-54EDEF038B5B}" destId="{292F68C4-243B-48FC-A030-E427472F28CE}" srcOrd="0" destOrd="0" presId="urn:microsoft.com/office/officeart/2005/8/layout/vList2"/>
    <dgm:cxn modelId="{9C7F262F-0A73-4D15-82EE-ACE728553833}" srcId="{B8E1EF60-EE7B-45D3-ACE1-CAE0579D4B65}" destId="{CAEF8448-F133-4AA0-8C84-6244D5DFC976}" srcOrd="0" destOrd="0" parTransId="{86D0482B-5127-4EA5-9A62-536DD3D873C1}" sibTransId="{1C6BE949-00A9-4064-A0FA-7591099083CF}"/>
    <dgm:cxn modelId="{1DF74579-9A1F-4362-8F1F-DCC7D6B91596}" type="presOf" srcId="{A33BC5D3-2E1D-4F48-ADF0-89CA3BAE2941}" destId="{BB9EA023-00E6-4563-8F40-A15541A0C72A}" srcOrd="0" destOrd="0" presId="urn:microsoft.com/office/officeart/2005/8/layout/vList2"/>
    <dgm:cxn modelId="{B4469BA1-C2C2-4CD0-93BD-EBE7C485E2DC}" srcId="{B8E1EF60-EE7B-45D3-ACE1-CAE0579D4B65}" destId="{9E8C20CA-CB27-435A-9C13-54EDEF038B5B}" srcOrd="1" destOrd="0" parTransId="{346795E7-122F-439D-80A9-225943BEBED7}" sibTransId="{B5DA9FD1-7E3C-4A06-A7A9-5725E16606A0}"/>
    <dgm:cxn modelId="{AF1995E4-A09C-4C2A-A0B8-7BFE26E4F08E}" type="presOf" srcId="{B8E1EF60-EE7B-45D3-ACE1-CAE0579D4B65}" destId="{E060C2C1-1A00-4345-92F5-7344CE336D57}" srcOrd="0" destOrd="0" presId="urn:microsoft.com/office/officeart/2005/8/layout/vList2"/>
    <dgm:cxn modelId="{53327973-E77D-4CA0-833D-861ED24A46FD}" srcId="{B8E1EF60-EE7B-45D3-ACE1-CAE0579D4B65}" destId="{A33BC5D3-2E1D-4F48-ADF0-89CA3BAE2941}" srcOrd="2" destOrd="0" parTransId="{01073EB9-18FD-49FA-A49C-0E9B17820539}" sibTransId="{8CC71897-FDBF-4446-B0F7-E68E47747F2D}"/>
    <dgm:cxn modelId="{CBBCDF53-9099-4F66-8793-9BEE4755DB89}" type="presOf" srcId="{CAEF8448-F133-4AA0-8C84-6244D5DFC976}" destId="{EE6472F0-34A4-4047-BB0C-5BE6985334E0}" srcOrd="0" destOrd="0" presId="urn:microsoft.com/office/officeart/2005/8/layout/vList2"/>
    <dgm:cxn modelId="{BB71D4DF-387B-4347-ACB9-3444FC941369}" type="presParOf" srcId="{E060C2C1-1A00-4345-92F5-7344CE336D57}" destId="{EE6472F0-34A4-4047-BB0C-5BE6985334E0}" srcOrd="0" destOrd="0" presId="urn:microsoft.com/office/officeart/2005/8/layout/vList2"/>
    <dgm:cxn modelId="{EF5A1083-A595-4978-8092-562AB759529E}" type="presParOf" srcId="{E060C2C1-1A00-4345-92F5-7344CE336D57}" destId="{77BC1A97-3381-4838-BC66-0148C2F8AF9F}" srcOrd="1" destOrd="0" presId="urn:microsoft.com/office/officeart/2005/8/layout/vList2"/>
    <dgm:cxn modelId="{68CBC40C-863A-412D-B41B-3D4576C77E78}" type="presParOf" srcId="{E060C2C1-1A00-4345-92F5-7344CE336D57}" destId="{292F68C4-243B-48FC-A030-E427472F28CE}" srcOrd="2" destOrd="0" presId="urn:microsoft.com/office/officeart/2005/8/layout/vList2"/>
    <dgm:cxn modelId="{B79871C0-E031-4CD8-A6D0-F080F3C9838E}" type="presParOf" srcId="{E060C2C1-1A00-4345-92F5-7344CE336D57}" destId="{3681F101-B212-4D06-816E-0620657F1C99}" srcOrd="3" destOrd="0" presId="urn:microsoft.com/office/officeart/2005/8/layout/vList2"/>
    <dgm:cxn modelId="{3A775837-1D9E-4D68-8D51-3DA4CFEBBCEA}" type="presParOf" srcId="{E060C2C1-1A00-4345-92F5-7344CE336D57}" destId="{BB9EA023-00E6-4563-8F40-A15541A0C7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B1972-06DC-4344-AB98-45ED787A201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156A2C-A434-42CC-949F-0897A780868C}">
      <dgm:prSet/>
      <dgm:spPr/>
      <dgm:t>
        <a:bodyPr/>
        <a:lstStyle/>
        <a:p>
          <a:pPr algn="l" rtl="0"/>
          <a:r>
            <a:rPr lang="zh-CN" dirty="0" smtClean="0"/>
            <a:t>单片机上电复位，初始化各个模块，打开相应中断，然后进入低功耗模式。</a:t>
          </a:r>
          <a:endParaRPr lang="zh-CN" dirty="0"/>
        </a:p>
      </dgm:t>
    </dgm:pt>
    <dgm:pt modelId="{DD7FA8B2-CE08-4075-B526-6C742EA4F8EE}" type="parTrans" cxnId="{0C742349-4EEF-40A1-AFC0-47F0EEE7AB84}">
      <dgm:prSet/>
      <dgm:spPr/>
      <dgm:t>
        <a:bodyPr/>
        <a:lstStyle/>
        <a:p>
          <a:pPr algn="l"/>
          <a:endParaRPr lang="zh-CN" altLang="en-US"/>
        </a:p>
      </dgm:t>
    </dgm:pt>
    <dgm:pt modelId="{490CFCC5-17AD-4ACC-B8C0-69F0906B5022}" type="sibTrans" cxnId="{0C742349-4EEF-40A1-AFC0-47F0EEE7AB84}">
      <dgm:prSet/>
      <dgm:spPr/>
      <dgm:t>
        <a:bodyPr/>
        <a:lstStyle/>
        <a:p>
          <a:pPr algn="l"/>
          <a:endParaRPr lang="zh-CN" altLang="en-US"/>
        </a:p>
      </dgm:t>
    </dgm:pt>
    <dgm:pt modelId="{041DFEB1-B560-4F2B-9473-29361DA7DD8A}">
      <dgm:prSet/>
      <dgm:spPr/>
      <dgm:t>
        <a:bodyPr/>
        <a:lstStyle/>
        <a:p>
          <a:pPr algn="l" rtl="0"/>
          <a:r>
            <a:rPr lang="en-US" smtClean="0"/>
            <a:t>SCAN IF</a:t>
          </a:r>
          <a:r>
            <a:rPr lang="zh-CN" smtClean="0"/>
            <a:t>模块脱离</a:t>
          </a:r>
          <a:r>
            <a:rPr lang="en-US" smtClean="0"/>
            <a:t>CPU</a:t>
          </a:r>
          <a:r>
            <a:rPr lang="zh-CN" smtClean="0"/>
            <a:t>独立工作，并自动计数。</a:t>
          </a:r>
          <a:endParaRPr lang="zh-CN"/>
        </a:p>
      </dgm:t>
    </dgm:pt>
    <dgm:pt modelId="{C6BD3BE7-370A-4069-979D-160A4CBAF5C5}" type="parTrans" cxnId="{C56E9999-70FD-4698-987E-6878EE3090DB}">
      <dgm:prSet/>
      <dgm:spPr/>
      <dgm:t>
        <a:bodyPr/>
        <a:lstStyle/>
        <a:p>
          <a:pPr algn="l"/>
          <a:endParaRPr lang="zh-CN" altLang="en-US"/>
        </a:p>
      </dgm:t>
    </dgm:pt>
    <dgm:pt modelId="{0EE7B48F-A8E0-4A48-91F0-8D0CF3504393}" type="sibTrans" cxnId="{C56E9999-70FD-4698-987E-6878EE3090DB}">
      <dgm:prSet/>
      <dgm:spPr/>
      <dgm:t>
        <a:bodyPr/>
        <a:lstStyle/>
        <a:p>
          <a:pPr algn="l"/>
          <a:endParaRPr lang="zh-CN" altLang="en-US"/>
        </a:p>
      </dgm:t>
    </dgm:pt>
    <dgm:pt modelId="{FF8E0C30-C1AF-45D5-B26D-D64F0957B8EB}">
      <dgm:prSet/>
      <dgm:spPr/>
      <dgm:t>
        <a:bodyPr/>
        <a:lstStyle/>
        <a:p>
          <a:pPr algn="l" rtl="0"/>
          <a:r>
            <a:rPr lang="zh-CN" dirty="0" smtClean="0"/>
            <a:t>当</a:t>
          </a:r>
          <a:r>
            <a:rPr lang="en-US" dirty="0" smtClean="0"/>
            <a:t>TIMER_A3</a:t>
          </a:r>
          <a:r>
            <a:rPr lang="zh-CN" dirty="0" smtClean="0"/>
            <a:t>中断时，接收上位机数据，并把数据解读成指令，进行开关阀，抄表，回传信息等操作，结束后立即进入低功耗模式。</a:t>
          </a:r>
          <a:endParaRPr lang="zh-CN" dirty="0"/>
        </a:p>
      </dgm:t>
    </dgm:pt>
    <dgm:pt modelId="{B9143351-CD04-44D4-A900-91600B2C5FBF}" type="parTrans" cxnId="{E4AD193B-1263-40C3-BD86-5E29DD987E62}">
      <dgm:prSet/>
      <dgm:spPr/>
      <dgm:t>
        <a:bodyPr/>
        <a:lstStyle/>
        <a:p>
          <a:pPr algn="l"/>
          <a:endParaRPr lang="zh-CN" altLang="en-US"/>
        </a:p>
      </dgm:t>
    </dgm:pt>
    <dgm:pt modelId="{4395EA50-43FC-4243-B032-BDC3D52909ED}" type="sibTrans" cxnId="{E4AD193B-1263-40C3-BD86-5E29DD987E62}">
      <dgm:prSet/>
      <dgm:spPr/>
      <dgm:t>
        <a:bodyPr/>
        <a:lstStyle/>
        <a:p>
          <a:pPr algn="l"/>
          <a:endParaRPr lang="zh-CN" altLang="en-US"/>
        </a:p>
      </dgm:t>
    </dgm:pt>
    <dgm:pt modelId="{93ED0B02-17D2-4A51-AD5D-BC2F325C7FBB}">
      <dgm:prSet/>
      <dgm:spPr/>
      <dgm:t>
        <a:bodyPr/>
        <a:lstStyle/>
        <a:p>
          <a:pPr algn="l" rtl="0"/>
          <a:r>
            <a:rPr lang="zh-CN" dirty="0" smtClean="0"/>
            <a:t>在电源停止供电前把数据存储在</a:t>
          </a:r>
          <a:r>
            <a:rPr lang="en-US" dirty="0" smtClean="0"/>
            <a:t>AT24C01</a:t>
          </a:r>
          <a:r>
            <a:rPr lang="zh-CN" dirty="0" smtClean="0"/>
            <a:t>中，当电池恢复供电时把数据读取出来，这样不会因为更换电池造成数据的丢失。</a:t>
          </a:r>
          <a:endParaRPr lang="zh-CN" dirty="0"/>
        </a:p>
      </dgm:t>
    </dgm:pt>
    <dgm:pt modelId="{09673DD8-59C4-4B64-809B-2F11FBA273AD}" type="parTrans" cxnId="{DC2200D4-E580-4CAD-9F57-AC21FA84C933}">
      <dgm:prSet/>
      <dgm:spPr/>
      <dgm:t>
        <a:bodyPr/>
        <a:lstStyle/>
        <a:p>
          <a:pPr algn="l"/>
          <a:endParaRPr lang="zh-CN" altLang="en-US"/>
        </a:p>
      </dgm:t>
    </dgm:pt>
    <dgm:pt modelId="{74C14506-6B60-4765-8799-09E6A3DD7DBA}" type="sibTrans" cxnId="{DC2200D4-E580-4CAD-9F57-AC21FA84C933}">
      <dgm:prSet/>
      <dgm:spPr/>
      <dgm:t>
        <a:bodyPr/>
        <a:lstStyle/>
        <a:p>
          <a:pPr algn="l"/>
          <a:endParaRPr lang="zh-CN" altLang="en-US"/>
        </a:p>
      </dgm:t>
    </dgm:pt>
    <dgm:pt modelId="{91BBFA45-03EF-4AD7-8CCB-A7667C2BD84E}" type="pres">
      <dgm:prSet presAssocID="{E0CB1972-06DC-4344-AB98-45ED787A201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D11D7E-0276-4F46-AD55-F3132D80F96C}" type="pres">
      <dgm:prSet presAssocID="{2D156A2C-A434-42CC-949F-0897A780868C}" presName="circle1" presStyleLbl="node1" presStyleIdx="0" presStyleCnt="4"/>
      <dgm:spPr/>
    </dgm:pt>
    <dgm:pt modelId="{4195253F-7CFD-437D-AC0B-5A3D0668F684}" type="pres">
      <dgm:prSet presAssocID="{2D156A2C-A434-42CC-949F-0897A780868C}" presName="space" presStyleCnt="0"/>
      <dgm:spPr/>
    </dgm:pt>
    <dgm:pt modelId="{B58B481C-141C-4D68-9276-8DDCBDC177FA}" type="pres">
      <dgm:prSet presAssocID="{2D156A2C-A434-42CC-949F-0897A780868C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66FB6C15-DCA2-4DA4-A900-398A9831EC1E}" type="pres">
      <dgm:prSet presAssocID="{041DFEB1-B560-4F2B-9473-29361DA7DD8A}" presName="vertSpace2" presStyleLbl="node1" presStyleIdx="0" presStyleCnt="4"/>
      <dgm:spPr/>
    </dgm:pt>
    <dgm:pt modelId="{0856C955-06CD-49AA-AC7D-6A834D19C326}" type="pres">
      <dgm:prSet presAssocID="{041DFEB1-B560-4F2B-9473-29361DA7DD8A}" presName="circle2" presStyleLbl="node1" presStyleIdx="1" presStyleCnt="4"/>
      <dgm:spPr/>
    </dgm:pt>
    <dgm:pt modelId="{F536EEC0-2DC8-4462-A6A0-BCDB858291C3}" type="pres">
      <dgm:prSet presAssocID="{041DFEB1-B560-4F2B-9473-29361DA7DD8A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3EBEEF82-E534-401B-A7A6-721814D6D8ED}" type="pres">
      <dgm:prSet presAssocID="{FF8E0C30-C1AF-45D5-B26D-D64F0957B8EB}" presName="vertSpace3" presStyleLbl="node1" presStyleIdx="1" presStyleCnt="4"/>
      <dgm:spPr/>
    </dgm:pt>
    <dgm:pt modelId="{672D2B41-0B9D-4A83-B529-45D1D3E94234}" type="pres">
      <dgm:prSet presAssocID="{FF8E0C30-C1AF-45D5-B26D-D64F0957B8EB}" presName="circle3" presStyleLbl="node1" presStyleIdx="2" presStyleCnt="4"/>
      <dgm:spPr/>
    </dgm:pt>
    <dgm:pt modelId="{CE9329B2-13E5-40CD-BF87-3072DAB14811}" type="pres">
      <dgm:prSet presAssocID="{FF8E0C30-C1AF-45D5-B26D-D64F0957B8EB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0AC944D1-FB2B-4B78-ACD3-6204FD871583}" type="pres">
      <dgm:prSet presAssocID="{93ED0B02-17D2-4A51-AD5D-BC2F325C7FBB}" presName="vertSpace4" presStyleLbl="node1" presStyleIdx="2" presStyleCnt="4"/>
      <dgm:spPr/>
    </dgm:pt>
    <dgm:pt modelId="{A89CEED1-3095-4A7D-8C97-AB0284537CE9}" type="pres">
      <dgm:prSet presAssocID="{93ED0B02-17D2-4A51-AD5D-BC2F325C7FBB}" presName="circle4" presStyleLbl="node1" presStyleIdx="3" presStyleCnt="4"/>
      <dgm:spPr/>
    </dgm:pt>
    <dgm:pt modelId="{68C0F253-8E38-4F88-A3C2-A966246691E6}" type="pres">
      <dgm:prSet presAssocID="{93ED0B02-17D2-4A51-AD5D-BC2F325C7FBB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C74B8125-A07F-4F10-A5D8-1A597D55064E}" type="pres">
      <dgm:prSet presAssocID="{2D156A2C-A434-42CC-949F-0897A780868C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C54BA-932C-44D9-8AB5-6E8A71BD9FA2}" type="pres">
      <dgm:prSet presAssocID="{041DFEB1-B560-4F2B-9473-29361DA7DD8A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D5BBF-1895-4AB5-A8ED-BFD5D7D06971}" type="pres">
      <dgm:prSet presAssocID="{FF8E0C30-C1AF-45D5-B26D-D64F0957B8EB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3FB27-F7E9-4C5E-ADDE-7DDF2AB4AB69}" type="pres">
      <dgm:prSet presAssocID="{93ED0B02-17D2-4A51-AD5D-BC2F325C7FBB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6E9999-70FD-4698-987E-6878EE3090DB}" srcId="{E0CB1972-06DC-4344-AB98-45ED787A201B}" destId="{041DFEB1-B560-4F2B-9473-29361DA7DD8A}" srcOrd="1" destOrd="0" parTransId="{C6BD3BE7-370A-4069-979D-160A4CBAF5C5}" sibTransId="{0EE7B48F-A8E0-4A48-91F0-8D0CF3504393}"/>
    <dgm:cxn modelId="{DC2200D4-E580-4CAD-9F57-AC21FA84C933}" srcId="{E0CB1972-06DC-4344-AB98-45ED787A201B}" destId="{93ED0B02-17D2-4A51-AD5D-BC2F325C7FBB}" srcOrd="3" destOrd="0" parTransId="{09673DD8-59C4-4B64-809B-2F11FBA273AD}" sibTransId="{74C14506-6B60-4765-8799-09E6A3DD7DBA}"/>
    <dgm:cxn modelId="{B951F5C1-6187-48CF-829C-C049D63BF536}" type="presOf" srcId="{93ED0B02-17D2-4A51-AD5D-BC2F325C7FBB}" destId="{68C0F253-8E38-4F88-A3C2-A966246691E6}" srcOrd="0" destOrd="0" presId="urn:microsoft.com/office/officeart/2005/8/layout/target3"/>
    <dgm:cxn modelId="{C5D9F6DE-4E95-4163-A41D-2D75B87AFAF8}" type="presOf" srcId="{041DFEB1-B560-4F2B-9473-29361DA7DD8A}" destId="{F536EEC0-2DC8-4462-A6A0-BCDB858291C3}" srcOrd="0" destOrd="0" presId="urn:microsoft.com/office/officeart/2005/8/layout/target3"/>
    <dgm:cxn modelId="{44FEBC01-C9C5-4EFA-878B-A6004D0783AE}" type="presOf" srcId="{FF8E0C30-C1AF-45D5-B26D-D64F0957B8EB}" destId="{80DD5BBF-1895-4AB5-A8ED-BFD5D7D06971}" srcOrd="1" destOrd="0" presId="urn:microsoft.com/office/officeart/2005/8/layout/target3"/>
    <dgm:cxn modelId="{168DBA54-C50C-48DB-9E26-D587CD360DD2}" type="presOf" srcId="{2D156A2C-A434-42CC-949F-0897A780868C}" destId="{B58B481C-141C-4D68-9276-8DDCBDC177FA}" srcOrd="0" destOrd="0" presId="urn:microsoft.com/office/officeart/2005/8/layout/target3"/>
    <dgm:cxn modelId="{248F61E6-3C7B-4EF8-BAD3-A006A90F5582}" type="presOf" srcId="{FF8E0C30-C1AF-45D5-B26D-D64F0957B8EB}" destId="{CE9329B2-13E5-40CD-BF87-3072DAB14811}" srcOrd="0" destOrd="0" presId="urn:microsoft.com/office/officeart/2005/8/layout/target3"/>
    <dgm:cxn modelId="{3710BEB5-A14F-45A9-8A27-3A7FB673D8EE}" type="presOf" srcId="{2D156A2C-A434-42CC-949F-0897A780868C}" destId="{C74B8125-A07F-4F10-A5D8-1A597D55064E}" srcOrd="1" destOrd="0" presId="urn:microsoft.com/office/officeart/2005/8/layout/target3"/>
    <dgm:cxn modelId="{0C742349-4EEF-40A1-AFC0-47F0EEE7AB84}" srcId="{E0CB1972-06DC-4344-AB98-45ED787A201B}" destId="{2D156A2C-A434-42CC-949F-0897A780868C}" srcOrd="0" destOrd="0" parTransId="{DD7FA8B2-CE08-4075-B526-6C742EA4F8EE}" sibTransId="{490CFCC5-17AD-4ACC-B8C0-69F0906B5022}"/>
    <dgm:cxn modelId="{E4AD193B-1263-40C3-BD86-5E29DD987E62}" srcId="{E0CB1972-06DC-4344-AB98-45ED787A201B}" destId="{FF8E0C30-C1AF-45D5-B26D-D64F0957B8EB}" srcOrd="2" destOrd="0" parTransId="{B9143351-CD04-44D4-A900-91600B2C5FBF}" sibTransId="{4395EA50-43FC-4243-B032-BDC3D52909ED}"/>
    <dgm:cxn modelId="{52438A90-89DF-4345-A411-CDB2C63DB714}" type="presOf" srcId="{E0CB1972-06DC-4344-AB98-45ED787A201B}" destId="{91BBFA45-03EF-4AD7-8CCB-A7667C2BD84E}" srcOrd="0" destOrd="0" presId="urn:microsoft.com/office/officeart/2005/8/layout/target3"/>
    <dgm:cxn modelId="{7F35034C-1A5C-4802-818F-7951A152CFB0}" type="presOf" srcId="{041DFEB1-B560-4F2B-9473-29361DA7DD8A}" destId="{362C54BA-932C-44D9-8AB5-6E8A71BD9FA2}" srcOrd="1" destOrd="0" presId="urn:microsoft.com/office/officeart/2005/8/layout/target3"/>
    <dgm:cxn modelId="{5BA5953E-63FA-429C-A41D-527C3AE76326}" type="presOf" srcId="{93ED0B02-17D2-4A51-AD5D-BC2F325C7FBB}" destId="{B5F3FB27-F7E9-4C5E-ADDE-7DDF2AB4AB69}" srcOrd="1" destOrd="0" presId="urn:microsoft.com/office/officeart/2005/8/layout/target3"/>
    <dgm:cxn modelId="{226616B7-DC99-46E1-AEEB-FA82315F353B}" type="presParOf" srcId="{91BBFA45-03EF-4AD7-8CCB-A7667C2BD84E}" destId="{D2D11D7E-0276-4F46-AD55-F3132D80F96C}" srcOrd="0" destOrd="0" presId="urn:microsoft.com/office/officeart/2005/8/layout/target3"/>
    <dgm:cxn modelId="{204D38FE-7F8C-488B-B562-06D047F771A1}" type="presParOf" srcId="{91BBFA45-03EF-4AD7-8CCB-A7667C2BD84E}" destId="{4195253F-7CFD-437D-AC0B-5A3D0668F684}" srcOrd="1" destOrd="0" presId="urn:microsoft.com/office/officeart/2005/8/layout/target3"/>
    <dgm:cxn modelId="{EDCA4505-1CE2-472C-9E25-4E4E91684775}" type="presParOf" srcId="{91BBFA45-03EF-4AD7-8CCB-A7667C2BD84E}" destId="{B58B481C-141C-4D68-9276-8DDCBDC177FA}" srcOrd="2" destOrd="0" presId="urn:microsoft.com/office/officeart/2005/8/layout/target3"/>
    <dgm:cxn modelId="{BF351284-E483-46CF-BF28-75C8F17498DF}" type="presParOf" srcId="{91BBFA45-03EF-4AD7-8CCB-A7667C2BD84E}" destId="{66FB6C15-DCA2-4DA4-A900-398A9831EC1E}" srcOrd="3" destOrd="0" presId="urn:microsoft.com/office/officeart/2005/8/layout/target3"/>
    <dgm:cxn modelId="{FBBA12F9-ADA9-40E3-BD0C-4B1328CB487B}" type="presParOf" srcId="{91BBFA45-03EF-4AD7-8CCB-A7667C2BD84E}" destId="{0856C955-06CD-49AA-AC7D-6A834D19C326}" srcOrd="4" destOrd="0" presId="urn:microsoft.com/office/officeart/2005/8/layout/target3"/>
    <dgm:cxn modelId="{4326CC7A-DD64-4DC9-90EB-1D3B10B546A1}" type="presParOf" srcId="{91BBFA45-03EF-4AD7-8CCB-A7667C2BD84E}" destId="{F536EEC0-2DC8-4462-A6A0-BCDB858291C3}" srcOrd="5" destOrd="0" presId="urn:microsoft.com/office/officeart/2005/8/layout/target3"/>
    <dgm:cxn modelId="{C23B2890-730A-431F-8031-96177DE8EF89}" type="presParOf" srcId="{91BBFA45-03EF-4AD7-8CCB-A7667C2BD84E}" destId="{3EBEEF82-E534-401B-A7A6-721814D6D8ED}" srcOrd="6" destOrd="0" presId="urn:microsoft.com/office/officeart/2005/8/layout/target3"/>
    <dgm:cxn modelId="{57A0957B-A699-42D4-B8EE-3DA7E9687373}" type="presParOf" srcId="{91BBFA45-03EF-4AD7-8CCB-A7667C2BD84E}" destId="{672D2B41-0B9D-4A83-B529-45D1D3E94234}" srcOrd="7" destOrd="0" presId="urn:microsoft.com/office/officeart/2005/8/layout/target3"/>
    <dgm:cxn modelId="{D1DD7451-94DD-4C47-9E6E-6AEFDD69086B}" type="presParOf" srcId="{91BBFA45-03EF-4AD7-8CCB-A7667C2BD84E}" destId="{CE9329B2-13E5-40CD-BF87-3072DAB14811}" srcOrd="8" destOrd="0" presId="urn:microsoft.com/office/officeart/2005/8/layout/target3"/>
    <dgm:cxn modelId="{3B2EDFE4-C859-472A-9FC1-1C39EF4775A3}" type="presParOf" srcId="{91BBFA45-03EF-4AD7-8CCB-A7667C2BD84E}" destId="{0AC944D1-FB2B-4B78-ACD3-6204FD871583}" srcOrd="9" destOrd="0" presId="urn:microsoft.com/office/officeart/2005/8/layout/target3"/>
    <dgm:cxn modelId="{4757B111-2825-4462-8270-86ED2C0A7E65}" type="presParOf" srcId="{91BBFA45-03EF-4AD7-8CCB-A7667C2BD84E}" destId="{A89CEED1-3095-4A7D-8C97-AB0284537CE9}" srcOrd="10" destOrd="0" presId="urn:microsoft.com/office/officeart/2005/8/layout/target3"/>
    <dgm:cxn modelId="{BA41FE4E-D411-487B-ABA7-3616616BCB65}" type="presParOf" srcId="{91BBFA45-03EF-4AD7-8CCB-A7667C2BD84E}" destId="{68C0F253-8E38-4F88-A3C2-A966246691E6}" srcOrd="11" destOrd="0" presId="urn:microsoft.com/office/officeart/2005/8/layout/target3"/>
    <dgm:cxn modelId="{A1A387CD-5DC7-4F2B-8979-30229A0F1660}" type="presParOf" srcId="{91BBFA45-03EF-4AD7-8CCB-A7667C2BD84E}" destId="{C74B8125-A07F-4F10-A5D8-1A597D55064E}" srcOrd="12" destOrd="0" presId="urn:microsoft.com/office/officeart/2005/8/layout/target3"/>
    <dgm:cxn modelId="{960DB402-6D74-4EE1-83AA-C3CBD83F7699}" type="presParOf" srcId="{91BBFA45-03EF-4AD7-8CCB-A7667C2BD84E}" destId="{362C54BA-932C-44D9-8AB5-6E8A71BD9FA2}" srcOrd="13" destOrd="0" presId="urn:microsoft.com/office/officeart/2005/8/layout/target3"/>
    <dgm:cxn modelId="{14C43185-25F1-4D3C-8560-7A24351A26A2}" type="presParOf" srcId="{91BBFA45-03EF-4AD7-8CCB-A7667C2BD84E}" destId="{80DD5BBF-1895-4AB5-A8ED-BFD5D7D06971}" srcOrd="14" destOrd="0" presId="urn:microsoft.com/office/officeart/2005/8/layout/target3"/>
    <dgm:cxn modelId="{C8993ED7-1116-4BB8-90B6-0C5841BC6393}" type="presParOf" srcId="{91BBFA45-03EF-4AD7-8CCB-A7667C2BD84E}" destId="{B5F3FB27-F7E9-4C5E-ADDE-7DDF2AB4AB69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472F0-34A4-4047-BB0C-5BE6985334E0}">
      <dsp:nvSpPr>
        <dsp:cNvPr id="0" name=""/>
        <dsp:cNvSpPr/>
      </dsp:nvSpPr>
      <dsp:spPr>
        <a:xfrm>
          <a:off x="0" y="257785"/>
          <a:ext cx="8915400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从</a:t>
          </a:r>
          <a:r>
            <a:rPr lang="en-US" sz="1800" kern="1200" smtClean="0"/>
            <a:t>1825</a:t>
          </a:r>
          <a:r>
            <a:rPr lang="zh-CN" sz="1800" kern="1200" smtClean="0"/>
            <a:t>年英国的克路斯发明了真正具有仪表特征的平衡罐式水表以来，水表的发展已有近二百年的历史。我国从水表行业从上世纪三十年代开始起步，但是发展缓慢。直到九十年代，随着经济的发展，科技的进步，水表行业也有了较快的发展。</a:t>
          </a:r>
          <a:endParaRPr lang="zh-CN" sz="1800" kern="1200"/>
        </a:p>
      </dsp:txBody>
      <dsp:txXfrm>
        <a:off x="51403" y="309188"/>
        <a:ext cx="8812594" cy="950194"/>
      </dsp:txXfrm>
    </dsp:sp>
    <dsp:sp modelId="{292F68C4-243B-48FC-A030-E427472F28CE}">
      <dsp:nvSpPr>
        <dsp:cNvPr id="0" name=""/>
        <dsp:cNvSpPr/>
      </dsp:nvSpPr>
      <dsp:spPr>
        <a:xfrm>
          <a:off x="0" y="1362625"/>
          <a:ext cx="8915400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随着城市化发展的进程，智能化设备也越来越被重视，越来越多的新建筑选择智能水表，而且“</a:t>
          </a:r>
          <a:r>
            <a:rPr lang="zh-CN" altLang="en-US" sz="1800" kern="1200" dirty="0" smtClean="0"/>
            <a:t>一户一表</a:t>
          </a:r>
          <a:r>
            <a:rPr lang="zh-CN" sz="1800" kern="1200" dirty="0" smtClean="0"/>
            <a:t>”的需求量巨大，这也迎来了智能水表发展的春天。</a:t>
          </a:r>
          <a:endParaRPr lang="zh-CN" sz="1800" kern="1200" dirty="0"/>
        </a:p>
      </dsp:txBody>
      <dsp:txXfrm>
        <a:off x="51403" y="1414028"/>
        <a:ext cx="8812594" cy="950194"/>
      </dsp:txXfrm>
    </dsp:sp>
    <dsp:sp modelId="{BB9EA023-00E6-4563-8F40-A15541A0C72A}">
      <dsp:nvSpPr>
        <dsp:cNvPr id="0" name=""/>
        <dsp:cNvSpPr/>
      </dsp:nvSpPr>
      <dsp:spPr>
        <a:xfrm>
          <a:off x="0" y="2467465"/>
          <a:ext cx="8915400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无磁水表以其计量精度高，无磁性，不吸附水中杂质，不易被人为干扰等优点，长期使用仍能保持高精度，越来越被广大表厂重视。许多单片机厂商也把目光集中在这块，推出专用于仪表的单片机，如</a:t>
          </a:r>
          <a:r>
            <a:rPr lang="en-US" sz="1800" kern="1200" smtClean="0"/>
            <a:t>TI</a:t>
          </a:r>
          <a:r>
            <a:rPr lang="zh-CN" sz="1800" kern="1200" smtClean="0"/>
            <a:t>公司的</a:t>
          </a:r>
          <a:r>
            <a:rPr lang="en-US" sz="1800" kern="1200" smtClean="0"/>
            <a:t>MSP430FW42x</a:t>
          </a:r>
          <a:r>
            <a:rPr lang="zh-CN" sz="1800" kern="1200" smtClean="0"/>
            <a:t>系列单片机</a:t>
          </a:r>
          <a:endParaRPr lang="zh-CN" sz="1800" kern="1200"/>
        </a:p>
      </dsp:txBody>
      <dsp:txXfrm>
        <a:off x="51403" y="2518868"/>
        <a:ext cx="8812594" cy="95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11D7E-0276-4F46-AD55-F3132D80F96C}">
      <dsp:nvSpPr>
        <dsp:cNvPr id="0" name=""/>
        <dsp:cNvSpPr/>
      </dsp:nvSpPr>
      <dsp:spPr>
        <a:xfrm>
          <a:off x="0" y="0"/>
          <a:ext cx="3778250" cy="377825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B481C-141C-4D68-9276-8DDCBDC177FA}">
      <dsp:nvSpPr>
        <dsp:cNvPr id="0" name=""/>
        <dsp:cNvSpPr/>
      </dsp:nvSpPr>
      <dsp:spPr>
        <a:xfrm>
          <a:off x="1889125" y="0"/>
          <a:ext cx="7026275" cy="377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单片机上电复位，初始化各个模块，打开相应中断，然后进入低功耗模式。</a:t>
          </a:r>
          <a:endParaRPr lang="zh-CN" sz="1900" kern="1200" dirty="0"/>
        </a:p>
      </dsp:txBody>
      <dsp:txXfrm>
        <a:off x="1889125" y="0"/>
        <a:ext cx="7026275" cy="802878"/>
      </dsp:txXfrm>
    </dsp:sp>
    <dsp:sp modelId="{0856C955-06CD-49AA-AC7D-6A834D19C326}">
      <dsp:nvSpPr>
        <dsp:cNvPr id="0" name=""/>
        <dsp:cNvSpPr/>
      </dsp:nvSpPr>
      <dsp:spPr>
        <a:xfrm>
          <a:off x="495895" y="802878"/>
          <a:ext cx="2786459" cy="27864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6EEC0-2DC8-4462-A6A0-BCDB858291C3}">
      <dsp:nvSpPr>
        <dsp:cNvPr id="0" name=""/>
        <dsp:cNvSpPr/>
      </dsp:nvSpPr>
      <dsp:spPr>
        <a:xfrm>
          <a:off x="1889125" y="802878"/>
          <a:ext cx="7026275" cy="2786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SCAN IF</a:t>
          </a:r>
          <a:r>
            <a:rPr lang="zh-CN" sz="1900" kern="1200" smtClean="0"/>
            <a:t>模块脱离</a:t>
          </a:r>
          <a:r>
            <a:rPr lang="en-US" sz="1900" kern="1200" smtClean="0"/>
            <a:t>CPU</a:t>
          </a:r>
          <a:r>
            <a:rPr lang="zh-CN" sz="1900" kern="1200" smtClean="0"/>
            <a:t>独立工作，并自动计数。</a:t>
          </a:r>
          <a:endParaRPr lang="zh-CN" sz="1900" kern="1200"/>
        </a:p>
      </dsp:txBody>
      <dsp:txXfrm>
        <a:off x="1889125" y="802878"/>
        <a:ext cx="7026275" cy="802878"/>
      </dsp:txXfrm>
    </dsp:sp>
    <dsp:sp modelId="{672D2B41-0B9D-4A83-B529-45D1D3E94234}">
      <dsp:nvSpPr>
        <dsp:cNvPr id="0" name=""/>
        <dsp:cNvSpPr/>
      </dsp:nvSpPr>
      <dsp:spPr>
        <a:xfrm>
          <a:off x="991790" y="1605756"/>
          <a:ext cx="1794668" cy="17946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329B2-13E5-40CD-BF87-3072DAB14811}">
      <dsp:nvSpPr>
        <dsp:cNvPr id="0" name=""/>
        <dsp:cNvSpPr/>
      </dsp:nvSpPr>
      <dsp:spPr>
        <a:xfrm>
          <a:off x="1889125" y="1605756"/>
          <a:ext cx="7026275" cy="17946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当</a:t>
          </a:r>
          <a:r>
            <a:rPr lang="en-US" sz="1900" kern="1200" dirty="0" smtClean="0"/>
            <a:t>TIMER_A3</a:t>
          </a:r>
          <a:r>
            <a:rPr lang="zh-CN" sz="1900" kern="1200" dirty="0" smtClean="0"/>
            <a:t>中断时，接收上位机数据，并把数据解读成指令，进行开关阀，抄表，回传信息等操作，结束后立即进入低功耗模式。</a:t>
          </a:r>
          <a:endParaRPr lang="zh-CN" sz="1900" kern="1200" dirty="0"/>
        </a:p>
      </dsp:txBody>
      <dsp:txXfrm>
        <a:off x="1889125" y="1605756"/>
        <a:ext cx="7026275" cy="802878"/>
      </dsp:txXfrm>
    </dsp:sp>
    <dsp:sp modelId="{A89CEED1-3095-4A7D-8C97-AB0284537CE9}">
      <dsp:nvSpPr>
        <dsp:cNvPr id="0" name=""/>
        <dsp:cNvSpPr/>
      </dsp:nvSpPr>
      <dsp:spPr>
        <a:xfrm>
          <a:off x="1487685" y="2408634"/>
          <a:ext cx="802878" cy="80287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0F253-8E38-4F88-A3C2-A966246691E6}">
      <dsp:nvSpPr>
        <dsp:cNvPr id="0" name=""/>
        <dsp:cNvSpPr/>
      </dsp:nvSpPr>
      <dsp:spPr>
        <a:xfrm>
          <a:off x="1889125" y="2408634"/>
          <a:ext cx="7026275" cy="8028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在电源停止供电前把数据存储在</a:t>
          </a:r>
          <a:r>
            <a:rPr lang="en-US" sz="1900" kern="1200" dirty="0" smtClean="0"/>
            <a:t>AT24C01</a:t>
          </a:r>
          <a:r>
            <a:rPr lang="zh-CN" sz="1900" kern="1200" dirty="0" smtClean="0"/>
            <a:t>中，当电池恢复供电时把数据读取出来，这样不会因为更换电池造成数据的丢失。</a:t>
          </a:r>
          <a:endParaRPr lang="zh-CN" sz="1900" kern="1200" dirty="0"/>
        </a:p>
      </dsp:txBody>
      <dsp:txXfrm>
        <a:off x="1889125" y="2408634"/>
        <a:ext cx="7026275" cy="802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8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4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6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3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6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7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9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7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AA96-C304-4D5E-9B9A-7A0948E7560A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5A5393-D8DC-4612-9462-0D3FD90C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__1.vsd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低功耗</a:t>
            </a:r>
            <a:r>
              <a:rPr lang="en-US" altLang="zh-CN" dirty="0"/>
              <a:t>msp430</a:t>
            </a:r>
            <a:r>
              <a:rPr lang="zh-CN" altLang="en-US" dirty="0"/>
              <a:t>无磁水表单片系统开发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姓名：李超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1100107231					</a:t>
            </a:r>
            <a:r>
              <a:rPr lang="zh-CN" altLang="en-US" dirty="0" smtClean="0"/>
              <a:t>班级：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机电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老师：吴善强</a:t>
            </a:r>
            <a:r>
              <a:rPr lang="en-US" altLang="zh-CN" dirty="0" smtClean="0"/>
              <a:t>		</a:t>
            </a:r>
            <a:r>
              <a:rPr lang="zh-CN" altLang="en-US" dirty="0" smtClean="0"/>
              <a:t>二级学院：机电工程学院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3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8671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谢谢指导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选题背景和意义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8261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2925" y="1905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760793"/>
              </p:ext>
            </p:extLst>
          </p:nvPr>
        </p:nvGraphicFramePr>
        <p:xfrm>
          <a:off x="877296" y="1905000"/>
          <a:ext cx="6980733" cy="425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8448570" imgH="5143500" progId="Visio.Drawing.15">
                  <p:embed/>
                </p:oleObj>
              </mc:Choice>
              <mc:Fallback>
                <p:oleObj name="Visio" r:id="rId4" imgW="8448570" imgH="514350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96" y="1905000"/>
                        <a:ext cx="6980733" cy="4254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858029" y="1508393"/>
            <a:ext cx="3646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dirty="0" smtClean="0"/>
              <a:t>模拟前端信号的采集，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LCD</a:t>
            </a:r>
            <a:r>
              <a:rPr lang="zh-CN" altLang="zh-CN" dirty="0" smtClean="0"/>
              <a:t>显示，</a:t>
            </a:r>
            <a:endParaRPr lang="en-US" altLang="zh-CN" dirty="0" smtClean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dirty="0"/>
              <a:t>前端比较器参考电压的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，</a:t>
            </a:r>
            <a:endParaRPr lang="zh-CN" altLang="zh-CN" dirty="0" smtClean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dirty="0" smtClean="0"/>
              <a:t>远程抄表及控制，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dirty="0" smtClean="0"/>
              <a:t>电机开关阀</a:t>
            </a:r>
            <a:r>
              <a:rPr lang="zh-CN" altLang="en-US" dirty="0" smtClean="0"/>
              <a:t>控制</a:t>
            </a:r>
            <a:r>
              <a:rPr lang="zh-CN" altLang="zh-CN" dirty="0" smtClean="0"/>
              <a:t>，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dirty="0" smtClean="0"/>
              <a:t>数据存储，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dirty="0" smtClean="0"/>
              <a:t>单片机系统低功耗设计。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熟悉开发环境，学习</a:t>
            </a:r>
            <a:r>
              <a:rPr lang="en-US" altLang="zh-CN" dirty="0"/>
              <a:t>CCS5.5</a:t>
            </a:r>
            <a:r>
              <a:rPr lang="zh-CN" altLang="zh-CN" dirty="0"/>
              <a:t>的操作和</a:t>
            </a:r>
            <a:r>
              <a:rPr lang="en-US" altLang="zh-CN" dirty="0"/>
              <a:t>MSP430</a:t>
            </a:r>
            <a:r>
              <a:rPr lang="zh-CN" altLang="zh-CN" dirty="0"/>
              <a:t>的使用</a:t>
            </a:r>
          </a:p>
          <a:p>
            <a:pPr lvl="0"/>
            <a:r>
              <a:rPr lang="zh-CN" altLang="zh-CN" dirty="0"/>
              <a:t>程序流程：单片机上电复位，初始化各个模块，打开相应中断，然后进入低功耗模式。</a:t>
            </a:r>
            <a:r>
              <a:rPr lang="en-US" altLang="zh-CN" dirty="0"/>
              <a:t>SCAN IF</a:t>
            </a:r>
            <a:r>
              <a:rPr lang="zh-CN" altLang="zh-CN" dirty="0"/>
              <a:t>模块脱离</a:t>
            </a:r>
            <a:r>
              <a:rPr lang="en-US" altLang="zh-CN" dirty="0"/>
              <a:t>CPU</a:t>
            </a:r>
            <a:r>
              <a:rPr lang="zh-CN" altLang="zh-CN" dirty="0"/>
              <a:t>独立工作，并自动计数。当</a:t>
            </a:r>
            <a:r>
              <a:rPr lang="en-US" altLang="zh-CN" dirty="0"/>
              <a:t>TIMER_A3</a:t>
            </a:r>
            <a:r>
              <a:rPr lang="zh-CN" altLang="zh-CN" dirty="0"/>
              <a:t>中断时，接收上位机数据，并把数据解读成指令，进行开关阀，抄表，回传数据等操作，结束后又立即进入低功耗模式。</a:t>
            </a:r>
          </a:p>
          <a:p>
            <a:r>
              <a:rPr lang="zh-CN" altLang="en-US" dirty="0" smtClean="0"/>
              <a:t>完成代码的编写（</a:t>
            </a:r>
            <a:r>
              <a:rPr lang="en-US" altLang="zh-CN" dirty="0" smtClean="0"/>
              <a:t>MSP430</a:t>
            </a:r>
            <a:r>
              <a:rPr lang="zh-CN" altLang="en-US" dirty="0" smtClean="0"/>
              <a:t>时钟的配置，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的操作，软件模拟串口，软件模拟</a:t>
            </a:r>
            <a:r>
              <a:rPr lang="en-US" altLang="zh-CN" dirty="0" smtClean="0"/>
              <a:t>I2C</a:t>
            </a:r>
            <a:r>
              <a:rPr lang="zh-CN" altLang="en-US" dirty="0" smtClean="0"/>
              <a:t>，基本定时器，看门狗，</a:t>
            </a:r>
            <a:r>
              <a:rPr lang="en-US" altLang="zh-CN" dirty="0" smtClean="0"/>
              <a:t>LCD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SCAN IF</a:t>
            </a:r>
            <a:r>
              <a:rPr lang="zh-CN" altLang="en-US" dirty="0" smtClean="0"/>
              <a:t>，比较器，数据帧的收发及处理等）</a:t>
            </a:r>
            <a:endParaRPr lang="en-US" altLang="zh-CN" dirty="0" smtClean="0"/>
          </a:p>
          <a:p>
            <a:pPr lvl="0"/>
            <a:r>
              <a:rPr lang="zh-CN" altLang="zh-CN" dirty="0"/>
              <a:t>分模块进行调试，最后把程序整合在一起调试，要求实现预期功能。</a:t>
            </a:r>
          </a:p>
          <a:p>
            <a:pPr lvl="0"/>
            <a:r>
              <a:rPr lang="zh-CN" altLang="zh-CN" dirty="0"/>
              <a:t>优化代码，优化程序结构，把功耗尽可能的降低，延长电池的使用寿命。</a:t>
            </a:r>
          </a:p>
          <a:p>
            <a:pPr lvl="0"/>
            <a:r>
              <a:rPr lang="zh-CN" altLang="zh-CN" dirty="0"/>
              <a:t>整理资料，对代码，原理图等文档进行归档备份。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022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1" y="1655475"/>
            <a:ext cx="7970432" cy="207924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8" y="3734718"/>
            <a:ext cx="5495925" cy="2657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813" y="3741872"/>
            <a:ext cx="5486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296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060586" cy="377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12" y="2126715"/>
            <a:ext cx="669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4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19214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511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幼圆</vt:lpstr>
      <vt:lpstr>Arial</vt:lpstr>
      <vt:lpstr>Century Gothic</vt:lpstr>
      <vt:lpstr>Wingdings</vt:lpstr>
      <vt:lpstr>Wingdings 3</vt:lpstr>
      <vt:lpstr>丝状</vt:lpstr>
      <vt:lpstr>Visio</vt:lpstr>
      <vt:lpstr>基于低功耗msp430无磁水表单片系统开发</vt:lpstr>
      <vt:lpstr>选题背景和意义</vt:lpstr>
      <vt:lpstr>工作内容</vt:lpstr>
      <vt:lpstr>工作任务</vt:lpstr>
      <vt:lpstr>程序流程</vt:lpstr>
      <vt:lpstr>工作原理</vt:lpstr>
      <vt:lpstr>工作原理</vt:lpstr>
      <vt:lpstr>工作原理</vt:lpstr>
      <vt:lpstr>工作原理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基于低功耗msp430无磁水表单片系统开发</dc:title>
  <dc:creator>冷星</dc:creator>
  <cp:lastModifiedBy>冷星</cp:lastModifiedBy>
  <cp:revision>12</cp:revision>
  <dcterms:created xsi:type="dcterms:W3CDTF">2015-03-24T06:13:31Z</dcterms:created>
  <dcterms:modified xsi:type="dcterms:W3CDTF">2015-03-26T13:09:54Z</dcterms:modified>
</cp:coreProperties>
</file>