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5" r:id="rId3"/>
    <p:sldId id="272" r:id="rId4"/>
    <p:sldId id="257" r:id="rId5"/>
    <p:sldId id="267" r:id="rId6"/>
    <p:sldId id="264" r:id="rId7"/>
    <p:sldId id="263" r:id="rId8"/>
    <p:sldId id="266" r:id="rId9"/>
    <p:sldId id="268" r:id="rId10"/>
    <p:sldId id="269" r:id="rId11"/>
    <p:sldId id="270" r:id="rId12"/>
    <p:sldId id="260" r:id="rId13"/>
    <p:sldId id="261" r:id="rId14"/>
    <p:sldId id="273" r:id="rId15"/>
    <p:sldId id="274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15" autoAdjust="0"/>
  </p:normalViewPr>
  <p:slideViewPr>
    <p:cSldViewPr snapToGrid="0" snapToObjects="1">
      <p:cViewPr>
        <p:scale>
          <a:sx n="100" d="100"/>
          <a:sy n="100" d="100"/>
        </p:scale>
        <p:origin x="-1512" y="-2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25EA5-3C76-6143-8B9D-2992479AD01D}" type="datetimeFigureOut">
              <a:rPr lang="en-US" smtClean="0"/>
              <a:t>6/12/16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43795-A996-5D4C-8EAA-4CFDA31F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0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25EA5-3C76-6143-8B9D-2992479AD01D}" type="datetimeFigureOut">
              <a:rPr lang="en-US" smtClean="0"/>
              <a:t>6/12/16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43795-A996-5D4C-8EAA-4CFDA31F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40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25EA5-3C76-6143-8B9D-2992479AD01D}" type="datetimeFigureOut">
              <a:rPr lang="en-US" smtClean="0"/>
              <a:t>6/12/16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43795-A996-5D4C-8EAA-4CFDA31F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585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25EA5-3C76-6143-8B9D-2992479AD01D}" type="datetimeFigureOut">
              <a:rPr lang="en-US" smtClean="0"/>
              <a:t>6/12/16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43795-A996-5D4C-8EAA-4CFDA31F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077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25EA5-3C76-6143-8B9D-2992479AD01D}" type="datetimeFigureOut">
              <a:rPr lang="en-US" smtClean="0"/>
              <a:t>6/12/16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43795-A996-5D4C-8EAA-4CFDA31F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464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25EA5-3C76-6143-8B9D-2992479AD01D}" type="datetimeFigureOut">
              <a:rPr lang="en-US" smtClean="0"/>
              <a:t>6/12/16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43795-A996-5D4C-8EAA-4CFDA31F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5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25EA5-3C76-6143-8B9D-2992479AD01D}" type="datetimeFigureOut">
              <a:rPr lang="en-US" smtClean="0"/>
              <a:t>6/12/16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43795-A996-5D4C-8EAA-4CFDA31F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8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25EA5-3C76-6143-8B9D-2992479AD01D}" type="datetimeFigureOut">
              <a:rPr lang="en-US" smtClean="0"/>
              <a:t>6/12/16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43795-A996-5D4C-8EAA-4CFDA31F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175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25EA5-3C76-6143-8B9D-2992479AD01D}" type="datetimeFigureOut">
              <a:rPr lang="en-US" smtClean="0"/>
              <a:t>6/12/16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43795-A996-5D4C-8EAA-4CFDA31F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22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25EA5-3C76-6143-8B9D-2992479AD01D}" type="datetimeFigureOut">
              <a:rPr lang="en-US" smtClean="0"/>
              <a:t>6/12/16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43795-A996-5D4C-8EAA-4CFDA31F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461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25EA5-3C76-6143-8B9D-2992479AD01D}" type="datetimeFigureOut">
              <a:rPr lang="en-US" smtClean="0"/>
              <a:t>6/12/16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43795-A996-5D4C-8EAA-4CFDA31F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30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25EA5-3C76-6143-8B9D-2992479AD01D}" type="datetimeFigureOut">
              <a:rPr lang="en-US" smtClean="0"/>
              <a:t>6/12/16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43795-A996-5D4C-8EAA-4CFDA31F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2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ussell.thomas@meritology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ussell.thomas@meritology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76337"/>
            <a:ext cx="7772400" cy="190817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Institutional Innovation </a:t>
            </a:r>
            <a:br>
              <a:rPr lang="en-US" b="1" dirty="0" smtClean="0"/>
            </a:br>
            <a:r>
              <a:rPr lang="en-US" b="1" dirty="0" smtClean="0"/>
              <a:t>in Cyber Security </a:t>
            </a:r>
            <a:r>
              <a:rPr lang="en-US" dirty="0" smtClean="0"/>
              <a:t>– </a:t>
            </a:r>
            <a:br>
              <a:rPr lang="en-US" dirty="0" smtClean="0"/>
            </a:br>
            <a:r>
              <a:rPr lang="en-US" dirty="0" smtClean="0"/>
              <a:t>A multilevel computational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8648700" cy="1752600"/>
          </a:xfrm>
        </p:spPr>
        <p:txBody>
          <a:bodyPr>
            <a:noAutofit/>
          </a:bodyPr>
          <a:lstStyle/>
          <a:p>
            <a:r>
              <a:rPr lang="en-US" sz="4000" dirty="0" smtClean="0"/>
              <a:t>Russell C. Thomas</a:t>
            </a:r>
          </a:p>
          <a:p>
            <a:r>
              <a:rPr lang="en-US" sz="4000" dirty="0" smtClean="0">
                <a:hlinkClick r:id="rId2"/>
              </a:rPr>
              <a:t>russell.thomas@meritology.com</a:t>
            </a:r>
            <a:endParaRPr lang="en-US" sz="4000" dirty="0" smtClean="0"/>
          </a:p>
          <a:p>
            <a:r>
              <a:rPr lang="en-US" sz="4000" dirty="0" smtClean="0"/>
              <a:t>@</a:t>
            </a:r>
            <a:r>
              <a:rPr lang="en-US" sz="4000" dirty="0" err="1" smtClean="0"/>
              <a:t>MrMeritology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092200" y="6150114"/>
            <a:ext cx="69701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Blog: </a:t>
            </a:r>
            <a:r>
              <a:rPr lang="en-US" sz="4000" b="1" dirty="0" smtClean="0"/>
              <a:t>Exploring Possibility Space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996129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06-14 at 12.35.4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0"/>
            <a:ext cx="7175500" cy="61350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04176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 = 1500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42310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06-14 at 12.35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050"/>
            <a:ext cx="8953500" cy="4713258"/>
          </a:xfrm>
          <a:prstGeom prst="rect">
            <a:avLst/>
          </a:prstGeom>
        </p:spPr>
      </p:pic>
      <p:pic>
        <p:nvPicPr>
          <p:cNvPr id="3" name="Picture 2" descr="Screen Shot 2016-06-14 at 12.36.1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200" y="4775199"/>
            <a:ext cx="2717800" cy="213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501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tationa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89283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289283" y="3378200"/>
            <a:ext cx="1849334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FIXED</a:t>
            </a:r>
          </a:p>
          <a:p>
            <a:pPr algn="ctr"/>
            <a:r>
              <a:rPr lang="en-US" sz="2400" b="1" dirty="0" smtClean="0"/>
              <a:t>POINT</a:t>
            </a:r>
          </a:p>
          <a:p>
            <a:pPr algn="ctr"/>
            <a:r>
              <a:rPr lang="en-US" sz="2400" b="1" dirty="0" smtClean="0"/>
              <a:t>(Equilibrium)</a:t>
            </a:r>
          </a:p>
        </p:txBody>
      </p:sp>
    </p:spTree>
    <p:extLst>
      <p:ext uri="{BB962C8B-B14F-4D97-AF65-F5344CB8AC3E}">
        <p14:creationId xmlns:p14="http://schemas.microsoft.com/office/powerpoint/2010/main" val="4250659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on-stationa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62175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981498" y="3378200"/>
            <a:ext cx="22871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Chaos</a:t>
            </a:r>
          </a:p>
          <a:p>
            <a:pPr algn="ctr"/>
            <a:r>
              <a:rPr lang="en-US" sz="2400" b="1" dirty="0" smtClean="0"/>
              <a:t>(No Equilibrium)</a:t>
            </a:r>
          </a:p>
        </p:txBody>
      </p:sp>
    </p:spTree>
    <p:extLst>
      <p:ext uri="{BB962C8B-B14F-4D97-AF65-F5344CB8AC3E}">
        <p14:creationId xmlns:p14="http://schemas.microsoft.com/office/powerpoint/2010/main" val="2533886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06-14 at 2.16.2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1536700"/>
            <a:ext cx="6527800" cy="53213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73997" y="1075035"/>
            <a:ext cx="2155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Regime Change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5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Treatment: Novelty (Red)</a:t>
            </a:r>
            <a:endParaRPr lang="en-US" dirty="0"/>
          </a:p>
        </p:txBody>
      </p:sp>
      <p:sp>
        <p:nvSpPr>
          <p:cNvPr id="5" name="Freeform 4"/>
          <p:cNvSpPr/>
          <p:nvPr/>
        </p:nvSpPr>
        <p:spPr>
          <a:xfrm>
            <a:off x="4784725" y="1435100"/>
            <a:ext cx="397215" cy="5397500"/>
          </a:xfrm>
          <a:custGeom>
            <a:avLst/>
            <a:gdLst>
              <a:gd name="connsiteX0" fmla="*/ 219075 w 397215"/>
              <a:gd name="connsiteY0" fmla="*/ 0 h 5143500"/>
              <a:gd name="connsiteX1" fmla="*/ 307975 w 397215"/>
              <a:gd name="connsiteY1" fmla="*/ 368300 h 5143500"/>
              <a:gd name="connsiteX2" fmla="*/ 396875 w 397215"/>
              <a:gd name="connsiteY2" fmla="*/ 1854200 h 5143500"/>
              <a:gd name="connsiteX3" fmla="*/ 333375 w 397215"/>
              <a:gd name="connsiteY3" fmla="*/ 4318000 h 5143500"/>
              <a:gd name="connsiteX4" fmla="*/ 206375 w 397215"/>
              <a:gd name="connsiteY4" fmla="*/ 5067300 h 5143500"/>
              <a:gd name="connsiteX5" fmla="*/ 79375 w 397215"/>
              <a:gd name="connsiteY5" fmla="*/ 4864100 h 5143500"/>
              <a:gd name="connsiteX6" fmla="*/ 3175 w 397215"/>
              <a:gd name="connsiteY6" fmla="*/ 2819400 h 5143500"/>
              <a:gd name="connsiteX7" fmla="*/ 28575 w 397215"/>
              <a:gd name="connsiteY7" fmla="*/ 927100 h 5143500"/>
              <a:gd name="connsiteX8" fmla="*/ 155575 w 397215"/>
              <a:gd name="connsiteY8" fmla="*/ 127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7215" h="5143500">
                <a:moveTo>
                  <a:pt x="219075" y="0"/>
                </a:moveTo>
                <a:cubicBezTo>
                  <a:pt x="248708" y="29633"/>
                  <a:pt x="278342" y="59267"/>
                  <a:pt x="307975" y="368300"/>
                </a:cubicBezTo>
                <a:cubicBezTo>
                  <a:pt x="337608" y="677333"/>
                  <a:pt x="392642" y="1195917"/>
                  <a:pt x="396875" y="1854200"/>
                </a:cubicBezTo>
                <a:cubicBezTo>
                  <a:pt x="401108" y="2512483"/>
                  <a:pt x="365125" y="3782483"/>
                  <a:pt x="333375" y="4318000"/>
                </a:cubicBezTo>
                <a:cubicBezTo>
                  <a:pt x="301625" y="4853517"/>
                  <a:pt x="248708" y="4976283"/>
                  <a:pt x="206375" y="5067300"/>
                </a:cubicBezTo>
                <a:cubicBezTo>
                  <a:pt x="164042" y="5158317"/>
                  <a:pt x="113242" y="5238750"/>
                  <a:pt x="79375" y="4864100"/>
                </a:cubicBezTo>
                <a:cubicBezTo>
                  <a:pt x="45508" y="4489450"/>
                  <a:pt x="11642" y="3475567"/>
                  <a:pt x="3175" y="2819400"/>
                </a:cubicBezTo>
                <a:cubicBezTo>
                  <a:pt x="-5292" y="2163233"/>
                  <a:pt x="3175" y="1394883"/>
                  <a:pt x="28575" y="927100"/>
                </a:cubicBezTo>
                <a:cubicBezTo>
                  <a:pt x="53975" y="459317"/>
                  <a:pt x="155575" y="12700"/>
                  <a:pt x="155575" y="1270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Screen Shot 2016-06-14 at 2.16.5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050" y="3530600"/>
            <a:ext cx="2044700" cy="1600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01917" y="2102028"/>
            <a:ext cx="21420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One Attacker</a:t>
            </a:r>
            <a:br>
              <a:rPr lang="en-US" sz="2400" b="1" dirty="0" smtClean="0"/>
            </a:br>
            <a:r>
              <a:rPr lang="en-US" sz="2400" b="1" dirty="0" smtClean="0"/>
              <a:t>Starts to Thrive</a:t>
            </a:r>
          </a:p>
        </p:txBody>
      </p:sp>
      <p:sp>
        <p:nvSpPr>
          <p:cNvPr id="8" name="Freeform 7"/>
          <p:cNvSpPr/>
          <p:nvPr/>
        </p:nvSpPr>
        <p:spPr>
          <a:xfrm>
            <a:off x="8026400" y="2921000"/>
            <a:ext cx="393700" cy="1308100"/>
          </a:xfrm>
          <a:custGeom>
            <a:avLst/>
            <a:gdLst>
              <a:gd name="connsiteX0" fmla="*/ 0 w 685800"/>
              <a:gd name="connsiteY0" fmla="*/ 0 h 1308100"/>
              <a:gd name="connsiteX1" fmla="*/ 444500 w 685800"/>
              <a:gd name="connsiteY1" fmla="*/ 342900 h 1308100"/>
              <a:gd name="connsiteX2" fmla="*/ 685800 w 685800"/>
              <a:gd name="connsiteY2" fmla="*/ 1308100 h 130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0" h="1308100">
                <a:moveTo>
                  <a:pt x="0" y="0"/>
                </a:moveTo>
                <a:cubicBezTo>
                  <a:pt x="165100" y="62441"/>
                  <a:pt x="330200" y="124883"/>
                  <a:pt x="444500" y="342900"/>
                </a:cubicBezTo>
                <a:cubicBezTo>
                  <a:pt x="558800" y="560917"/>
                  <a:pt x="685800" y="1308100"/>
                  <a:pt x="685800" y="1308100"/>
                </a:cubicBezTo>
              </a:path>
            </a:pathLst>
          </a:custGeom>
          <a:ln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6129304" y="1333500"/>
            <a:ext cx="1693895" cy="876300"/>
          </a:xfrm>
          <a:custGeom>
            <a:avLst/>
            <a:gdLst>
              <a:gd name="connsiteX0" fmla="*/ 0 w 685800"/>
              <a:gd name="connsiteY0" fmla="*/ 0 h 1308100"/>
              <a:gd name="connsiteX1" fmla="*/ 444500 w 685800"/>
              <a:gd name="connsiteY1" fmla="*/ 342900 h 1308100"/>
              <a:gd name="connsiteX2" fmla="*/ 685800 w 685800"/>
              <a:gd name="connsiteY2" fmla="*/ 1308100 h 130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0" h="1308100">
                <a:moveTo>
                  <a:pt x="0" y="0"/>
                </a:moveTo>
                <a:cubicBezTo>
                  <a:pt x="165100" y="62441"/>
                  <a:pt x="330200" y="124883"/>
                  <a:pt x="444500" y="342900"/>
                </a:cubicBezTo>
                <a:cubicBezTo>
                  <a:pt x="558800" y="560917"/>
                  <a:pt x="685800" y="1308100"/>
                  <a:pt x="685800" y="1308100"/>
                </a:cubicBezTo>
              </a:path>
            </a:pathLst>
          </a:custGeom>
          <a:ln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27000" y="4189105"/>
            <a:ext cx="2470298" cy="83099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Green Agents </a:t>
            </a:r>
            <a:br>
              <a:rPr lang="en-US" sz="2400" b="1" dirty="0" smtClean="0"/>
            </a:br>
            <a:r>
              <a:rPr lang="en-US" sz="2400" b="1" dirty="0" smtClean="0"/>
              <a:t>Dominate Initially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505098" y="4965701"/>
            <a:ext cx="120502" cy="44089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0" y="0"/>
            <a:ext cx="1210588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 = 2500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18472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Treatments &amp; Institutions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Varieties of ignorance, error, and uncertainty</a:t>
            </a:r>
          </a:p>
          <a:p>
            <a:r>
              <a:rPr lang="en-US" dirty="0" smtClean="0"/>
              <a:t>Social imitation, information sharing, and “best practices”</a:t>
            </a:r>
          </a:p>
          <a:p>
            <a:r>
              <a:rPr lang="en-US" dirty="0" smtClean="0"/>
              <a:t>Investment policies: two levels</a:t>
            </a:r>
          </a:p>
          <a:p>
            <a:pPr lvl="1"/>
            <a:r>
              <a:rPr lang="en-US" dirty="0" smtClean="0"/>
              <a:t>Capabilities</a:t>
            </a:r>
          </a:p>
          <a:p>
            <a:pPr lvl="1"/>
            <a:r>
              <a:rPr lang="en-US" dirty="0" smtClean="0"/>
              <a:t>Infrastructure</a:t>
            </a:r>
          </a:p>
          <a:p>
            <a:r>
              <a:rPr lang="en-US" dirty="0" smtClean="0"/>
              <a:t>Host-parasite dynamics</a:t>
            </a:r>
          </a:p>
          <a:p>
            <a:r>
              <a:rPr lang="en-US" dirty="0" smtClean="0"/>
              <a:t>Incentive instruments (incl. insurance)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576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549400"/>
            <a:ext cx="8648700" cy="4089400"/>
          </a:xfrm>
        </p:spPr>
        <p:txBody>
          <a:bodyPr>
            <a:noAutofit/>
          </a:bodyPr>
          <a:lstStyle/>
          <a:p>
            <a:r>
              <a:rPr lang="en-US" sz="4000" dirty="0" smtClean="0"/>
              <a:t>Russell C. Thomas</a:t>
            </a:r>
          </a:p>
          <a:p>
            <a:r>
              <a:rPr lang="en-US" sz="4000" dirty="0" smtClean="0">
                <a:hlinkClick r:id="rId2"/>
              </a:rPr>
              <a:t>russell.thomas@meritology.com</a:t>
            </a:r>
            <a:endParaRPr lang="en-US" sz="4000" dirty="0" smtClean="0"/>
          </a:p>
          <a:p>
            <a:r>
              <a:rPr lang="en-US" sz="4000" dirty="0" smtClean="0"/>
              <a:t>@</a:t>
            </a:r>
            <a:r>
              <a:rPr lang="en-US" sz="4000" dirty="0" err="1" smtClean="0"/>
              <a:t>MrMeritology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4342368"/>
            <a:ext cx="69701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Blog: </a:t>
            </a:r>
            <a:r>
              <a:rPr lang="en-US" sz="4000" b="1" dirty="0" smtClean="0"/>
              <a:t>Exploring Possibility Space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201584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Institutional Innovation??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(Radical) alternatives to cyber insurance</a:t>
            </a:r>
          </a:p>
          <a:p>
            <a:r>
              <a:rPr lang="en-US" dirty="0" smtClean="0"/>
              <a:t>Information sharing, reporting, inspection</a:t>
            </a:r>
          </a:p>
          <a:p>
            <a:r>
              <a:rPr lang="en-US" dirty="0" smtClean="0"/>
              <a:t>Risk scoring, rating, and reporting</a:t>
            </a:r>
          </a:p>
          <a:p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70822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4599"/>
            <a:ext cx="9144000" cy="5186363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Model: </a:t>
            </a:r>
            <a:r>
              <a:rPr lang="en-US" b="1" dirty="0"/>
              <a:t>StarCraft </a:t>
            </a:r>
            <a:r>
              <a:rPr lang="en-US" b="1" dirty="0" err="1"/>
              <a:t>BroodWar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521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ulti-level-framework-institutional-innov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900"/>
            <a:ext cx="9144000" cy="5874039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0" y="4064000"/>
            <a:ext cx="9144000" cy="1168400"/>
          </a:xfrm>
          <a:prstGeom prst="roundRect">
            <a:avLst>
              <a:gd name="adj" fmla="val 38572"/>
            </a:avLst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832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147638"/>
            <a:ext cx="8902700" cy="1147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Foundation: Random Complicated Games</a:t>
            </a:r>
            <a:br>
              <a:rPr lang="en-US" dirty="0" smtClean="0"/>
            </a:br>
            <a:r>
              <a:rPr lang="en-US" dirty="0" smtClean="0"/>
              <a:t>with Experience-weighted Learning</a:t>
            </a:r>
            <a:endParaRPr lang="en-US" dirty="0"/>
          </a:p>
        </p:txBody>
      </p:sp>
      <p:pic>
        <p:nvPicPr>
          <p:cNvPr id="3" name="Picture 2" descr="Screen Shot 2016-06-14 at 1.42.0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5095"/>
            <a:ext cx="9144000" cy="1025611"/>
          </a:xfrm>
          <a:prstGeom prst="rect">
            <a:avLst/>
          </a:prstGeom>
        </p:spPr>
      </p:pic>
      <p:pic>
        <p:nvPicPr>
          <p:cNvPr id="4" name="Picture 3" descr="Screen Shot 2016-06-14 at 1.42.3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2760706"/>
            <a:ext cx="4076700" cy="371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847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06-14 at 12.18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2802"/>
            <a:ext cx="9144000" cy="661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760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6-06-14 at 12.22.2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84527" cy="657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62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06-14 at 12.22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73" y="4419600"/>
            <a:ext cx="7135184" cy="2438400"/>
          </a:xfrm>
          <a:prstGeom prst="rect">
            <a:avLst/>
          </a:prstGeom>
        </p:spPr>
      </p:pic>
      <p:pic>
        <p:nvPicPr>
          <p:cNvPr id="3" name="Picture 2" descr="Screen Shot 2016-06-14 at 12.23.3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0"/>
            <a:ext cx="6870700" cy="41958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0"/>
            <a:ext cx="739806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 = 0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07347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06-14 at 12.35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945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2939</TotalTime>
  <Words>137</Words>
  <Application>Microsoft Macintosh PowerPoint</Application>
  <PresentationFormat>On-screen Show (4:3)</PresentationFormat>
  <Paragraphs>36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Institutional Innovation  in Cyber Security –  A multilevel computational model</vt:lpstr>
      <vt:lpstr>Institutional Innovation??</vt:lpstr>
      <vt:lpstr>Role Model: StarCraft BroodWar</vt:lpstr>
      <vt:lpstr>PowerPoint Presentation</vt:lpstr>
      <vt:lpstr>Foundation: Random Complicated Games with Experience-weighted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Treatment: Novelty (Red)</vt:lpstr>
      <vt:lpstr>Other Treatments &amp; Institutions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Russell Thomas</dc:creator>
  <cp:lastModifiedBy>Russell Thomas</cp:lastModifiedBy>
  <cp:revision>25</cp:revision>
  <dcterms:created xsi:type="dcterms:W3CDTF">2016-06-12T20:38:22Z</dcterms:created>
  <dcterms:modified xsi:type="dcterms:W3CDTF">2016-06-14T21:38:07Z</dcterms:modified>
</cp:coreProperties>
</file>