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0" r:id="rId2"/>
    <p:sldId id="263" r:id="rId3"/>
    <p:sldId id="272" r:id="rId4"/>
    <p:sldId id="273" r:id="rId5"/>
    <p:sldId id="266" r:id="rId6"/>
    <p:sldId id="256" r:id="rId7"/>
    <p:sldId id="257" r:id="rId8"/>
    <p:sldId id="274" r:id="rId9"/>
    <p:sldId id="258" r:id="rId10"/>
    <p:sldId id="265" r:id="rId11"/>
    <p:sldId id="270" r:id="rId12"/>
    <p:sldId id="267" r:id="rId13"/>
    <p:sldId id="268" r:id="rId14"/>
    <p:sldId id="269" r:id="rId15"/>
    <p:sldId id="271" r:id="rId16"/>
    <p:sldId id="276" r:id="rId17"/>
    <p:sldId id="26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225" autoAdjust="0"/>
  </p:normalViewPr>
  <p:slideViewPr>
    <p:cSldViewPr snapToGrid="0" snapToObjects="1">
      <p:cViewPr varScale="1">
        <p:scale>
          <a:sx n="60" d="100"/>
          <a:sy n="60" d="100"/>
        </p:scale>
        <p:origin x="-24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46396-72D3-4982-A2A9-C47E39A4C385}" type="datetimeFigureOut">
              <a:rPr lang="en-US" smtClean="0"/>
              <a:t>6/25/16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51E47-D915-45F1-8DF6-51C885D2E8BA}" type="slidenum">
              <a:rPr lang="en-US" smtClean="0"/>
              <a:t>‹#›</a:t>
            </a:fld>
            <a:endParaRPr lang="en-US"/>
          </a:p>
        </p:txBody>
      </p:sp>
    </p:spTree>
    <p:extLst>
      <p:ext uri="{BB962C8B-B14F-4D97-AF65-F5344CB8AC3E}">
        <p14:creationId xmlns:p14="http://schemas.microsoft.com/office/powerpoint/2010/main" val="2877966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[0.25 min.]</a:t>
            </a:r>
            <a:endParaRPr lang="en-US" baseline="0" dirty="0" smtClean="0"/>
          </a:p>
          <a:p>
            <a:r>
              <a:rPr lang="en-US" dirty="0" smtClean="0"/>
              <a:t>I’m Mat </a:t>
            </a:r>
            <a:r>
              <a:rPr lang="en-US" dirty="0" err="1" smtClean="0"/>
              <a:t>Woodyard</a:t>
            </a:r>
            <a:r>
              <a:rPr lang="en-US" dirty="0" smtClean="0"/>
              <a:t> at B of A.  This is joint</a:t>
            </a:r>
            <a:r>
              <a:rPr lang="en-US" baseline="0" dirty="0" smtClean="0"/>
              <a:t> work with Russell Thomas, PhD Candidate at George Mason, who could be here today.</a:t>
            </a:r>
          </a:p>
          <a:p>
            <a:endParaRPr lang="en-US" baseline="0" dirty="0" smtClean="0"/>
          </a:p>
          <a:p>
            <a:r>
              <a:rPr lang="en-US" baseline="0" dirty="0" smtClean="0"/>
              <a:t>I’m presenting a computational model of Cyber Security investments, as an evolving ecosystem, including host-parasite relationships</a:t>
            </a:r>
          </a:p>
        </p:txBody>
      </p:sp>
      <p:sp>
        <p:nvSpPr>
          <p:cNvPr id="4" name="Slide Number Placeholder 3"/>
          <p:cNvSpPr>
            <a:spLocks noGrp="1"/>
          </p:cNvSpPr>
          <p:nvPr>
            <p:ph type="sldNum" sz="quarter" idx="10"/>
          </p:nvPr>
        </p:nvSpPr>
        <p:spPr/>
        <p:txBody>
          <a:bodyPr/>
          <a:lstStyle/>
          <a:p>
            <a:fld id="{49D51E47-D915-45F1-8DF6-51C885D2E8BA}" type="slidenum">
              <a:rPr lang="en-US" smtClean="0"/>
              <a:t>1</a:t>
            </a:fld>
            <a:endParaRPr lang="en-US"/>
          </a:p>
        </p:txBody>
      </p:sp>
    </p:spTree>
    <p:extLst>
      <p:ext uri="{BB962C8B-B14F-4D97-AF65-F5344CB8AC3E}">
        <p14:creationId xmlns:p14="http://schemas.microsoft.com/office/powerpoint/2010/main" val="3840205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min. 11.0 min. elapsed]</a:t>
            </a:r>
          </a:p>
          <a:p>
            <a:endParaRPr lang="en-US" dirty="0" smtClean="0"/>
          </a:p>
          <a:p>
            <a:r>
              <a:rPr lang="en-US" dirty="0" smtClean="0"/>
              <a:t>Here is a schematic of the network of games.</a:t>
            </a:r>
          </a:p>
          <a:p>
            <a:endParaRPr lang="en-US" baseline="0" dirty="0" smtClean="0"/>
          </a:p>
          <a:p>
            <a:r>
              <a:rPr lang="en-US" baseline="0" dirty="0" smtClean="0"/>
              <a:t>In this setting, there are nine players: five green and three red. </a:t>
            </a:r>
          </a:p>
          <a:p>
            <a:endParaRPr lang="en-US" baseline="0" dirty="0" smtClean="0"/>
          </a:p>
          <a:p>
            <a:r>
              <a:rPr lang="en-US" baseline="0" dirty="0" smtClean="0"/>
              <a:t> Every player interacts (potentially) with every other, though red players only interact with green.  Green-to-Green games are cooperative.  Green-to-red games are competitive.</a:t>
            </a:r>
          </a:p>
          <a:p>
            <a:endParaRPr lang="en-US" baseline="0" dirty="0" smtClean="0"/>
          </a:p>
          <a:p>
            <a:r>
              <a:rPr lang="en-US" baseline="0" dirty="0" smtClean="0"/>
              <a:t>Each line is a two-player game. Bright colors and lines indicate the game that is highlighted in the simulation interface. (graphs, etc.)</a:t>
            </a:r>
          </a:p>
          <a:p>
            <a:endParaRPr lang="en-US" baseline="0" dirty="0" smtClean="0"/>
          </a:p>
          <a:p>
            <a:r>
              <a:rPr lang="en-US" baseline="0" dirty="0" smtClean="0"/>
              <a:t>In every time step, each player choses a single move, and this move is applied to all their games.</a:t>
            </a:r>
          </a:p>
          <a:p>
            <a:endParaRPr lang="en-US" baseline="0" dirty="0" smtClean="0"/>
          </a:p>
          <a:p>
            <a:r>
              <a:rPr lang="en-US" u="sng" baseline="0" dirty="0" smtClean="0"/>
              <a:t>Here is one major different from other simulations</a:t>
            </a:r>
            <a:r>
              <a:rPr lang="en-US" baseline="0" dirty="0" smtClean="0"/>
              <a:t>: A player’s “move” should enable good payoffs while </a:t>
            </a:r>
            <a:r>
              <a:rPr lang="en-US" baseline="0" dirty="0"/>
              <a:t>minimizing bad </a:t>
            </a:r>
            <a:r>
              <a:rPr lang="en-US" baseline="0" dirty="0" smtClean="0"/>
              <a:t>payoffs. This creates a functional ecology of cooperative and competitive relationships.</a:t>
            </a:r>
          </a:p>
          <a:p>
            <a:endParaRPr lang="en-US" baseline="0" dirty="0" smtClean="0"/>
          </a:p>
          <a:p>
            <a:r>
              <a:rPr lang="en-US" baseline="0" dirty="0" smtClean="0"/>
              <a:t>(In contrast, other Game Theory computational models of cyber security feature only attacker-defender relationships, or information-sharing among defenders but not actual transactional relationships)</a:t>
            </a:r>
          </a:p>
          <a:p>
            <a:endParaRPr lang="en-US" baseline="0" dirty="0" smtClean="0"/>
          </a:p>
        </p:txBody>
      </p:sp>
      <p:sp>
        <p:nvSpPr>
          <p:cNvPr id="4" name="Slide Number Placeholder 3"/>
          <p:cNvSpPr>
            <a:spLocks noGrp="1"/>
          </p:cNvSpPr>
          <p:nvPr>
            <p:ph type="sldNum" sz="quarter" idx="10"/>
          </p:nvPr>
        </p:nvSpPr>
        <p:spPr/>
        <p:txBody>
          <a:bodyPr/>
          <a:lstStyle/>
          <a:p>
            <a:fld id="{49D51E47-D915-45F1-8DF6-51C885D2E8BA}" type="slidenum">
              <a:rPr lang="en-US" smtClean="0"/>
              <a:t>10</a:t>
            </a:fld>
            <a:endParaRPr lang="en-US"/>
          </a:p>
        </p:txBody>
      </p:sp>
    </p:spTree>
    <p:extLst>
      <p:ext uri="{BB962C8B-B14F-4D97-AF65-F5344CB8AC3E}">
        <p14:creationId xmlns:p14="http://schemas.microsoft.com/office/powerpoint/2010/main" val="364124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I’ll show three types of illustrative</a:t>
            </a:r>
            <a:r>
              <a:rPr lang="en-US" baseline="0" dirty="0" smtClean="0"/>
              <a:t> results.</a:t>
            </a:r>
          </a:p>
          <a:p>
            <a:endParaRPr lang="en-US" baseline="0" dirty="0" smtClean="0"/>
          </a:p>
          <a:p>
            <a:r>
              <a:rPr lang="en-US" baseline="0" dirty="0" smtClean="0"/>
              <a:t>The first two results show what sort of dynamics can arise in complicated games.</a:t>
            </a:r>
          </a:p>
          <a:p>
            <a:endParaRPr lang="en-US" baseline="0" dirty="0" smtClean="0"/>
          </a:p>
          <a:p>
            <a:r>
              <a:rPr lang="en-US" baseline="0" dirty="0" smtClean="0"/>
              <a:t>The last result shows what can happen when novelty arises (i.e. players acquire new possible “moves”, and maybe discard existing “moves”)</a:t>
            </a:r>
            <a:endParaRPr lang="en-US" dirty="0"/>
          </a:p>
        </p:txBody>
      </p:sp>
      <p:sp>
        <p:nvSpPr>
          <p:cNvPr id="4" name="Slide Number Placeholder 3"/>
          <p:cNvSpPr>
            <a:spLocks noGrp="1"/>
          </p:cNvSpPr>
          <p:nvPr>
            <p:ph type="sldNum" sz="quarter" idx="10"/>
          </p:nvPr>
        </p:nvSpPr>
        <p:spPr/>
        <p:txBody>
          <a:bodyPr/>
          <a:lstStyle/>
          <a:p>
            <a:fld id="{49D51E47-D915-45F1-8DF6-51C885D2E8BA}" type="slidenum">
              <a:rPr lang="en-US" smtClean="0"/>
              <a:t>11</a:t>
            </a:fld>
            <a:endParaRPr lang="en-US"/>
          </a:p>
        </p:txBody>
      </p:sp>
    </p:spTree>
    <p:extLst>
      <p:ext uri="{BB962C8B-B14F-4D97-AF65-F5344CB8AC3E}">
        <p14:creationId xmlns:p14="http://schemas.microsoft.com/office/powerpoint/2010/main" val="3977439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a:t>
            </a:r>
            <a:r>
              <a:rPr lang="en-US" baseline="0" dirty="0" smtClean="0"/>
              <a:t> min., 11.5 min. elapsed]</a:t>
            </a:r>
          </a:p>
          <a:p>
            <a:endParaRPr lang="en-US" baseline="0" dirty="0" smtClean="0"/>
          </a:p>
          <a:p>
            <a:r>
              <a:rPr lang="en-US" baseline="0" dirty="0" smtClean="0"/>
              <a:t>All of these charts are time series for a single simulation run.</a:t>
            </a:r>
          </a:p>
          <a:p>
            <a:endParaRPr lang="en-US" baseline="0" dirty="0" smtClean="0"/>
          </a:p>
          <a:p>
            <a:r>
              <a:rPr lang="en-US" baseline="0" dirty="0" smtClean="0"/>
              <a:t>The top two charts show the time evolution of move probabilities for 4 of the 50 possible moves, for Player A and B.  </a:t>
            </a:r>
            <a:r>
              <a:rPr lang="en-US" b="1" baseline="0" dirty="0" smtClean="0"/>
              <a:t>Move probabilities evolve through a deterministic dynamical process</a:t>
            </a:r>
            <a:r>
              <a:rPr lang="en-US" baseline="0" dirty="0" smtClean="0"/>
              <a:t>.</a:t>
            </a:r>
          </a:p>
          <a:p>
            <a:endParaRPr lang="en-US" baseline="0" dirty="0" smtClean="0"/>
          </a:p>
          <a:p>
            <a:r>
              <a:rPr lang="en-US" baseline="0" dirty="0" smtClean="0"/>
              <a:t>The bottom three charts are simulation outputs – i.e. realization of random variables:</a:t>
            </a:r>
          </a:p>
          <a:p>
            <a:r>
              <a:rPr lang="en-US" baseline="0" dirty="0" smtClean="0"/>
              <a:t>1) Mean payoffs over last 100 time steps for all 6 players; 2) Standard deviation of payoffs over last 100 steps for all 6 players; and 3) Cumulative payoffs for the two focal players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RESULTS: transient followed by </a:t>
            </a:r>
            <a:r>
              <a:rPr lang="en-US" b="1" baseline="0" dirty="0" smtClean="0"/>
              <a:t>equilibrium</a:t>
            </a:r>
            <a:r>
              <a:rPr lang="en-US" baseline="0" dirty="0" smtClean="0"/>
              <a:t>, </a:t>
            </a:r>
            <a:r>
              <a:rPr lang="en-US" baseline="0" dirty="0" smtClean="0"/>
              <a:t>conforming 2-player results from </a:t>
            </a:r>
            <a:r>
              <a:rPr lang="en-US" baseline="0" dirty="0" err="1" smtClean="0"/>
              <a:t>Galla</a:t>
            </a:r>
            <a:r>
              <a:rPr lang="en-US" baseline="0" dirty="0" smtClean="0"/>
              <a:t> and Farmer (2013).</a:t>
            </a:r>
            <a:endParaRPr lang="en-US" dirty="0"/>
          </a:p>
        </p:txBody>
      </p:sp>
      <p:sp>
        <p:nvSpPr>
          <p:cNvPr id="4" name="Slide Number Placeholder 3"/>
          <p:cNvSpPr>
            <a:spLocks noGrp="1"/>
          </p:cNvSpPr>
          <p:nvPr>
            <p:ph type="sldNum" sz="quarter" idx="10"/>
          </p:nvPr>
        </p:nvSpPr>
        <p:spPr/>
        <p:txBody>
          <a:bodyPr/>
          <a:lstStyle/>
          <a:p>
            <a:fld id="{49D51E47-D915-45F1-8DF6-51C885D2E8BA}" type="slidenum">
              <a:rPr lang="en-US" smtClean="0"/>
              <a:t>12</a:t>
            </a:fld>
            <a:endParaRPr lang="en-US"/>
          </a:p>
        </p:txBody>
      </p:sp>
    </p:spTree>
    <p:extLst>
      <p:ext uri="{BB962C8B-B14F-4D97-AF65-F5344CB8AC3E}">
        <p14:creationId xmlns:p14="http://schemas.microsoft.com/office/powerpoint/2010/main" val="674576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min.,</a:t>
            </a:r>
            <a:r>
              <a:rPr lang="en-US" baseline="0" dirty="0" smtClean="0"/>
              <a:t> 12.5 min. elapsed]</a:t>
            </a:r>
          </a:p>
          <a:p>
            <a:endParaRPr lang="en-US" baseline="0" dirty="0" smtClean="0"/>
          </a:p>
          <a:p>
            <a:r>
              <a:rPr lang="en-US" baseline="0" dirty="0" smtClean="0"/>
              <a:t>The difference here is that we have added one adversarial player (red), which has 100 possible moves, compared to the 50 possible moves of the 6 green players. Having more moves gives the Red player an advantage, and it can also “free ride” on the cooperative behavior of Green players.  Finally, the learning parameters for Red is set so that it has longer memory.  This leads to chaotic dynamics.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RESULTS: chaotic dynamics</a:t>
            </a:r>
            <a:r>
              <a:rPr lang="en-US" baseline="0" dirty="0" smtClean="0"/>
              <a:t>, conforming 2-player results from </a:t>
            </a:r>
            <a:r>
              <a:rPr lang="en-US" baseline="0" dirty="0" err="1" smtClean="0"/>
              <a:t>Galla</a:t>
            </a:r>
            <a:r>
              <a:rPr lang="en-US" baseline="0" dirty="0" smtClean="0"/>
              <a:t> and Farmer (2013).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the system does not settle into equilibrium and exhibits non-</a:t>
            </a:r>
            <a:r>
              <a:rPr lang="en-US" baseline="0" dirty="0" err="1" smtClean="0"/>
              <a:t>stationarity</a:t>
            </a:r>
            <a:r>
              <a:rPr lang="en-US" baseline="0" dirty="0" smtClean="0"/>
              <a:t>, then traditional Game Theory methods don’t apply)</a:t>
            </a:r>
            <a:endParaRPr lang="en-US" dirty="0" smtClean="0"/>
          </a:p>
          <a:p>
            <a:endParaRPr lang="en-US" dirty="0"/>
          </a:p>
        </p:txBody>
      </p:sp>
      <p:sp>
        <p:nvSpPr>
          <p:cNvPr id="4" name="Slide Number Placeholder 3"/>
          <p:cNvSpPr>
            <a:spLocks noGrp="1"/>
          </p:cNvSpPr>
          <p:nvPr>
            <p:ph type="sldNum" sz="quarter" idx="10"/>
          </p:nvPr>
        </p:nvSpPr>
        <p:spPr/>
        <p:txBody>
          <a:bodyPr/>
          <a:lstStyle/>
          <a:p>
            <a:fld id="{49D51E47-D915-45F1-8DF6-51C885D2E8BA}" type="slidenum">
              <a:rPr lang="en-US" smtClean="0"/>
              <a:t>13</a:t>
            </a:fld>
            <a:endParaRPr lang="en-US"/>
          </a:p>
        </p:txBody>
      </p:sp>
    </p:spTree>
    <p:extLst>
      <p:ext uri="{BB962C8B-B14F-4D97-AF65-F5344CB8AC3E}">
        <p14:creationId xmlns:p14="http://schemas.microsoft.com/office/powerpoint/2010/main" val="1346189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min.,</a:t>
            </a:r>
            <a:r>
              <a:rPr lang="en-US" baseline="0" dirty="0" smtClean="0"/>
              <a:t> 14.0 min. elapsed]</a:t>
            </a:r>
          </a:p>
          <a:p>
            <a:endParaRPr lang="en-US" baseline="0" dirty="0" smtClean="0"/>
          </a:p>
          <a:p>
            <a:r>
              <a:rPr lang="en-US" baseline="0" dirty="0" smtClean="0"/>
              <a:t>Finally, here a simulation of 6 green players and 3 red players.</a:t>
            </a:r>
          </a:p>
          <a:p>
            <a:endParaRPr lang="en-US" baseline="0" dirty="0" smtClean="0"/>
          </a:p>
          <a:p>
            <a:r>
              <a:rPr lang="en-US" baseline="0" dirty="0" smtClean="0"/>
              <a:t>Initially, the red players have fewer moves than green, but they have the capability to discovery and utilize new moves (correlated novelty mechanism from </a:t>
            </a:r>
            <a:r>
              <a:rPr lang="en-US" baseline="0" dirty="0" err="1" smtClean="0"/>
              <a:t>Tria</a:t>
            </a:r>
            <a:r>
              <a:rPr lang="en-US" baseline="0" dirty="0" smtClean="0"/>
              <a:t>, et. al., 2014)</a:t>
            </a:r>
          </a:p>
          <a:p>
            <a:endParaRPr lang="en-US" baseline="0" dirty="0" smtClean="0"/>
          </a:p>
          <a:p>
            <a:r>
              <a:rPr lang="en-US" baseline="0" dirty="0" smtClean="0"/>
              <a:t>Because green players have more moves and are more numerous, they initially are all profitable (“dominate”).  All the red players are unprofitable.</a:t>
            </a:r>
          </a:p>
          <a:p>
            <a:endParaRPr lang="en-US" baseline="0" dirty="0" smtClean="0"/>
          </a:p>
          <a:p>
            <a:r>
              <a:rPr lang="en-US" u="sng" baseline="0" dirty="0" smtClean="0"/>
              <a:t>Here is the interesting result: </a:t>
            </a:r>
            <a:r>
              <a:rPr lang="en-US" baseline="0" dirty="0" smtClean="0"/>
              <a:t>at about t=2,000, there is a regime change as one of the red players has discovered and started to use new moves that place green at disadvantage.  This one red player becomes sustainably profitable.  All the other players adjust to react to this new dynamic.</a:t>
            </a:r>
          </a:p>
          <a:p>
            <a:endParaRPr lang="en-US" baseline="0" dirty="0" smtClean="0"/>
          </a:p>
          <a:p>
            <a:r>
              <a:rPr lang="en-US" baseline="0" dirty="0" smtClean="0"/>
              <a:t>This is just one example of the sort of result that this computational model can produce, which is out of reach using previous models.</a:t>
            </a:r>
          </a:p>
          <a:p>
            <a:endParaRPr lang="en-US" dirty="0"/>
          </a:p>
        </p:txBody>
      </p:sp>
      <p:sp>
        <p:nvSpPr>
          <p:cNvPr id="4" name="Slide Number Placeholder 3"/>
          <p:cNvSpPr>
            <a:spLocks noGrp="1"/>
          </p:cNvSpPr>
          <p:nvPr>
            <p:ph type="sldNum" sz="quarter" idx="10"/>
          </p:nvPr>
        </p:nvSpPr>
        <p:spPr/>
        <p:txBody>
          <a:bodyPr/>
          <a:lstStyle/>
          <a:p>
            <a:fld id="{49D51E47-D915-45F1-8DF6-51C885D2E8BA}" type="slidenum">
              <a:rPr lang="en-US" smtClean="0"/>
              <a:t>14</a:t>
            </a:fld>
            <a:endParaRPr lang="en-US"/>
          </a:p>
        </p:txBody>
      </p:sp>
    </p:spTree>
    <p:extLst>
      <p:ext uri="{BB962C8B-B14F-4D97-AF65-F5344CB8AC3E}">
        <p14:creationId xmlns:p14="http://schemas.microsoft.com/office/powerpoint/2010/main" val="2068740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 15.0 min. elapsed]</a:t>
            </a:r>
          </a:p>
          <a:p>
            <a:endParaRPr lang="en-US" baseline="0" dirty="0" smtClean="0"/>
          </a:p>
          <a:p>
            <a:r>
              <a:rPr lang="en-US" baseline="0" dirty="0" smtClean="0"/>
              <a:t>To conclude, the current model includes several other features that allow experiments on varieties of ignorance and uncertainty, social imitation, and investment policies that affect the space of possible moves.</a:t>
            </a:r>
          </a:p>
          <a:p>
            <a:endParaRPr lang="en-US" baseline="0" dirty="0" smtClean="0"/>
          </a:p>
          <a:p>
            <a:r>
              <a:rPr lang="en-US" baseline="0" dirty="0" smtClean="0"/>
              <a:t>All of what we have presented so far is prerequisite for the ultimate goal: to model the host-parasite dynamics in systems like cyber security, and also the influence of institutions like information sharing and insurance.</a:t>
            </a:r>
          </a:p>
          <a:p>
            <a:endParaRPr lang="en-US" baseline="0" dirty="0" smtClean="0"/>
          </a:p>
          <a:p>
            <a:r>
              <a:rPr lang="en-US" baseline="0" dirty="0" smtClean="0"/>
              <a:t>A variety of host-parasite mechanisms might be added to this model: </a:t>
            </a:r>
          </a:p>
          <a:p>
            <a:pPr marL="228600" indent="-228600">
              <a:buAutoNum type="arabicParenR"/>
            </a:pPr>
            <a:r>
              <a:rPr lang="en-US" baseline="0" dirty="0" smtClean="0"/>
              <a:t>Green player (defender) “moves” might be appropriated by Red players (attacker) through a discovery process.</a:t>
            </a:r>
          </a:p>
          <a:p>
            <a:pPr marL="228600" indent="-228600">
              <a:buAutoNum type="arabicParenR"/>
            </a:pPr>
            <a:r>
              <a:rPr lang="en-US" baseline="0" dirty="0" smtClean="0"/>
              <a:t>Green/Defender capabilities might also be appropriated, which enable Red “moves” as if the Red player had made those investments</a:t>
            </a:r>
          </a:p>
          <a:p>
            <a:pPr marL="228600" indent="-228600">
              <a:buAutoNum type="arabicParenR"/>
            </a:pPr>
            <a:r>
              <a:rPr lang="en-US" baseline="0" dirty="0" smtClean="0"/>
              <a:t>Green/Defender “signals” might be appropriated so that the guide Green/Defenders make “moves” that favor the Red/Attacker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D51E47-D915-45F1-8DF6-51C885D2E8BA}" type="slidenum">
              <a:rPr lang="en-US" smtClean="0"/>
              <a:t>15</a:t>
            </a:fld>
            <a:endParaRPr lang="en-US"/>
          </a:p>
        </p:txBody>
      </p:sp>
    </p:spTree>
    <p:extLst>
      <p:ext uri="{BB962C8B-B14F-4D97-AF65-F5344CB8AC3E}">
        <p14:creationId xmlns:p14="http://schemas.microsoft.com/office/powerpoint/2010/main" val="2605690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time remaining]</a:t>
            </a:r>
          </a:p>
          <a:p>
            <a:endParaRPr lang="en-US" dirty="0" smtClean="0"/>
          </a:p>
          <a:p>
            <a:r>
              <a:rPr lang="en-US" dirty="0" smtClean="0"/>
              <a:t>Here again are our</a:t>
            </a:r>
            <a:r>
              <a:rPr lang="en-US" baseline="0" dirty="0" smtClean="0"/>
              <a:t> main points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D51E47-D915-45F1-8DF6-51C885D2E8BA}" type="slidenum">
              <a:rPr lang="en-US" smtClean="0"/>
              <a:t>16</a:t>
            </a:fld>
            <a:endParaRPr lang="en-US"/>
          </a:p>
        </p:txBody>
      </p:sp>
    </p:spTree>
    <p:extLst>
      <p:ext uri="{BB962C8B-B14F-4D97-AF65-F5344CB8AC3E}">
        <p14:creationId xmlns:p14="http://schemas.microsoft.com/office/powerpoint/2010/main" val="273386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[0.75 minutes,   1.0 </a:t>
            </a:r>
            <a:r>
              <a:rPr lang="en-US" dirty="0" smtClean="0"/>
              <a:t>min elapsed] </a:t>
            </a:r>
          </a:p>
          <a:p>
            <a:r>
              <a:rPr lang="en-US" dirty="0" smtClean="0"/>
              <a:t>In this</a:t>
            </a:r>
            <a:r>
              <a:rPr lang="en-US" baseline="0" dirty="0" smtClean="0"/>
              <a:t> brief presentation, I will focus on </a:t>
            </a:r>
            <a:r>
              <a:rPr lang="en-US" baseline="0" dirty="0" smtClean="0"/>
              <a:t>these three points</a:t>
            </a:r>
            <a:r>
              <a:rPr lang="en-US" baseline="0" dirty="0" smtClean="0"/>
              <a:t>.  </a:t>
            </a:r>
            <a:r>
              <a:rPr lang="en-US" baseline="0" dirty="0" smtClean="0"/>
              <a:t>I’ll come back to them at the end. (DON’T read them!)</a:t>
            </a:r>
            <a:endParaRPr lang="en-US" baseline="0" dirty="0" smtClean="0"/>
          </a:p>
          <a:p>
            <a:endParaRPr lang="en-US" baseline="0" dirty="0" smtClean="0"/>
          </a:p>
          <a:p>
            <a:endParaRPr lang="en-US" baseline="0" dirty="0" smtClean="0"/>
          </a:p>
          <a:p>
            <a:r>
              <a:rPr lang="en-US" baseline="0" dirty="0" smtClean="0"/>
              <a:t>Other material is at the end of the slides and full </a:t>
            </a:r>
            <a:r>
              <a:rPr lang="en-US" i="1" baseline="0" dirty="0" err="1" smtClean="0"/>
              <a:t>NetLogo</a:t>
            </a:r>
            <a:r>
              <a:rPr lang="en-US" baseline="0" dirty="0" smtClean="0"/>
              <a:t> code (work in progress) is also available.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D51E47-D915-45F1-8DF6-51C885D2E8BA}" type="slidenum">
              <a:rPr lang="en-US" smtClean="0"/>
              <a:t>2</a:t>
            </a:fld>
            <a:endParaRPr lang="en-US"/>
          </a:p>
        </p:txBody>
      </p:sp>
    </p:spTree>
    <p:extLst>
      <p:ext uri="{BB962C8B-B14F-4D97-AF65-F5344CB8AC3E}">
        <p14:creationId xmlns:p14="http://schemas.microsoft.com/office/powerpoint/2010/main" val="2733867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[0.25 min, 1.25 min.</a:t>
            </a:r>
            <a:r>
              <a:rPr lang="en-US" baseline="0" dirty="0" smtClean="0"/>
              <a:t> elapsed]</a:t>
            </a:r>
          </a:p>
          <a:p>
            <a:endParaRPr lang="en-US" baseline="0" dirty="0" smtClean="0"/>
          </a:p>
          <a:p>
            <a:r>
              <a:rPr lang="en-US" baseline="0" dirty="0" smtClean="0"/>
              <a:t>This may be familiar to many of you – a 2 by 2 Normal Form Game. This is our starting place.</a:t>
            </a:r>
            <a:endParaRPr lang="en-US" dirty="0"/>
          </a:p>
        </p:txBody>
      </p:sp>
      <p:sp>
        <p:nvSpPr>
          <p:cNvPr id="4" name="Slide Number Placeholder 3"/>
          <p:cNvSpPr>
            <a:spLocks noGrp="1"/>
          </p:cNvSpPr>
          <p:nvPr>
            <p:ph type="sldNum" sz="quarter" idx="10"/>
          </p:nvPr>
        </p:nvSpPr>
        <p:spPr/>
        <p:txBody>
          <a:bodyPr/>
          <a:lstStyle/>
          <a:p>
            <a:fld id="{49D51E47-D915-45F1-8DF6-51C885D2E8BA}" type="slidenum">
              <a:rPr lang="en-US" smtClean="0"/>
              <a:t>3</a:t>
            </a:fld>
            <a:endParaRPr lang="en-US"/>
          </a:p>
        </p:txBody>
      </p:sp>
    </p:spTree>
    <p:extLst>
      <p:ext uri="{BB962C8B-B14F-4D97-AF65-F5344CB8AC3E}">
        <p14:creationId xmlns:p14="http://schemas.microsoft.com/office/powerpoint/2010/main" val="2136144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 min., 1.25 min.</a:t>
            </a:r>
            <a:r>
              <a:rPr lang="en-US" baseline="0" dirty="0" smtClean="0"/>
              <a:t> elapsed</a:t>
            </a:r>
            <a:r>
              <a:rPr lang="en-US" dirty="0" smtClean="0"/>
              <a:t>]</a:t>
            </a:r>
          </a:p>
          <a:p>
            <a:endParaRPr lang="en-US" dirty="0" smtClean="0"/>
          </a:p>
          <a:p>
            <a:r>
              <a:rPr lang="en-US" dirty="0" smtClean="0"/>
              <a:t>What</a:t>
            </a:r>
            <a:r>
              <a:rPr lang="en-US" baseline="0" dirty="0" smtClean="0"/>
              <a:t> do we mean by “move” and “payoff”?</a:t>
            </a:r>
            <a:endParaRPr lang="en-US" dirty="0"/>
          </a:p>
        </p:txBody>
      </p:sp>
      <p:sp>
        <p:nvSpPr>
          <p:cNvPr id="4" name="Slide Number Placeholder 3"/>
          <p:cNvSpPr>
            <a:spLocks noGrp="1"/>
          </p:cNvSpPr>
          <p:nvPr>
            <p:ph type="sldNum" sz="quarter" idx="10"/>
          </p:nvPr>
        </p:nvSpPr>
        <p:spPr/>
        <p:txBody>
          <a:bodyPr/>
          <a:lstStyle/>
          <a:p>
            <a:fld id="{49D51E47-D915-45F1-8DF6-51C885D2E8BA}" type="slidenum">
              <a:rPr lang="en-US" smtClean="0"/>
              <a:t>4</a:t>
            </a:fld>
            <a:endParaRPr lang="en-US"/>
          </a:p>
        </p:txBody>
      </p:sp>
    </p:spTree>
    <p:extLst>
      <p:ext uri="{BB962C8B-B14F-4D97-AF65-F5344CB8AC3E}">
        <p14:creationId xmlns:p14="http://schemas.microsoft.com/office/powerpoint/2010/main" val="50860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a:t>
            </a:r>
            <a:r>
              <a:rPr lang="en-US" dirty="0" smtClean="0"/>
              <a:t>minutes,   </a:t>
            </a:r>
            <a:r>
              <a:rPr lang="en-US" dirty="0" smtClean="0"/>
              <a:t>2.75 </a:t>
            </a:r>
            <a:r>
              <a:rPr lang="en-US" dirty="0" smtClean="0"/>
              <a:t>min elapsed]</a:t>
            </a:r>
          </a:p>
          <a:p>
            <a:endParaRPr lang="en-US" dirty="0" smtClean="0"/>
          </a:p>
          <a:p>
            <a:r>
              <a:rPr lang="en-US" dirty="0" smtClean="0"/>
              <a:t>This </a:t>
            </a:r>
            <a:r>
              <a:rPr lang="en-US" dirty="0"/>
              <a:t>is the touchstone to </a:t>
            </a:r>
            <a:r>
              <a:rPr lang="en-US" dirty="0" smtClean="0"/>
              <a:t>cyber</a:t>
            </a:r>
          </a:p>
          <a:p>
            <a:endParaRPr lang="en-US" dirty="0"/>
          </a:p>
          <a:p>
            <a:r>
              <a:rPr lang="en-US" dirty="0"/>
              <a:t>We are creating an abstract, idealized model at the level of investment. No attack trees or controls: we are abstracting above those.</a:t>
            </a:r>
          </a:p>
          <a:p>
            <a:r>
              <a:rPr lang="en-US" dirty="0"/>
              <a:t>Focus on bullet 2.</a:t>
            </a:r>
            <a:r>
              <a:rPr lang="en-US" baseline="0" dirty="0"/>
              <a:t> </a:t>
            </a:r>
            <a:r>
              <a:rPr lang="en-US" dirty="0"/>
              <a:t>Define</a:t>
            </a:r>
            <a:r>
              <a:rPr lang="en-US" baseline="0" dirty="0"/>
              <a:t> move. These 9 components can be existence of a control, staffing to manage, etc.</a:t>
            </a:r>
          </a:p>
          <a:p>
            <a:r>
              <a:rPr lang="en-US" dirty="0"/>
              <a:t>What determines loss event frequency and severity</a:t>
            </a:r>
          </a:p>
        </p:txBody>
      </p:sp>
      <p:sp>
        <p:nvSpPr>
          <p:cNvPr id="4" name="Slide Number Placeholder 3"/>
          <p:cNvSpPr>
            <a:spLocks noGrp="1"/>
          </p:cNvSpPr>
          <p:nvPr>
            <p:ph type="sldNum" sz="quarter" idx="10"/>
          </p:nvPr>
        </p:nvSpPr>
        <p:spPr/>
        <p:txBody>
          <a:bodyPr/>
          <a:lstStyle/>
          <a:p>
            <a:fld id="{49D51E47-D915-45F1-8DF6-51C885D2E8BA}" type="slidenum">
              <a:rPr lang="en-US" smtClean="0"/>
              <a:t>5</a:t>
            </a:fld>
            <a:endParaRPr lang="en-US"/>
          </a:p>
        </p:txBody>
      </p:sp>
    </p:spTree>
    <p:extLst>
      <p:ext uri="{BB962C8B-B14F-4D97-AF65-F5344CB8AC3E}">
        <p14:creationId xmlns:p14="http://schemas.microsoft.com/office/powerpoint/2010/main" val="2062745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smtClean="0"/>
              <a:t>1 </a:t>
            </a:r>
            <a:r>
              <a:rPr lang="en-US" dirty="0" smtClean="0"/>
              <a:t>min.  </a:t>
            </a:r>
            <a:r>
              <a:rPr lang="en-US" dirty="0" smtClean="0"/>
              <a:t>4.75 </a:t>
            </a:r>
            <a:r>
              <a:rPr lang="en-US" dirty="0" smtClean="0"/>
              <a:t>min elapsed]</a:t>
            </a:r>
          </a:p>
          <a:p>
            <a:endParaRPr lang="en-US" dirty="0"/>
          </a:p>
          <a:p>
            <a:r>
              <a:rPr lang="en-US" dirty="0"/>
              <a:t>Touchstone into ecosystems</a:t>
            </a:r>
          </a:p>
          <a:p>
            <a:r>
              <a:rPr lang="en-US" dirty="0"/>
              <a:t>What do we mean by ecosystem?</a:t>
            </a:r>
            <a:r>
              <a:rPr lang="en-US" baseline="0" dirty="0"/>
              <a:t> We mean a functional ecosystem. Contrast with biological in two sentences. Meta-message: we are taking the word “ecosystem” seriously.</a:t>
            </a:r>
            <a:endParaRPr lang="en-US" dirty="0"/>
          </a:p>
        </p:txBody>
      </p:sp>
      <p:sp>
        <p:nvSpPr>
          <p:cNvPr id="4" name="Slide Number Placeholder 3"/>
          <p:cNvSpPr>
            <a:spLocks noGrp="1"/>
          </p:cNvSpPr>
          <p:nvPr>
            <p:ph type="sldNum" sz="quarter" idx="10"/>
          </p:nvPr>
        </p:nvSpPr>
        <p:spPr/>
        <p:txBody>
          <a:bodyPr/>
          <a:lstStyle/>
          <a:p>
            <a:fld id="{49D51E47-D915-45F1-8DF6-51C885D2E8BA}" type="slidenum">
              <a:rPr lang="en-US" smtClean="0"/>
              <a:t>6</a:t>
            </a:fld>
            <a:endParaRPr lang="en-US"/>
          </a:p>
        </p:txBody>
      </p:sp>
    </p:spTree>
    <p:extLst>
      <p:ext uri="{BB962C8B-B14F-4D97-AF65-F5344CB8AC3E}">
        <p14:creationId xmlns:p14="http://schemas.microsoft.com/office/powerpoint/2010/main" val="39730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smtClean="0"/>
              <a:t>1.25 </a:t>
            </a:r>
            <a:r>
              <a:rPr lang="en-US" dirty="0" smtClean="0"/>
              <a:t>min.,</a:t>
            </a:r>
            <a:r>
              <a:rPr lang="en-US" baseline="0" dirty="0" smtClean="0"/>
              <a:t> </a:t>
            </a:r>
            <a:r>
              <a:rPr lang="en-US" baseline="0" dirty="0" smtClean="0"/>
              <a:t>6.0 </a:t>
            </a:r>
            <a:r>
              <a:rPr lang="en-US" baseline="0" dirty="0" smtClean="0"/>
              <a:t>min. elapsed]</a:t>
            </a:r>
          </a:p>
          <a:p>
            <a:endParaRPr lang="en-US" dirty="0"/>
          </a:p>
          <a:p>
            <a:r>
              <a:rPr lang="en-US" dirty="0"/>
              <a:t>Here are three classes of</a:t>
            </a:r>
            <a:r>
              <a:rPr lang="en-US" baseline="0" dirty="0"/>
              <a:t> relationships. The first three have game theory representations, but host-parasite cannot be modeled with game theory. ~2 minutes</a:t>
            </a:r>
          </a:p>
          <a:p>
            <a:r>
              <a:rPr lang="en-US" baseline="0" dirty="0"/>
              <a:t>In the realm of cybersecurity, host-parasite systems are often mentioned, but seldom explicitly modeled.</a:t>
            </a:r>
          </a:p>
          <a:p>
            <a:r>
              <a:rPr lang="en-US" baseline="0" dirty="0"/>
              <a:t>You cannot get to the three </a:t>
            </a:r>
            <a:r>
              <a:rPr lang="en-US" baseline="0" dirty="0" err="1"/>
              <a:t>subsubbullets</a:t>
            </a:r>
            <a:r>
              <a:rPr lang="en-US" baseline="0" dirty="0"/>
              <a:t> at the bottom until you address the host-parasite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Transformations in the host-parasite relationship cause them to evolve together—the lifecycle of hosts and parasites leads to innovation and a dynamically changing environment.</a:t>
            </a:r>
            <a:endParaRPr lang="en-US" dirty="0"/>
          </a:p>
        </p:txBody>
      </p:sp>
      <p:sp>
        <p:nvSpPr>
          <p:cNvPr id="4" name="Slide Number Placeholder 3"/>
          <p:cNvSpPr>
            <a:spLocks noGrp="1"/>
          </p:cNvSpPr>
          <p:nvPr>
            <p:ph type="sldNum" sz="quarter" idx="10"/>
          </p:nvPr>
        </p:nvSpPr>
        <p:spPr/>
        <p:txBody>
          <a:bodyPr/>
          <a:lstStyle/>
          <a:p>
            <a:fld id="{49D51E47-D915-45F1-8DF6-51C885D2E8BA}" type="slidenum">
              <a:rPr lang="en-US" smtClean="0"/>
              <a:t>7</a:t>
            </a:fld>
            <a:endParaRPr lang="en-US"/>
          </a:p>
        </p:txBody>
      </p:sp>
    </p:spTree>
    <p:extLst>
      <p:ext uri="{BB962C8B-B14F-4D97-AF65-F5344CB8AC3E}">
        <p14:creationId xmlns:p14="http://schemas.microsoft.com/office/powerpoint/2010/main" val="3838225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 min.,</a:t>
            </a:r>
            <a:r>
              <a:rPr lang="en-US" baseline="0" dirty="0" smtClean="0"/>
              <a:t> 6.0 min elapsed</a:t>
            </a:r>
            <a:r>
              <a:rPr lang="en-US" dirty="0" smtClean="0"/>
              <a:t>]</a:t>
            </a:r>
          </a:p>
          <a:p>
            <a:endParaRPr lang="en-US" dirty="0" smtClean="0"/>
          </a:p>
          <a:p>
            <a:r>
              <a:rPr lang="en-US" dirty="0" smtClean="0"/>
              <a:t>Here’s to references to literature we</a:t>
            </a:r>
            <a:r>
              <a:rPr lang="en-US" baseline="0" dirty="0" smtClean="0"/>
              <a:t> have drawn on.  In the interest of time, I’ll skip the descriptions.</a:t>
            </a:r>
            <a:endParaRPr lang="en-US" dirty="0"/>
          </a:p>
        </p:txBody>
      </p:sp>
      <p:sp>
        <p:nvSpPr>
          <p:cNvPr id="4" name="Slide Number Placeholder 3"/>
          <p:cNvSpPr>
            <a:spLocks noGrp="1"/>
          </p:cNvSpPr>
          <p:nvPr>
            <p:ph type="sldNum" sz="quarter" idx="10"/>
          </p:nvPr>
        </p:nvSpPr>
        <p:spPr/>
        <p:txBody>
          <a:bodyPr/>
          <a:lstStyle/>
          <a:p>
            <a:fld id="{49D51E47-D915-45F1-8DF6-51C885D2E8BA}" type="slidenum">
              <a:rPr lang="en-US" smtClean="0"/>
              <a:t>8</a:t>
            </a:fld>
            <a:endParaRPr lang="en-US"/>
          </a:p>
        </p:txBody>
      </p:sp>
    </p:spTree>
    <p:extLst>
      <p:ext uri="{BB962C8B-B14F-4D97-AF65-F5344CB8AC3E}">
        <p14:creationId xmlns:p14="http://schemas.microsoft.com/office/powerpoint/2010/main" val="122603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min.,</a:t>
            </a:r>
            <a:r>
              <a:rPr lang="en-US" baseline="0" dirty="0" smtClean="0"/>
              <a:t> 10.0 min.]</a:t>
            </a:r>
            <a:endParaRPr lang="en-US" dirty="0" smtClean="0"/>
          </a:p>
          <a:p>
            <a:endParaRPr lang="en-US" dirty="0" smtClean="0"/>
          </a:p>
          <a:p>
            <a:r>
              <a:rPr lang="en-US" dirty="0" smtClean="0"/>
              <a:t>7 </a:t>
            </a:r>
            <a:r>
              <a:rPr lang="en-US" dirty="0"/>
              <a:t>reiterates 4. 7 gives it meaning and shows it in action.</a:t>
            </a:r>
          </a:p>
          <a:p>
            <a:r>
              <a:rPr lang="en-US" dirty="0" smtClean="0"/>
              <a:t>[Read </a:t>
            </a:r>
            <a:r>
              <a:rPr lang="en-US" dirty="0"/>
              <a:t>each </a:t>
            </a:r>
            <a:r>
              <a:rPr lang="en-US" dirty="0" smtClean="0"/>
              <a:t>point. </a:t>
            </a:r>
            <a:r>
              <a:rPr lang="en-US" dirty="0"/>
              <a:t>These are </a:t>
            </a:r>
            <a:r>
              <a:rPr lang="en-US" dirty="0" smtClean="0"/>
              <a:t>extensions</a:t>
            </a:r>
            <a:r>
              <a:rPr lang="en-US" baseline="0" dirty="0" smtClean="0"/>
              <a:t> to existing computational game theory models]</a:t>
            </a:r>
            <a:endParaRPr lang="en-US" baseline="0" dirty="0"/>
          </a:p>
          <a:p>
            <a:r>
              <a:rPr lang="en-US" baseline="0" dirty="0"/>
              <a:t>Point 1</a:t>
            </a:r>
            <a:r>
              <a:rPr lang="en-US" baseline="0" dirty="0" smtClean="0"/>
              <a:t>: Extending </a:t>
            </a:r>
            <a:r>
              <a:rPr lang="en-US" baseline="0" dirty="0" err="1" smtClean="0"/>
              <a:t>Galla</a:t>
            </a:r>
            <a:r>
              <a:rPr lang="en-US" baseline="0" dirty="0" smtClean="0"/>
              <a:t> &amp; Farmer </a:t>
            </a:r>
            <a:r>
              <a:rPr lang="en-US" baseline="0" dirty="0"/>
              <a:t>by complicated we mean many alternative stratagems, not a small number (up to 400 in our model). No direct knowledge of opponents’ payoffs, only probabilistic knowledge of possible moves.</a:t>
            </a:r>
          </a:p>
          <a:p>
            <a:r>
              <a:rPr lang="en-US" baseline="0" dirty="0"/>
              <a:t>Point 2: the payoff matrix changes in structure over time of the game based on player investments.</a:t>
            </a:r>
          </a:p>
          <a:p>
            <a:r>
              <a:rPr lang="en-US" baseline="0" dirty="0"/>
              <a:t>Point 3: Adopting experience-weighted learning from other work as a procedural rationality used in complicated dynamic games. This is a good approximation of complicated rationality in dynamic circumstances. We must obtain results experimentally (simulation) rather than analytically. Will define move in slide 8</a:t>
            </a:r>
          </a:p>
          <a:p>
            <a:r>
              <a:rPr lang="en-US" baseline="0" dirty="0"/>
              <a:t>Point 4: Interpretation of </a:t>
            </a:r>
            <a:r>
              <a:rPr lang="en-US" baseline="0" dirty="0" err="1"/>
              <a:t>Galla</a:t>
            </a:r>
            <a:r>
              <a:rPr lang="en-US" baseline="0" dirty="0"/>
              <a:t> and Farmer. Selecting moves based on quantitate risk assessment.</a:t>
            </a:r>
          </a:p>
          <a:p>
            <a:r>
              <a:rPr lang="en-US" baseline="0" dirty="0"/>
              <a:t>    Sub: but we want to test experimentally when players have different capabilities (use H/M/L risk scores)</a:t>
            </a:r>
          </a:p>
          <a:p>
            <a:r>
              <a:rPr lang="en-US" baseline="0" dirty="0"/>
              <a:t>All of this gets to the core of the host-parasite dynamic.</a:t>
            </a:r>
          </a:p>
          <a:p>
            <a:r>
              <a:rPr lang="en-US" baseline="0" dirty="0"/>
              <a:t>The model is equivalent to quantities risk assessment, but admits players using incorrect or overly simplistic models.</a:t>
            </a:r>
          </a:p>
        </p:txBody>
      </p:sp>
      <p:sp>
        <p:nvSpPr>
          <p:cNvPr id="4" name="Slide Number Placeholder 3"/>
          <p:cNvSpPr>
            <a:spLocks noGrp="1"/>
          </p:cNvSpPr>
          <p:nvPr>
            <p:ph type="sldNum" sz="quarter" idx="10"/>
          </p:nvPr>
        </p:nvSpPr>
        <p:spPr/>
        <p:txBody>
          <a:bodyPr/>
          <a:lstStyle/>
          <a:p>
            <a:fld id="{49D51E47-D915-45F1-8DF6-51C885D2E8BA}" type="slidenum">
              <a:rPr lang="en-US" smtClean="0"/>
              <a:t>9</a:t>
            </a:fld>
            <a:endParaRPr lang="en-US"/>
          </a:p>
        </p:txBody>
      </p:sp>
    </p:spTree>
    <p:extLst>
      <p:ext uri="{BB962C8B-B14F-4D97-AF65-F5344CB8AC3E}">
        <p14:creationId xmlns:p14="http://schemas.microsoft.com/office/powerpoint/2010/main" val="23049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FF41EE-2C3C-EE40-A6E1-F0C6320A1241}" type="datetimeFigureOut">
              <a:rPr lang="en-US" smtClean="0"/>
              <a:t>6/25/16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80220-BF2A-794C-8221-DCD8CC4F31DA}" type="slidenum">
              <a:rPr lang="en-US" smtClean="0"/>
              <a:t>‹#›</a:t>
            </a:fld>
            <a:endParaRPr lang="en-US"/>
          </a:p>
        </p:txBody>
      </p:sp>
    </p:spTree>
    <p:extLst>
      <p:ext uri="{BB962C8B-B14F-4D97-AF65-F5344CB8AC3E}">
        <p14:creationId xmlns:p14="http://schemas.microsoft.com/office/powerpoint/2010/main" val="130507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FF41EE-2C3C-EE40-A6E1-F0C6320A1241}" type="datetimeFigureOut">
              <a:rPr lang="en-US" smtClean="0"/>
              <a:t>6/25/16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80220-BF2A-794C-8221-DCD8CC4F31DA}" type="slidenum">
              <a:rPr lang="en-US" smtClean="0"/>
              <a:t>‹#›</a:t>
            </a:fld>
            <a:endParaRPr lang="en-US"/>
          </a:p>
        </p:txBody>
      </p:sp>
    </p:spTree>
    <p:extLst>
      <p:ext uri="{BB962C8B-B14F-4D97-AF65-F5344CB8AC3E}">
        <p14:creationId xmlns:p14="http://schemas.microsoft.com/office/powerpoint/2010/main" val="55663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FF41EE-2C3C-EE40-A6E1-F0C6320A1241}" type="datetimeFigureOut">
              <a:rPr lang="en-US" smtClean="0"/>
              <a:t>6/25/16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80220-BF2A-794C-8221-DCD8CC4F31DA}" type="slidenum">
              <a:rPr lang="en-US" smtClean="0"/>
              <a:t>‹#›</a:t>
            </a:fld>
            <a:endParaRPr lang="en-US"/>
          </a:p>
        </p:txBody>
      </p:sp>
    </p:spTree>
    <p:extLst>
      <p:ext uri="{BB962C8B-B14F-4D97-AF65-F5344CB8AC3E}">
        <p14:creationId xmlns:p14="http://schemas.microsoft.com/office/powerpoint/2010/main" val="124566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FF41EE-2C3C-EE40-A6E1-F0C6320A1241}" type="datetimeFigureOut">
              <a:rPr lang="en-US" smtClean="0"/>
              <a:t>6/25/16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80220-BF2A-794C-8221-DCD8CC4F31DA}" type="slidenum">
              <a:rPr lang="en-US" smtClean="0"/>
              <a:t>‹#›</a:t>
            </a:fld>
            <a:endParaRPr lang="en-US"/>
          </a:p>
        </p:txBody>
      </p:sp>
    </p:spTree>
    <p:extLst>
      <p:ext uri="{BB962C8B-B14F-4D97-AF65-F5344CB8AC3E}">
        <p14:creationId xmlns:p14="http://schemas.microsoft.com/office/powerpoint/2010/main" val="4096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F41EE-2C3C-EE40-A6E1-F0C6320A1241}" type="datetimeFigureOut">
              <a:rPr lang="en-US" smtClean="0"/>
              <a:t>6/25/16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80220-BF2A-794C-8221-DCD8CC4F31DA}" type="slidenum">
              <a:rPr lang="en-US" smtClean="0"/>
              <a:t>‹#›</a:t>
            </a:fld>
            <a:endParaRPr lang="en-US"/>
          </a:p>
        </p:txBody>
      </p:sp>
    </p:spTree>
    <p:extLst>
      <p:ext uri="{BB962C8B-B14F-4D97-AF65-F5344CB8AC3E}">
        <p14:creationId xmlns:p14="http://schemas.microsoft.com/office/powerpoint/2010/main" val="3165147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FF41EE-2C3C-EE40-A6E1-F0C6320A1241}" type="datetimeFigureOut">
              <a:rPr lang="en-US" smtClean="0"/>
              <a:t>6/25/16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80220-BF2A-794C-8221-DCD8CC4F31DA}" type="slidenum">
              <a:rPr lang="en-US" smtClean="0"/>
              <a:t>‹#›</a:t>
            </a:fld>
            <a:endParaRPr lang="en-US"/>
          </a:p>
        </p:txBody>
      </p:sp>
    </p:spTree>
    <p:extLst>
      <p:ext uri="{BB962C8B-B14F-4D97-AF65-F5344CB8AC3E}">
        <p14:creationId xmlns:p14="http://schemas.microsoft.com/office/powerpoint/2010/main" val="342545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FF41EE-2C3C-EE40-A6E1-F0C6320A1241}" type="datetimeFigureOut">
              <a:rPr lang="en-US" smtClean="0"/>
              <a:t>6/25/16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D80220-BF2A-794C-8221-DCD8CC4F31DA}" type="slidenum">
              <a:rPr lang="en-US" smtClean="0"/>
              <a:t>‹#›</a:t>
            </a:fld>
            <a:endParaRPr lang="en-US"/>
          </a:p>
        </p:txBody>
      </p:sp>
    </p:spTree>
    <p:extLst>
      <p:ext uri="{BB962C8B-B14F-4D97-AF65-F5344CB8AC3E}">
        <p14:creationId xmlns:p14="http://schemas.microsoft.com/office/powerpoint/2010/main" val="1142810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FF41EE-2C3C-EE40-A6E1-F0C6320A1241}" type="datetimeFigureOut">
              <a:rPr lang="en-US" smtClean="0"/>
              <a:t>6/25/16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D80220-BF2A-794C-8221-DCD8CC4F31DA}" type="slidenum">
              <a:rPr lang="en-US" smtClean="0"/>
              <a:t>‹#›</a:t>
            </a:fld>
            <a:endParaRPr lang="en-US"/>
          </a:p>
        </p:txBody>
      </p:sp>
    </p:spTree>
    <p:extLst>
      <p:ext uri="{BB962C8B-B14F-4D97-AF65-F5344CB8AC3E}">
        <p14:creationId xmlns:p14="http://schemas.microsoft.com/office/powerpoint/2010/main" val="275281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F41EE-2C3C-EE40-A6E1-F0C6320A1241}" type="datetimeFigureOut">
              <a:rPr lang="en-US" smtClean="0"/>
              <a:t>6/25/16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D80220-BF2A-794C-8221-DCD8CC4F31DA}" type="slidenum">
              <a:rPr lang="en-US" smtClean="0"/>
              <a:t>‹#›</a:t>
            </a:fld>
            <a:endParaRPr lang="en-US"/>
          </a:p>
        </p:txBody>
      </p:sp>
    </p:spTree>
    <p:extLst>
      <p:ext uri="{BB962C8B-B14F-4D97-AF65-F5344CB8AC3E}">
        <p14:creationId xmlns:p14="http://schemas.microsoft.com/office/powerpoint/2010/main" val="12514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FF41EE-2C3C-EE40-A6E1-F0C6320A1241}" type="datetimeFigureOut">
              <a:rPr lang="en-US" smtClean="0"/>
              <a:t>6/25/16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80220-BF2A-794C-8221-DCD8CC4F31DA}" type="slidenum">
              <a:rPr lang="en-US" smtClean="0"/>
              <a:t>‹#›</a:t>
            </a:fld>
            <a:endParaRPr lang="en-US"/>
          </a:p>
        </p:txBody>
      </p:sp>
    </p:spTree>
    <p:extLst>
      <p:ext uri="{BB962C8B-B14F-4D97-AF65-F5344CB8AC3E}">
        <p14:creationId xmlns:p14="http://schemas.microsoft.com/office/powerpoint/2010/main" val="187414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FF41EE-2C3C-EE40-A6E1-F0C6320A1241}" type="datetimeFigureOut">
              <a:rPr lang="en-US" smtClean="0"/>
              <a:t>6/25/16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80220-BF2A-794C-8221-DCD8CC4F31DA}" type="slidenum">
              <a:rPr lang="en-US" smtClean="0"/>
              <a:t>‹#›</a:t>
            </a:fld>
            <a:endParaRPr lang="en-US"/>
          </a:p>
        </p:txBody>
      </p:sp>
    </p:spTree>
    <p:extLst>
      <p:ext uri="{BB962C8B-B14F-4D97-AF65-F5344CB8AC3E}">
        <p14:creationId xmlns:p14="http://schemas.microsoft.com/office/powerpoint/2010/main" val="10994591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550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26088"/>
            <a:ext cx="8229600" cy="50000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F41EE-2C3C-EE40-A6E1-F0C6320A1241}" type="datetimeFigureOut">
              <a:rPr lang="en-US" smtClean="0"/>
              <a:t>6/25/16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80220-BF2A-794C-8221-DCD8CC4F31DA}" type="slidenum">
              <a:rPr lang="en-US" smtClean="0"/>
              <a:t>‹#›</a:t>
            </a:fld>
            <a:endParaRPr lang="en-US"/>
          </a:p>
        </p:txBody>
      </p:sp>
    </p:spTree>
    <p:extLst>
      <p:ext uri="{BB962C8B-B14F-4D97-AF65-F5344CB8AC3E}">
        <p14:creationId xmlns:p14="http://schemas.microsoft.com/office/powerpoint/2010/main" val="178206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ussell.Thomas@meritology.com" TargetMode="External"/><Relationship Id="rId4" Type="http://schemas.openxmlformats.org/officeDocument/2006/relationships/hyperlink" Target="mailto:mat@matwoodyard.com"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ussell.Thomas@meritology.com" TargetMode="External"/><Relationship Id="rId3" Type="http://schemas.openxmlformats.org/officeDocument/2006/relationships/hyperlink" Target="mailto:mat@matwoodyard.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1322"/>
            <a:ext cx="7772400" cy="1740239"/>
          </a:xfrm>
        </p:spPr>
        <p:txBody>
          <a:bodyPr/>
          <a:lstStyle/>
          <a:p>
            <a:r>
              <a:rPr lang="en-US" dirty="0"/>
              <a:t>Cyber Security as an </a:t>
            </a:r>
            <a:r>
              <a:rPr lang="en-US" dirty="0" smtClean="0"/>
              <a:t/>
            </a:r>
            <a:br>
              <a:rPr lang="en-US" dirty="0" smtClean="0"/>
            </a:br>
            <a:r>
              <a:rPr lang="en-US" dirty="0" smtClean="0"/>
              <a:t>Evolving </a:t>
            </a:r>
            <a:r>
              <a:rPr lang="en-US" dirty="0"/>
              <a:t>Host-Parasite System</a:t>
            </a:r>
          </a:p>
        </p:txBody>
      </p:sp>
      <p:sp>
        <p:nvSpPr>
          <p:cNvPr id="3" name="Subtitle 2"/>
          <p:cNvSpPr>
            <a:spLocks noGrp="1"/>
          </p:cNvSpPr>
          <p:nvPr>
            <p:ph type="subTitle" idx="1"/>
          </p:nvPr>
        </p:nvSpPr>
        <p:spPr>
          <a:xfrm>
            <a:off x="1371600" y="2760955"/>
            <a:ext cx="6400800" cy="3675355"/>
          </a:xfrm>
        </p:spPr>
        <p:txBody>
          <a:bodyPr>
            <a:normAutofit/>
          </a:bodyPr>
          <a:lstStyle/>
          <a:p>
            <a:r>
              <a:rPr lang="en-US" dirty="0"/>
              <a:t>Russell Thomas </a:t>
            </a:r>
          </a:p>
          <a:p>
            <a:r>
              <a:rPr lang="en-US" dirty="0"/>
              <a:t>George Mason University</a:t>
            </a:r>
          </a:p>
          <a:p>
            <a:r>
              <a:rPr lang="en-US" dirty="0">
                <a:hlinkClick r:id="rId3"/>
              </a:rPr>
              <a:t>russell.Thomas@meritology.com</a:t>
            </a:r>
            <a:endParaRPr lang="en-US" dirty="0"/>
          </a:p>
          <a:p>
            <a:endParaRPr lang="en-US" dirty="0"/>
          </a:p>
          <a:p>
            <a:r>
              <a:rPr lang="en-US" dirty="0"/>
              <a:t>Mathew Woodyard </a:t>
            </a:r>
          </a:p>
          <a:p>
            <a:r>
              <a:rPr lang="en-US" dirty="0"/>
              <a:t>Bank of America</a:t>
            </a:r>
          </a:p>
          <a:p>
            <a:r>
              <a:rPr lang="en-US" dirty="0">
                <a:hlinkClick r:id="rId4"/>
              </a:rPr>
              <a:t>mat@matwoodyard.com</a:t>
            </a:r>
            <a:endParaRPr lang="en-US" dirty="0"/>
          </a:p>
        </p:txBody>
      </p:sp>
    </p:spTree>
    <p:extLst>
      <p:ext uri="{BB962C8B-B14F-4D97-AF65-F5344CB8AC3E}">
        <p14:creationId xmlns:p14="http://schemas.microsoft.com/office/powerpoint/2010/main" val="2152586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6-14 at 12.18.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1750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Sample Results</a:t>
            </a:r>
            <a:endParaRPr lang="en-US" sz="4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8169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ationar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89283" cy="6858000"/>
          </a:xfrm>
          <a:prstGeom prst="rect">
            <a:avLst/>
          </a:prstGeom>
        </p:spPr>
      </p:pic>
      <p:sp>
        <p:nvSpPr>
          <p:cNvPr id="4" name="TextBox 3"/>
          <p:cNvSpPr txBox="1"/>
          <p:nvPr/>
        </p:nvSpPr>
        <p:spPr>
          <a:xfrm>
            <a:off x="7289283" y="3378200"/>
            <a:ext cx="1849334" cy="1200328"/>
          </a:xfrm>
          <a:prstGeom prst="rect">
            <a:avLst/>
          </a:prstGeom>
          <a:noFill/>
        </p:spPr>
        <p:txBody>
          <a:bodyPr wrap="none" rtlCol="0">
            <a:spAutoFit/>
          </a:bodyPr>
          <a:lstStyle/>
          <a:p>
            <a:pPr algn="ctr"/>
            <a:r>
              <a:rPr lang="en-US" sz="2400" b="1" dirty="0"/>
              <a:t>FIXED</a:t>
            </a:r>
          </a:p>
          <a:p>
            <a:pPr algn="ctr"/>
            <a:r>
              <a:rPr lang="en-US" sz="2400" b="1" dirty="0"/>
              <a:t>POINT</a:t>
            </a:r>
          </a:p>
          <a:p>
            <a:pPr algn="ctr"/>
            <a:r>
              <a:rPr lang="en-US" sz="2400" b="1" dirty="0"/>
              <a:t>(Equilibrium)</a:t>
            </a:r>
          </a:p>
        </p:txBody>
      </p:sp>
    </p:spTree>
    <p:extLst>
      <p:ext uri="{BB962C8B-B14F-4D97-AF65-F5344CB8AC3E}">
        <p14:creationId xmlns:p14="http://schemas.microsoft.com/office/powerpoint/2010/main" val="198608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669" y="0"/>
            <a:ext cx="7376779" cy="6858000"/>
          </a:xfrm>
          <a:prstGeom prst="rect">
            <a:avLst/>
          </a:prstGeom>
        </p:spPr>
      </p:pic>
      <p:sp>
        <p:nvSpPr>
          <p:cNvPr id="3" name="TextBox 2"/>
          <p:cNvSpPr txBox="1"/>
          <p:nvPr/>
        </p:nvSpPr>
        <p:spPr>
          <a:xfrm>
            <a:off x="7248322" y="3378200"/>
            <a:ext cx="1753455" cy="1200328"/>
          </a:xfrm>
          <a:prstGeom prst="rect">
            <a:avLst/>
          </a:prstGeom>
          <a:noFill/>
        </p:spPr>
        <p:txBody>
          <a:bodyPr wrap="none" rtlCol="0">
            <a:spAutoFit/>
          </a:bodyPr>
          <a:lstStyle/>
          <a:p>
            <a:pPr algn="ctr"/>
            <a:r>
              <a:rPr lang="en-US" sz="2400" b="1" dirty="0"/>
              <a:t>Chaos</a:t>
            </a:r>
          </a:p>
          <a:p>
            <a:pPr algn="ctr"/>
            <a:r>
              <a:rPr lang="en-US" sz="2400" b="1" dirty="0" smtClean="0"/>
              <a:t>(</a:t>
            </a:r>
            <a:r>
              <a:rPr lang="en-US" sz="2400" b="1" dirty="0" smtClean="0"/>
              <a:t>Far from</a:t>
            </a:r>
            <a:br>
              <a:rPr lang="en-US" sz="2400" b="1" dirty="0" smtClean="0"/>
            </a:br>
            <a:r>
              <a:rPr lang="en-US" sz="2400" b="1" dirty="0" smtClean="0"/>
              <a:t>Equilibrium</a:t>
            </a:r>
            <a:r>
              <a:rPr lang="en-US" sz="2400" b="1" dirty="0"/>
              <a:t>)</a:t>
            </a:r>
          </a:p>
        </p:txBody>
      </p:sp>
      <p:sp>
        <p:nvSpPr>
          <p:cNvPr id="5" name="Freeform 4"/>
          <p:cNvSpPr/>
          <p:nvPr/>
        </p:nvSpPr>
        <p:spPr>
          <a:xfrm>
            <a:off x="677333" y="5565265"/>
            <a:ext cx="1545167" cy="22735"/>
          </a:xfrm>
          <a:custGeom>
            <a:avLst/>
            <a:gdLst>
              <a:gd name="connsiteX0" fmla="*/ 0 w 1545167"/>
              <a:gd name="connsiteY0" fmla="*/ 22735 h 22735"/>
              <a:gd name="connsiteX1" fmla="*/ 254000 w 1545167"/>
              <a:gd name="connsiteY1" fmla="*/ 1568 h 22735"/>
              <a:gd name="connsiteX2" fmla="*/ 486834 w 1545167"/>
              <a:gd name="connsiteY2" fmla="*/ 1568 h 22735"/>
              <a:gd name="connsiteX3" fmla="*/ 656167 w 1545167"/>
              <a:gd name="connsiteY3" fmla="*/ 1568 h 22735"/>
              <a:gd name="connsiteX4" fmla="*/ 1312334 w 1545167"/>
              <a:gd name="connsiteY4" fmla="*/ 1568 h 22735"/>
              <a:gd name="connsiteX5" fmla="*/ 1545167 w 1545167"/>
              <a:gd name="connsiteY5" fmla="*/ 1568 h 2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5167" h="22735">
                <a:moveTo>
                  <a:pt x="0" y="22735"/>
                </a:moveTo>
                <a:cubicBezTo>
                  <a:pt x="86430" y="13915"/>
                  <a:pt x="172861" y="5096"/>
                  <a:pt x="254000" y="1568"/>
                </a:cubicBezTo>
                <a:cubicBezTo>
                  <a:pt x="335139" y="-1960"/>
                  <a:pt x="486834" y="1568"/>
                  <a:pt x="486834" y="1568"/>
                </a:cubicBezTo>
                <a:lnTo>
                  <a:pt x="656167" y="1568"/>
                </a:lnTo>
                <a:lnTo>
                  <a:pt x="1312334" y="1568"/>
                </a:lnTo>
                <a:lnTo>
                  <a:pt x="1545167" y="1568"/>
                </a:ln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981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6-14 at 2.16.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 y="1536700"/>
            <a:ext cx="6527800" cy="5321300"/>
          </a:xfrm>
          <a:prstGeom prst="rect">
            <a:avLst/>
          </a:prstGeom>
        </p:spPr>
      </p:pic>
      <p:sp>
        <p:nvSpPr>
          <p:cNvPr id="3" name="TextBox 2"/>
          <p:cNvSpPr txBox="1"/>
          <p:nvPr/>
        </p:nvSpPr>
        <p:spPr>
          <a:xfrm>
            <a:off x="3973997" y="1075035"/>
            <a:ext cx="2155308" cy="461665"/>
          </a:xfrm>
          <a:prstGeom prst="rect">
            <a:avLst/>
          </a:prstGeom>
          <a:noFill/>
        </p:spPr>
        <p:txBody>
          <a:bodyPr wrap="none" rtlCol="0">
            <a:spAutoFit/>
          </a:bodyPr>
          <a:lstStyle/>
          <a:p>
            <a:pPr algn="ctr"/>
            <a:r>
              <a:rPr lang="en-US" sz="2400" b="1" dirty="0"/>
              <a:t>Regime Change</a:t>
            </a:r>
          </a:p>
        </p:txBody>
      </p:sp>
      <p:sp>
        <p:nvSpPr>
          <p:cNvPr id="4" name="Title 3"/>
          <p:cNvSpPr>
            <a:spLocks noGrp="1"/>
          </p:cNvSpPr>
          <p:nvPr>
            <p:ph type="title"/>
          </p:nvPr>
        </p:nvSpPr>
        <p:spPr>
          <a:xfrm>
            <a:off x="457200" y="274638"/>
            <a:ext cx="8229600" cy="665162"/>
          </a:xfrm>
        </p:spPr>
        <p:txBody>
          <a:bodyPr>
            <a:normAutofit/>
          </a:bodyPr>
          <a:lstStyle/>
          <a:p>
            <a:r>
              <a:rPr lang="en-US" dirty="0"/>
              <a:t>Treatment: Novelty (Red)</a:t>
            </a:r>
          </a:p>
        </p:txBody>
      </p:sp>
      <p:sp>
        <p:nvSpPr>
          <p:cNvPr id="5" name="Freeform 4"/>
          <p:cNvSpPr/>
          <p:nvPr/>
        </p:nvSpPr>
        <p:spPr>
          <a:xfrm>
            <a:off x="4784725" y="1435100"/>
            <a:ext cx="397215" cy="5397500"/>
          </a:xfrm>
          <a:custGeom>
            <a:avLst/>
            <a:gdLst>
              <a:gd name="connsiteX0" fmla="*/ 219075 w 397215"/>
              <a:gd name="connsiteY0" fmla="*/ 0 h 5143500"/>
              <a:gd name="connsiteX1" fmla="*/ 307975 w 397215"/>
              <a:gd name="connsiteY1" fmla="*/ 368300 h 5143500"/>
              <a:gd name="connsiteX2" fmla="*/ 396875 w 397215"/>
              <a:gd name="connsiteY2" fmla="*/ 1854200 h 5143500"/>
              <a:gd name="connsiteX3" fmla="*/ 333375 w 397215"/>
              <a:gd name="connsiteY3" fmla="*/ 4318000 h 5143500"/>
              <a:gd name="connsiteX4" fmla="*/ 206375 w 397215"/>
              <a:gd name="connsiteY4" fmla="*/ 5067300 h 5143500"/>
              <a:gd name="connsiteX5" fmla="*/ 79375 w 397215"/>
              <a:gd name="connsiteY5" fmla="*/ 4864100 h 5143500"/>
              <a:gd name="connsiteX6" fmla="*/ 3175 w 397215"/>
              <a:gd name="connsiteY6" fmla="*/ 2819400 h 5143500"/>
              <a:gd name="connsiteX7" fmla="*/ 28575 w 397215"/>
              <a:gd name="connsiteY7" fmla="*/ 927100 h 5143500"/>
              <a:gd name="connsiteX8" fmla="*/ 155575 w 397215"/>
              <a:gd name="connsiteY8" fmla="*/ 127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215" h="5143500">
                <a:moveTo>
                  <a:pt x="219075" y="0"/>
                </a:moveTo>
                <a:cubicBezTo>
                  <a:pt x="248708" y="29633"/>
                  <a:pt x="278342" y="59267"/>
                  <a:pt x="307975" y="368300"/>
                </a:cubicBezTo>
                <a:cubicBezTo>
                  <a:pt x="337608" y="677333"/>
                  <a:pt x="392642" y="1195917"/>
                  <a:pt x="396875" y="1854200"/>
                </a:cubicBezTo>
                <a:cubicBezTo>
                  <a:pt x="401108" y="2512483"/>
                  <a:pt x="365125" y="3782483"/>
                  <a:pt x="333375" y="4318000"/>
                </a:cubicBezTo>
                <a:cubicBezTo>
                  <a:pt x="301625" y="4853517"/>
                  <a:pt x="248708" y="4976283"/>
                  <a:pt x="206375" y="5067300"/>
                </a:cubicBezTo>
                <a:cubicBezTo>
                  <a:pt x="164042" y="5158317"/>
                  <a:pt x="113242" y="5238750"/>
                  <a:pt x="79375" y="4864100"/>
                </a:cubicBezTo>
                <a:cubicBezTo>
                  <a:pt x="45508" y="4489450"/>
                  <a:pt x="11642" y="3475567"/>
                  <a:pt x="3175" y="2819400"/>
                </a:cubicBezTo>
                <a:cubicBezTo>
                  <a:pt x="-5292" y="2163233"/>
                  <a:pt x="3175" y="1394883"/>
                  <a:pt x="28575" y="927100"/>
                </a:cubicBezTo>
                <a:cubicBezTo>
                  <a:pt x="53975" y="459317"/>
                  <a:pt x="155575" y="12700"/>
                  <a:pt x="155575" y="1270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6" name="Picture 5" descr="Screen Shot 2016-06-14 at 2.16.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7050" y="3530600"/>
            <a:ext cx="2044700" cy="1600200"/>
          </a:xfrm>
          <a:prstGeom prst="rect">
            <a:avLst/>
          </a:prstGeom>
        </p:spPr>
      </p:pic>
      <p:sp>
        <p:nvSpPr>
          <p:cNvPr id="7" name="TextBox 6"/>
          <p:cNvSpPr txBox="1"/>
          <p:nvPr/>
        </p:nvSpPr>
        <p:spPr>
          <a:xfrm>
            <a:off x="7001917" y="2102028"/>
            <a:ext cx="2142083" cy="830997"/>
          </a:xfrm>
          <a:prstGeom prst="rect">
            <a:avLst/>
          </a:prstGeom>
          <a:noFill/>
        </p:spPr>
        <p:txBody>
          <a:bodyPr wrap="none" rtlCol="0">
            <a:spAutoFit/>
          </a:bodyPr>
          <a:lstStyle/>
          <a:p>
            <a:pPr algn="ctr"/>
            <a:r>
              <a:rPr lang="en-US" sz="2400" b="1" dirty="0"/>
              <a:t>One Attacker</a:t>
            </a:r>
            <a:br>
              <a:rPr lang="en-US" sz="2400" b="1" dirty="0"/>
            </a:br>
            <a:r>
              <a:rPr lang="en-US" sz="2400" b="1" dirty="0"/>
              <a:t>Starts to Thrive</a:t>
            </a:r>
          </a:p>
        </p:txBody>
      </p:sp>
      <p:sp>
        <p:nvSpPr>
          <p:cNvPr id="8" name="Freeform 7"/>
          <p:cNvSpPr/>
          <p:nvPr/>
        </p:nvSpPr>
        <p:spPr>
          <a:xfrm>
            <a:off x="8026400" y="2921000"/>
            <a:ext cx="393700" cy="1308100"/>
          </a:xfrm>
          <a:custGeom>
            <a:avLst/>
            <a:gdLst>
              <a:gd name="connsiteX0" fmla="*/ 0 w 685800"/>
              <a:gd name="connsiteY0" fmla="*/ 0 h 1308100"/>
              <a:gd name="connsiteX1" fmla="*/ 444500 w 685800"/>
              <a:gd name="connsiteY1" fmla="*/ 342900 h 1308100"/>
              <a:gd name="connsiteX2" fmla="*/ 685800 w 685800"/>
              <a:gd name="connsiteY2" fmla="*/ 1308100 h 1308100"/>
            </a:gdLst>
            <a:ahLst/>
            <a:cxnLst>
              <a:cxn ang="0">
                <a:pos x="connsiteX0" y="connsiteY0"/>
              </a:cxn>
              <a:cxn ang="0">
                <a:pos x="connsiteX1" y="connsiteY1"/>
              </a:cxn>
              <a:cxn ang="0">
                <a:pos x="connsiteX2" y="connsiteY2"/>
              </a:cxn>
            </a:cxnLst>
            <a:rect l="l" t="t" r="r" b="b"/>
            <a:pathLst>
              <a:path w="685800" h="1308100">
                <a:moveTo>
                  <a:pt x="0" y="0"/>
                </a:moveTo>
                <a:cubicBezTo>
                  <a:pt x="165100" y="62441"/>
                  <a:pt x="330200" y="124883"/>
                  <a:pt x="444500" y="342900"/>
                </a:cubicBezTo>
                <a:cubicBezTo>
                  <a:pt x="558800" y="560917"/>
                  <a:pt x="685800" y="1308100"/>
                  <a:pt x="685800" y="1308100"/>
                </a:cubicBezTo>
              </a:path>
            </a:pathLst>
          </a:cu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6129304" y="1333500"/>
            <a:ext cx="1693895" cy="876300"/>
          </a:xfrm>
          <a:custGeom>
            <a:avLst/>
            <a:gdLst>
              <a:gd name="connsiteX0" fmla="*/ 0 w 685800"/>
              <a:gd name="connsiteY0" fmla="*/ 0 h 1308100"/>
              <a:gd name="connsiteX1" fmla="*/ 444500 w 685800"/>
              <a:gd name="connsiteY1" fmla="*/ 342900 h 1308100"/>
              <a:gd name="connsiteX2" fmla="*/ 685800 w 685800"/>
              <a:gd name="connsiteY2" fmla="*/ 1308100 h 1308100"/>
            </a:gdLst>
            <a:ahLst/>
            <a:cxnLst>
              <a:cxn ang="0">
                <a:pos x="connsiteX0" y="connsiteY0"/>
              </a:cxn>
              <a:cxn ang="0">
                <a:pos x="connsiteX1" y="connsiteY1"/>
              </a:cxn>
              <a:cxn ang="0">
                <a:pos x="connsiteX2" y="connsiteY2"/>
              </a:cxn>
            </a:cxnLst>
            <a:rect l="l" t="t" r="r" b="b"/>
            <a:pathLst>
              <a:path w="685800" h="1308100">
                <a:moveTo>
                  <a:pt x="0" y="0"/>
                </a:moveTo>
                <a:cubicBezTo>
                  <a:pt x="165100" y="62441"/>
                  <a:pt x="330200" y="124883"/>
                  <a:pt x="444500" y="342900"/>
                </a:cubicBezTo>
                <a:cubicBezTo>
                  <a:pt x="558800" y="560917"/>
                  <a:pt x="685800" y="1308100"/>
                  <a:pt x="685800" y="1308100"/>
                </a:cubicBezTo>
              </a:path>
            </a:pathLst>
          </a:cu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27000" y="4189105"/>
            <a:ext cx="2470298" cy="830997"/>
          </a:xfrm>
          <a:prstGeom prst="rect">
            <a:avLst/>
          </a:prstGeom>
          <a:solidFill>
            <a:srgbClr val="FFFFFF"/>
          </a:solidFill>
        </p:spPr>
        <p:txBody>
          <a:bodyPr wrap="none" rtlCol="0">
            <a:spAutoFit/>
          </a:bodyPr>
          <a:lstStyle/>
          <a:p>
            <a:pPr algn="ctr"/>
            <a:r>
              <a:rPr lang="en-US" sz="2400" b="1" dirty="0"/>
              <a:t>Green Agents </a:t>
            </a:r>
            <a:br>
              <a:rPr lang="en-US" sz="2400" b="1" dirty="0"/>
            </a:br>
            <a:r>
              <a:rPr lang="en-US" sz="2400" b="1" dirty="0"/>
              <a:t>Dominate Initially</a:t>
            </a:r>
          </a:p>
        </p:txBody>
      </p:sp>
      <p:cxnSp>
        <p:nvCxnSpPr>
          <p:cNvPr id="12" name="Straight Arrow Connector 11"/>
          <p:cNvCxnSpPr/>
          <p:nvPr/>
        </p:nvCxnSpPr>
        <p:spPr>
          <a:xfrm>
            <a:off x="1505098" y="4965701"/>
            <a:ext cx="120502" cy="44089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0" y="0"/>
            <a:ext cx="1210588" cy="461665"/>
          </a:xfrm>
          <a:prstGeom prst="rect">
            <a:avLst/>
          </a:prstGeom>
          <a:solidFill>
            <a:srgbClr val="FFFFFF"/>
          </a:solidFill>
        </p:spPr>
        <p:txBody>
          <a:bodyPr wrap="none" rtlCol="0">
            <a:spAutoFit/>
          </a:bodyPr>
          <a:lstStyle/>
          <a:p>
            <a:r>
              <a:rPr lang="en-US" sz="2400" b="1" dirty="0"/>
              <a:t>t = 2500</a:t>
            </a:r>
          </a:p>
        </p:txBody>
      </p:sp>
    </p:spTree>
    <p:extLst>
      <p:ext uri="{BB962C8B-B14F-4D97-AF65-F5344CB8AC3E}">
        <p14:creationId xmlns:p14="http://schemas.microsoft.com/office/powerpoint/2010/main" val="258974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Treatments &amp; Institutions</a:t>
            </a:r>
            <a:endParaRPr lang="en-US" dirty="0"/>
          </a:p>
        </p:txBody>
      </p:sp>
      <p:sp>
        <p:nvSpPr>
          <p:cNvPr id="4" name="Content Placeholder 3"/>
          <p:cNvSpPr>
            <a:spLocks noGrp="1"/>
          </p:cNvSpPr>
          <p:nvPr>
            <p:ph idx="1"/>
          </p:nvPr>
        </p:nvSpPr>
        <p:spPr/>
        <p:txBody>
          <a:bodyPr/>
          <a:lstStyle/>
          <a:p>
            <a:r>
              <a:rPr lang="en-US" dirty="0"/>
              <a:t>Varieties of ignorance, error, and uncertainty</a:t>
            </a:r>
          </a:p>
          <a:p>
            <a:r>
              <a:rPr lang="en-US" dirty="0"/>
              <a:t>Social imitation, information sharing, and “best practices”</a:t>
            </a:r>
          </a:p>
          <a:p>
            <a:r>
              <a:rPr lang="en-US" dirty="0"/>
              <a:t>Investment </a:t>
            </a:r>
            <a:r>
              <a:rPr lang="en-US" dirty="0" smtClean="0"/>
              <a:t>policies at </a:t>
            </a:r>
            <a:r>
              <a:rPr lang="en-US" dirty="0"/>
              <a:t>two levels</a:t>
            </a:r>
          </a:p>
          <a:p>
            <a:pPr lvl="1"/>
            <a:r>
              <a:rPr lang="en-US" dirty="0"/>
              <a:t>Capabilities</a:t>
            </a:r>
          </a:p>
          <a:p>
            <a:pPr lvl="1"/>
            <a:r>
              <a:rPr lang="en-US" dirty="0" smtClean="0"/>
              <a:t>Infrastructure</a:t>
            </a:r>
          </a:p>
          <a:p>
            <a:pPr marL="0" indent="0">
              <a:buNone/>
            </a:pPr>
            <a:r>
              <a:rPr lang="en-US" u="sng" dirty="0" smtClean="0"/>
              <a:t>Future:</a:t>
            </a:r>
            <a:endParaRPr lang="en-US" u="sng" dirty="0"/>
          </a:p>
          <a:p>
            <a:r>
              <a:rPr lang="en-US" dirty="0"/>
              <a:t>Host-parasite dynamics</a:t>
            </a:r>
          </a:p>
          <a:p>
            <a:r>
              <a:rPr lang="en-US" dirty="0"/>
              <a:t>Incentive instruments (incl. insurance)</a:t>
            </a:r>
          </a:p>
          <a:p>
            <a:endParaRPr lang="en-US" dirty="0"/>
          </a:p>
        </p:txBody>
      </p:sp>
    </p:spTree>
    <p:extLst>
      <p:ext uri="{BB962C8B-B14F-4D97-AF65-F5344CB8AC3E}">
        <p14:creationId xmlns:p14="http://schemas.microsoft.com/office/powerpoint/2010/main" val="697159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Main </a:t>
            </a:r>
            <a:r>
              <a:rPr lang="en-US" dirty="0"/>
              <a:t>Points</a:t>
            </a:r>
          </a:p>
        </p:txBody>
      </p:sp>
      <p:sp>
        <p:nvSpPr>
          <p:cNvPr id="3" name="Content Placeholder 2"/>
          <p:cNvSpPr>
            <a:spLocks noGrp="1"/>
          </p:cNvSpPr>
          <p:nvPr>
            <p:ph idx="1"/>
          </p:nvPr>
        </p:nvSpPr>
        <p:spPr>
          <a:xfrm>
            <a:off x="457200" y="1126088"/>
            <a:ext cx="8229600" cy="5350912"/>
          </a:xfrm>
        </p:spPr>
        <p:txBody>
          <a:bodyPr>
            <a:normAutofit/>
          </a:bodyPr>
          <a:lstStyle/>
          <a:p>
            <a:r>
              <a:rPr lang="en-US" b="1" dirty="0" smtClean="0"/>
              <a:t>We extend computational game theory </a:t>
            </a:r>
            <a:r>
              <a:rPr lang="en-US" dirty="0" smtClean="0"/>
              <a:t>w/ reinforcement learning, adding features relevant to cyber security as a Red Queen innovation arms race.</a:t>
            </a:r>
          </a:p>
          <a:p>
            <a:r>
              <a:rPr lang="en-US" dirty="0" smtClean="0"/>
              <a:t>In certain conditions, </a:t>
            </a:r>
            <a:r>
              <a:rPr lang="en-US" b="1" dirty="0" smtClean="0"/>
              <a:t>simulations exhibit regime changes </a:t>
            </a:r>
            <a:r>
              <a:rPr lang="en-US" dirty="0" smtClean="0"/>
              <a:t>where “losers” become “winners”, etc.</a:t>
            </a:r>
          </a:p>
          <a:p>
            <a:pPr lvl="1"/>
            <a:r>
              <a:rPr lang="en-US" dirty="0" smtClean="0"/>
              <a:t>This type of result is not possible in static analytic and computational models</a:t>
            </a:r>
            <a:endParaRPr lang="en-US" dirty="0"/>
          </a:p>
          <a:p>
            <a:r>
              <a:rPr lang="en-US" dirty="0" smtClean="0"/>
              <a:t>These are </a:t>
            </a:r>
            <a:r>
              <a:rPr lang="en-US" b="1" dirty="0" smtClean="0"/>
              <a:t>stepping stones </a:t>
            </a:r>
            <a:r>
              <a:rPr lang="en-US" dirty="0" smtClean="0"/>
              <a:t>to host-parasite dynamics</a:t>
            </a:r>
            <a:endParaRPr lang="en-US" dirty="0" smtClean="0"/>
          </a:p>
          <a:p>
            <a:endParaRPr lang="en-US" dirty="0"/>
          </a:p>
          <a:p>
            <a:pPr marL="0" indent="0">
              <a:buNone/>
            </a:pPr>
            <a:r>
              <a:rPr lang="en-US" dirty="0" smtClean="0"/>
              <a:t>Presentation slides and </a:t>
            </a:r>
            <a:r>
              <a:rPr lang="en-US" dirty="0" err="1" smtClean="0"/>
              <a:t>NetLogo</a:t>
            </a:r>
            <a:r>
              <a:rPr lang="en-US" dirty="0" smtClean="0"/>
              <a:t> code is here:</a:t>
            </a:r>
          </a:p>
          <a:p>
            <a:r>
              <a:rPr lang="en-US" dirty="0" smtClean="0">
                <a:solidFill>
                  <a:srgbClr val="0000FF"/>
                </a:solidFill>
              </a:rPr>
              <a:t>http://</a:t>
            </a:r>
            <a:r>
              <a:rPr lang="en-US" dirty="0" err="1" smtClean="0">
                <a:solidFill>
                  <a:srgbClr val="0000FF"/>
                </a:solidFill>
              </a:rPr>
              <a:t>xxxxxx</a:t>
            </a:r>
            <a:endParaRPr lang="en-US" dirty="0">
              <a:solidFill>
                <a:srgbClr val="0000FF"/>
              </a:solidFill>
            </a:endParaRPr>
          </a:p>
        </p:txBody>
      </p:sp>
    </p:spTree>
    <p:extLst>
      <p:ext uri="{BB962C8B-B14F-4D97-AF65-F5344CB8AC3E}">
        <p14:creationId xmlns:p14="http://schemas.microsoft.com/office/powerpoint/2010/main" val="9250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74158"/>
            <a:ext cx="7772400" cy="1470025"/>
          </a:xfrm>
        </p:spPr>
        <p:txBody>
          <a:bodyPr>
            <a:normAutofit/>
          </a:bodyPr>
          <a:lstStyle/>
          <a:p>
            <a:r>
              <a:rPr lang="en-US" sz="4400" dirty="0"/>
              <a:t>Q&amp;A</a:t>
            </a:r>
          </a:p>
        </p:txBody>
      </p:sp>
      <p:sp>
        <p:nvSpPr>
          <p:cNvPr id="3" name="Subtitle 2"/>
          <p:cNvSpPr>
            <a:spLocks noGrp="1"/>
          </p:cNvSpPr>
          <p:nvPr>
            <p:ph type="subTitle" idx="1"/>
          </p:nvPr>
        </p:nvSpPr>
        <p:spPr>
          <a:xfrm>
            <a:off x="1371600" y="1883833"/>
            <a:ext cx="6400800" cy="4487334"/>
          </a:xfrm>
        </p:spPr>
        <p:txBody>
          <a:bodyPr>
            <a:normAutofit/>
          </a:bodyPr>
          <a:lstStyle/>
          <a:p>
            <a:r>
              <a:rPr lang="en-US" dirty="0" smtClean="0"/>
              <a:t>Slides and Code:</a:t>
            </a:r>
          </a:p>
          <a:p>
            <a:r>
              <a:rPr lang="en-US" dirty="0" smtClean="0"/>
              <a:t>(</a:t>
            </a:r>
            <a:r>
              <a:rPr lang="en-US" dirty="0" err="1" smtClean="0"/>
              <a:t>GitHub</a:t>
            </a:r>
            <a:r>
              <a:rPr lang="en-US" dirty="0"/>
              <a:t>)</a:t>
            </a:r>
            <a:endParaRPr lang="en-US" dirty="0" smtClean="0"/>
          </a:p>
          <a:p>
            <a:endParaRPr lang="en-US" dirty="0" smtClean="0"/>
          </a:p>
          <a:p>
            <a:r>
              <a:rPr lang="en-US" dirty="0" smtClean="0"/>
              <a:t>Russell </a:t>
            </a:r>
            <a:r>
              <a:rPr lang="en-US" dirty="0"/>
              <a:t>Thomas </a:t>
            </a:r>
          </a:p>
          <a:p>
            <a:r>
              <a:rPr lang="en-US" dirty="0"/>
              <a:t>George Mason University</a:t>
            </a:r>
          </a:p>
          <a:p>
            <a:r>
              <a:rPr lang="en-US" dirty="0">
                <a:hlinkClick r:id="rId2"/>
              </a:rPr>
              <a:t>russell.Thomas@meritology.com</a:t>
            </a:r>
            <a:endParaRPr lang="en-US" dirty="0"/>
          </a:p>
          <a:p>
            <a:endParaRPr lang="en-US" dirty="0"/>
          </a:p>
          <a:p>
            <a:r>
              <a:rPr lang="en-US" dirty="0"/>
              <a:t>Mathew </a:t>
            </a:r>
            <a:r>
              <a:rPr lang="en-US" dirty="0" err="1"/>
              <a:t>Woodyard</a:t>
            </a:r>
            <a:r>
              <a:rPr lang="en-US" dirty="0"/>
              <a:t> </a:t>
            </a:r>
          </a:p>
          <a:p>
            <a:r>
              <a:rPr lang="en-US" dirty="0"/>
              <a:t>Bank of America</a:t>
            </a:r>
          </a:p>
          <a:p>
            <a:r>
              <a:rPr lang="en-US" dirty="0">
                <a:hlinkClick r:id="rId3"/>
              </a:rPr>
              <a:t>mat@matwoodyard.com</a:t>
            </a:r>
            <a:endParaRPr lang="en-US" dirty="0"/>
          </a:p>
          <a:p>
            <a:endParaRPr lang="en-US" dirty="0"/>
          </a:p>
        </p:txBody>
      </p:sp>
    </p:spTree>
    <p:extLst>
      <p:ext uri="{BB962C8B-B14F-4D97-AF65-F5344CB8AC3E}">
        <p14:creationId xmlns:p14="http://schemas.microsoft.com/office/powerpoint/2010/main" val="307567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Points</a:t>
            </a:r>
          </a:p>
        </p:txBody>
      </p:sp>
      <p:sp>
        <p:nvSpPr>
          <p:cNvPr id="3" name="Content Placeholder 2"/>
          <p:cNvSpPr>
            <a:spLocks noGrp="1"/>
          </p:cNvSpPr>
          <p:nvPr>
            <p:ph idx="1"/>
          </p:nvPr>
        </p:nvSpPr>
        <p:spPr>
          <a:xfrm>
            <a:off x="457200" y="1126088"/>
            <a:ext cx="8229600" cy="5350912"/>
          </a:xfrm>
        </p:spPr>
        <p:txBody>
          <a:bodyPr>
            <a:normAutofit/>
          </a:bodyPr>
          <a:lstStyle/>
          <a:p>
            <a:r>
              <a:rPr lang="en-US" b="1" dirty="0" smtClean="0"/>
              <a:t>We extend computational game theory </a:t>
            </a:r>
            <a:r>
              <a:rPr lang="en-US" dirty="0" smtClean="0"/>
              <a:t>w/ reinforcement learning, adding features relevant to cyber security as a Red Queen innovation arms race.</a:t>
            </a:r>
          </a:p>
          <a:p>
            <a:r>
              <a:rPr lang="en-US" dirty="0" smtClean="0"/>
              <a:t>In certain conditions, </a:t>
            </a:r>
            <a:r>
              <a:rPr lang="en-US" b="1" dirty="0" smtClean="0"/>
              <a:t>simulations exhibit regime changes </a:t>
            </a:r>
            <a:r>
              <a:rPr lang="en-US" dirty="0" smtClean="0"/>
              <a:t>where “losers” become “winners”, etc.</a:t>
            </a:r>
          </a:p>
          <a:p>
            <a:pPr lvl="1"/>
            <a:r>
              <a:rPr lang="en-US" dirty="0" smtClean="0"/>
              <a:t>This type of result is not possible in static analytic and computational models</a:t>
            </a:r>
            <a:endParaRPr lang="en-US" dirty="0"/>
          </a:p>
          <a:p>
            <a:r>
              <a:rPr lang="en-US" dirty="0" smtClean="0"/>
              <a:t>These are </a:t>
            </a:r>
            <a:r>
              <a:rPr lang="en-US" b="1" dirty="0" smtClean="0"/>
              <a:t>stepping stones </a:t>
            </a:r>
            <a:r>
              <a:rPr lang="en-US" dirty="0" smtClean="0"/>
              <a:t>to host-parasite dynamics</a:t>
            </a:r>
            <a:endParaRPr lang="en-US" dirty="0" smtClean="0"/>
          </a:p>
          <a:p>
            <a:endParaRPr lang="en-US" dirty="0"/>
          </a:p>
          <a:p>
            <a:pPr marL="0" indent="0">
              <a:buNone/>
            </a:pPr>
            <a:r>
              <a:rPr lang="en-US" dirty="0" smtClean="0"/>
              <a:t>Presentation slides and </a:t>
            </a:r>
            <a:r>
              <a:rPr lang="en-US" dirty="0" err="1" smtClean="0"/>
              <a:t>NetLogo</a:t>
            </a:r>
            <a:r>
              <a:rPr lang="en-US" dirty="0" smtClean="0"/>
              <a:t> code is here:</a:t>
            </a:r>
          </a:p>
          <a:p>
            <a:r>
              <a:rPr lang="en-US" dirty="0" smtClean="0">
                <a:solidFill>
                  <a:srgbClr val="0000FF"/>
                </a:solidFill>
              </a:rPr>
              <a:t>http://</a:t>
            </a:r>
            <a:r>
              <a:rPr lang="en-US" dirty="0" err="1" smtClean="0">
                <a:solidFill>
                  <a:srgbClr val="0000FF"/>
                </a:solidFill>
              </a:rPr>
              <a:t>xxxxxx</a:t>
            </a:r>
            <a:endParaRPr lang="en-US" dirty="0">
              <a:solidFill>
                <a:srgbClr val="0000FF"/>
              </a:solidFill>
            </a:endParaRPr>
          </a:p>
        </p:txBody>
      </p:sp>
    </p:spTree>
    <p:extLst>
      <p:ext uri="{BB962C8B-B14F-4D97-AF65-F5344CB8AC3E}">
        <p14:creationId xmlns:p14="http://schemas.microsoft.com/office/powerpoint/2010/main" val="401263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Place: Iterated Game Theory</a:t>
            </a:r>
            <a:endParaRPr lang="en-US" dirty="0"/>
          </a:p>
        </p:txBody>
      </p:sp>
      <p:sp>
        <p:nvSpPr>
          <p:cNvPr id="4" name="TextBox 3"/>
          <p:cNvSpPr txBox="1"/>
          <p:nvPr/>
        </p:nvSpPr>
        <p:spPr>
          <a:xfrm>
            <a:off x="5111750" y="1264398"/>
            <a:ext cx="1550625" cy="584776"/>
          </a:xfrm>
          <a:prstGeom prst="rect">
            <a:avLst/>
          </a:prstGeom>
          <a:noFill/>
        </p:spPr>
        <p:txBody>
          <a:bodyPr wrap="none" rtlCol="0">
            <a:spAutoFit/>
          </a:bodyPr>
          <a:lstStyle/>
          <a:p>
            <a:r>
              <a:rPr lang="en-US" sz="3200" dirty="0" smtClean="0">
                <a:solidFill>
                  <a:srgbClr val="008000"/>
                </a:solidFill>
              </a:rPr>
              <a:t>Player A</a:t>
            </a:r>
            <a:endParaRPr lang="en-US" sz="3200" dirty="0">
              <a:solidFill>
                <a:srgbClr val="008000"/>
              </a:solidFill>
            </a:endParaRPr>
          </a:p>
        </p:txBody>
      </p:sp>
      <p:sp>
        <p:nvSpPr>
          <p:cNvPr id="5" name="TextBox 4"/>
          <p:cNvSpPr txBox="1"/>
          <p:nvPr/>
        </p:nvSpPr>
        <p:spPr>
          <a:xfrm>
            <a:off x="572921" y="4016444"/>
            <a:ext cx="1536398" cy="584776"/>
          </a:xfrm>
          <a:prstGeom prst="rect">
            <a:avLst/>
          </a:prstGeom>
          <a:noFill/>
        </p:spPr>
        <p:txBody>
          <a:bodyPr wrap="none" rtlCol="0">
            <a:spAutoFit/>
          </a:bodyPr>
          <a:lstStyle/>
          <a:p>
            <a:r>
              <a:rPr lang="en-US" sz="3200" dirty="0" smtClean="0">
                <a:solidFill>
                  <a:srgbClr val="FF0000"/>
                </a:solidFill>
              </a:rPr>
              <a:t>Player B</a:t>
            </a:r>
            <a:endParaRPr lang="en-US" sz="3200" dirty="0">
              <a:solidFill>
                <a:srgbClr val="FF0000"/>
              </a:solidFill>
            </a:endParaRPr>
          </a:p>
        </p:txBody>
      </p:sp>
      <p:sp>
        <p:nvSpPr>
          <p:cNvPr id="6" name="Rectangle 5"/>
          <p:cNvSpPr/>
          <p:nvPr/>
        </p:nvSpPr>
        <p:spPr>
          <a:xfrm>
            <a:off x="3616670" y="2455333"/>
            <a:ext cx="4511330" cy="3706997"/>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098322" y="3123623"/>
            <a:ext cx="1442222" cy="584776"/>
          </a:xfrm>
          <a:prstGeom prst="rect">
            <a:avLst/>
          </a:prstGeom>
          <a:noFill/>
        </p:spPr>
        <p:txBody>
          <a:bodyPr wrap="none" rtlCol="0">
            <a:spAutoFit/>
          </a:bodyPr>
          <a:lstStyle/>
          <a:p>
            <a:r>
              <a:rPr lang="en-US" sz="3200" dirty="0" smtClean="0"/>
              <a:t>Move 1</a:t>
            </a:r>
            <a:endParaRPr lang="en-US" sz="3200" dirty="0"/>
          </a:p>
        </p:txBody>
      </p:sp>
      <p:sp>
        <p:nvSpPr>
          <p:cNvPr id="8" name="TextBox 7"/>
          <p:cNvSpPr txBox="1"/>
          <p:nvPr/>
        </p:nvSpPr>
        <p:spPr>
          <a:xfrm>
            <a:off x="2098322" y="4774912"/>
            <a:ext cx="1442222" cy="584776"/>
          </a:xfrm>
          <a:prstGeom prst="rect">
            <a:avLst/>
          </a:prstGeom>
          <a:noFill/>
        </p:spPr>
        <p:txBody>
          <a:bodyPr wrap="none" rtlCol="0">
            <a:spAutoFit/>
          </a:bodyPr>
          <a:lstStyle/>
          <a:p>
            <a:r>
              <a:rPr lang="en-US" sz="3200" dirty="0" smtClean="0"/>
              <a:t>Move 2</a:t>
            </a:r>
            <a:endParaRPr lang="en-US" sz="3200" dirty="0"/>
          </a:p>
        </p:txBody>
      </p:sp>
      <p:sp>
        <p:nvSpPr>
          <p:cNvPr id="9" name="TextBox 8"/>
          <p:cNvSpPr txBox="1"/>
          <p:nvPr/>
        </p:nvSpPr>
        <p:spPr>
          <a:xfrm>
            <a:off x="3840204" y="1870557"/>
            <a:ext cx="1442222" cy="584776"/>
          </a:xfrm>
          <a:prstGeom prst="rect">
            <a:avLst/>
          </a:prstGeom>
          <a:noFill/>
        </p:spPr>
        <p:txBody>
          <a:bodyPr wrap="none" rtlCol="0">
            <a:spAutoFit/>
          </a:bodyPr>
          <a:lstStyle/>
          <a:p>
            <a:r>
              <a:rPr lang="en-US" sz="3200" dirty="0" smtClean="0"/>
              <a:t>Move 1</a:t>
            </a:r>
            <a:endParaRPr lang="en-US" sz="3200" dirty="0"/>
          </a:p>
        </p:txBody>
      </p:sp>
      <p:sp>
        <p:nvSpPr>
          <p:cNvPr id="10" name="TextBox 9"/>
          <p:cNvSpPr txBox="1"/>
          <p:nvPr/>
        </p:nvSpPr>
        <p:spPr>
          <a:xfrm>
            <a:off x="6293553" y="1870557"/>
            <a:ext cx="1442222" cy="584776"/>
          </a:xfrm>
          <a:prstGeom prst="rect">
            <a:avLst/>
          </a:prstGeom>
          <a:noFill/>
        </p:spPr>
        <p:txBody>
          <a:bodyPr wrap="none" rtlCol="0">
            <a:spAutoFit/>
          </a:bodyPr>
          <a:lstStyle/>
          <a:p>
            <a:r>
              <a:rPr lang="en-US" sz="3200" dirty="0" smtClean="0"/>
              <a:t>Move 2</a:t>
            </a:r>
            <a:endParaRPr lang="en-US" sz="3200" dirty="0"/>
          </a:p>
        </p:txBody>
      </p:sp>
      <p:cxnSp>
        <p:nvCxnSpPr>
          <p:cNvPr id="12" name="Straight Connector 11"/>
          <p:cNvCxnSpPr>
            <a:stCxn id="6" idx="0"/>
            <a:endCxn id="6" idx="2"/>
          </p:cNvCxnSpPr>
          <p:nvPr/>
        </p:nvCxnSpPr>
        <p:spPr>
          <a:xfrm>
            <a:off x="5872335" y="2455333"/>
            <a:ext cx="0" cy="3706997"/>
          </a:xfrm>
          <a:prstGeom prst="line">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cxnSp>
      <p:cxnSp>
        <p:nvCxnSpPr>
          <p:cNvPr id="13" name="Straight Connector 12"/>
          <p:cNvCxnSpPr>
            <a:stCxn id="6" idx="3"/>
            <a:endCxn id="6" idx="1"/>
          </p:cNvCxnSpPr>
          <p:nvPr/>
        </p:nvCxnSpPr>
        <p:spPr>
          <a:xfrm flipH="1">
            <a:off x="3616670" y="4308832"/>
            <a:ext cx="4511330" cy="0"/>
          </a:xfrm>
          <a:prstGeom prst="line">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cxnSp>
      <p:sp>
        <p:nvSpPr>
          <p:cNvPr id="16" name="TextBox 15"/>
          <p:cNvSpPr txBox="1"/>
          <p:nvPr/>
        </p:nvSpPr>
        <p:spPr>
          <a:xfrm>
            <a:off x="4237512" y="6248166"/>
            <a:ext cx="3269645" cy="461665"/>
          </a:xfrm>
          <a:prstGeom prst="rect">
            <a:avLst/>
          </a:prstGeom>
          <a:solidFill>
            <a:schemeClr val="bg1">
              <a:lumMod val="95000"/>
            </a:schemeClr>
          </a:solidFill>
          <a:effectLst>
            <a:outerShdw blurRad="95250" dist="190500" dir="2700000" algn="tl" rotWithShape="0">
              <a:srgbClr val="000000">
                <a:alpha val="11000"/>
              </a:srgbClr>
            </a:outerShdw>
          </a:effectLst>
        </p:spPr>
        <p:txBody>
          <a:bodyPr wrap="none" rtlCol="0">
            <a:spAutoFit/>
          </a:bodyPr>
          <a:lstStyle/>
          <a:p>
            <a:r>
              <a:rPr lang="en-US" sz="2400" dirty="0" smtClean="0">
                <a:solidFill>
                  <a:srgbClr val="008000"/>
                </a:solidFill>
              </a:rPr>
              <a:t>Payoff  to A </a:t>
            </a:r>
            <a:r>
              <a:rPr lang="en-US" sz="2400" dirty="0" smtClean="0"/>
              <a:t>, </a:t>
            </a:r>
            <a:r>
              <a:rPr lang="en-US" sz="2400" dirty="0">
                <a:solidFill>
                  <a:srgbClr val="FF0000"/>
                </a:solidFill>
              </a:rPr>
              <a:t>Payoff  to </a:t>
            </a:r>
            <a:r>
              <a:rPr lang="en-US" sz="2400" dirty="0" smtClean="0">
                <a:solidFill>
                  <a:srgbClr val="FF0000"/>
                </a:solidFill>
              </a:rPr>
              <a:t>B</a:t>
            </a:r>
            <a:endParaRPr lang="en-US" sz="2400" dirty="0">
              <a:solidFill>
                <a:srgbClr val="FF0000"/>
              </a:solidFill>
            </a:endParaRPr>
          </a:p>
        </p:txBody>
      </p:sp>
      <p:sp>
        <p:nvSpPr>
          <p:cNvPr id="17" name="TextBox 16"/>
          <p:cNvSpPr txBox="1"/>
          <p:nvPr/>
        </p:nvSpPr>
        <p:spPr>
          <a:xfrm>
            <a:off x="3976544" y="3062068"/>
            <a:ext cx="1117914" cy="646331"/>
          </a:xfrm>
          <a:prstGeom prst="rect">
            <a:avLst/>
          </a:prstGeom>
          <a:noFill/>
        </p:spPr>
        <p:txBody>
          <a:bodyPr wrap="none" rtlCol="0">
            <a:spAutoFit/>
          </a:bodyPr>
          <a:lstStyle/>
          <a:p>
            <a:r>
              <a:rPr lang="en-US" sz="3600" dirty="0" smtClean="0">
                <a:solidFill>
                  <a:srgbClr val="008000"/>
                </a:solidFill>
              </a:rPr>
              <a:t>3 </a:t>
            </a:r>
            <a:r>
              <a:rPr lang="en-US" sz="3600" dirty="0"/>
              <a:t>,</a:t>
            </a:r>
            <a:r>
              <a:rPr lang="en-US" sz="3600" dirty="0" smtClean="0"/>
              <a:t> </a:t>
            </a:r>
            <a:r>
              <a:rPr lang="en-US" sz="3600" dirty="0" smtClean="0">
                <a:solidFill>
                  <a:srgbClr val="FF0000"/>
                </a:solidFill>
              </a:rPr>
              <a:t>-3</a:t>
            </a:r>
            <a:endParaRPr lang="en-US" sz="3600" dirty="0">
              <a:solidFill>
                <a:srgbClr val="FF0000"/>
              </a:solidFill>
            </a:endParaRPr>
          </a:p>
        </p:txBody>
      </p:sp>
      <p:sp>
        <p:nvSpPr>
          <p:cNvPr id="18" name="TextBox 17"/>
          <p:cNvSpPr txBox="1"/>
          <p:nvPr/>
        </p:nvSpPr>
        <p:spPr>
          <a:xfrm>
            <a:off x="6293553" y="4774912"/>
            <a:ext cx="1117914" cy="646331"/>
          </a:xfrm>
          <a:prstGeom prst="rect">
            <a:avLst/>
          </a:prstGeom>
          <a:noFill/>
        </p:spPr>
        <p:txBody>
          <a:bodyPr wrap="none" rtlCol="0">
            <a:spAutoFit/>
          </a:bodyPr>
          <a:lstStyle/>
          <a:p>
            <a:r>
              <a:rPr lang="en-US" sz="3600" dirty="0" smtClean="0">
                <a:solidFill>
                  <a:srgbClr val="008000"/>
                </a:solidFill>
              </a:rPr>
              <a:t>5 </a:t>
            </a:r>
            <a:r>
              <a:rPr lang="en-US" sz="3600" dirty="0"/>
              <a:t>,</a:t>
            </a:r>
            <a:r>
              <a:rPr lang="en-US" sz="3600" dirty="0" smtClean="0"/>
              <a:t> </a:t>
            </a:r>
            <a:r>
              <a:rPr lang="en-US" sz="3600" dirty="0" smtClean="0">
                <a:solidFill>
                  <a:srgbClr val="FF0000"/>
                </a:solidFill>
              </a:rPr>
              <a:t>-2</a:t>
            </a:r>
            <a:endParaRPr lang="en-US" sz="3600" dirty="0">
              <a:solidFill>
                <a:srgbClr val="FF0000"/>
              </a:solidFill>
            </a:endParaRPr>
          </a:p>
        </p:txBody>
      </p:sp>
      <p:sp>
        <p:nvSpPr>
          <p:cNvPr id="19" name="TextBox 18"/>
          <p:cNvSpPr txBox="1"/>
          <p:nvPr/>
        </p:nvSpPr>
        <p:spPr>
          <a:xfrm>
            <a:off x="3993836" y="4774912"/>
            <a:ext cx="1117914" cy="646331"/>
          </a:xfrm>
          <a:prstGeom prst="rect">
            <a:avLst/>
          </a:prstGeom>
          <a:noFill/>
        </p:spPr>
        <p:txBody>
          <a:bodyPr wrap="none" rtlCol="0">
            <a:spAutoFit/>
          </a:bodyPr>
          <a:lstStyle/>
          <a:p>
            <a:r>
              <a:rPr lang="en-US" sz="3600" dirty="0" smtClean="0">
                <a:solidFill>
                  <a:srgbClr val="008000"/>
                </a:solidFill>
              </a:rPr>
              <a:t>-1 </a:t>
            </a:r>
            <a:r>
              <a:rPr lang="en-US" sz="3600" dirty="0"/>
              <a:t>,</a:t>
            </a:r>
            <a:r>
              <a:rPr lang="en-US" sz="3600" dirty="0" smtClean="0"/>
              <a:t> </a:t>
            </a:r>
            <a:r>
              <a:rPr lang="en-US" sz="3600" dirty="0">
                <a:solidFill>
                  <a:srgbClr val="FF0000"/>
                </a:solidFill>
              </a:rPr>
              <a:t>2</a:t>
            </a:r>
          </a:p>
        </p:txBody>
      </p:sp>
      <p:sp>
        <p:nvSpPr>
          <p:cNvPr id="20" name="TextBox 19"/>
          <p:cNvSpPr txBox="1"/>
          <p:nvPr/>
        </p:nvSpPr>
        <p:spPr>
          <a:xfrm>
            <a:off x="6293553" y="3062068"/>
            <a:ext cx="872204" cy="646331"/>
          </a:xfrm>
          <a:prstGeom prst="rect">
            <a:avLst/>
          </a:prstGeom>
          <a:noFill/>
        </p:spPr>
        <p:txBody>
          <a:bodyPr wrap="none" rtlCol="0">
            <a:spAutoFit/>
          </a:bodyPr>
          <a:lstStyle/>
          <a:p>
            <a:r>
              <a:rPr lang="en-US" sz="3600" dirty="0">
                <a:solidFill>
                  <a:srgbClr val="008000"/>
                </a:solidFill>
              </a:rPr>
              <a:t>1</a:t>
            </a:r>
            <a:r>
              <a:rPr lang="en-US" sz="3600" dirty="0" smtClean="0"/>
              <a:t>, </a:t>
            </a:r>
            <a:r>
              <a:rPr lang="en-US" sz="3600" dirty="0">
                <a:solidFill>
                  <a:srgbClr val="FF0000"/>
                </a:solidFill>
              </a:rPr>
              <a:t>1</a:t>
            </a:r>
          </a:p>
        </p:txBody>
      </p:sp>
    </p:spTree>
    <p:extLst>
      <p:ext uri="{BB962C8B-B14F-4D97-AF65-F5344CB8AC3E}">
        <p14:creationId xmlns:p14="http://schemas.microsoft.com/office/powerpoint/2010/main" val="55002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Place: Iterated Game Theory</a:t>
            </a:r>
            <a:endParaRPr lang="en-US" dirty="0"/>
          </a:p>
        </p:txBody>
      </p:sp>
      <p:sp>
        <p:nvSpPr>
          <p:cNvPr id="4" name="TextBox 3"/>
          <p:cNvSpPr txBox="1"/>
          <p:nvPr/>
        </p:nvSpPr>
        <p:spPr>
          <a:xfrm>
            <a:off x="5111750" y="1264398"/>
            <a:ext cx="1550625" cy="584776"/>
          </a:xfrm>
          <a:prstGeom prst="rect">
            <a:avLst/>
          </a:prstGeom>
          <a:noFill/>
        </p:spPr>
        <p:txBody>
          <a:bodyPr wrap="none" rtlCol="0">
            <a:spAutoFit/>
          </a:bodyPr>
          <a:lstStyle/>
          <a:p>
            <a:r>
              <a:rPr lang="en-US" sz="3200" dirty="0" smtClean="0">
                <a:solidFill>
                  <a:srgbClr val="008000"/>
                </a:solidFill>
              </a:rPr>
              <a:t>Player A</a:t>
            </a:r>
            <a:endParaRPr lang="en-US" sz="3200" dirty="0">
              <a:solidFill>
                <a:srgbClr val="008000"/>
              </a:solidFill>
            </a:endParaRPr>
          </a:p>
        </p:txBody>
      </p:sp>
      <p:sp>
        <p:nvSpPr>
          <p:cNvPr id="5" name="TextBox 4"/>
          <p:cNvSpPr txBox="1"/>
          <p:nvPr/>
        </p:nvSpPr>
        <p:spPr>
          <a:xfrm>
            <a:off x="572921" y="4016444"/>
            <a:ext cx="1536398" cy="584776"/>
          </a:xfrm>
          <a:prstGeom prst="rect">
            <a:avLst/>
          </a:prstGeom>
          <a:noFill/>
        </p:spPr>
        <p:txBody>
          <a:bodyPr wrap="none" rtlCol="0">
            <a:spAutoFit/>
          </a:bodyPr>
          <a:lstStyle/>
          <a:p>
            <a:r>
              <a:rPr lang="en-US" sz="3200" dirty="0" smtClean="0">
                <a:solidFill>
                  <a:srgbClr val="FF0000"/>
                </a:solidFill>
              </a:rPr>
              <a:t>Player B</a:t>
            </a:r>
            <a:endParaRPr lang="en-US" sz="3200" dirty="0">
              <a:solidFill>
                <a:srgbClr val="FF0000"/>
              </a:solidFill>
            </a:endParaRPr>
          </a:p>
        </p:txBody>
      </p:sp>
      <p:sp>
        <p:nvSpPr>
          <p:cNvPr id="6" name="Rectangle 5"/>
          <p:cNvSpPr/>
          <p:nvPr/>
        </p:nvSpPr>
        <p:spPr>
          <a:xfrm>
            <a:off x="3616670" y="2455333"/>
            <a:ext cx="4511330" cy="3706997"/>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098322" y="3123623"/>
            <a:ext cx="1442222" cy="584776"/>
          </a:xfrm>
          <a:prstGeom prst="rect">
            <a:avLst/>
          </a:prstGeom>
          <a:noFill/>
        </p:spPr>
        <p:txBody>
          <a:bodyPr wrap="none" rtlCol="0">
            <a:spAutoFit/>
          </a:bodyPr>
          <a:lstStyle/>
          <a:p>
            <a:r>
              <a:rPr lang="en-US" sz="3200" dirty="0" smtClean="0"/>
              <a:t>Move 1</a:t>
            </a:r>
            <a:endParaRPr lang="en-US" sz="3200" dirty="0"/>
          </a:p>
        </p:txBody>
      </p:sp>
      <p:sp>
        <p:nvSpPr>
          <p:cNvPr id="8" name="TextBox 7"/>
          <p:cNvSpPr txBox="1"/>
          <p:nvPr/>
        </p:nvSpPr>
        <p:spPr>
          <a:xfrm>
            <a:off x="2098322" y="4774912"/>
            <a:ext cx="1442222" cy="584776"/>
          </a:xfrm>
          <a:prstGeom prst="rect">
            <a:avLst/>
          </a:prstGeom>
          <a:noFill/>
        </p:spPr>
        <p:txBody>
          <a:bodyPr wrap="none" rtlCol="0">
            <a:spAutoFit/>
          </a:bodyPr>
          <a:lstStyle/>
          <a:p>
            <a:r>
              <a:rPr lang="en-US" sz="3200" dirty="0" smtClean="0"/>
              <a:t>Move 2</a:t>
            </a:r>
            <a:endParaRPr lang="en-US" sz="3200" dirty="0"/>
          </a:p>
        </p:txBody>
      </p:sp>
      <p:sp>
        <p:nvSpPr>
          <p:cNvPr id="10" name="TextBox 9"/>
          <p:cNvSpPr txBox="1"/>
          <p:nvPr/>
        </p:nvSpPr>
        <p:spPr>
          <a:xfrm>
            <a:off x="6293553" y="1870557"/>
            <a:ext cx="1442222" cy="584776"/>
          </a:xfrm>
          <a:prstGeom prst="rect">
            <a:avLst/>
          </a:prstGeom>
          <a:noFill/>
        </p:spPr>
        <p:txBody>
          <a:bodyPr wrap="none" rtlCol="0">
            <a:spAutoFit/>
          </a:bodyPr>
          <a:lstStyle/>
          <a:p>
            <a:r>
              <a:rPr lang="en-US" sz="3200" dirty="0" smtClean="0"/>
              <a:t>Move 2</a:t>
            </a:r>
            <a:endParaRPr lang="en-US" sz="3200" dirty="0"/>
          </a:p>
        </p:txBody>
      </p:sp>
      <p:cxnSp>
        <p:nvCxnSpPr>
          <p:cNvPr id="12" name="Straight Connector 11"/>
          <p:cNvCxnSpPr>
            <a:stCxn id="6" idx="0"/>
            <a:endCxn id="6" idx="2"/>
          </p:cNvCxnSpPr>
          <p:nvPr/>
        </p:nvCxnSpPr>
        <p:spPr>
          <a:xfrm>
            <a:off x="5872335" y="2455333"/>
            <a:ext cx="0" cy="3706997"/>
          </a:xfrm>
          <a:prstGeom prst="line">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cxnSp>
      <p:cxnSp>
        <p:nvCxnSpPr>
          <p:cNvPr id="13" name="Straight Connector 12"/>
          <p:cNvCxnSpPr>
            <a:stCxn id="6" idx="3"/>
            <a:endCxn id="6" idx="1"/>
          </p:cNvCxnSpPr>
          <p:nvPr/>
        </p:nvCxnSpPr>
        <p:spPr>
          <a:xfrm flipH="1">
            <a:off x="3616670" y="4308832"/>
            <a:ext cx="4511330" cy="0"/>
          </a:xfrm>
          <a:prstGeom prst="line">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cxnSp>
      <p:sp>
        <p:nvSpPr>
          <p:cNvPr id="16" name="TextBox 15"/>
          <p:cNvSpPr txBox="1"/>
          <p:nvPr/>
        </p:nvSpPr>
        <p:spPr>
          <a:xfrm>
            <a:off x="4237512" y="6248166"/>
            <a:ext cx="3269645" cy="461665"/>
          </a:xfrm>
          <a:prstGeom prst="rect">
            <a:avLst/>
          </a:prstGeom>
          <a:solidFill>
            <a:schemeClr val="bg1">
              <a:lumMod val="95000"/>
            </a:schemeClr>
          </a:solidFill>
          <a:effectLst>
            <a:outerShdw blurRad="95250" dist="190500" dir="2700000" algn="tl" rotWithShape="0">
              <a:srgbClr val="000000">
                <a:alpha val="11000"/>
              </a:srgbClr>
            </a:outerShdw>
          </a:effectLst>
        </p:spPr>
        <p:txBody>
          <a:bodyPr wrap="none" rtlCol="0">
            <a:spAutoFit/>
          </a:bodyPr>
          <a:lstStyle/>
          <a:p>
            <a:r>
              <a:rPr lang="en-US" sz="2400" dirty="0" smtClean="0">
                <a:solidFill>
                  <a:srgbClr val="008000"/>
                </a:solidFill>
              </a:rPr>
              <a:t>Payoff  to A </a:t>
            </a:r>
            <a:r>
              <a:rPr lang="en-US" sz="2400" dirty="0" smtClean="0"/>
              <a:t>, </a:t>
            </a:r>
            <a:r>
              <a:rPr lang="en-US" sz="2400" dirty="0">
                <a:solidFill>
                  <a:srgbClr val="FF0000"/>
                </a:solidFill>
              </a:rPr>
              <a:t>Payoff  to </a:t>
            </a:r>
            <a:r>
              <a:rPr lang="en-US" sz="2400" dirty="0" smtClean="0">
                <a:solidFill>
                  <a:srgbClr val="FF0000"/>
                </a:solidFill>
              </a:rPr>
              <a:t>B</a:t>
            </a:r>
            <a:endParaRPr lang="en-US" sz="2400" dirty="0">
              <a:solidFill>
                <a:srgbClr val="FF0000"/>
              </a:solidFill>
            </a:endParaRPr>
          </a:p>
        </p:txBody>
      </p:sp>
      <p:sp>
        <p:nvSpPr>
          <p:cNvPr id="18" name="TextBox 17"/>
          <p:cNvSpPr txBox="1"/>
          <p:nvPr/>
        </p:nvSpPr>
        <p:spPr>
          <a:xfrm>
            <a:off x="6293553" y="4774912"/>
            <a:ext cx="1117914" cy="646331"/>
          </a:xfrm>
          <a:prstGeom prst="rect">
            <a:avLst/>
          </a:prstGeom>
          <a:noFill/>
        </p:spPr>
        <p:txBody>
          <a:bodyPr wrap="none" rtlCol="0">
            <a:spAutoFit/>
          </a:bodyPr>
          <a:lstStyle/>
          <a:p>
            <a:r>
              <a:rPr lang="en-US" sz="3600" dirty="0" smtClean="0">
                <a:solidFill>
                  <a:srgbClr val="008000"/>
                </a:solidFill>
              </a:rPr>
              <a:t>5 </a:t>
            </a:r>
            <a:r>
              <a:rPr lang="en-US" sz="3600" dirty="0"/>
              <a:t>,</a:t>
            </a:r>
            <a:r>
              <a:rPr lang="en-US" sz="3600" dirty="0" smtClean="0"/>
              <a:t> </a:t>
            </a:r>
            <a:r>
              <a:rPr lang="en-US" sz="3600" dirty="0" smtClean="0">
                <a:solidFill>
                  <a:srgbClr val="FF0000"/>
                </a:solidFill>
              </a:rPr>
              <a:t>-2</a:t>
            </a:r>
            <a:endParaRPr lang="en-US" sz="3600" dirty="0">
              <a:solidFill>
                <a:srgbClr val="FF0000"/>
              </a:solidFill>
            </a:endParaRPr>
          </a:p>
        </p:txBody>
      </p:sp>
      <p:sp>
        <p:nvSpPr>
          <p:cNvPr id="19" name="TextBox 18"/>
          <p:cNvSpPr txBox="1"/>
          <p:nvPr/>
        </p:nvSpPr>
        <p:spPr>
          <a:xfrm>
            <a:off x="3993836" y="4774912"/>
            <a:ext cx="1117914" cy="646331"/>
          </a:xfrm>
          <a:prstGeom prst="rect">
            <a:avLst/>
          </a:prstGeom>
          <a:noFill/>
        </p:spPr>
        <p:txBody>
          <a:bodyPr wrap="none" rtlCol="0">
            <a:spAutoFit/>
          </a:bodyPr>
          <a:lstStyle/>
          <a:p>
            <a:r>
              <a:rPr lang="en-US" sz="3600" dirty="0" smtClean="0">
                <a:solidFill>
                  <a:srgbClr val="008000"/>
                </a:solidFill>
              </a:rPr>
              <a:t>-1 </a:t>
            </a:r>
            <a:r>
              <a:rPr lang="en-US" sz="3600" dirty="0"/>
              <a:t>,</a:t>
            </a:r>
            <a:r>
              <a:rPr lang="en-US" sz="3600" dirty="0" smtClean="0"/>
              <a:t> </a:t>
            </a:r>
            <a:r>
              <a:rPr lang="en-US" sz="3600" dirty="0">
                <a:solidFill>
                  <a:srgbClr val="FF0000"/>
                </a:solidFill>
              </a:rPr>
              <a:t>2</a:t>
            </a:r>
          </a:p>
        </p:txBody>
      </p:sp>
      <p:sp>
        <p:nvSpPr>
          <p:cNvPr id="20" name="TextBox 19"/>
          <p:cNvSpPr txBox="1"/>
          <p:nvPr/>
        </p:nvSpPr>
        <p:spPr>
          <a:xfrm>
            <a:off x="6293553" y="3062068"/>
            <a:ext cx="872204" cy="646331"/>
          </a:xfrm>
          <a:prstGeom prst="rect">
            <a:avLst/>
          </a:prstGeom>
          <a:noFill/>
        </p:spPr>
        <p:txBody>
          <a:bodyPr wrap="none" rtlCol="0">
            <a:spAutoFit/>
          </a:bodyPr>
          <a:lstStyle/>
          <a:p>
            <a:r>
              <a:rPr lang="en-US" sz="3600" dirty="0">
                <a:solidFill>
                  <a:srgbClr val="008000"/>
                </a:solidFill>
              </a:rPr>
              <a:t>1</a:t>
            </a:r>
            <a:r>
              <a:rPr lang="en-US" sz="3600" dirty="0" smtClean="0"/>
              <a:t>, </a:t>
            </a:r>
            <a:r>
              <a:rPr lang="en-US" sz="3600" dirty="0">
                <a:solidFill>
                  <a:srgbClr val="FF0000"/>
                </a:solidFill>
              </a:rPr>
              <a:t>1</a:t>
            </a:r>
          </a:p>
        </p:txBody>
      </p:sp>
      <p:sp>
        <p:nvSpPr>
          <p:cNvPr id="3" name="Rectangle 2"/>
          <p:cNvSpPr/>
          <p:nvPr/>
        </p:nvSpPr>
        <p:spPr>
          <a:xfrm>
            <a:off x="572921" y="1264398"/>
            <a:ext cx="8432800" cy="5593602"/>
          </a:xfrm>
          <a:prstGeom prst="rect">
            <a:avLst/>
          </a:prstGeom>
          <a:solidFill>
            <a:schemeClr val="bg1">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3840204" y="1870557"/>
            <a:ext cx="1442222" cy="584776"/>
          </a:xfrm>
          <a:prstGeom prst="rect">
            <a:avLst/>
          </a:prstGeom>
          <a:noFill/>
        </p:spPr>
        <p:txBody>
          <a:bodyPr wrap="none" rtlCol="0">
            <a:spAutoFit/>
          </a:bodyPr>
          <a:lstStyle/>
          <a:p>
            <a:r>
              <a:rPr lang="en-US" sz="3200" dirty="0" smtClean="0"/>
              <a:t>Move 1</a:t>
            </a:r>
            <a:endParaRPr lang="en-US" sz="3200" dirty="0"/>
          </a:p>
        </p:txBody>
      </p:sp>
      <p:sp>
        <p:nvSpPr>
          <p:cNvPr id="17" name="TextBox 16"/>
          <p:cNvSpPr txBox="1"/>
          <p:nvPr/>
        </p:nvSpPr>
        <p:spPr>
          <a:xfrm>
            <a:off x="3976544" y="3062068"/>
            <a:ext cx="1117914" cy="646331"/>
          </a:xfrm>
          <a:prstGeom prst="rect">
            <a:avLst/>
          </a:prstGeom>
          <a:noFill/>
        </p:spPr>
        <p:txBody>
          <a:bodyPr wrap="none" rtlCol="0">
            <a:spAutoFit/>
          </a:bodyPr>
          <a:lstStyle/>
          <a:p>
            <a:r>
              <a:rPr lang="en-US" sz="3600" dirty="0" smtClean="0">
                <a:solidFill>
                  <a:srgbClr val="008000"/>
                </a:solidFill>
              </a:rPr>
              <a:t>3 </a:t>
            </a:r>
            <a:r>
              <a:rPr lang="en-US" sz="3600" dirty="0"/>
              <a:t>,</a:t>
            </a:r>
            <a:r>
              <a:rPr lang="en-US" sz="3600" dirty="0" smtClean="0"/>
              <a:t> </a:t>
            </a:r>
            <a:r>
              <a:rPr lang="en-US" sz="3600" dirty="0" smtClean="0">
                <a:solidFill>
                  <a:srgbClr val="FF0000"/>
                </a:solidFill>
              </a:rPr>
              <a:t>-3</a:t>
            </a:r>
            <a:endParaRPr lang="en-US" sz="3600" dirty="0">
              <a:solidFill>
                <a:srgbClr val="FF0000"/>
              </a:solidFill>
            </a:endParaRPr>
          </a:p>
        </p:txBody>
      </p:sp>
      <p:sp>
        <p:nvSpPr>
          <p:cNvPr id="21" name="Freeform 20"/>
          <p:cNvSpPr/>
          <p:nvPr/>
        </p:nvSpPr>
        <p:spPr>
          <a:xfrm>
            <a:off x="3534833" y="1600155"/>
            <a:ext cx="2016225" cy="2626377"/>
          </a:xfrm>
          <a:custGeom>
            <a:avLst/>
            <a:gdLst>
              <a:gd name="connsiteX0" fmla="*/ 0 w 2016225"/>
              <a:gd name="connsiteY0" fmla="*/ 1278512 h 2626377"/>
              <a:gd name="connsiteX1" fmla="*/ 762000 w 2016225"/>
              <a:gd name="connsiteY1" fmla="*/ 50845 h 2626377"/>
              <a:gd name="connsiteX2" fmla="*/ 1756834 w 2016225"/>
              <a:gd name="connsiteY2" fmla="*/ 326012 h 2626377"/>
              <a:gd name="connsiteX3" fmla="*/ 2010834 w 2016225"/>
              <a:gd name="connsiteY3" fmla="*/ 1172678 h 2626377"/>
              <a:gd name="connsiteX4" fmla="*/ 1778000 w 2016225"/>
              <a:gd name="connsiteY4" fmla="*/ 2527345 h 2626377"/>
              <a:gd name="connsiteX5" fmla="*/ 296334 w 2016225"/>
              <a:gd name="connsiteY5" fmla="*/ 2315678 h 2626377"/>
              <a:gd name="connsiteX6" fmla="*/ 148167 w 2016225"/>
              <a:gd name="connsiteY6" fmla="*/ 664678 h 2626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6225" h="2626377">
                <a:moveTo>
                  <a:pt x="0" y="1278512"/>
                </a:moveTo>
                <a:cubicBezTo>
                  <a:pt x="234597" y="744053"/>
                  <a:pt x="469194" y="209595"/>
                  <a:pt x="762000" y="50845"/>
                </a:cubicBezTo>
                <a:cubicBezTo>
                  <a:pt x="1054806" y="-107905"/>
                  <a:pt x="1548695" y="139040"/>
                  <a:pt x="1756834" y="326012"/>
                </a:cubicBezTo>
                <a:cubicBezTo>
                  <a:pt x="1964973" y="512984"/>
                  <a:pt x="2007306" y="805789"/>
                  <a:pt x="2010834" y="1172678"/>
                </a:cubicBezTo>
                <a:cubicBezTo>
                  <a:pt x="2014362" y="1539567"/>
                  <a:pt x="2063750" y="2336845"/>
                  <a:pt x="1778000" y="2527345"/>
                </a:cubicBezTo>
                <a:cubicBezTo>
                  <a:pt x="1492250" y="2717845"/>
                  <a:pt x="567973" y="2626122"/>
                  <a:pt x="296334" y="2315678"/>
                </a:cubicBezTo>
                <a:cubicBezTo>
                  <a:pt x="24695" y="2005234"/>
                  <a:pt x="148167" y="664678"/>
                  <a:pt x="148167" y="66467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Freeform 21"/>
          <p:cNvSpPr/>
          <p:nvPr/>
        </p:nvSpPr>
        <p:spPr>
          <a:xfrm>
            <a:off x="1944504" y="1968500"/>
            <a:ext cx="1672166" cy="592667"/>
          </a:xfrm>
          <a:custGeom>
            <a:avLst/>
            <a:gdLst>
              <a:gd name="connsiteX0" fmla="*/ 0 w 1672166"/>
              <a:gd name="connsiteY0" fmla="*/ 0 h 592667"/>
              <a:gd name="connsiteX1" fmla="*/ 931333 w 1672166"/>
              <a:gd name="connsiteY1" fmla="*/ 486833 h 592667"/>
              <a:gd name="connsiteX2" fmla="*/ 1672166 w 1672166"/>
              <a:gd name="connsiteY2" fmla="*/ 592667 h 592667"/>
            </a:gdLst>
            <a:ahLst/>
            <a:cxnLst>
              <a:cxn ang="0">
                <a:pos x="connsiteX0" y="connsiteY0"/>
              </a:cxn>
              <a:cxn ang="0">
                <a:pos x="connsiteX1" y="connsiteY1"/>
              </a:cxn>
              <a:cxn ang="0">
                <a:pos x="connsiteX2" y="connsiteY2"/>
              </a:cxn>
            </a:cxnLst>
            <a:rect l="l" t="t" r="r" b="b"/>
            <a:pathLst>
              <a:path w="1672166" h="592667">
                <a:moveTo>
                  <a:pt x="0" y="0"/>
                </a:moveTo>
                <a:cubicBezTo>
                  <a:pt x="326319" y="194027"/>
                  <a:pt x="652639" y="388055"/>
                  <a:pt x="931333" y="486833"/>
                </a:cubicBezTo>
                <a:cubicBezTo>
                  <a:pt x="1210027" y="585611"/>
                  <a:pt x="1672166" y="592667"/>
                  <a:pt x="1672166" y="592667"/>
                </a:cubicBezTo>
              </a:path>
            </a:pathLst>
          </a:custGeom>
          <a:ln>
            <a:solidFill>
              <a:srgbClr val="FF0000"/>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54939" y="1035560"/>
            <a:ext cx="3000704" cy="954107"/>
          </a:xfrm>
          <a:prstGeom prst="rect">
            <a:avLst/>
          </a:prstGeom>
          <a:noFill/>
        </p:spPr>
        <p:txBody>
          <a:bodyPr wrap="none" rtlCol="0">
            <a:spAutoFit/>
          </a:bodyPr>
          <a:lstStyle/>
          <a:p>
            <a:r>
              <a:rPr lang="en-US" sz="2800" i="1" dirty="0" smtClean="0">
                <a:solidFill>
                  <a:srgbClr val="0000FF"/>
                </a:solidFill>
              </a:rPr>
              <a:t>What is a “move”?</a:t>
            </a:r>
          </a:p>
          <a:p>
            <a:r>
              <a:rPr lang="en-US" sz="2800" i="1" dirty="0" smtClean="0">
                <a:solidFill>
                  <a:srgbClr val="0000FF"/>
                </a:solidFill>
              </a:rPr>
              <a:t>         … a “payoff”?</a:t>
            </a:r>
            <a:endParaRPr lang="en-US" sz="2800" i="1" dirty="0">
              <a:solidFill>
                <a:srgbClr val="0000FF"/>
              </a:solidFill>
            </a:endParaRPr>
          </a:p>
        </p:txBody>
      </p:sp>
    </p:spTree>
    <p:extLst>
      <p:ext uri="{BB962C8B-B14F-4D97-AF65-F5344CB8AC3E}">
        <p14:creationId xmlns:p14="http://schemas.microsoft.com/office/powerpoint/2010/main" val="153183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Model of Cyber Security Investment</a:t>
            </a:r>
          </a:p>
        </p:txBody>
      </p:sp>
      <p:sp>
        <p:nvSpPr>
          <p:cNvPr id="3" name="Content Placeholder 2"/>
          <p:cNvSpPr>
            <a:spLocks noGrp="1"/>
          </p:cNvSpPr>
          <p:nvPr>
            <p:ph idx="1"/>
          </p:nvPr>
        </p:nvSpPr>
        <p:spPr>
          <a:xfrm>
            <a:off x="457200" y="1126087"/>
            <a:ext cx="8229600" cy="5583745"/>
          </a:xfrm>
        </p:spPr>
        <p:txBody>
          <a:bodyPr>
            <a:normAutofit/>
          </a:bodyPr>
          <a:lstStyle/>
          <a:p>
            <a:r>
              <a:rPr lang="en-US" dirty="0"/>
              <a:t>Each Time Step, every Player chooses a “move” from a large number of possibilities.</a:t>
            </a:r>
          </a:p>
          <a:p>
            <a:pPr lvl="1"/>
            <a:r>
              <a:rPr lang="en-US" dirty="0"/>
              <a:t>Each “Time Step” is a unit of time on the order of a week, a month or quarter.  Payoffs reflect sum of transactional payoffs during that time.</a:t>
            </a:r>
          </a:p>
          <a:p>
            <a:r>
              <a:rPr lang="en-US" dirty="0">
                <a:solidFill>
                  <a:srgbClr val="0000FF"/>
                </a:solidFill>
              </a:rPr>
              <a:t>Each “move” is a functionally distinct combination of </a:t>
            </a:r>
            <a:r>
              <a:rPr lang="en-US" dirty="0" smtClean="0">
                <a:solidFill>
                  <a:srgbClr val="0000FF"/>
                </a:solidFill>
              </a:rPr>
              <a:t>tactics (</a:t>
            </a:r>
            <a:r>
              <a:rPr lang="en-US" dirty="0">
                <a:solidFill>
                  <a:srgbClr val="0000FF"/>
                </a:solidFill>
              </a:rPr>
              <a:t>e.g. </a:t>
            </a:r>
            <a:r>
              <a:rPr lang="en-US" dirty="0" smtClean="0">
                <a:solidFill>
                  <a:srgbClr val="0000FF"/>
                </a:solidFill>
              </a:rPr>
              <a:t>settings, </a:t>
            </a:r>
            <a:r>
              <a:rPr lang="en-US" dirty="0">
                <a:solidFill>
                  <a:srgbClr val="0000FF"/>
                </a:solidFill>
              </a:rPr>
              <a:t>policies, staffing, etc.)</a:t>
            </a:r>
          </a:p>
          <a:p>
            <a:pPr lvl="1"/>
            <a:r>
              <a:rPr lang="en-US" dirty="0">
                <a:solidFill>
                  <a:srgbClr val="0000FF"/>
                </a:solidFill>
              </a:rPr>
              <a:t>e.g. All combinations of 9 components yield 510 possible </a:t>
            </a:r>
            <a:r>
              <a:rPr lang="en-US" dirty="0" smtClean="0">
                <a:solidFill>
                  <a:srgbClr val="0000FF"/>
                </a:solidFill>
              </a:rPr>
              <a:t>moves</a:t>
            </a:r>
          </a:p>
          <a:p>
            <a:pPr lvl="1"/>
            <a:r>
              <a:rPr lang="en-US" dirty="0">
                <a:solidFill>
                  <a:srgbClr val="0000FF"/>
                </a:solidFill>
              </a:rPr>
              <a:t>Random payoffs </a:t>
            </a:r>
            <a:r>
              <a:rPr lang="en-US" dirty="0" smtClean="0">
                <a:solidFill>
                  <a:srgbClr val="0000FF"/>
                </a:solidFill>
              </a:rPr>
              <a:t>➔ statistical analysis of randomized experiments</a:t>
            </a:r>
            <a:endParaRPr lang="en-US" dirty="0" smtClean="0">
              <a:solidFill>
                <a:srgbClr val="0000FF"/>
              </a:solidFill>
            </a:endParaRPr>
          </a:p>
          <a:p>
            <a:r>
              <a:rPr lang="en-US" dirty="0" smtClean="0"/>
              <a:t>The </a:t>
            </a:r>
            <a:r>
              <a:rPr lang="en-US" dirty="0"/>
              <a:t>number of possible “moves” and the specific possibilities are dynamic and endogenous.</a:t>
            </a:r>
          </a:p>
          <a:p>
            <a:pPr lvl="1"/>
            <a:r>
              <a:rPr lang="en-US" dirty="0"/>
              <a:t>Players can have “blind spots”, especially regarding other player’s moves</a:t>
            </a:r>
          </a:p>
          <a:p>
            <a:r>
              <a:rPr lang="en-US" dirty="0"/>
              <a:t>OUR FOCUS is on investment decisions that change the possible moves, and also on move selection rules</a:t>
            </a:r>
          </a:p>
        </p:txBody>
      </p:sp>
    </p:spTree>
    <p:extLst>
      <p:ext uri="{BB962C8B-B14F-4D97-AF65-F5344CB8AC3E}">
        <p14:creationId xmlns:p14="http://schemas.microsoft.com/office/powerpoint/2010/main" val="307433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Functional Ecosystem?</a:t>
            </a:r>
          </a:p>
        </p:txBody>
      </p:sp>
      <p:sp>
        <p:nvSpPr>
          <p:cNvPr id="5" name="Content Placeholder 4"/>
          <p:cNvSpPr>
            <a:spLocks noGrp="1"/>
          </p:cNvSpPr>
          <p:nvPr>
            <p:ph idx="1"/>
          </p:nvPr>
        </p:nvSpPr>
        <p:spPr/>
        <p:txBody>
          <a:bodyPr/>
          <a:lstStyle/>
          <a:p>
            <a:r>
              <a:rPr lang="en-US" dirty="0"/>
              <a:t>Different from Biological ecosystems </a:t>
            </a:r>
          </a:p>
          <a:p>
            <a:pPr lvl="1"/>
            <a:r>
              <a:rPr lang="en-US" dirty="0"/>
              <a:t>Flows of energy and resources</a:t>
            </a:r>
          </a:p>
          <a:p>
            <a:pPr lvl="1"/>
            <a:r>
              <a:rPr lang="en-US" dirty="0"/>
              <a:t>Reproduction and death processes at population level</a:t>
            </a:r>
          </a:p>
          <a:p>
            <a:pPr lvl="1"/>
            <a:r>
              <a:rPr lang="en-US" u="sng" dirty="0"/>
              <a:t>Focus</a:t>
            </a:r>
            <a:r>
              <a:rPr lang="en-US" dirty="0"/>
              <a:t>: Carrying capacity, diversity, niche structure, evolution, etc.</a:t>
            </a:r>
          </a:p>
          <a:p>
            <a:r>
              <a:rPr lang="en-US" b="1" i="1" dirty="0">
                <a:solidFill>
                  <a:srgbClr val="0000FF"/>
                </a:solidFill>
              </a:rPr>
              <a:t>Functional</a:t>
            </a:r>
            <a:r>
              <a:rPr lang="en-US" dirty="0">
                <a:solidFill>
                  <a:srgbClr val="0000FF"/>
                </a:solidFill>
              </a:rPr>
              <a:t> Ecosystem is:</a:t>
            </a:r>
          </a:p>
          <a:p>
            <a:pPr lvl="1"/>
            <a:r>
              <a:rPr lang="en-US" dirty="0">
                <a:solidFill>
                  <a:srgbClr val="0000FF"/>
                </a:solidFill>
              </a:rPr>
              <a:t>State changes in the system through </a:t>
            </a:r>
            <a:r>
              <a:rPr lang="en-US" i="1" dirty="0">
                <a:solidFill>
                  <a:srgbClr val="0000FF"/>
                </a:solidFill>
              </a:rPr>
              <a:t>functional</a:t>
            </a:r>
            <a:r>
              <a:rPr lang="en-US" dirty="0">
                <a:solidFill>
                  <a:srgbClr val="0000FF"/>
                </a:solidFill>
              </a:rPr>
              <a:t> mechanisms, e.g.</a:t>
            </a:r>
          </a:p>
          <a:p>
            <a:pPr lvl="2"/>
            <a:r>
              <a:rPr lang="en-US" dirty="0">
                <a:solidFill>
                  <a:srgbClr val="0000FF"/>
                </a:solidFill>
              </a:rPr>
              <a:t>Making, Modifying, Monitoring, Filtering, Detecting, Alerting</a:t>
            </a:r>
            <a:r>
              <a:rPr lang="en-US" dirty="0"/>
              <a:t>, …</a:t>
            </a:r>
          </a:p>
          <a:p>
            <a:pPr lvl="2"/>
            <a:r>
              <a:rPr lang="en-US" dirty="0"/>
              <a:t>Abstracted as informational and computational mechanisms</a:t>
            </a:r>
          </a:p>
          <a:p>
            <a:pPr lvl="1"/>
            <a:r>
              <a:rPr lang="en-US" dirty="0"/>
              <a:t>The ecosystem is a network of affordance relationships between functions, characteristics, capabilities, etc.</a:t>
            </a:r>
          </a:p>
          <a:p>
            <a:pPr lvl="1"/>
            <a:r>
              <a:rPr lang="en-US" u="sng" dirty="0"/>
              <a:t>Focus</a:t>
            </a:r>
            <a:r>
              <a:rPr lang="en-US" dirty="0"/>
              <a:t>: functional performance (“getting the job done”), productivity, success rate, innovation.</a:t>
            </a:r>
          </a:p>
        </p:txBody>
      </p:sp>
    </p:spTree>
    <p:extLst>
      <p:ext uri="{BB962C8B-B14F-4D97-AF65-F5344CB8AC3E}">
        <p14:creationId xmlns:p14="http://schemas.microsoft.com/office/powerpoint/2010/main" val="33743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of Ecosystem Relationships</a:t>
            </a:r>
          </a:p>
        </p:txBody>
      </p:sp>
      <p:sp>
        <p:nvSpPr>
          <p:cNvPr id="3" name="Content Placeholder 2"/>
          <p:cNvSpPr>
            <a:spLocks noGrp="1"/>
          </p:cNvSpPr>
          <p:nvPr>
            <p:ph idx="1"/>
          </p:nvPr>
        </p:nvSpPr>
        <p:spPr>
          <a:xfrm>
            <a:off x="457200" y="1126088"/>
            <a:ext cx="8229600" cy="5396408"/>
          </a:xfrm>
        </p:spPr>
        <p:txBody>
          <a:bodyPr>
            <a:normAutofit/>
          </a:bodyPr>
          <a:lstStyle/>
          <a:p>
            <a:r>
              <a:rPr lang="en-US" dirty="0"/>
              <a:t>Cooperative / Synergistic</a:t>
            </a:r>
          </a:p>
          <a:p>
            <a:pPr lvl="1"/>
            <a:r>
              <a:rPr lang="en-US" dirty="0"/>
              <a:t>Positive sum game with positive correlation between payoffs</a:t>
            </a:r>
          </a:p>
          <a:p>
            <a:r>
              <a:rPr lang="en-US" dirty="0"/>
              <a:t>Competitive</a:t>
            </a:r>
          </a:p>
          <a:p>
            <a:pPr lvl="1"/>
            <a:r>
              <a:rPr lang="en-US" dirty="0"/>
              <a:t>Positive or Zero sum game with negative correlation between payoffs</a:t>
            </a:r>
          </a:p>
          <a:p>
            <a:r>
              <a:rPr lang="en-US" dirty="0"/>
              <a:t>Predatory</a:t>
            </a:r>
          </a:p>
          <a:p>
            <a:pPr lvl="1"/>
            <a:r>
              <a:rPr lang="en-US" dirty="0"/>
              <a:t>Zero sum games with negative correlation between payoffs</a:t>
            </a:r>
          </a:p>
          <a:p>
            <a:r>
              <a:rPr lang="en-US" dirty="0"/>
              <a:t>Host – Parasite</a:t>
            </a:r>
          </a:p>
          <a:p>
            <a:pPr lvl="1"/>
            <a:r>
              <a:rPr lang="en-US" dirty="0"/>
              <a:t>Key mechanism: </a:t>
            </a:r>
            <a:r>
              <a:rPr lang="en-US" b="1" dirty="0">
                <a:solidFill>
                  <a:srgbClr val="0000FF"/>
                </a:solidFill>
              </a:rPr>
              <a:t>parasites co-op host resources, functions, and signals</a:t>
            </a:r>
          </a:p>
          <a:p>
            <a:pPr lvl="1"/>
            <a:r>
              <a:rPr lang="en-US" dirty="0"/>
              <a:t>Cannot be modeled with traditional Game Theory</a:t>
            </a:r>
          </a:p>
          <a:p>
            <a:pPr lvl="2"/>
            <a:r>
              <a:rPr lang="en-US" dirty="0"/>
              <a:t>Dynamic rather than static game structure</a:t>
            </a:r>
          </a:p>
          <a:p>
            <a:pPr lvl="2"/>
            <a:r>
              <a:rPr lang="en-US" dirty="0"/>
              <a:t>Equilibrium solutions can no longer be assumed.</a:t>
            </a:r>
          </a:p>
          <a:p>
            <a:pPr lvl="2"/>
            <a:r>
              <a:rPr lang="en-US" dirty="0"/>
              <a:t>Agents must rely on dynamics strategies and adaptive learning rather than traditional rationality.</a:t>
            </a:r>
          </a:p>
        </p:txBody>
      </p:sp>
    </p:spTree>
    <p:extLst>
      <p:ext uri="{BB962C8B-B14F-4D97-AF65-F5344CB8AC3E}">
        <p14:creationId xmlns:p14="http://schemas.microsoft.com/office/powerpoint/2010/main" val="958693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a:t>
            </a:r>
            <a:endParaRPr lang="en-US" dirty="0"/>
          </a:p>
        </p:txBody>
      </p:sp>
      <p:sp>
        <p:nvSpPr>
          <p:cNvPr id="4" name="Rectangle 3"/>
          <p:cNvSpPr/>
          <p:nvPr/>
        </p:nvSpPr>
        <p:spPr>
          <a:xfrm>
            <a:off x="287868" y="1201574"/>
            <a:ext cx="7132058" cy="3416320"/>
          </a:xfrm>
          <a:prstGeom prst="rect">
            <a:avLst/>
          </a:prstGeom>
        </p:spPr>
        <p:txBody>
          <a:bodyPr wrap="square">
            <a:spAutoFit/>
          </a:bodyPr>
          <a:lstStyle/>
          <a:p>
            <a:r>
              <a:rPr lang="en-US" sz="2400" dirty="0" err="1" smtClean="0"/>
              <a:t>Galla</a:t>
            </a:r>
            <a:r>
              <a:rPr lang="en-US" sz="2400" dirty="0" smtClean="0"/>
              <a:t> &amp; Farmer (2013)</a:t>
            </a:r>
          </a:p>
          <a:p>
            <a:pPr marL="342900" indent="-342900">
              <a:buFont typeface="Arial"/>
              <a:buChar char="•"/>
            </a:pPr>
            <a:r>
              <a:rPr lang="en-US" sz="2400" dirty="0" smtClean="0"/>
              <a:t>Computational model with reinforcement Learning in 2-Player random complicated games</a:t>
            </a:r>
          </a:p>
          <a:p>
            <a:pPr marL="342900" indent="-342900">
              <a:buFont typeface="Arial"/>
              <a:buChar char="•"/>
            </a:pPr>
            <a:endParaRPr lang="en-US" sz="2400" dirty="0"/>
          </a:p>
          <a:p>
            <a:r>
              <a:rPr lang="en-US" sz="2400" dirty="0" err="1" smtClean="0"/>
              <a:t>Tria</a:t>
            </a:r>
            <a:r>
              <a:rPr lang="en-US" sz="2400" dirty="0" smtClean="0"/>
              <a:t>, et. al. (2014)</a:t>
            </a:r>
          </a:p>
          <a:p>
            <a:pPr marL="342900" indent="-342900">
              <a:buFont typeface="Arial"/>
              <a:buChar char="•"/>
            </a:pPr>
            <a:r>
              <a:rPr lang="en-US" sz="2400" dirty="0" smtClean="0"/>
              <a:t>Computational model of stochastic novelty generating process</a:t>
            </a:r>
          </a:p>
          <a:p>
            <a:endParaRPr lang="en-US" sz="2400" dirty="0"/>
          </a:p>
          <a:p>
            <a:endParaRPr lang="en-US" sz="2400" dirty="0"/>
          </a:p>
        </p:txBody>
      </p:sp>
      <p:sp>
        <p:nvSpPr>
          <p:cNvPr id="7" name="TextBox 6"/>
          <p:cNvSpPr txBox="1"/>
          <p:nvPr/>
        </p:nvSpPr>
        <p:spPr>
          <a:xfrm>
            <a:off x="287868" y="5225277"/>
            <a:ext cx="8418791" cy="1323439"/>
          </a:xfrm>
          <a:prstGeom prst="rect">
            <a:avLst/>
          </a:prstGeom>
          <a:noFill/>
        </p:spPr>
        <p:txBody>
          <a:bodyPr wrap="none" rtlCol="0">
            <a:spAutoFit/>
          </a:bodyPr>
          <a:lstStyle/>
          <a:p>
            <a:pPr marL="288925" indent="-288925"/>
            <a:r>
              <a:rPr lang="en-US" sz="1600" dirty="0" err="1"/>
              <a:t>Galla</a:t>
            </a:r>
            <a:r>
              <a:rPr lang="en-US" sz="1600" dirty="0"/>
              <a:t>, T., &amp; Farmer, J. D. (2013). Complex dynamics in learning complicated games. </a:t>
            </a:r>
            <a:r>
              <a:rPr lang="en-US" sz="1600" dirty="0" smtClean="0"/>
              <a:t/>
            </a:r>
            <a:br>
              <a:rPr lang="en-US" sz="1600" dirty="0" smtClean="0"/>
            </a:br>
            <a:r>
              <a:rPr lang="en-US" sz="1600" i="1" dirty="0" smtClean="0"/>
              <a:t>Proceedings </a:t>
            </a:r>
            <a:r>
              <a:rPr lang="en-US" sz="1600" i="1" dirty="0"/>
              <a:t>of the National Academy of Sciences</a:t>
            </a:r>
            <a:r>
              <a:rPr lang="en-US" sz="1600" dirty="0"/>
              <a:t>, </a:t>
            </a:r>
            <a:r>
              <a:rPr lang="en-US" sz="1600" b="1" dirty="0"/>
              <a:t>110</a:t>
            </a:r>
            <a:r>
              <a:rPr lang="en-US" sz="1600" dirty="0"/>
              <a:t>(4), 1232–</a:t>
            </a:r>
            <a:r>
              <a:rPr lang="en-US" sz="1600" dirty="0" smtClean="0"/>
              <a:t>1236</a:t>
            </a:r>
          </a:p>
          <a:p>
            <a:pPr marL="288925" indent="-288925"/>
            <a:endParaRPr lang="en-US" sz="1600" dirty="0" smtClean="0"/>
          </a:p>
          <a:p>
            <a:pPr marL="288925" indent="-288925"/>
            <a:r>
              <a:rPr lang="en-US" sz="1600" dirty="0" err="1"/>
              <a:t>Tria</a:t>
            </a:r>
            <a:r>
              <a:rPr lang="en-US" sz="1600" dirty="0"/>
              <a:t>, F., Loreto, V., </a:t>
            </a:r>
            <a:r>
              <a:rPr lang="en-US" sz="1600" dirty="0" err="1"/>
              <a:t>Servedio</a:t>
            </a:r>
            <a:r>
              <a:rPr lang="en-US" sz="1600" dirty="0"/>
              <a:t>, V. D. P., &amp; </a:t>
            </a:r>
            <a:r>
              <a:rPr lang="en-US" sz="1600" dirty="0" err="1"/>
              <a:t>Strogatz</a:t>
            </a:r>
            <a:r>
              <a:rPr lang="en-US" sz="1600" dirty="0"/>
              <a:t>, S. H. (2014). The dynamics of correlated novelties. </a:t>
            </a:r>
            <a:br>
              <a:rPr lang="en-US" sz="1600" dirty="0"/>
            </a:br>
            <a:r>
              <a:rPr lang="en-US" sz="1600" i="1" dirty="0" smtClean="0"/>
              <a:t>Nature </a:t>
            </a:r>
            <a:r>
              <a:rPr lang="en-US" sz="1600" i="1" dirty="0"/>
              <a:t>Science </a:t>
            </a:r>
            <a:r>
              <a:rPr lang="en-US" sz="1600" i="1" dirty="0" err="1"/>
              <a:t>Preport</a:t>
            </a:r>
            <a:r>
              <a:rPr lang="en-US" sz="1600" dirty="0"/>
              <a:t>, 4. </a:t>
            </a:r>
          </a:p>
        </p:txBody>
      </p:sp>
    </p:spTree>
    <p:extLst>
      <p:ext uri="{BB962C8B-B14F-4D97-AF65-F5344CB8AC3E}">
        <p14:creationId xmlns:p14="http://schemas.microsoft.com/office/powerpoint/2010/main" val="1558233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a:t>
            </a:r>
          </a:p>
        </p:txBody>
      </p:sp>
      <p:sp>
        <p:nvSpPr>
          <p:cNvPr id="3" name="Content Placeholder 2"/>
          <p:cNvSpPr>
            <a:spLocks noGrp="1"/>
          </p:cNvSpPr>
          <p:nvPr>
            <p:ph idx="1"/>
          </p:nvPr>
        </p:nvSpPr>
        <p:spPr>
          <a:xfrm>
            <a:off x="457200" y="1126088"/>
            <a:ext cx="8229600" cy="5414412"/>
          </a:xfrm>
        </p:spPr>
        <p:txBody>
          <a:bodyPr>
            <a:normAutofit/>
          </a:bodyPr>
          <a:lstStyle/>
          <a:p>
            <a:r>
              <a:rPr lang="en-US" dirty="0"/>
              <a:t>Complicated Dynamic Games over a </a:t>
            </a:r>
            <a:r>
              <a:rPr lang="en-US" dirty="0" smtClean="0"/>
              <a:t>Network</a:t>
            </a:r>
          </a:p>
          <a:p>
            <a:pPr lvl="1"/>
            <a:r>
              <a:rPr lang="en-US" dirty="0" smtClean="0"/>
              <a:t>Large number </a:t>
            </a:r>
            <a:r>
              <a:rPr lang="en-US" dirty="0"/>
              <a:t>of moves (</a:t>
            </a:r>
            <a:r>
              <a:rPr lang="en-US" dirty="0" smtClean="0"/>
              <a:t>➞400), unknown opponent payoffs, changing structure of moves and payoffs</a:t>
            </a:r>
            <a:endParaRPr lang="en-US" dirty="0"/>
          </a:p>
          <a:p>
            <a:r>
              <a:rPr lang="en-US" i="1" dirty="0"/>
              <a:t>N</a:t>
            </a:r>
            <a:r>
              <a:rPr lang="en-US" dirty="0"/>
              <a:t> defender Players (green) vs. </a:t>
            </a:r>
            <a:r>
              <a:rPr lang="en-US" i="1" dirty="0"/>
              <a:t>M</a:t>
            </a:r>
            <a:r>
              <a:rPr lang="en-US" dirty="0"/>
              <a:t> attacker Players (red)</a:t>
            </a:r>
          </a:p>
          <a:p>
            <a:pPr lvl="1"/>
            <a:r>
              <a:rPr lang="en-US" dirty="0"/>
              <a:t>Pairwise games with any degree cooperative vs. competitive relationships, including mixed.</a:t>
            </a:r>
          </a:p>
          <a:p>
            <a:r>
              <a:rPr lang="en-US" dirty="0"/>
              <a:t>Player learning: “Experience Weighted Learning”</a:t>
            </a:r>
          </a:p>
          <a:p>
            <a:pPr lvl="1"/>
            <a:r>
              <a:rPr lang="en-US" dirty="0"/>
              <a:t>Plus optional social learning of “best practices”</a:t>
            </a:r>
          </a:p>
          <a:p>
            <a:r>
              <a:rPr lang="en-US" dirty="0"/>
              <a:t>“Move” selection using quantitative risk assessment</a:t>
            </a:r>
          </a:p>
          <a:p>
            <a:pPr lvl="1"/>
            <a:r>
              <a:rPr lang="en-US" dirty="0"/>
              <a:t>And variants, incl. blind spots, distortion, H-M-L ordinal score, etc.</a:t>
            </a:r>
          </a:p>
          <a:p>
            <a:r>
              <a:rPr lang="en-US" dirty="0" smtClean="0">
                <a:solidFill>
                  <a:srgbClr val="0000FF"/>
                </a:solidFill>
              </a:rPr>
              <a:t>These are </a:t>
            </a:r>
            <a:r>
              <a:rPr lang="en-US" u="sng" dirty="0" smtClean="0">
                <a:solidFill>
                  <a:srgbClr val="0000FF"/>
                </a:solidFill>
              </a:rPr>
              <a:t>stepping stones </a:t>
            </a:r>
            <a:r>
              <a:rPr lang="en-US" dirty="0" smtClean="0">
                <a:solidFill>
                  <a:srgbClr val="0000FF"/>
                </a:solidFill>
              </a:rPr>
              <a:t>to </a:t>
            </a:r>
            <a:r>
              <a:rPr lang="en-US" dirty="0">
                <a:solidFill>
                  <a:srgbClr val="0000FF"/>
                </a:solidFill>
              </a:rPr>
              <a:t>host-parasite relationships</a:t>
            </a:r>
            <a:r>
              <a:rPr lang="en-US" dirty="0"/>
              <a:t> (future work)</a:t>
            </a:r>
          </a:p>
          <a:p>
            <a:pPr lvl="1"/>
            <a:r>
              <a:rPr lang="en-US" dirty="0"/>
              <a:t>Where attacker Players can co-op defender investments and move selection process</a:t>
            </a:r>
          </a:p>
        </p:txBody>
      </p:sp>
    </p:spTree>
    <p:extLst>
      <p:ext uri="{BB962C8B-B14F-4D97-AF65-F5344CB8AC3E}">
        <p14:creationId xmlns:p14="http://schemas.microsoft.com/office/powerpoint/2010/main" val="3712986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2409</Words>
  <Application>Microsoft Macintosh PowerPoint</Application>
  <PresentationFormat>On-screen Show (4:3)</PresentationFormat>
  <Paragraphs>257</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Cyber Security as an  Evolving Host-Parasite System</vt:lpstr>
      <vt:lpstr>Main Points</vt:lpstr>
      <vt:lpstr>Starting Place: Iterated Game Theory</vt:lpstr>
      <vt:lpstr>Starting Place: Iterated Game Theory</vt:lpstr>
      <vt:lpstr>Abstract Model of Cyber Security Investment</vt:lpstr>
      <vt:lpstr>What is a Functional Ecosystem?</vt:lpstr>
      <vt:lpstr>Classes of Ecosystem Relationships</vt:lpstr>
      <vt:lpstr>Literature</vt:lpstr>
      <vt:lpstr>Our Contribution</vt:lpstr>
      <vt:lpstr>PowerPoint Presentation</vt:lpstr>
      <vt:lpstr>Sample Results</vt:lpstr>
      <vt:lpstr>PowerPoint Presentation</vt:lpstr>
      <vt:lpstr>PowerPoint Presentation</vt:lpstr>
      <vt:lpstr>Treatment: Novelty (Red)</vt:lpstr>
      <vt:lpstr>Other Treatments &amp; Institutions</vt:lpstr>
      <vt:lpstr>Conclusion: Main Points</vt:lpstr>
      <vt:lpstr>Q&amp;A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Thomas</dc:creator>
  <cp:lastModifiedBy>Russell Thomas</cp:lastModifiedBy>
  <cp:revision>96</cp:revision>
  <dcterms:created xsi:type="dcterms:W3CDTF">2016-06-19T19:35:36Z</dcterms:created>
  <dcterms:modified xsi:type="dcterms:W3CDTF">2016-06-25T11:03:23Z</dcterms:modified>
</cp:coreProperties>
</file>