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2BDF4E8-3629-4D73-B6EB-6FCE12F6D52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range: chaotic, never reach eq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fixed: multiple eq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 fixed point: one and only one eq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exploringpossibilityspace.blogspot.com/" TargetMode="External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exploringpossibilityspace.blogspot.com/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85800" y="91440"/>
            <a:ext cx="7771680" cy="19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Cybersecurity as an Evolving Host-Parasite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74320" y="1722600"/>
            <a:ext cx="864792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Russell C. Thomas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8b8b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russell.thomas@meritology.com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@MrMeritology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exploringpossibilityspace.blogspot.com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Mathew Woodyard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8b8b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mat@matwoodyard.com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134360" y="6150240"/>
            <a:ext cx="68850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" descr=""/>
          <p:cNvPicPr/>
          <p:nvPr/>
        </p:nvPicPr>
        <p:blipFill>
          <a:blip r:embed="rId1"/>
          <a:stretch/>
        </p:blipFill>
        <p:spPr>
          <a:xfrm>
            <a:off x="876240" y="0"/>
            <a:ext cx="7174800" cy="613440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6120" y="0"/>
            <a:ext cx="1191240" cy="45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= 1500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" descr=""/>
          <p:cNvPicPr/>
          <p:nvPr/>
        </p:nvPicPr>
        <p:blipFill>
          <a:blip r:embed="rId1"/>
          <a:stretch/>
        </p:blipFill>
        <p:spPr>
          <a:xfrm>
            <a:off x="0" y="146160"/>
            <a:ext cx="8952840" cy="4712400"/>
          </a:xfrm>
          <a:prstGeom prst="rect">
            <a:avLst/>
          </a:prstGeom>
          <a:ln>
            <a:noFill/>
          </a:ln>
        </p:spPr>
      </p:pic>
      <p:pic>
        <p:nvPicPr>
          <p:cNvPr id="170" name="Picture 2" descr=""/>
          <p:cNvPicPr/>
          <p:nvPr/>
        </p:nvPicPr>
        <p:blipFill>
          <a:blip r:embed="rId2"/>
          <a:stretch/>
        </p:blipFill>
        <p:spPr>
          <a:xfrm>
            <a:off x="2870280" y="4775040"/>
            <a:ext cx="2716920" cy="213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7288560" cy="6857280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7302600" y="3378240"/>
            <a:ext cx="18219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FIXED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(Equilibrium)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7361280" cy="6857280"/>
          </a:xfrm>
          <a:prstGeom prst="rect">
            <a:avLst/>
          </a:prstGeom>
          <a:ln>
            <a:noFill/>
          </a:ln>
        </p:spPr>
      </p:pic>
      <p:sp>
        <p:nvSpPr>
          <p:cNvPr id="174" name="CustomShape 1"/>
          <p:cNvSpPr/>
          <p:nvPr/>
        </p:nvSpPr>
        <p:spPr>
          <a:xfrm>
            <a:off x="6996240" y="3378240"/>
            <a:ext cx="22564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(No Equilibrium)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" descr=""/>
          <p:cNvPicPr/>
          <p:nvPr/>
        </p:nvPicPr>
        <p:blipFill>
          <a:blip r:embed="rId1"/>
          <a:stretch/>
        </p:blipFill>
        <p:spPr>
          <a:xfrm>
            <a:off x="254160" y="1536840"/>
            <a:ext cx="6527160" cy="532044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3988440" y="1074960"/>
            <a:ext cx="2125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Regime Change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274680"/>
            <a:ext cx="8228880" cy="6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Treatment: Novelty (Red)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784760" y="1434960"/>
            <a:ext cx="396360" cy="5396760"/>
          </a:xfrm>
          <a:custGeom>
            <a:avLst/>
            <a:gdLst/>
            <a:ahLst/>
            <a:rect l="l" t="t" r="r" b="b"/>
            <a:pathLst>
              <a:path w="397215" h="5143500">
                <a:moveTo>
                  <a:pt x="219075" y="0"/>
                </a:moveTo>
                <a:cubicBezTo>
                  <a:pt x="248708" y="29633"/>
                  <a:pt x="278342" y="59267"/>
                  <a:pt x="307975" y="368300"/>
                </a:cubicBezTo>
                <a:cubicBezTo>
                  <a:pt x="337608" y="677333"/>
                  <a:pt x="392642" y="1195917"/>
                  <a:pt x="396875" y="1854200"/>
                </a:cubicBezTo>
                <a:cubicBezTo>
                  <a:pt x="401108" y="2512483"/>
                  <a:pt x="365125" y="3782483"/>
                  <a:pt x="333375" y="4318000"/>
                </a:cubicBezTo>
                <a:cubicBezTo>
                  <a:pt x="301625" y="4853517"/>
                  <a:pt x="248708" y="4976283"/>
                  <a:pt x="206375" y="5067300"/>
                </a:cubicBezTo>
                <a:cubicBezTo>
                  <a:pt x="164042" y="5158317"/>
                  <a:pt x="113242" y="5238750"/>
                  <a:pt x="79375" y="4864100"/>
                </a:cubicBezTo>
                <a:cubicBezTo>
                  <a:pt x="45508" y="4489450"/>
                  <a:pt x="11642" y="3475567"/>
                  <a:pt x="3175" y="2819400"/>
                </a:cubicBezTo>
                <a:cubicBezTo>
                  <a:pt x="-5292" y="2163233"/>
                  <a:pt x="3175" y="1394883"/>
                  <a:pt x="28575" y="927100"/>
                </a:cubicBezTo>
                <a:cubicBezTo>
                  <a:pt x="53975" y="459317"/>
                  <a:pt x="155575" y="12700"/>
                  <a:pt x="155575" y="1270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79" name="Picture 5" descr=""/>
          <p:cNvPicPr/>
          <p:nvPr/>
        </p:nvPicPr>
        <p:blipFill>
          <a:blip r:embed="rId2"/>
          <a:stretch/>
        </p:blipFill>
        <p:spPr>
          <a:xfrm>
            <a:off x="6877080" y="3530520"/>
            <a:ext cx="2044080" cy="159948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7017480" y="2102040"/>
            <a:ext cx="21099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One Attacker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Starts to Thrive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8026560" y="2921040"/>
            <a:ext cx="393120" cy="1307520"/>
          </a:xfrm>
          <a:custGeom>
            <a:avLst/>
            <a:gdLst/>
            <a:ahLst/>
            <a:rect l="l" t="t" r="r" b="b"/>
            <a:pathLst>
              <a:path w="685800" h="1308100">
                <a:moveTo>
                  <a:pt x="0" y="0"/>
                </a:moveTo>
                <a:cubicBezTo>
                  <a:pt x="165100" y="62441"/>
                  <a:pt x="330200" y="124883"/>
                  <a:pt x="444500" y="342900"/>
                </a:cubicBezTo>
                <a:cubicBezTo>
                  <a:pt x="558800" y="560917"/>
                  <a:pt x="685800" y="1308100"/>
                  <a:pt x="685800" y="1308100"/>
                </a:cubicBezTo>
              </a:path>
            </a:pathLst>
          </a:custGeom>
          <a:noFill/>
          <a:ln>
            <a:solidFill>
              <a:srgbClr val="ff000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CustomShape 6"/>
          <p:cNvSpPr/>
          <p:nvPr/>
        </p:nvSpPr>
        <p:spPr>
          <a:xfrm>
            <a:off x="6129360" y="1333440"/>
            <a:ext cx="1693080" cy="875520"/>
          </a:xfrm>
          <a:custGeom>
            <a:avLst/>
            <a:gdLst/>
            <a:ahLst/>
            <a:rect l="l" t="t" r="r" b="b"/>
            <a:pathLst>
              <a:path w="685800" h="1308100">
                <a:moveTo>
                  <a:pt x="0" y="0"/>
                </a:moveTo>
                <a:cubicBezTo>
                  <a:pt x="165100" y="62441"/>
                  <a:pt x="330200" y="124883"/>
                  <a:pt x="444500" y="342900"/>
                </a:cubicBezTo>
                <a:cubicBezTo>
                  <a:pt x="558800" y="560917"/>
                  <a:pt x="685800" y="1308100"/>
                  <a:pt x="685800" y="1308100"/>
                </a:cubicBezTo>
              </a:path>
            </a:pathLst>
          </a:custGeom>
          <a:noFill/>
          <a:ln>
            <a:solidFill>
              <a:srgbClr val="ff000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143640" y="4188960"/>
            <a:ext cx="2436120" cy="82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Green Agents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Dominate Initially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1505160" y="4965840"/>
            <a:ext cx="119880" cy="44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CustomShape 9"/>
          <p:cNvSpPr/>
          <p:nvPr/>
        </p:nvSpPr>
        <p:spPr>
          <a:xfrm>
            <a:off x="9360" y="0"/>
            <a:ext cx="1191240" cy="45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= 2500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91440" y="1097280"/>
            <a:ext cx="8647920" cy="40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Russell C. Thomas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8b8b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russell.thomas@meritology.com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@MrMeritology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exploringpossibilityspace.blogspot.com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Mathew Woodyard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8b8b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mat@matwoodyard.com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Institutional Innovation??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[rework this to be a “what this is not” slide?]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(Radical) alternatives to cyber insurance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 sharing, reporting, inspection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Risk scoring, rating, and reporting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Treatments &amp; Institutions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[move to front?]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Varieties of ignorance, error, and uncertainty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imitation, information sharing, and “best practices”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Investment policies: two levels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Capabilities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Infrastructure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Host-parasite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Incentive instruments (incl. insurance)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3" descr=""/>
          <p:cNvPicPr/>
          <p:nvPr/>
        </p:nvPicPr>
        <p:blipFill>
          <a:blip r:embed="rId1"/>
          <a:stretch/>
        </p:blipFill>
        <p:spPr>
          <a:xfrm>
            <a:off x="0" y="469800"/>
            <a:ext cx="9143280" cy="587340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0" y="4064040"/>
            <a:ext cx="9143280" cy="1167840"/>
          </a:xfrm>
          <a:prstGeom prst="roundRect">
            <a:avLst>
              <a:gd name="adj" fmla="val 38572"/>
            </a:avLst>
          </a:prstGeom>
          <a:noFill/>
          <a:ln w="38160">
            <a:solidFill>
              <a:srgbClr val="ff0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14480" y="147600"/>
            <a:ext cx="8902080" cy="11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Foundation: Random Complicated Games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Experience-weighted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0" y="1735200"/>
            <a:ext cx="9143280" cy="1024920"/>
          </a:xfrm>
          <a:prstGeom prst="rect">
            <a:avLst/>
          </a:prstGeom>
          <a:ln>
            <a:noFill/>
          </a:ln>
        </p:spPr>
      </p:pic>
      <p:pic>
        <p:nvPicPr>
          <p:cNvPr id="160" name="Picture 3" descr=""/>
          <p:cNvPicPr/>
          <p:nvPr/>
        </p:nvPicPr>
        <p:blipFill>
          <a:blip r:embed="rId2"/>
          <a:stretch/>
        </p:blipFill>
        <p:spPr>
          <a:xfrm>
            <a:off x="1943280" y="2760840"/>
            <a:ext cx="4075920" cy="371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" descr=""/>
          <p:cNvPicPr/>
          <p:nvPr/>
        </p:nvPicPr>
        <p:blipFill>
          <a:blip r:embed="rId1"/>
          <a:stretch/>
        </p:blipFill>
        <p:spPr>
          <a:xfrm>
            <a:off x="0" y="242640"/>
            <a:ext cx="9143280" cy="66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83960" cy="657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" descr=""/>
          <p:cNvPicPr/>
          <p:nvPr/>
        </p:nvPicPr>
        <p:blipFill>
          <a:blip r:embed="rId1"/>
          <a:stretch/>
        </p:blipFill>
        <p:spPr>
          <a:xfrm>
            <a:off x="505080" y="4419720"/>
            <a:ext cx="7134480" cy="2437560"/>
          </a:xfrm>
          <a:prstGeom prst="rect">
            <a:avLst/>
          </a:prstGeom>
          <a:ln>
            <a:noFill/>
          </a:ln>
        </p:spPr>
      </p:pic>
      <p:pic>
        <p:nvPicPr>
          <p:cNvPr id="164" name="Picture 2" descr=""/>
          <p:cNvPicPr/>
          <p:nvPr/>
        </p:nvPicPr>
        <p:blipFill>
          <a:blip r:embed="rId2"/>
          <a:stretch/>
        </p:blipFill>
        <p:spPr>
          <a:xfrm>
            <a:off x="647640" y="0"/>
            <a:ext cx="6869880" cy="419508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4680" y="0"/>
            <a:ext cx="729360" cy="45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Application>LibreOffice/5.0.6.2$Linux_X86_64 LibreOffice_project/00$Build-2</Application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2016-06-12T20:38:22Z</dcterms:created>
  <dc:creator>Russell Thomas</dc:creator>
  <dc:language>en-US</dc:language>
  <cp:lastModifiedBy>Mathew Woodyard</cp:lastModifiedBy>
  <dcterms:modified xsi:type="dcterms:W3CDTF">2016-06-19T18:49:06Z</dcterms:modified>
  <cp:revision>30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