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9" r:id="rId3"/>
    <p:sldId id="310" r:id="rId4"/>
    <p:sldId id="311" r:id="rId5"/>
    <p:sldId id="312" r:id="rId6"/>
    <p:sldId id="314" r:id="rId7"/>
    <p:sldId id="313" r:id="rId8"/>
    <p:sldId id="317" r:id="rId9"/>
    <p:sldId id="319" r:id="rId10"/>
    <p:sldId id="318" r:id="rId11"/>
    <p:sldId id="316" r:id="rId12"/>
  </p:sldIdLst>
  <p:sldSz cx="9144000" cy="6858000" type="screen4x3"/>
  <p:notesSz cx="7099300" cy="10234613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6552" autoAdjust="0"/>
  </p:normalViewPr>
  <p:slideViewPr>
    <p:cSldViewPr>
      <p:cViewPr varScale="1">
        <p:scale>
          <a:sx n="67" d="100"/>
          <a:sy n="67" d="100"/>
        </p:scale>
        <p:origin x="-12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38E3DD56-05F2-4AB0-9E88-320300F858AE}" type="datetimeFigureOut">
              <a:rPr lang="en-US"/>
              <a:pPr>
                <a:defRPr/>
              </a:pPr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FC0584D0-14D5-4167-B392-5D2324DB0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fld id="{3242FC72-5797-44BF-AC64-3D24A6BE0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8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>
              <a:latin typeface="Tahoma" pitchFamily="34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05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7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27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1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>
              <a:latin typeface="Tahoma" pitchFamily="34" charset="0"/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  <a:defRPr/>
            </a:pPr>
            <a:fld id="{C4D9C835-1D55-444B-9A4A-2FBE4E3A7533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286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CIT 142 Winter 2015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Object-Oriented Programming I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8956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Building Java </a:t>
            </a:r>
            <a:br>
              <a:rPr lang="en-US" sz="3200" dirty="0" smtClean="0"/>
            </a:br>
            <a:r>
              <a:rPr lang="en-US" sz="3200" dirty="0" smtClean="0"/>
              <a:t>Programs</a:t>
            </a:r>
            <a:br>
              <a:rPr lang="en-US" sz="3200" dirty="0" smtClean="0"/>
            </a:br>
            <a:r>
              <a:rPr lang="en-US" sz="3200" dirty="0" smtClean="0"/>
              <a:t>Chapter 2:</a:t>
            </a:r>
          </a:p>
          <a:p>
            <a:pPr algn="l" eaLnBrk="1" hangingPunct="1"/>
            <a:r>
              <a:rPr lang="en-US" sz="3200" dirty="0" smtClean="0"/>
              <a:t>Programming</a:t>
            </a:r>
            <a:endParaRPr lang="en-US" sz="1800" dirty="0"/>
          </a:p>
          <a:p>
            <a:pPr algn="l" eaLnBrk="1" hangingPunct="1"/>
            <a:r>
              <a:rPr lang="en-US" sz="3200" dirty="0" smtClean="0"/>
              <a:t>Project 3</a:t>
            </a:r>
          </a:p>
        </p:txBody>
      </p:sp>
      <p:pic>
        <p:nvPicPr>
          <p:cNvPr id="5" name="Picture 4" descr="Book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8600" y="2768600"/>
            <a:ext cx="3302000" cy="408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400" y="4724400"/>
            <a:ext cx="8458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105400"/>
            <a:ext cx="1752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part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Compute a formula, based on line number.</a:t>
            </a:r>
          </a:p>
          <a:p>
            <a:pPr>
              <a:spcBef>
                <a:spcPts val="0"/>
              </a:spcBef>
            </a:pPr>
            <a:r>
              <a:rPr lang="en-US" dirty="0"/>
              <a:t>N</a:t>
            </a:r>
            <a:r>
              <a:rPr lang="en-US" dirty="0" smtClean="0"/>
              <a:t>umber of back slashes goes down by 1 for successive lines.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(–1 * Line) is off by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= 1; line &lt;= 4; line++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-line + 4;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"\\"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89285"/>
              </p:ext>
            </p:extLst>
          </p:nvPr>
        </p:nvGraphicFramePr>
        <p:xfrm>
          <a:off x="685801" y="2514600"/>
          <a:ext cx="746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1989669"/>
                <a:gridCol w="1161626"/>
                <a:gridCol w="3401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 Slashes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Final formula: 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 + 4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1 </a:t>
                      </a:r>
                      <a:r>
                        <a:rPr lang="en-US" baseline="0" dirty="0" smtClean="0"/>
                        <a:t>+ 4</a:t>
                      </a:r>
                      <a:r>
                        <a:rPr lang="en-US" dirty="0" smtClean="0"/>
                        <a:t> = 3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2 </a:t>
                      </a:r>
                      <a:r>
                        <a:rPr lang="en-US" baseline="0" dirty="0" smtClean="0"/>
                        <a:t>+ 4</a:t>
                      </a:r>
                      <a:r>
                        <a:rPr lang="en-US" dirty="0" smtClean="0"/>
                        <a:t> = 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3 </a:t>
                      </a:r>
                      <a:r>
                        <a:rPr lang="en-US" baseline="0" dirty="0" smtClean="0"/>
                        <a:t>+ 4</a:t>
                      </a:r>
                      <a:r>
                        <a:rPr lang="en-US" dirty="0" smtClean="0"/>
                        <a:t> = 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+ 4</a:t>
                      </a:r>
                      <a:r>
                        <a:rPr lang="en-US" dirty="0" smtClean="0"/>
                        <a:t> = 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25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Bottom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114800"/>
            <a:ext cx="86868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2895600"/>
            <a:ext cx="8686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81000" y="4953000"/>
            <a:ext cx="86868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57400"/>
            <a:ext cx="8686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1430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diamondBottom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= 1; line &lt;= 4; line++ 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"|"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line;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 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4 - line;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"\\"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"*"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4 - line;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"/"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line;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 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"|" 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2</a:t>
            </a:r>
            <a:br>
              <a:rPr lang="en-US" smtClean="0"/>
            </a:br>
            <a:r>
              <a:rPr lang="en-US" smtClean="0"/>
              <a:t>Programming </a:t>
            </a:r>
            <a:r>
              <a:rPr lang="en-US" dirty="0" smtClean="0"/>
              <a:t>Project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that produces the following output: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324600" y="3962400"/>
            <a:ext cx="18288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24600" y="2895600"/>
            <a:ext cx="18288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24600" y="4876801"/>
            <a:ext cx="1828800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1981200"/>
            <a:ext cx="1828800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half and bottom half consist of two parts reversed.</a:t>
            </a:r>
          </a:p>
          <a:p>
            <a:r>
              <a:rPr lang="en-US" dirty="0" smtClean="0"/>
              <a:t>Each part has 4 lines</a:t>
            </a:r>
          </a:p>
          <a:p>
            <a:r>
              <a:rPr lang="en-US" dirty="0" smtClean="0"/>
              <a:t>There is a repeated line: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+------…-+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diamondTop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diamondBottom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separatingLine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526" y="1759523"/>
            <a:ext cx="1542474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0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181600"/>
          </a:xfrm>
        </p:spPr>
        <p:txBody>
          <a:bodyPr/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class Chapter2Project3 {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 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diamondBottom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diamondTop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diamondTop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diamondBottom</a:t>
            </a: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methods go here...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0" y="4023962"/>
            <a:ext cx="18288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0" y="2957162"/>
            <a:ext cx="18288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4938363"/>
            <a:ext cx="1828800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0" y="2042762"/>
            <a:ext cx="1828800" cy="914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1926" y="1821085"/>
            <a:ext cx="1542474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\\\*///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 * 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Diamond top</a:t>
            </a:r>
          </a:p>
          <a:p>
            <a:r>
              <a:rPr lang="en-US" dirty="0" smtClean="0"/>
              <a:t>Vertical bar, spaces, forward slashes, </a:t>
            </a:r>
            <a:br>
              <a:rPr lang="en-US" dirty="0" smtClean="0"/>
            </a:br>
            <a:r>
              <a:rPr lang="en-US" dirty="0" smtClean="0"/>
              <a:t>single star, back slashes, spaces, vertical bar</a:t>
            </a:r>
          </a:p>
          <a:p>
            <a:r>
              <a:rPr lang="en-US" dirty="0" smtClean="0"/>
              <a:t>We need to count spaces and slashes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590800"/>
            <a:ext cx="2550698" cy="34532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cs typeface="Courier New" pitchFamily="49" charset="0"/>
              </a:rPr>
              <a:t>Count the dashes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cs typeface="Courier New" pitchFamily="49" charset="0"/>
              </a:rPr>
              <a:t>     to find the </a:t>
            </a:r>
            <a:br>
              <a:rPr lang="en-US" sz="2400" dirty="0" smtClean="0">
                <a:latin typeface="+mn-lt"/>
                <a:cs typeface="Courier New" pitchFamily="49" charset="0"/>
              </a:rPr>
            </a:br>
            <a:r>
              <a:rPr lang="en-US" sz="2400" dirty="0" smtClean="0">
                <a:latin typeface="+mn-lt"/>
                <a:cs typeface="Courier New" pitchFamily="49" charset="0"/>
              </a:rPr>
              <a:t>     columns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123456789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|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   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  /*\  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 //*\\ 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///*\\\ |</a:t>
            </a:r>
          </a:p>
          <a:p>
            <a:pPr algn="l"/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29938"/>
              </p:ext>
            </p:extLst>
          </p:nvPr>
        </p:nvGraphicFramePr>
        <p:xfrm>
          <a:off x="838200" y="3657600"/>
          <a:ext cx="42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Forward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400" y="4724400"/>
            <a:ext cx="8458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105400"/>
            <a:ext cx="1752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Compute a formula, based on line number.</a:t>
            </a:r>
          </a:p>
          <a:p>
            <a:pPr>
              <a:spcBef>
                <a:spcPts val="0"/>
              </a:spcBef>
            </a:pPr>
            <a:r>
              <a:rPr lang="en-US" dirty="0"/>
              <a:t>N</a:t>
            </a:r>
            <a:r>
              <a:rPr lang="en-US" dirty="0" smtClean="0"/>
              <a:t>umber of forward slashes goes up by 1 for successive lines.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(1 * Line) is off by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= 1; line &lt;= 4; line++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line - 1;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"/"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33967"/>
              </p:ext>
            </p:extLst>
          </p:nvPr>
        </p:nvGraphicFramePr>
        <p:xfrm>
          <a:off x="1295399" y="2514600"/>
          <a:ext cx="685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2"/>
                <a:gridCol w="1202029"/>
                <a:gridCol w="12954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*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Final formula: Line 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dirty="0" smtClean="0"/>
                        <a:t>1 = 0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dirty="0" smtClean="0"/>
                        <a:t>1  = 1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dirty="0" smtClean="0"/>
                        <a:t>1  = 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– </a:t>
                      </a:r>
                      <a:r>
                        <a:rPr lang="en-US" dirty="0" smtClean="0"/>
                        <a:t>1  = 3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400" y="4724400"/>
            <a:ext cx="8458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105400"/>
            <a:ext cx="1752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Compute a formula, based on line number.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number of spaces goes down by 1 for successive lines.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(–1 * Line) is off by 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= 1; line &lt;= 4; line++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-line + 5;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 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53495"/>
              </p:ext>
            </p:extLst>
          </p:nvPr>
        </p:nvGraphicFramePr>
        <p:xfrm>
          <a:off x="1295399" y="2514600"/>
          <a:ext cx="624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2"/>
                <a:gridCol w="1049629"/>
                <a:gridCol w="990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Final formula: -Line + 5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–4 + 5 = </a:t>
                      </a:r>
                      <a:r>
                        <a:rPr lang="en-US" dirty="0" smtClean="0"/>
                        <a:t>4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–2 + 5 = </a:t>
                      </a:r>
                      <a:r>
                        <a:rPr lang="en-US" dirty="0" smtClean="0"/>
                        <a:t>3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</a:t>
                      </a: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–3 + 5 = </a:t>
                      </a:r>
                      <a:r>
                        <a:rPr lang="en-US" dirty="0" smtClean="0"/>
                        <a:t>2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–4 + 5 =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part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Diamond bottom</a:t>
            </a:r>
          </a:p>
          <a:p>
            <a:r>
              <a:rPr lang="en-US" dirty="0" smtClean="0"/>
              <a:t>Vertical bar, spaces, back slashes, </a:t>
            </a:r>
            <a:br>
              <a:rPr lang="en-US" dirty="0" smtClean="0"/>
            </a:br>
            <a:r>
              <a:rPr lang="en-US" dirty="0" smtClean="0"/>
              <a:t>single star, back slashes, spaces, vertical bar</a:t>
            </a:r>
          </a:p>
          <a:p>
            <a:r>
              <a:rPr lang="en-US" dirty="0" smtClean="0"/>
              <a:t>We need to count spaces and slashes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590800"/>
            <a:ext cx="2550698" cy="3083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cs typeface="Courier New" pitchFamily="49" charset="0"/>
              </a:rPr>
              <a:t>Count the dashes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  <a:cs typeface="Courier New" pitchFamily="49" charset="0"/>
              </a:rPr>
              <a:t>     to find the </a:t>
            </a:r>
            <a:br>
              <a:rPr lang="en-US" sz="2400" dirty="0" smtClean="0">
                <a:latin typeface="+mn-lt"/>
                <a:cs typeface="Courier New" pitchFamily="49" charset="0"/>
              </a:rPr>
            </a:br>
            <a:r>
              <a:rPr lang="en-US" sz="2400" dirty="0" smtClean="0">
                <a:latin typeface="+mn-lt"/>
                <a:cs typeface="Courier New" pitchFamily="49" charset="0"/>
              </a:rPr>
              <a:t>     columns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123456789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+---------+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\\\*///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 \\*// 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  \*/   |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|    *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91631"/>
              </p:ext>
            </p:extLst>
          </p:nvPr>
        </p:nvGraphicFramePr>
        <p:xfrm>
          <a:off x="838200" y="3657600"/>
          <a:ext cx="42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Slashes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52400" y="4724400"/>
            <a:ext cx="84582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part 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5105400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Compute a formula, based on line number.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number of spaces goes up by 1 for successive lines.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(1 * Line) is off by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endParaRPr lang="en-US" sz="1400" dirty="0"/>
          </a:p>
          <a:p>
            <a:pPr>
              <a:spcBef>
                <a:spcPts val="0"/>
              </a:spcBef>
            </a:pPr>
            <a:r>
              <a:rPr lang="en-US" dirty="0" smtClean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 = 1; line &lt;= 4; line++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line;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 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 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63297"/>
              </p:ext>
            </p:extLst>
          </p:nvPr>
        </p:nvGraphicFramePr>
        <p:xfrm>
          <a:off x="1295399" y="2514600"/>
          <a:ext cx="624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2"/>
                <a:gridCol w="1049629"/>
                <a:gridCol w="990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Final formula: Line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= </a:t>
                      </a:r>
                      <a:r>
                        <a:rPr lang="en-US" dirty="0" smtClean="0"/>
                        <a:t>4</a:t>
                      </a:r>
                      <a:r>
                        <a:rPr lang="en-US" baseline="0" dirty="0" smtClean="0">
                          <a:sym typeface="Wingdings"/>
                        </a:rPr>
                        <a:t>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= </a:t>
                      </a:r>
                      <a:r>
                        <a:rPr lang="en-US" dirty="0" smtClean="0"/>
                        <a:t>3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= </a:t>
                      </a:r>
                      <a:r>
                        <a:rPr lang="en-US" dirty="0" smtClean="0"/>
                        <a:t>2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= </a:t>
                      </a:r>
                      <a:r>
                        <a:rPr lang="en-US" dirty="0" smtClean="0"/>
                        <a:t>1 </a:t>
                      </a:r>
                      <a:r>
                        <a:rPr lang="en-US" dirty="0" smtClean="0">
                          <a:sym typeface="Wingdings"/>
                        </a:rPr>
                        <a:t>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522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989</Words>
  <Application>Microsoft Office PowerPoint</Application>
  <PresentationFormat>On-screen Show (4:3)</PresentationFormat>
  <Paragraphs>304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CIT 142 Winter 2015 Object-Oriented Programming I</vt:lpstr>
      <vt:lpstr>Chapter 2 Programming Project 3</vt:lpstr>
      <vt:lpstr>Analysis</vt:lpstr>
      <vt:lpstr>Initial code</vt:lpstr>
      <vt:lpstr>Details, part 1</vt:lpstr>
      <vt:lpstr>Details, part 2</vt:lpstr>
      <vt:lpstr>Details, part 3</vt:lpstr>
      <vt:lpstr>Details, part A</vt:lpstr>
      <vt:lpstr>Details, part B</vt:lpstr>
      <vt:lpstr>Details, part C</vt:lpstr>
      <vt:lpstr>Diamond Bottom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Meerdink, Kenneth</cp:lastModifiedBy>
  <cp:revision>254</cp:revision>
  <dcterms:created xsi:type="dcterms:W3CDTF">2008-06-28T20:57:21Z</dcterms:created>
  <dcterms:modified xsi:type="dcterms:W3CDTF">2015-01-06T23:55:21Z</dcterms:modified>
</cp:coreProperties>
</file>