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i.haas.berkeley.edu/research/papers/WP281.pdf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ippie.biz.uiowa.edu/iem/markets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nrel.gov/docs/fy12osti/52442.pdf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remi.com/" TargetMode="External" /><Relationship Id="rId3" Type="http://schemas.openxmlformats.org/officeDocument/2006/relationships/hyperlink" Target="http://implan.com/" TargetMode="Externa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eia.gov/forecasts/aeo/nems/overview/electricity.html" TargetMode="Externa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eia.gov/consumption/residential/reports/2009/methodology-end-use.cfm" TargetMode="External" /><Relationship Id="rId3" Type="http://schemas.openxmlformats.org/officeDocument/2006/relationships/hyperlink" Target="https://www.energy.ca.gov/data-reports/surveys/2019-residential-appliance-saturation-study" TargetMode="Externa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nergy.ca.gov/sites/default/files/2021-08/CEC-200-2021-005-MTHLGY.pdf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stat.columbia.edu/~gelman/research/unpublished/p_hacking.pdf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Macro is heavy into this.</a:t>
            </a:r>
          </a:p>
          <a:p>
            <a:pPr lvl="1"/>
            <a:r>
              <a:rPr/>
              <a:t>You may see macro heavy energy papers with Vector Autoregressions (VARs) which looks at many time series at once.</a:t>
            </a:r>
          </a:p>
          <a:p>
            <a:pPr lvl="1"/>
            <a:r>
              <a:rPr/>
              <a:t>Nice example of quick use by Borenstein about the California Cap and Trade (</a:t>
            </a:r>
            <a:r>
              <a:rPr>
                <a:hlinkClick r:id="rId2"/>
              </a:rPr>
              <a:t>https://ei.haas.berkeley.edu/research/papers/WP281.pdf</a:t>
            </a:r>
            <a:r>
              <a:rPr/>
              <a:t>)</a:t>
            </a:r>
          </a:p>
          <a:p>
            <a:pPr lvl="2"/>
            <a:r>
              <a:rPr/>
              <a:t>They produced the key result that the price will not be at a bound, upper or lower, only 19% of the time.</a:t>
            </a:r>
          </a:p>
          <a:p>
            <a:pPr lvl="2"/>
            <a:r>
              <a:rPr/>
              <a:t>Quick analysis.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Guess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laugh, this works.</a:t>
            </a:r>
          </a:p>
          <a:p>
            <a:pPr lvl="1"/>
            <a:r>
              <a:rPr/>
              <a:t>Old hands make very good guesses based on experience.</a:t>
            </a:r>
          </a:p>
          <a:p>
            <a:pPr lvl="1"/>
            <a:r>
              <a:rPr/>
              <a:t>GDP even has components that are based on analyst’s best judgment.</a:t>
            </a:r>
          </a:p>
          <a:p>
            <a:pPr lvl="1"/>
            <a:r>
              <a:rPr/>
              <a:t>This can be combined with incentivised polls or parimutuel betting to make it work better.</a:t>
            </a:r>
          </a:p>
          <a:p>
            <a:pPr lvl="2"/>
            <a:r>
              <a:rPr/>
              <a:t>The Iowa Electronic Markets are a common example, though there are others. </a:t>
            </a:r>
            <a:r>
              <a:rPr>
                <a:hlinkClick r:id="rId2"/>
              </a:rPr>
              <a:t>https://tippie.biz.uiowa.edu/iem/markets/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Incentivized</a:t>
            </a:r>
            <a:r>
              <a:rPr/>
              <a:t> </a:t>
            </a:r>
            <a:r>
              <a:rPr/>
              <a:t>Polls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Guess Jamie’s BMI. Closest to the actual gets $1.</a:t>
            </a:r>
          </a:p>
          <a:p>
            <a:pPr lvl="1"/>
            <a:r>
              <a:rPr/>
              <a:t>Skin in the game gives incentive for more thought.</a:t>
            </a:r>
          </a:p>
          <a:p>
            <a:pPr lvl="1"/>
            <a:r>
              <a:rPr/>
              <a:t>Only works when you will eventually find out actual.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Incentivized</a:t>
            </a:r>
            <a:r>
              <a:rPr/>
              <a:t> </a:t>
            </a:r>
            <a:r>
              <a:rPr/>
              <a:t>Polls</a:t>
            </a:r>
            <a:r>
              <a:rPr/>
              <a:t> </a:t>
            </a:r>
            <a:r>
              <a:rPr/>
              <a:t>(Con’t)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Oddly works better if you don’t know how people are betting.</a:t>
            </a:r>
          </a:p>
          <a:p>
            <a:pPr lvl="2"/>
            <a:r>
              <a:rPr/>
              <a:t>Can produce group-think bubbles, if you see how others are betting.</a:t>
            </a:r>
          </a:p>
          <a:p>
            <a:pPr lvl="2"/>
            <a:r>
              <a:rPr/>
              <a:t>Easy to find the mode, but harder to tell if it is real.</a:t>
            </a:r>
          </a:p>
          <a:p>
            <a:pPr lvl="1"/>
            <a:r>
              <a:rPr/>
              <a:t>Can get expensive with many winners:</a:t>
            </a:r>
          </a:p>
          <a:p>
            <a:pPr lvl="2"/>
            <a:r>
              <a:rPr/>
              <a:t>everyone guesses the same correct answer.</a:t>
            </a:r>
          </a:p>
          <a:p>
            <a:pPr lvl="2"/>
            <a:r>
              <a:rPr/>
              <a:t>More expensive when there is less certainty.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Parimutuel</a:t>
            </a:r>
            <a:r>
              <a:rPr/>
              <a:t> </a:t>
            </a:r>
            <a:r>
              <a:rPr/>
              <a:t>Betting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Guess Jamie’s BMI. Correct answers split the pot with the others that got it right.</a:t>
            </a:r>
          </a:p>
          <a:p>
            <a:pPr lvl="1"/>
            <a:r>
              <a:rPr/>
              <a:t>Racetrack method.</a:t>
            </a:r>
          </a:p>
          <a:p>
            <a:pPr lvl="1"/>
            <a:r>
              <a:rPr/>
              <a:t>Less likely to get bubbles, but</a:t>
            </a:r>
          </a:p>
          <a:p>
            <a:pPr lvl="2"/>
            <a:r>
              <a:rPr/>
              <a:t>Harder to see if there is a mode in the guess.</a:t>
            </a:r>
          </a:p>
          <a:p>
            <a:pPr lvl="1"/>
            <a:r>
              <a:rPr/>
              <a:t>Cheaper than incentivized poll if high probability of multiple winners.</a:t>
            </a:r>
          </a:p>
          <a:p>
            <a:pPr lvl="1"/>
            <a:r>
              <a:rPr/>
              <a:t>Cost does not increase with a priori certainty.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Survey</a:t>
            </a:r>
            <a:r>
              <a:rPr/>
              <a:t> </a:t>
            </a:r>
            <a:r>
              <a:rPr/>
              <a:t>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Book gives some examples.</a:t>
            </a:r>
          </a:p>
          <a:p>
            <a:pPr lvl="1"/>
            <a:r>
              <a:rPr/>
              <a:t>Ask a bunch of experts about their best judgement and summarize</a:t>
            </a:r>
          </a:p>
          <a:p>
            <a:pPr lvl="1"/>
            <a:r>
              <a:rPr/>
              <a:t>Often expanded as a Delphi Survey</a:t>
            </a:r>
          </a:p>
          <a:p>
            <a:pPr lvl="1"/>
            <a:r>
              <a:rPr/>
              <a:t>For comically bad forecast see “Results of the Delphi IX Survey of Oil Forecasts” California Energy Commission, 1997.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Delphi</a:t>
            </a:r>
            <a:r>
              <a:rPr/>
              <a:t> </a:t>
            </a: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Ask each person </a:t>
            </a:r>
            <a:r>
              <a:rPr i="1"/>
              <a:t>in private</a:t>
            </a:r>
            <a:r>
              <a:rPr/>
              <a:t> for best guess.</a:t>
            </a:r>
          </a:p>
          <a:p>
            <a:pPr lvl="1"/>
            <a:r>
              <a:rPr/>
              <a:t>Compile results.</a:t>
            </a:r>
          </a:p>
          <a:p>
            <a:pPr lvl="1"/>
            <a:r>
              <a:rPr/>
              <a:t>Ask outliers why they said what they did.</a:t>
            </a:r>
          </a:p>
          <a:p>
            <a:pPr lvl="1"/>
            <a:r>
              <a:rPr/>
              <a:t>Give everyone:</a:t>
            </a:r>
          </a:p>
          <a:p>
            <a:pPr lvl="2"/>
            <a:r>
              <a:rPr/>
              <a:t>The distribution of guesses for each parameter</a:t>
            </a:r>
          </a:p>
          <a:p>
            <a:pPr lvl="2"/>
            <a:r>
              <a:rPr/>
              <a:t>The reasons the outliers gave for the answer the gave.</a:t>
            </a:r>
          </a:p>
          <a:p>
            <a:pPr lvl="1"/>
            <a:r>
              <a:rPr/>
              <a:t>Ask for another guess.</a:t>
            </a:r>
          </a:p>
          <a:p>
            <a:pPr lvl="1"/>
            <a:r>
              <a:rPr/>
              <a:t>Report the new distribution or repeat if desired.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Serum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works best with multiple choice questions</a:t>
            </a:r>
          </a:p>
          <a:p>
            <a:pPr lvl="0" marL="0" indent="0">
              <a:buNone/>
            </a:pPr>
            <a:r>
              <a:rPr/>
              <a:t>The idea is that if you hold a particular belief, you are more likely to think that others agree.</a:t>
            </a:r>
          </a:p>
          <a:p>
            <a:pPr lvl="1"/>
            <a:r>
              <a:rPr/>
              <a:t>Ask each person what they think is most likely.</a:t>
            </a:r>
          </a:p>
          <a:p>
            <a:pPr lvl="1"/>
            <a:r>
              <a:rPr/>
              <a:t>Ask them about what others think – the probability distribution.</a:t>
            </a:r>
          </a:p>
          <a:p>
            <a:pPr lvl="1"/>
            <a:r>
              <a:rPr/>
              <a:t>Do some Bayes law majik.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Scenario</a:t>
            </a:r>
            <a:r>
              <a:rPr/>
              <a:t> </a:t>
            </a:r>
            <a:r>
              <a:rPr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Too much variation to give one description.</a:t>
            </a:r>
          </a:p>
          <a:p>
            <a:pPr lvl="1"/>
            <a:r>
              <a:rPr/>
              <a:t>General Steps:</a:t>
            </a:r>
          </a:p>
          <a:p>
            <a:pPr lvl="2"/>
            <a:r>
              <a:rPr/>
              <a:t>Choose some parameters of interest, e.g., environmental activism, sea level rise, fracking shown to cause earthquakes, etc.</a:t>
            </a:r>
          </a:p>
          <a:p>
            <a:pPr lvl="2"/>
            <a:r>
              <a:rPr/>
              <a:t>Package them into narratives that are possible. Some improbable and some likely.</a:t>
            </a:r>
          </a:p>
          <a:p>
            <a:pPr lvl="2"/>
            <a:r>
              <a:rPr/>
              <a:t>Decide how you would act now given that you know that that future will exist.</a:t>
            </a:r>
          </a:p>
          <a:p>
            <a:pPr lvl="2"/>
            <a:r>
              <a:rPr/>
              <a:t>?</a:t>
            </a:r>
          </a:p>
          <a:p>
            <a:pPr lvl="2"/>
            <a:r>
              <a:rPr/>
              <a:t>Profit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Scenario</a:t>
            </a:r>
            <a:r>
              <a:rPr/>
              <a:t> </a:t>
            </a:r>
            <a:r>
              <a:rPr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 by National Renewable Energy Research Laboratory (NREL) did one for Hawaii. </a:t>
            </a:r>
            <a:r>
              <a:rPr>
                <a:hlinkClick r:id="rId2"/>
              </a:rPr>
              <a:t>http://www.nrel.gov/docs/fy12osti/52442.pdf</a:t>
            </a:r>
          </a:p>
          <a:p>
            <a:pPr lvl="2"/>
            <a:r>
              <a:rPr/>
              <a:t>Contractor reports tend to go long.</a:t>
            </a:r>
          </a:p>
          <a:p>
            <a:pPr lvl="2"/>
            <a:r>
              <a:rPr/>
              <a:t>See page 6 for summary of the scenarios.</a:t>
            </a:r>
          </a:p>
          <a:p>
            <a:pPr lvl="2"/>
            <a:r>
              <a:rPr/>
              <a:t>Contractor reports tend to use lots of acronyms.</a:t>
            </a:r>
          </a:p>
          <a:p>
            <a:pPr lvl="2"/>
            <a:r>
              <a:rPr/>
              <a:t>Plug in Hybrid Electric Vehicle (PHEV)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Trend</a:t>
            </a:r>
          </a:p>
          <a:p>
            <a:pPr lvl="1"/>
            <a:r>
              <a:rPr/>
              <a:t>Time Series</a:t>
            </a:r>
          </a:p>
          <a:p>
            <a:pPr lvl="1"/>
            <a:r>
              <a:rPr/>
              <a:t>Guess based on experience</a:t>
            </a:r>
          </a:p>
          <a:p>
            <a:pPr lvl="1"/>
            <a:r>
              <a:rPr/>
              <a:t>Survey Based</a:t>
            </a:r>
          </a:p>
          <a:p>
            <a:pPr lvl="1"/>
            <a:r>
              <a:rPr/>
              <a:t>Scenario Planning</a:t>
            </a:r>
          </a:p>
          <a:p>
            <a:pPr lvl="1"/>
            <a:r>
              <a:rPr/>
              <a:t>I/O Models</a:t>
            </a:r>
          </a:p>
          <a:p>
            <a:pPr lvl="1"/>
            <a:r>
              <a:rPr/>
              <a:t>Energy Balance Models</a:t>
            </a:r>
          </a:p>
          <a:p>
            <a:pPr lvl="1"/>
            <a:r>
              <a:rPr/>
              <a:t>Game Theory</a:t>
            </a:r>
          </a:p>
          <a:p>
            <a:pPr lvl="1"/>
            <a:r>
              <a:rPr/>
              <a:t>Experimental/Behavioral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Frequent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abuse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scenarios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Rigging scenarios so that only one is taken seriously. (abuse)</a:t>
            </a:r>
          </a:p>
          <a:p>
            <a:pPr lvl="1"/>
            <a:r>
              <a:rPr/>
              <a:t>Choosing actions that will “work” in all scenarios. (abuse)</a:t>
            </a:r>
          </a:p>
          <a:p>
            <a:pPr lvl="1"/>
            <a:r>
              <a:rPr/>
              <a:t>Actual plans if a scenario becomes more likely, “Plans are worthless, but planning is everything.” - Ike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Better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Creation of real options</a:t>
            </a:r>
          </a:p>
          <a:p>
            <a:pPr lvl="2"/>
            <a:r>
              <a:rPr/>
              <a:t>Defer action until more information is available. Don’t bring an umbrella everywhere, but have on near by if it starts to rain.</a:t>
            </a:r>
          </a:p>
          <a:p>
            <a:pPr lvl="2"/>
            <a:r>
              <a:rPr/>
              <a:t>Create systems you can use when the situation is clearer. Think peaking power plants that only run a few days a year.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I/O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Old school – 1920s Leontief</a:t>
            </a:r>
          </a:p>
          <a:p>
            <a:pPr lvl="1"/>
            <a:r>
              <a:rPr/>
              <a:t>Has an equilibrium concept</a:t>
            </a:r>
          </a:p>
          <a:p>
            <a:pPr lvl="1"/>
            <a:r>
              <a:rPr/>
              <a:t>Assumes fixed ratios are used in production</a:t>
            </a:r>
          </a:p>
          <a:p>
            <a:pPr lvl="2"/>
            <a:r>
              <a:rPr/>
              <a:t>No reaction to price changes</a:t>
            </a:r>
          </a:p>
          <a:p>
            <a:pPr lvl="2"/>
            <a:r>
              <a:rPr/>
              <a:t>No reaction to input price changes</a:t>
            </a:r>
          </a:p>
          <a:p>
            <a:pPr lvl="2"/>
            <a:r>
              <a:rPr/>
              <a:t>Constant returns to scale.</a:t>
            </a:r>
          </a:p>
          <a:p>
            <a:pPr lvl="1"/>
            <a:r>
              <a:rPr/>
              <a:t>Often seen as part of a computable general equilibrium model to shorten run-times. REMI (</a:t>
            </a:r>
            <a:r>
              <a:rPr>
                <a:hlinkClick r:id="rId2"/>
              </a:rPr>
              <a:t>http://www.remi.com/</a:t>
            </a:r>
            <a:r>
              <a:rPr/>
              <a:t>) and IMPLAN (</a:t>
            </a:r>
            <a:r>
              <a:rPr>
                <a:hlinkClick r:id="rId3"/>
              </a:rPr>
              <a:t>http://implan.com/</a:t>
            </a:r>
            <a:r>
              <a:rPr/>
              <a:t>) use it in regional economic models.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Walk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I/O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how much of good one that gets made.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how much final consumers want of good 1.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the amount of good 1 needed to produce good 1.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the amount of good 2 needed to produce good 1.</a:t>
                </a:r>
              </a:p>
              <a:p>
                <a:pPr lvl="1"/>
                <a:r>
                  <a:rPr/>
                  <a:t>Each good has an equation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s can be zero but The matrix needs to be invertable.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I/O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x</m:t>
                    </m:r>
                    <m:r>
                      <m:rPr>
                        <m:sty m:val="p"/>
                      </m:rPr>
                      <m:t>+</m:t>
                    </m:r>
                    <m:r>
                      <m:t>d</m:t>
                    </m:r>
                  </m:oMath>
                </a14:m>
                <a:r>
                  <a:rPr/>
                  <a:t> is solved as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(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A</m:t>
                    </m:r>
                    <m:sSup>
                      <m:e>
                        <m:r>
                          <m:rPr>
                            <m:sty m:val="p"/>
                          </m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</m:sSup>
                    <m:r>
                      <m:t>d</m:t>
                    </m:r>
                  </m:oMath>
                </a14:m>
              </a:p>
              <a:p>
                <a:pPr lvl="0" marL="0" indent="0">
                  <a:buNone/>
                </a:pPr>
                <a:r>
                  <a:rPr/>
                  <a:t>d is what you need to fight the war. X is what you need to produce to get d.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They are an unholy mix of estimates, in engineering sense, and estimates, in the statistical sense.</a:t>
            </a:r>
          </a:p>
          <a:p>
            <a:pPr lvl="1"/>
            <a:r>
              <a:rPr/>
              <a:t>They can be huge. The national energy modeling system has many modules and sub-modules.</a:t>
            </a:r>
          </a:p>
          <a:p>
            <a:pPr lvl="2"/>
            <a:r>
              <a:rPr>
                <a:hlinkClick r:id="rId2"/>
              </a:rPr>
              <a:t>http://www.eia.gov/forecasts/aeo/nems/overview/electricity.html</a:t>
            </a:r>
          </a:p>
          <a:p>
            <a:pPr lvl="1"/>
            <a:r>
              <a:rPr/>
              <a:t>The approaches are frequently combined.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Estimate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Engineer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Statistician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an engineer, an estimate means taking some known or assumed values for parameters then performing some calculations to find a parameter of interest.</a:t>
            </a:r>
          </a:p>
          <a:p>
            <a:pPr lvl="2"/>
            <a:r>
              <a:rPr/>
              <a:t>Example, building energy simulations like EnergyPlus. Put in windows, screens, walls, assume some values human behavior, and weather and out pops annual energy use.</a:t>
            </a:r>
          </a:p>
          <a:p>
            <a:pPr lvl="2"/>
            <a:r>
              <a:rPr/>
              <a:t>Can work with </a:t>
            </a:r>
            <a:r>
              <a:rPr i="1"/>
              <a:t>very</a:t>
            </a:r>
            <a:r>
              <a:rPr/>
              <a:t> complex models, but is usually shaky with uncertainty.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statistician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a statistician, an estimate means taking data, repeated observations of a physical data generating process and calculating a summary statistic.</a:t>
            </a:r>
          </a:p>
          <a:p>
            <a:pPr lvl="2"/>
            <a:r>
              <a:rPr/>
              <a:t>Example, estimate implied thermostat settings from gas use and R values of walls from a survey.</a:t>
            </a:r>
          </a:p>
          <a:p>
            <a:pPr lvl="2"/>
            <a:r>
              <a:rPr/>
              <a:t>Treats uncertainty well but often lack the complexity of the engineering style models.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Engineering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Statistician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typical Example is estimates of Unit Energy Consumption (UECs)</a:t>
            </a:r>
          </a:p>
          <a:p>
            <a:pPr lvl="2"/>
            <a:r>
              <a:rPr/>
              <a:t>The EIA Residential Energy Consumption Survey (RECS) </a:t>
            </a:r>
            <a:r>
              <a:rPr>
                <a:hlinkClick r:id="rId2"/>
              </a:rPr>
              <a:t>http://www.eia.gov/consumption/residential/reports/2009/methodology-end-use.cfm</a:t>
            </a:r>
          </a:p>
          <a:p>
            <a:pPr lvl="2"/>
            <a:r>
              <a:rPr/>
              <a:t>California Residential Appliance Saturation Study (RASS) </a:t>
            </a:r>
            <a:r>
              <a:rPr>
                <a:hlinkClick r:id="rId3"/>
              </a:rPr>
              <a:t>https://www.energy.ca.gov/data-reports/surveys/2019-residential-appliance-saturation-study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engineering</a:t>
            </a:r>
            <a:r>
              <a:rPr/>
              <a:t> </a:t>
            </a:r>
            <a:r>
              <a:rPr/>
              <a:t>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Check the details for RASS and see how they combine engineering estimates with regression analysis.</a:t>
            </a:r>
          </a:p>
          <a:p>
            <a:pPr lvl="2"/>
            <a:r>
              <a:rPr>
                <a:hlinkClick r:id="rId2"/>
              </a:rPr>
              <a:t>https://www.energy.ca.gov/sites/default/files/2021-08/CEC-200-2021-005-MTHLGY.pdf</a:t>
            </a:r>
            <a:r>
              <a:rPr/>
              <a:t>.</a:t>
            </a:r>
          </a:p>
          <a:p>
            <a:pPr lvl="2"/>
            <a:r>
              <a:rPr/>
              <a:t>Often called a statistically adjusted engineering model.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Uses only patterns of the past to make forecasts about the future.</a:t>
            </a:r>
          </a:p>
          <a:p>
            <a:pPr lvl="1"/>
            <a:r>
              <a:rPr/>
              <a:t>Cram a line though the data.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Game</a:t>
            </a:r>
            <a:r>
              <a:rPr/>
              <a:t> </a:t>
            </a:r>
            <a:r>
              <a:rPr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 a full, all economy, model but a tool used to deal with decisions where:</a:t>
            </a:r>
          </a:p>
          <a:p>
            <a:pPr lvl="2"/>
            <a:r>
              <a:rPr/>
              <a:t>There is not a monopoly or monopsony.</a:t>
            </a:r>
          </a:p>
          <a:p>
            <a:pPr lvl="2"/>
            <a:r>
              <a:rPr/>
              <a:t>Not perfect competition.</a:t>
            </a:r>
          </a:p>
          <a:p>
            <a:pPr lvl="1"/>
            <a:r>
              <a:rPr/>
              <a:t>Also used for:</a:t>
            </a:r>
          </a:p>
          <a:p>
            <a:pPr lvl="2"/>
            <a:r>
              <a:rPr/>
              <a:t>Dynamic interactions of firms, think how gasoline prices go up fast but down slow.</a:t>
            </a:r>
          </a:p>
          <a:p>
            <a:pPr lvl="2"/>
            <a:r>
              <a:rPr/>
              <a:t>Auction and bidding, technically mechanism design which is game theory backwards, to get people to tell the truth or do the right thing.</a:t>
            </a:r>
          </a:p>
          <a:p>
            <a:pPr lvl="2"/>
            <a:r>
              <a:rPr/>
              <a:t>Basis for a lot of modern “regulation” which focuses on encouraging competition to reach goals.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Experimental/Behavioral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behavioral part is admitting that people and firms do not act rationally.</a:t>
            </a:r>
          </a:p>
          <a:p>
            <a:pPr lvl="1"/>
            <a:r>
              <a:rPr/>
              <a:t>Old school experiments, A/B testing and more, run on people</a:t>
            </a:r>
          </a:p>
          <a:p>
            <a:pPr lvl="1"/>
            <a:r>
              <a:rPr/>
              <a:t>Field experiments are common in economics now</a:t>
            </a:r>
          </a:p>
          <a:p>
            <a:pPr lvl="2"/>
            <a:r>
              <a:rPr/>
              <a:t>Esther Duflo received the Bates Clark Award 2010</a:t>
            </a:r>
          </a:p>
          <a:p>
            <a:pPr lvl="2"/>
            <a:r>
              <a:rPr/>
              <a:t>Bluffstone and others in Econ is running two now in Ethiopia and Nepal.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Typical</a:t>
            </a:r>
            <a:r>
              <a:rPr/>
              <a:t> </a:t>
            </a:r>
            <a:r>
              <a:rPr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Internal validity</a:t>
            </a:r>
          </a:p>
          <a:p>
            <a:pPr lvl="2"/>
            <a:r>
              <a:rPr/>
              <a:t>Can you really connect cause to effect?</a:t>
            </a:r>
          </a:p>
          <a:p>
            <a:pPr lvl="2"/>
            <a:r>
              <a:rPr/>
              <a:t>Did you avoid bias and control for everything?</a:t>
            </a:r>
          </a:p>
          <a:p>
            <a:pPr lvl="1"/>
            <a:r>
              <a:rPr/>
              <a:t>External validity</a:t>
            </a:r>
          </a:p>
          <a:p>
            <a:pPr lvl="2"/>
            <a:r>
              <a:rPr/>
              <a:t>Does it work in real life?</a:t>
            </a:r>
          </a:p>
          <a:p>
            <a:pPr lvl="2"/>
            <a:r>
              <a:rPr/>
              <a:t>Does it work on other people?</a:t>
            </a:r>
          </a:p>
          <a:p>
            <a:pPr lvl="1"/>
            <a:r>
              <a:rPr/>
              <a:t>Ecological validity</a:t>
            </a:r>
          </a:p>
          <a:p>
            <a:pPr lvl="2"/>
            <a:r>
              <a:rPr/>
              <a:t>Did the experiment look like the real world?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Every model is wrong</a:t>
            </a:r>
          </a:p>
          <a:p>
            <a:pPr lvl="2"/>
            <a:r>
              <a:rPr/>
              <a:t>By definition they are simplifications of reality and they leave out details.</a:t>
            </a:r>
          </a:p>
          <a:p>
            <a:pPr lvl="2"/>
            <a:r>
              <a:rPr/>
              <a:t>The real question is, “Did they leave out the right details?”</a:t>
            </a:r>
          </a:p>
          <a:p>
            <a:pPr lvl="1"/>
            <a:r>
              <a:rPr/>
              <a:t>Don’t be deluded into, “Just look at the data”.</a:t>
            </a:r>
          </a:p>
          <a:p>
            <a:pPr lvl="2"/>
            <a:r>
              <a:rPr/>
              <a:t>You come to data with a model, you just don’t know it.</a:t>
            </a:r>
          </a:p>
          <a:p>
            <a:pPr lvl="2"/>
            <a:r>
              <a:rPr/>
              <a:t>The data never speak for themselves. You use data to test/support/refute hypotheses/theories.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Overarching</a:t>
            </a:r>
            <a:r>
              <a:rPr/>
              <a:t> </a:t>
            </a:r>
            <a:r>
              <a:rPr/>
              <a:t>(Con’t)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more than one model or technique and getting the same general result helps. It shows that your conclusion about reality is resilient to the implicit modeling assumptions.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Overarching</a:t>
            </a:r>
            <a:r>
              <a:rPr/>
              <a:t> </a:t>
            </a:r>
            <a:r>
              <a:rPr/>
              <a:t>(Con’t,</a:t>
            </a:r>
            <a:r>
              <a:rPr/>
              <a:t> </a:t>
            </a:r>
            <a:r>
              <a:rPr/>
              <a:t>Con’t)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Keep in mind that modeling is an iterative process often driven by the researcher.</a:t>
            </a:r>
          </a:p>
          <a:p>
            <a:pPr lvl="2"/>
            <a:r>
              <a:rPr/>
              <a:t>You try a model and then refine it based on the results.</a:t>
            </a:r>
          </a:p>
          <a:p>
            <a:pPr lvl="2"/>
            <a:r>
              <a:rPr/>
              <a:t>It is an iterative process.</a:t>
            </a:r>
          </a:p>
          <a:p>
            <a:pPr lvl="2"/>
            <a:r>
              <a:rPr/>
              <a:t>Your choices are molded by your objectives. “Get published” is common.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P-Hacking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Great working paper on this by Gelman that expands on this idea “The garden of forking paths: Why multiple comparisons can be a problem, even when there is no “fishing expedition” or “p-hacking” and the research hypothesis was posited ahead of time" (</a:t>
            </a:r>
            <a:r>
              <a:rPr>
                <a:hlinkClick r:id="rId2"/>
              </a:rPr>
              <a:t>http://www.stat.columbia.edu/~gelman/research/unpublished/p_hacking.pdf</a:t>
            </a:r>
            <a:r>
              <a:rPr/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ergyModels_files/figure-pptx/Tren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Comments:</a:t>
            </a:r>
            <a:r>
              <a:rPr/>
              <a:t> </a:t>
            </a:r>
            <a:r>
              <a:rPr/>
              <a:t>General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Regression with time as RHS variable.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r>
                      <m:t>i</m:t>
                    </m:r>
                    <m:r>
                      <m:t>m</m:t>
                    </m:r>
                    <m:r>
                      <m:t>e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  <a:p>
                <a:pPr lvl="1"/>
                <a:r>
                  <a:rPr/>
                  <a:t>Other variables are often added, for example, weather variables. You can see this in some integrated resource planning models.</a:t>
                </a:r>
              </a:p>
              <a:p>
                <a:pPr lvl="1"/>
                <a:r>
                  <a:rPr/>
                  <a:t>EC469 shows you how to do this.</a:t>
                </a:r>
              </a:p>
              <a:p>
                <a:pPr lvl="1"/>
                <a:r>
                  <a:rPr/>
                  <a:t>Not everything is a line. You sometimes have to transform the data, logs and such are common.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Comments:</a:t>
            </a:r>
            <a:r>
              <a:rPr/>
              <a:t> </a:t>
            </a:r>
            <a:r>
              <a:rPr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uses the past and does not show turns in trend.</a:t>
            </a:r>
          </a:p>
          <a:p>
            <a:pPr lvl="2"/>
            <a:r>
              <a:rPr/>
              <a:t>I was 90 lbs at 15, 110 at 17, 130 at 18 and 220 at 26.</a:t>
            </a:r>
          </a:p>
          <a:p>
            <a:pPr lvl="2"/>
            <a:r>
              <a:rPr/>
              <a:t>Today?</a:t>
            </a:r>
          </a:p>
          <a:p>
            <a:pPr lvl="1"/>
            <a:r>
              <a:rPr/>
              <a:t>People don’t react to prices and there is no change in technology.</a:t>
            </a:r>
          </a:p>
          <a:p>
            <a:pPr lvl="2"/>
            <a:r>
              <a:rPr/>
              <a:t>See the coal data at the end. That is the natural gas fracking boom.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Comments</a:t>
            </a:r>
            <a:r>
              <a:rPr/>
              <a:t> </a:t>
            </a:r>
            <a:r>
              <a:rPr/>
              <a:t>(Con’t)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Growth of a subset can only exceed that of a superset for a while.</a:t>
            </a:r>
          </a:p>
          <a:p>
            <a:pPr lvl="2"/>
            <a:r>
              <a:rPr/>
              <a:t>Facebook can only grow faster than the US, or world, economy for so long.</a:t>
            </a:r>
          </a:p>
          <a:p>
            <a:pPr lvl="1"/>
            <a:r>
              <a:rPr/>
              <a:t>Advantages</a:t>
            </a:r>
          </a:p>
          <a:p>
            <a:pPr lvl="2"/>
            <a:r>
              <a:rPr/>
              <a:t>That said, it works for a lot of things and work when you have little time.</a:t>
            </a:r>
          </a:p>
          <a:p>
            <a:pPr lvl="2"/>
            <a:r>
              <a:rPr/>
              <a:t>Plenty of energy modeling looks like this.</a:t>
            </a:r>
          </a:p>
          <a:p>
            <a:pPr lvl="3"/>
            <a:r>
              <a:rPr/>
              <a:t>“If you don’t have the time, throw in a trend line.”</a:t>
            </a:r>
          </a:p>
          <a:p>
            <a:pPr lvl="2"/>
            <a:r>
              <a:rPr/>
              <a:t>For looking a few periods into the future – it works. For longer term forecasts – don’t do it.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Similar to trend only</a:t>
                </a:r>
              </a:p>
              <a:p>
                <a:pPr lvl="2"/>
                <a:r>
                  <a:rPr/>
                  <a:t>May have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R</m:t>
                    </m:r>
                    <m:r>
                      <m:t>M</m:t>
                    </m:r>
                    <m:r>
                      <m:t>A</m:t>
                    </m:r>
                    <m:r>
                      <m:rPr>
                        <m:sty m:val="p"/>
                      </m:rPr>
                      <m:t>(</m:t>
                    </m:r>
                    <m:r>
                      <m:t>p</m:t>
                    </m:r>
                    <m:r>
                      <m:rPr>
                        <m:sty m:val="p"/>
                      </m:rPr>
                      <m:t>,</m:t>
                    </m:r>
                    <m:r>
                      <m:t>q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2"/>
                <a:r>
                  <a:rPr/>
                  <a:t>or include a trend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r>
                      <m:t>i</m:t>
                    </m:r>
                    <m:r>
                      <m:t>m</m:t>
                    </m:r>
                    <m:r>
                      <m:t>e</m:t>
                    </m:r>
                    <m:r>
                      <m:rPr>
                        <m:sty m:val="p"/>
                      </m:rPr>
                      <m:t>+</m:t>
                    </m:r>
                    <m:r>
                      <m:t>A</m:t>
                    </m:r>
                    <m:r>
                      <m:t>R</m:t>
                    </m:r>
                    <m:r>
                      <m:t>M</m:t>
                    </m:r>
                    <m:r>
                      <m:t>A</m:t>
                    </m:r>
                    <m:r>
                      <m:rPr>
                        <m:sty m:val="p"/>
                      </m:rPr>
                      <m:t>(</m:t>
                    </m:r>
                    <m:r>
                      <m:t>p</m:t>
                    </m:r>
                    <m:r>
                      <m:rPr>
                        <m:sty m:val="p"/>
                      </m:rPr>
                      <m:t>,</m:t>
                    </m:r>
                    <m:r>
                      <m:t>q</m:t>
                    </m:r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2"/>
                <a:r>
                  <a:rPr/>
                  <a:t>the AR part is past values of LHS</a:t>
                </a:r>
              </a:p>
              <a:p>
                <a:pPr lvl="2"/>
                <a:r>
                  <a:rPr/>
                  <a:t>the MA part is past values of error term.</a:t>
                </a:r>
              </a:p>
              <a:p>
                <a:pPr lvl="1"/>
                <a:r>
                  <a:rPr/>
                  <a:t>EC 472 shows you how to do this.</a:t>
                </a:r>
              </a:p>
              <a:p>
                <a:pPr lvl="1"/>
                <a:r>
                  <a:rPr/>
                  <a:t>Most energy data has a trend to it, which must be included in the model.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(for</a:t>
            </a:r>
            <a:r>
              <a:rPr/>
              <a:t> </a:t>
            </a:r>
            <a:r>
              <a:rPr/>
              <a:t>now)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Best thought of, for now, as a refinement to the trend regressions with better treatment of residuals.</a:t>
            </a:r>
          </a:p>
          <a:p>
            <a:pPr lvl="2"/>
            <a:r>
              <a:rPr/>
              <a:t>More accurate confidence intervals on existing data.</a:t>
            </a:r>
          </a:p>
          <a:p>
            <a:pPr lvl="2"/>
            <a:r>
              <a:rPr/>
              <a:t>Slightly better with near-term forecasts.</a:t>
            </a:r>
          </a:p>
          <a:p>
            <a:pPr lvl="1"/>
            <a:r>
              <a:rPr/>
              <a:t>Similar problems as pure regression on trend.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Models</dc:title>
  <dc:creator/>
  <cp:keywords/>
  <dcterms:created xsi:type="dcterms:W3CDTF">2021-09-28T19:56:56Z</dcterms:created>
  <dcterms:modified xsi:type="dcterms:W3CDTF">2021-09-28T19:56:56Z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