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ia.gov/coal/distribution/annual/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ppvoices.org/images/uploads/2012/02/Asheville-coal-plant-e1432059203783.jpg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IdPTuwKEfmA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Carbon%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BTU/ton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Lignite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10M</a:t>
                      </a:r>
                      <a:r>
                        <a:rPr/>
                        <a:t> </a:t>
                      </a:r>
                      <a:r>
                        <a:rPr/>
                        <a:t>-15M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Sub-Bituminous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16M</a:t>
                      </a:r>
                      <a:r>
                        <a:rPr/>
                        <a:t> </a:t>
                      </a:r>
                      <a:r>
                        <a:rPr/>
                        <a:t>-20M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Bituminous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50%-70%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22M</a:t>
                      </a:r>
                      <a:r>
                        <a:rPr/>
                        <a:t> </a:t>
                      </a:r>
                      <a:r>
                        <a:rPr/>
                        <a:t>-30M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Anthracite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90%+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28M+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US?</a:t>
            </a:r>
          </a:p>
        </p:txBody>
      </p:sp>
      <p:pic>
        <p:nvPicPr>
          <p:cNvPr descr="US-Coalbed-Gas-Field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" y="1600200"/>
            <a:ext cx="7645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mine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Surface (Most common in US)</a:t>
            </a:r>
          </a:p>
          <a:p>
            <a:pPr lvl="2"/>
            <a:r>
              <a:rPr/>
              <a:t>Open Pit</a:t>
            </a:r>
          </a:p>
          <a:p>
            <a:pPr lvl="2"/>
            <a:r>
              <a:rPr/>
              <a:t>Strip - Take the overburden off, then it is like double digging in your garden. Common in Western US coal mining</a:t>
            </a:r>
          </a:p>
          <a:p>
            <a:pPr lvl="2"/>
            <a:r>
              <a:rPr/>
              <a:t>Contour - Like strip for hills</a:t>
            </a:r>
          </a:p>
          <a:p>
            <a:pPr lvl="2"/>
            <a:r>
              <a:rPr/>
              <a:t>Mountaintop removal - Get coal off from under mountain top and throw it into the valley. An Appalachian thing</a:t>
            </a:r>
          </a:p>
          <a:p>
            <a:pPr lvl="1"/>
            <a:r>
              <a:rPr/>
              <a:t>Underground mining</a:t>
            </a:r>
          </a:p>
          <a:p>
            <a:pPr lvl="2"/>
            <a:r>
              <a:rPr/>
              <a:t>1000s of feet deep and for miles.</a:t>
            </a:r>
          </a:p>
          <a:p>
            <a:pPr lvl="2"/>
            <a:r>
              <a:rPr/>
              <a:t>Various techniques: Long wall, room and pillar.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Mountaintop</a:t>
            </a:r>
            <a:r>
              <a:rPr/>
              <a:t> </a:t>
            </a:r>
            <a:r>
              <a:rPr/>
              <a:t>Removal</a:t>
            </a:r>
          </a:p>
        </p:txBody>
      </p:sp>
      <p:pic>
        <p:nvPicPr>
          <p:cNvPr descr="ovec_mtr12_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80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Underground</a:t>
            </a:r>
            <a:r>
              <a:rPr/>
              <a:t> </a:t>
            </a:r>
            <a:r>
              <a:rPr/>
              <a:t>Fires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Coal fires are a thing. The most famous US fire is Centralia, which started in 1962.</a:t>
            </a:r>
          </a:p>
          <a:p>
            <a:pPr lvl="1"/>
            <a:r>
              <a:rPr/>
              <a:t>The most famous world wide is Mt Wingen in New South Wales, which has been burning for 6,000 years.</a:t>
            </a:r>
          </a:p>
          <a:p>
            <a:pPr lvl="1"/>
            <a:r>
              <a:rPr/>
              <a:t>There are a few thousand burning at any given moment.</a:t>
            </a:r>
          </a:p>
          <a:p>
            <a:pPr lvl="2"/>
            <a:r>
              <a:rPr/>
              <a:t>Besides CO2 and SOX</a:t>
            </a:r>
          </a:p>
          <a:p>
            <a:pPr lvl="2"/>
            <a:r>
              <a:rPr/>
              <a:t>Mercury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transported?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Railroads 68.7% of the domestic coal</a:t>
            </a:r>
          </a:p>
          <a:p>
            <a:pPr lvl="1"/>
            <a:r>
              <a:rPr/>
              <a:t>River Barge 11.9%</a:t>
            </a:r>
          </a:p>
          <a:p>
            <a:pPr lvl="1"/>
            <a:r>
              <a:rPr/>
              <a:t>Truck about 10.5%</a:t>
            </a:r>
          </a:p>
          <a:p>
            <a:pPr lvl="1"/>
            <a:r>
              <a:rPr/>
              <a:t>Tramway, Conveyor, and Slurry pipeline accounted for 8.9%. (Short distance) source: </a:t>
            </a:r>
            <a:r>
              <a:rPr>
                <a:hlinkClick r:id="rId2"/>
              </a:rPr>
              <a:t>https://www.eia.gov/coal/distribution/annual/</a:t>
            </a:r>
          </a:p>
          <a:p>
            <a:pPr lvl="0" marL="0" indent="0">
              <a:buNone/>
            </a:pPr>
            <a:r>
              <a:rPr/>
              <a:t>Keep in mind that transportation is often more expensive than mining.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Rail</a:t>
            </a:r>
            <a:r>
              <a:rPr/>
              <a:t> </a:t>
            </a:r>
            <a:r>
              <a:rPr/>
              <a:t>Map</a:t>
            </a:r>
          </a:p>
        </p:txBody>
      </p:sp>
      <p:pic>
        <p:nvPicPr>
          <p:cNvPr descr="p200136eeg8200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600200"/>
            <a:ext cx="7835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 huge wave coming out of Wyoming wasn’t there till the 90s.</a:t>
            </a:r>
          </a:p>
          <a:p>
            <a:pPr lvl="1"/>
            <a:r>
              <a:rPr/>
              <a:t>That is Powder River</a:t>
            </a:r>
          </a:p>
          <a:p>
            <a:pPr lvl="1"/>
            <a:r>
              <a:rPr/>
              <a:t>It has low sulfur and was not used until SOX controls on power plants were required in 1990.</a:t>
            </a:r>
          </a:p>
          <a:p>
            <a:pPr lvl="1"/>
            <a:r>
              <a:rPr/>
              <a:t>Tends to be cheap</a:t>
            </a:r>
          </a:p>
          <a:p>
            <a:pPr lvl="2"/>
            <a:r>
              <a:rPr/>
              <a:t>BLM land</a:t>
            </a:r>
          </a:p>
          <a:p>
            <a:pPr lvl="2"/>
            <a:r>
              <a:rPr/>
              <a:t>Auctions on mining rights almost always had one bidder.</a:t>
            </a:r>
          </a:p>
          <a:p>
            <a:pPr lvl="2"/>
            <a:r>
              <a:rPr/>
              <a:t>Those mining rights are a current topic.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Burning</a:t>
            </a:r>
            <a:r>
              <a:rPr/>
              <a:t> </a:t>
            </a:r>
            <a:r>
              <a:rPr/>
              <a:t>Coal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you burn at high temperatures</a:t>
            </a:r>
          </a:p>
          <a:p>
            <a:pPr lvl="2"/>
            <a:r>
              <a:rPr/>
              <a:t>You get lots of kWh per BTU</a:t>
            </a:r>
          </a:p>
          <a:p>
            <a:pPr lvl="2"/>
            <a:r>
              <a:rPr/>
              <a:t>Generate more NOX and SOX</a:t>
            </a:r>
          </a:p>
          <a:p>
            <a:pPr lvl="1"/>
            <a:r>
              <a:rPr/>
              <a:t>If you burn at lower temperatures</a:t>
            </a:r>
          </a:p>
          <a:p>
            <a:pPr lvl="2"/>
            <a:r>
              <a:rPr/>
              <a:t>You get less kWh per BTU</a:t>
            </a:r>
          </a:p>
          <a:p>
            <a:pPr lvl="2"/>
            <a:r>
              <a:rPr/>
              <a:t>Less NOX and SOX</a:t>
            </a:r>
          </a:p>
          <a:p>
            <a:pPr lvl="2"/>
            <a:r>
              <a:rPr/>
              <a:t>More particulates PM 10 and PM 2.5</a:t>
            </a:r>
          </a:p>
          <a:p>
            <a:pPr lvl="0" marL="0" indent="0">
              <a:buNone/>
            </a:pPr>
            <a:r>
              <a:rPr/>
              <a:t>You either start with low sulfur coal, burn at lower temperature or scrub after. Trade-offs depend on prices and technology.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coal?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Historical point of view:</a:t>
            </a:r>
          </a:p>
          <a:p>
            <a:pPr lvl="1"/>
            <a:r>
              <a:rPr/>
              <a:t>Coal burns hotter than wood, but so does charcoal.</a:t>
            </a:r>
          </a:p>
          <a:p>
            <a:pPr lvl="1"/>
            <a:r>
              <a:rPr/>
              <a:t>Coal (anthracite) burns with less ash and smoke than wood, but so does charcoal.</a:t>
            </a:r>
          </a:p>
          <a:p>
            <a:pPr lvl="1"/>
            <a:r>
              <a:rPr/>
              <a:t>Charcoal requires a lot of wood to make.</a:t>
            </a:r>
          </a:p>
          <a:p>
            <a:pPr lvl="0" marL="0" indent="0">
              <a:buNone/>
            </a:pPr>
            <a:r>
              <a:rPr/>
              <a:t>We could not keep up with heating and steel demand. The first industrialized countries had good (anthracite) coal with low transportation costs.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boggy land.</a:t>
            </a:r>
          </a:p>
          <a:p>
            <a:pPr lvl="1"/>
            <a:r>
              <a:rPr/>
              <a:t>The decaying plants turn into peat.</a:t>
            </a:r>
          </a:p>
          <a:p>
            <a:pPr lvl="1"/>
            <a:r>
              <a:rPr/>
              <a:t>The peat gets buried</a:t>
            </a:r>
          </a:p>
          <a:p>
            <a:pPr lvl="1"/>
            <a:r>
              <a:rPr/>
              <a:t>Over time, millions of years, turns into coal.</a:t>
            </a:r>
          </a:p>
          <a:p>
            <a:pPr lvl="1"/>
            <a:r>
              <a:rPr/>
              <a:t>More time and more pressure (most of the time deeper), better coal.</a:t>
            </a:r>
          </a:p>
          <a:p>
            <a:pPr lvl="0" marL="0" indent="0">
              <a:buNone/>
            </a:pPr>
            <a:r>
              <a:rPr/>
              <a:t>Better means higher carbon content and BTU/lb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Hydro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UK and US killed a lot of trees to keep up.</a:t>
            </a:r>
          </a:p>
          <a:p>
            <a:pPr lvl="1"/>
            <a:r>
              <a:rPr/>
              <a:t>UK would have run out of mill sites by 1830.</a:t>
            </a:r>
          </a:p>
          <a:p>
            <a:pPr lvl="1"/>
            <a:r>
              <a:rPr/>
              <a:t>Even used intensive management like pollarding to produce more wood.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40px-Dülmen,_Umland_--_2014_--_706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Metalurgical</a:t>
            </a:r>
            <a:r>
              <a:rPr/>
              <a:t> </a:t>
            </a:r>
            <a:r>
              <a:rPr/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need carbon, and other things, to turn iron into steel.</a:t>
            </a:r>
            <a:br/>
          </a:p>
          <a:p>
            <a:pPr lvl="1"/>
            <a:r>
              <a:rPr/>
              <a:t>You also need carbon to smelt iron.</a:t>
            </a:r>
          </a:p>
          <a:p>
            <a:pPr lvl="1"/>
            <a:r>
              <a:rPr/>
              <a:t>You need a lot of energy to do this.</a:t>
            </a:r>
          </a:p>
          <a:p>
            <a:pPr lvl="1"/>
            <a:r>
              <a:rPr/>
              <a:t>Metallurgical coal is ~ $200/ton. Steam coal is &lt;$50/ton.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Electrical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</a:p>
        </p:txBody>
      </p:sp>
      <p:pic>
        <p:nvPicPr>
          <p:cNvPr descr="Asheville-coal-plant-e143205920378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600200"/>
            <a:ext cx="652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Source: </a:t>
            </a:r>
            <a:r>
              <a:rPr>
                <a:hlinkClick r:id="rId2"/>
              </a:rPr>
              <a:t>http://appvoices.org/images/uploads/2012/02/Asheville-coal-plant-e1432059203783.jpg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Pulverize the coal, picture something that can do 20 Tons/hr</a:t>
            </a:r>
          </a:p>
          <a:p>
            <a:pPr lvl="1"/>
            <a:r>
              <a:rPr/>
              <a:t>Blow it into combustion chamber to burn</a:t>
            </a:r>
          </a:p>
          <a:p>
            <a:pPr lvl="1"/>
            <a:r>
              <a:rPr/>
              <a:t>Steam turns turbine, etc. </a:t>
            </a:r>
            <a:r>
              <a:rPr>
                <a:hlinkClick r:id="rId2"/>
              </a:rPr>
              <a:t>https://youtu.be/IdPTuwKEfmA</a:t>
            </a:r>
          </a:p>
          <a:p>
            <a:pPr lvl="1"/>
            <a:r>
              <a:rPr/>
              <a:t>Clean up</a:t>
            </a:r>
          </a:p>
          <a:p>
            <a:pPr lvl="2"/>
            <a:r>
              <a:rPr/>
              <a:t>NOx with ammonia common but plenty of others</a:t>
            </a:r>
          </a:p>
          <a:p>
            <a:pPr lvl="2"/>
            <a:r>
              <a:rPr/>
              <a:t>Recover fly ash and sell it, great for concrete.</a:t>
            </a:r>
          </a:p>
          <a:p>
            <a:pPr lvl="2"/>
            <a:r>
              <a:rPr/>
              <a:t>SOx, Mercury and other. BTW Radiation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general, the deeper the coal the older it is and the more likely it is higher quality. The names vary by country and the number of grades (ranks) differs by country.</a:t>
            </a:r>
          </a:p>
          <a:p>
            <a:pPr lvl="1"/>
            <a:r>
              <a:rPr/>
              <a:t>Anthracite: Highest quality</a:t>
            </a:r>
          </a:p>
          <a:p>
            <a:pPr lvl="1"/>
            <a:r>
              <a:rPr/>
              <a:t>Bituminous</a:t>
            </a:r>
          </a:p>
          <a:p>
            <a:pPr lvl="1"/>
            <a:r>
              <a:rPr/>
              <a:t>Sub-Bituminous</a:t>
            </a:r>
          </a:p>
          <a:p>
            <a:pPr lvl="1"/>
            <a:r>
              <a:rPr/>
              <a:t>Lignite: Lowest quality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groups.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Metallurgical Coal: Expensive and almost pure carbon, used to make steel.</a:t>
            </a:r>
          </a:p>
          <a:p>
            <a:pPr lvl="2"/>
            <a:r>
              <a:rPr/>
              <a:t>Coke, which is cooked coal, like charcoal is cooked wood, is a frequent substitute.</a:t>
            </a:r>
          </a:p>
          <a:p>
            <a:pPr lvl="1"/>
            <a:r>
              <a:rPr/>
              <a:t>Steam Coal: Used in electricity production.</a:t>
            </a:r>
          </a:p>
          <a:p>
            <a:pPr lvl="2"/>
            <a:r>
              <a:rPr/>
              <a:t>“Steam Coal” is different depending on the country.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Pictures:</a:t>
            </a:r>
            <a:r>
              <a:rPr/>
              <a:t> </a:t>
            </a:r>
            <a:r>
              <a:rPr/>
              <a:t>Peat</a:t>
            </a:r>
          </a:p>
        </p:txBody>
      </p:sp>
      <p:pic>
        <p:nvPicPr>
          <p:cNvPr descr="pea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81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Pictures:</a:t>
            </a:r>
            <a:r>
              <a:rPr/>
              <a:t> </a:t>
            </a:r>
            <a:r>
              <a:rPr/>
              <a:t>Anthracite</a:t>
            </a:r>
          </a:p>
        </p:txBody>
      </p:sp>
      <p:pic>
        <p:nvPicPr>
          <p:cNvPr descr="Anthracit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Pictures:</a:t>
            </a:r>
            <a:r>
              <a:rPr/>
              <a:t> </a:t>
            </a:r>
            <a:r>
              <a:rPr/>
              <a:t>Bituminous</a:t>
            </a:r>
          </a:p>
        </p:txBody>
      </p:sp>
      <p:pic>
        <p:nvPicPr>
          <p:cNvPr descr="Coal_bitumino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8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Pictures:</a:t>
            </a:r>
            <a:r>
              <a:rPr/>
              <a:t> </a:t>
            </a:r>
            <a:r>
              <a:rPr/>
              <a:t>Lignite</a:t>
            </a:r>
          </a:p>
        </p:txBody>
      </p:sp>
      <p:pic>
        <p:nvPicPr>
          <p:cNvPr descr="coal-lignite-38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Heat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Sulfur,</a:t>
            </a:r>
            <a:r>
              <a:rPr/>
              <a:t> </a:t>
            </a:r>
            <a:r>
              <a:rPr/>
              <a:t>Carbon.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Heat content, kJ/kg or BTU/lb in merican, varies a little bit within category.</a:t>
            </a:r>
          </a:p>
          <a:p>
            <a:pPr lvl="2"/>
            <a:r>
              <a:rPr/>
              <a:t>1 BTU = 1.055 kJ</a:t>
            </a:r>
          </a:p>
          <a:p>
            <a:pPr lvl="2"/>
            <a:r>
              <a:rPr/>
              <a:t>1 BTU is enough to raises one lb of water 1 F.</a:t>
            </a:r>
          </a:p>
          <a:p>
            <a:pPr lvl="2"/>
            <a:r>
              <a:rPr/>
              <a:t>EIA swaps from BTU/ton to BTU/lb frequently.</a:t>
            </a:r>
            <a:br/>
          </a:p>
          <a:p>
            <a:pPr lvl="2"/>
            <a:r>
              <a:rPr/>
              <a:t>(short) ton = 2000 lbs</a:t>
            </a:r>
          </a:p>
          <a:p>
            <a:pPr lvl="1"/>
            <a:r>
              <a:rPr/>
              <a:t>Sulfur can vary widely but except for lignite is less than 1%. This is a pollutant.</a:t>
            </a:r>
          </a:p>
          <a:p>
            <a:pPr lvl="1"/>
            <a:r>
              <a:rPr/>
              <a:t>Carbon content virtually defines the ranks.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Coal</dc:title>
  <dc:creator/>
  <cp:keywords/>
  <dcterms:created xsi:type="dcterms:W3CDTF">2020-12-10T21:43:47Z</dcterms:created>
  <dcterms:modified xsi:type="dcterms:W3CDTF">2020-12-10T21:43:47Z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