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5" Type="http://schemas.openxmlformats.org/officeDocument/2006/relationships/viewProps" Target="viewProps.xml" /><Relationship Id="rId3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tylervigen.com/spurious-correlations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Econometrics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James</a:t>
            </a:r>
            <a:r>
              <a:rPr/>
              <a:t> </a:t>
            </a:r>
            <a:r>
              <a:rPr/>
              <a:t>Woods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Height:</a:t>
            </a:r>
          </a:p>
          <a:p>
            <a:pPr lvl="1"/>
            <a:r>
              <a:rPr/>
              <a:t>Less than or equal to 5’5“, greater than 5’5”</a:t>
            </a:r>
          </a:p>
          <a:p>
            <a:pPr lvl="1"/>
            <a:r>
              <a:rPr/>
              <a:t>But 5’5" and 4’ 11" are in the same category and 5’4" and 5’ 6" are not?</a:t>
            </a:r>
          </a:p>
          <a:p>
            <a:pPr lvl="0" marL="0" indent="0">
              <a:buNone/>
            </a:pPr>
            <a:r>
              <a:rPr/>
              <a:t>Need a way of matching with continuous variables. Regression allows you to do this.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Doing Econometrics well is hard.</a:t>
            </a:r>
          </a:p>
          <a:p>
            <a:pPr lvl="1"/>
            <a:r>
              <a:rPr/>
              <a:t>EC 460 will teach you the basics of single-equation regression, e.g., demand estimation, and how to fix some things.</a:t>
            </a:r>
          </a:p>
          <a:p>
            <a:pPr lvl="1"/>
            <a:r>
              <a:rPr/>
              <a:t>Make you overconfident.</a:t>
            </a:r>
          </a:p>
          <a:p>
            <a:pPr lvl="1"/>
            <a:r>
              <a:rPr/>
              <a:t>Functional work requires:</a:t>
            </a:r>
          </a:p>
          <a:p>
            <a:pPr lvl="2"/>
            <a:r>
              <a:rPr/>
              <a:t>Systems equation estimation, e.g., supply and demand at the same time.</a:t>
            </a:r>
          </a:p>
          <a:p>
            <a:pPr lvl="2"/>
            <a:r>
              <a:rPr/>
              <a:t>Discrete choice, e.g., Yes/No or make and model of a car.</a:t>
            </a:r>
          </a:p>
          <a:p>
            <a:pPr lvl="2"/>
            <a:r>
              <a:rPr/>
              <a:t>Knowledge of how to get causality, experimental, e.g., RCT, and quasi-experimental methods, e.g., regression discontinuity.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BASICS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Explain something, often called the left-hand side or endogenous variable, with explanatory, right-hand side or exogenous variables.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W</m:t>
                      </m:r>
                      <m:r>
                        <m:t>e</m:t>
                      </m:r>
                      <m:r>
                        <m:t>i</m:t>
                      </m:r>
                      <m:r>
                        <m:t>g</m:t>
                      </m:r>
                      <m:r>
                        <m:t>h</m:t>
                      </m:r>
                      <m:r>
                        <m:t>t</m:t>
                      </m:r>
                      <m:r>
                        <m:t>=</m:t>
                      </m:r>
                      <m:r>
                        <m:t>α</m:t>
                      </m:r>
                      <m:r>
                        <m:t>+</m:t>
                      </m:r>
                      <m:r>
                        <m:t>β</m:t>
                      </m:r>
                      <m:r>
                        <m:t>H</m:t>
                      </m:r>
                      <m:r>
                        <m:t>e</m:t>
                      </m:r>
                      <m:r>
                        <m:t>i</m:t>
                      </m:r>
                      <m:r>
                        <m:t>g</m:t>
                      </m:r>
                      <m:r>
                        <m:t>h</m:t>
                      </m:r>
                      <m:r>
                        <m:t>t</m:t>
                      </m:r>
                      <m: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1"/>
                <a:r>
                  <a:rPr/>
                  <a:t>Weight is left-hand side</a:t>
                </a:r>
              </a:p>
              <a:p>
                <a:pPr lvl="1"/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intercept term, expected weight given you have no height.</a:t>
                </a:r>
              </a:p>
              <a:p>
                <a:pPr lvl="1"/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 How much your weight increases for every inch of height.</a:t>
                </a:r>
              </a:p>
              <a:p>
                <a:pPr lvl="1"/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  <a:r>
                  <a:rPr/>
                  <a:t> How far off we were.</a:t>
                </a:r>
              </a:p>
              <a:p>
                <a:pPr lvl="1"/>
                <a:r>
                  <a:rPr/>
                  <a:t>All the greek letters are random variables. We estimate the means and variances of those.</a:t>
                </a:r>
              </a:p>
              <a:p>
                <a:pPr lvl="0" marL="0" indent="0">
                  <a:buNone/>
                </a:pPr>
                <a:r>
                  <a:rPr/>
                  <a:t>Generating Fake Data with Weight = 20 + 2.75 Height + n(0,40)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Fake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ReadingRegression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Regression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Parameter Estimates:</a:t>
                </a:r>
              </a:p>
              <a:p>
                <a:pPr lvl="1"/>
                <a:r>
                  <a:rPr/>
                  <a:t>Estimates of the line through the data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t>e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=</m:t>
                    </m:r>
                    <m:r>
                      <m:t>35.6266856</m:t>
                    </m:r>
                    <m:r>
                      <m:t>+</m:t>
                    </m:r>
                    <m:r>
                      <m:t>2.8454856</m:t>
                    </m:r>
                    <m:r>
                      <m:t>H</m:t>
                    </m:r>
                    <m:r>
                      <m:t>e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</m:oMath>
                </a14:m>
              </a:p>
              <a:p>
                <a:pPr lvl="1"/>
                <a:r>
                  <a:rPr/>
                  <a:t>The True values are: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t>e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=</m:t>
                    </m:r>
                    <m:r>
                      <m:t>20</m:t>
                    </m:r>
                    <m:r>
                      <m:t>+</m:t>
                    </m:r>
                    <m:r>
                      <m:t>2.75</m:t>
                    </m:r>
                    <m:r>
                      <m:t>H</m:t>
                    </m:r>
                    <m:r>
                      <m:t>e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+</m:t>
                    </m:r>
                    <m:r>
                      <m:t>n</m:t>
                    </m:r>
                    <m:r>
                      <m:t>(</m:t>
                    </m:r>
                    <m:r>
                      <m:t>0</m:t>
                    </m:r>
                    <m:r>
                      <m:t>,</m:t>
                    </m:r>
                    <m:r>
                      <m:t>40</m:t>
                    </m:r>
                    <m:r>
                      <m:t>)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Note that the values are not the same. Each of the estimated values comes with uncertainty. It is a random variable. Those are the numbers in parentheses are standard deviations of the estimate.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Of</a:t>
            </a:r>
            <a:r>
              <a:rPr/>
              <a:t> </a:t>
            </a:r>
            <a:r>
              <a:rPr/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95% confidence intervals are about +/- 2 standard deviations</a:t>
            </a:r>
          </a:p>
          <a:p>
            <a:pPr lvl="1"/>
            <a:r>
              <a:rPr/>
              <a:t>There is a 95% that the true value is in that interval</a:t>
            </a:r>
          </a:p>
          <a:p>
            <a:pPr lvl="1"/>
            <a:r>
              <a:rPr/>
              <a:t>Asterix indicate that the probability of seeing this value by chance alone is small. Commonly called significance.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Overall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Regression as a whole: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fraction of variation in LHS explained by variation in RHS.</a:t>
                </a:r>
              </a:p>
              <a:p>
                <a:pPr lvl="2"/>
                <a:r>
                  <a:rPr/>
                  <a:t>Because if you add more variables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goes up, Adjusted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, penalizes for having more variables.</a:t>
                </a:r>
              </a:p>
              <a:p>
                <a:pPr lvl="1"/>
                <a:r>
                  <a:rPr/>
                  <a:t>Residual Std. Error is the standard deviation of the error term. We generated the data with N(0, 40)</a:t>
                </a:r>
                <a:br/>
              </a:p>
              <a:p>
                <a:pPr lvl="1"/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 Difference between model that is mean of LHS alone, just the intercept, vs model with RHS. IOW, things other than the constant explain things.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 of the papers you read are looking for evidence that something caused something else.</a:t>
            </a:r>
          </a:p>
          <a:p>
            <a:pPr lvl="1"/>
            <a:r>
              <a:rPr/>
              <a:t>Some of this evidence is from hypothesis tests.</a:t>
            </a:r>
          </a:p>
          <a:p>
            <a:pPr lvl="1"/>
            <a:r>
              <a:rPr/>
              <a:t>Some is through how the data is collected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Dummy Variables, which indicate categories like eye color</a:t>
            </a:r>
          </a:p>
          <a:p>
            <a:pPr lvl="1"/>
            <a:r>
              <a:rPr/>
              <a:t>Transformations like log and powers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They usually leave one out, often the control or most common category.</a:t>
            </a:r>
          </a:p>
          <a:p>
            <a:pPr lvl="1"/>
            <a:r>
              <a:rPr/>
              <a:t>These get accumulated in the constant term</a:t>
            </a:r>
          </a:p>
          <a:p>
            <a:pPr lvl="2"/>
            <a:r>
              <a:rPr/>
              <a:t>The constant could be Blue eyes, Short, non-economist</a:t>
            </a:r>
          </a:p>
          <a:p>
            <a:pPr lvl="2"/>
            <a:r>
              <a:rPr/>
              <a:t>Additional coefficients would indicate the difference between brown eyes and blue. Another would be tall vs short.</a:t>
            </a:r>
          </a:p>
          <a:p>
            <a:pPr lvl="1"/>
            <a:r>
              <a:rPr/>
              <a:t>Always figure out who the constant represents.</a:t>
            </a:r>
          </a:p>
          <a:p>
            <a:pPr lvl="0" marL="0" indent="0">
              <a:buNone/>
            </a:pPr>
            <a:r>
              <a:rPr/>
              <a:t>The reason is a math thing about minimization or maximization.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Transformations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Usually these are because reality works this way, the amount of light from a source decreases by the square of the distance.</a:t>
                </a:r>
              </a:p>
              <a:p>
                <a:pPr lvl="1"/>
                <a:r>
                  <a:rPr/>
                  <a:t>Sometimes it solves a problem with residuals (heterskedasticity)</a:t>
                </a:r>
              </a:p>
              <a:p>
                <a:pPr lvl="1"/>
                <a:r>
                  <a:rPr/>
                  <a:t>Often come with interpretation</a:t>
                </a:r>
              </a:p>
              <a:p>
                <a:pPr lvl="2"/>
                <a14:m>
                  <m:oMath xmlns:m="http://schemas.openxmlformats.org/officeDocument/2006/math">
                    <m:r>
                      <m:t>Y</m:t>
                    </m:r>
                    <m:r>
                      <m:t>=</m:t>
                    </m:r>
                    <m:r>
                      <m:t>α</m:t>
                    </m:r>
                    <m:r>
                      <m:t>+</m:t>
                    </m:r>
                    <m:r>
                      <m:t>β</m:t>
                    </m:r>
                    <m:r>
                      <m:t>x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r>
                      <m:t>l</m:t>
                    </m:r>
                    <m:r>
                      <m:t>n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  <m:r>
                      <m:t>=</m:t>
                    </m:r>
                    <m:r>
                      <m:t>α</m:t>
                    </m:r>
                    <m:r>
                      <m:t>+</m:t>
                    </m:r>
                    <m:r>
                      <m:t>β</m:t>
                    </m:r>
                    <m:r>
                      <m:t>x</m:t>
                    </m:r>
                  </m:oMath>
                </a14:m>
                <a:r>
                  <a:rPr/>
                  <a:t>: A 1% increase in x increases y by </a:t>
                </a:r>
                <a14:m>
                  <m:oMath xmlns:m="http://schemas.openxmlformats.org/officeDocument/2006/math">
                    <m:r>
                      <m:t>β</m:t>
                    </m:r>
                    <m:r>
                      <m:t>%</m:t>
                    </m:r>
                  </m:oMath>
                </a14:m>
                <a:r>
                  <a:rPr/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m:t>l</m:t>
                    </m:r>
                    <m:r>
                      <m:t>n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  <m:r>
                      <m:t>=</m:t>
                    </m:r>
                    <m:r>
                      <m:t>α</m:t>
                    </m:r>
                    <m:r>
                      <m:t>+</m:t>
                    </m:r>
                    <m:r>
                      <m:t>β</m:t>
                    </m:r>
                    <m:r>
                      <m:t>l</m:t>
                    </m:r>
                    <m:r>
                      <m:t>n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 is an elasticity. 1% increase in x increases y by </a:t>
                </a:r>
                <a14:m>
                  <m:oMath xmlns:m="http://schemas.openxmlformats.org/officeDocument/2006/math">
                    <m:r>
                      <m:t>β</m:t>
                    </m:r>
                    <m:r>
                      <m:t>%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Never just go, this is significant and this isn’t. Understand how it fits in the story.</a:t>
            </a:r>
          </a:p>
          <a:p>
            <a:pPr lvl="1"/>
            <a:r>
              <a:rPr/>
              <a:t>Some of the variables are “just controls” and others are the key variables.</a:t>
            </a:r>
          </a:p>
          <a:p>
            <a:pPr lvl="1"/>
            <a:r>
              <a:rPr/>
              <a:t>Tell the story of the key variables.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LHS is a dummy variable, e.g., buy or don’t buy, then we use a probit or logit.</a:t>
            </a:r>
          </a:p>
          <a:p>
            <a:pPr lvl="1"/>
            <a:r>
              <a:rPr/>
              <a:t>One of the RHS variables is endogenous, like how renting or buying is determined by income credit and cost of living in the area. We use instrumental variables for this.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Causality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real randomized experiments like RTC, to balance taking into account that the randomly generated groups could have slightly different characteristics that are important.</a:t>
            </a:r>
          </a:p>
          <a:p>
            <a:pPr lvl="1"/>
            <a:r>
              <a:rPr/>
              <a:t>With Quasi-Controls</a:t>
            </a:r>
          </a:p>
          <a:p>
            <a:pPr lvl="2"/>
            <a:r>
              <a:rPr/>
              <a:t>Matching like caliper or coarsened exact matching.</a:t>
            </a:r>
          </a:p>
          <a:p>
            <a:pPr lvl="2"/>
            <a:r>
              <a:rPr/>
              <a:t>With outside pseudo-randomizer like regression discontinuity test.</a:t>
            </a:r>
          </a:p>
          <a:p>
            <a:pPr lvl="2"/>
            <a:r>
              <a:rPr/>
              <a:t>Difference-in-Difference, match pre-treatment movements and parameters with a control group and then look for differences post intervention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Coarsened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(CEM)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Break RHS variables into histograms.</a:t>
            </a:r>
          </a:p>
          <a:p>
            <a:pPr lvl="1"/>
            <a:r>
              <a:rPr/>
              <a:t>Multivariate histograms</a:t>
            </a:r>
          </a:p>
          <a:p>
            <a:pPr lvl="1"/>
            <a:r>
              <a:rPr/>
              <a:t>Remove observations that do not have a treatment and a control observation.</a:t>
            </a:r>
          </a:p>
          <a:p>
            <a:pPr lvl="1"/>
            <a:r>
              <a:rPr/>
              <a:t>Remove influence of observations not in joint support.</a:t>
            </a:r>
          </a:p>
          <a:p>
            <a:pPr lvl="1"/>
            <a:r>
              <a:rPr/>
              <a:t>Balance the cells for treated and not treated.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Hypothetical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Using 'Group'='Control' as baseline group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adingRegression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Removed</a:t>
            </a:r>
          </a:p>
        </p:txBody>
      </p:sp>
      <p:pic>
        <p:nvPicPr>
          <p:cNvPr descr="ReadingRegression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we usually want to know is what is the effect of changing one variable on another variable.</a:t>
            </a:r>
          </a:p>
          <a:p>
            <a:pPr lvl="1"/>
            <a:r>
              <a:rPr/>
              <a:t>We want cause, not just correlation (</a:t>
            </a:r>
            <a:r>
              <a:rPr>
                <a:hlinkClick r:id="rId2"/>
              </a:rPr>
              <a:t>https://www.tylervigen.com/spurious-correlations</a:t>
            </a:r>
            <a:r>
              <a:rPr/>
              <a:t>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Differences-in-Differences</a:t>
            </a:r>
            <a:r>
              <a:rPr/>
              <a:t> </a:t>
            </a:r>
            <a:r>
              <a:rPr/>
              <a:t>(DID)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Start with a treated group and go looking for an untreated controls group.</a:t>
            </a:r>
          </a:p>
          <a:p>
            <a:pPr lvl="1"/>
            <a:r>
              <a:rPr/>
              <a:t>Test if there is parallel movement, basically all the parameters except the constant term are the same.</a:t>
            </a:r>
          </a:p>
          <a:p>
            <a:pPr lvl="1"/>
            <a:r>
              <a:rPr/>
              <a:t>Check if the treated group reacts differently after the intervention.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Relationship between height and weight. One group got free passes to the gym if they went a few times a month and the other did not</a:t>
                </a:r>
              </a:p>
              <a:p>
                <a:pPr lvl="0" marL="0" indent="0">
                  <a:buNone/>
                </a:pPr>
              </a:p>
              <a:p>
                <a:pPr lvl="1"/>
                <a:r>
                  <a:rPr/>
                  <a:t>Parallel movement test is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t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a</m:t>
                        </m:r>
                        <m:r>
                          <m:t>t</m:t>
                        </m:r>
                        <m:r>
                          <m:t>e</m:t>
                        </m:r>
                        <m:r>
                          <m:t>d</m:t>
                        </m:r>
                        <m:r>
                          <m:t>,</m:t>
                        </m:r>
                        <m:r>
                          <m:t>p</m:t>
                        </m:r>
                        <m:r>
                          <m:t>r</m:t>
                        </m:r>
                        <m:r>
                          <m:t>e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c</m:t>
                        </m:r>
                        <m:r>
                          <m:t>o</m:t>
                        </m:r>
                        <m:r>
                          <m:t>n</m:t>
                        </m:r>
                        <m:r>
                          <m:t>t</m:t>
                        </m:r>
                        <m:r>
                          <m:t>r</m:t>
                        </m:r>
                        <m:r>
                          <m:t>o</m:t>
                        </m:r>
                        <m:r>
                          <m:t>l</m:t>
                        </m:r>
                        <m:r>
                          <m:t>,</m:t>
                        </m:r>
                        <m:r>
                          <m:t>p</m:t>
                        </m:r>
                        <m:r>
                          <m:t>r</m:t>
                        </m:r>
                        <m:r>
                          <m:t>e</m:t>
                        </m:r>
                      </m:sub>
                    </m:sSub>
                  </m:oMath>
                </a14:m>
                <a:r>
                  <a:rPr/>
                  <a:t> but not </a:t>
                </a:r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t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a</m:t>
                        </m:r>
                        <m:r>
                          <m:t>t</m:t>
                        </m:r>
                        <m:r>
                          <m:t>e</m:t>
                        </m:r>
                        <m:r>
                          <m:t>d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c</m:t>
                        </m:r>
                        <m:r>
                          <m:t>o</m:t>
                        </m:r>
                        <m:r>
                          <m:t>n</m:t>
                        </m:r>
                        <m:r>
                          <m:t>t</m:t>
                        </m:r>
                        <m:r>
                          <m:t>r</m:t>
                        </m:r>
                        <m:r>
                          <m:t>o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Average effect is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t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a</m:t>
                        </m:r>
                        <m:r>
                          <m:t>t</m:t>
                        </m:r>
                        <m:r>
                          <m:t>e</m:t>
                        </m:r>
                        <m:r>
                          <m:t>d</m:t>
                        </m:r>
                        <m:r>
                          <m:t>,</m:t>
                        </m:r>
                        <m:r>
                          <m:t>p</m:t>
                        </m:r>
                        <m:r>
                          <m:t>o</m:t>
                        </m:r>
                        <m:r>
                          <m:t>s</m:t>
                        </m:r>
                        <m:r>
                          <m:t>t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c</m:t>
                        </m:r>
                        <m:r>
                          <m:t>o</m:t>
                        </m:r>
                        <m:r>
                          <m:t>n</m:t>
                        </m:r>
                        <m:r>
                          <m:t>t</m:t>
                        </m:r>
                        <m:r>
                          <m:t>r</m:t>
                        </m:r>
                        <m:r>
                          <m:t>o</m:t>
                        </m:r>
                        <m:r>
                          <m:t>l</m:t>
                        </m:r>
                        <m:r>
                          <m:t>,</m:t>
                        </m:r>
                        <m:r>
                          <m:t>p</m:t>
                        </m:r>
                        <m:r>
                          <m:t>o</m:t>
                        </m:r>
                        <m:r>
                          <m:t>s</m:t>
                        </m:r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Can be more complex than this if the treatment changes multiple terms – including the intercepts.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Lets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Regessions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Nicolas</a:t>
            </a:r>
            <a:r>
              <a:rPr/>
              <a:t> </a:t>
            </a:r>
            <a:r>
              <a:rPr/>
              <a:t>Cage</a:t>
            </a:r>
          </a:p>
        </p:txBody>
      </p:sp>
      <p:pic>
        <p:nvPicPr>
          <p:cNvPr descr="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35200"/>
            <a:ext cx="8229600" cy="323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Ideal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Run an experiment (Randomized Control Trial or RTC):</a:t>
            </a:r>
          </a:p>
          <a:p>
            <a:pPr lvl="1"/>
            <a:r>
              <a:rPr/>
              <a:t>Get a well mixed relativly homogenous group.</a:t>
            </a:r>
          </a:p>
          <a:p>
            <a:pPr lvl="1"/>
            <a:r>
              <a:rPr/>
              <a:t>Randomly subdivide in to two or more groups.</a:t>
            </a:r>
          </a:p>
          <a:p>
            <a:pPr lvl="1"/>
            <a:r>
              <a:rPr/>
              <a:t>One group is the control</a:t>
            </a:r>
          </a:p>
          <a:p>
            <a:pPr lvl="1"/>
            <a:r>
              <a:rPr/>
              <a:t>Treat the others.</a:t>
            </a:r>
          </a:p>
          <a:p>
            <a:pPr lvl="1"/>
            <a:r>
              <a:rPr/>
              <a:t>Observe response.</a:t>
            </a:r>
          </a:p>
          <a:p>
            <a:pPr lvl="1"/>
            <a:r>
              <a:rPr/>
              <a:t>Difference response between control and each group is the average response, which has a mean and variance and you can do stats with.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Easy</a:t>
            </a:r>
            <a:r>
              <a:rPr/>
              <a:t> </a:t>
            </a:r>
            <a:r>
              <a:rPr/>
              <a:t>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if the groups are not quite the same, the technical term is unbalanced, which is just one definition of the unbalanced?</a:t>
            </a:r>
          </a:p>
          <a:p>
            <a:pPr lvl="1"/>
            <a:r>
              <a:rPr/>
              <a:t>One group has more old people or poor people.</a:t>
            </a:r>
          </a:p>
          <a:p>
            <a:pPr lvl="1"/>
            <a:r>
              <a:rPr/>
              <a:t>You need to make sure you take into account these differences.</a:t>
            </a:r>
          </a:p>
          <a:p>
            <a:pPr lvl="1"/>
            <a:r>
              <a:rPr/>
              <a:t>Because treating things that are different as if they are the same is bad.</a:t>
            </a:r>
          </a:p>
          <a:p>
            <a:pPr lvl="1"/>
            <a:r>
              <a:rPr/>
              <a:t>Simpson’s Paradox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Votes in the U.S. House of Representatives in favor of passing the Civil Rights Act of 1964:</a:t>
            </a:r>
          </a:p>
          <a:p>
            <a:pPr lvl="0" marL="0" indent="0">
              <a:buNone/>
            </a:pPr>
            <a:r>
              <a:rPr/>
              <a:t>On average, Republicans tended to vote for passage more than Democrats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</a:t>
            </a:r>
            <a:r>
              <a:rPr i="1"/>
              <a:t>both</a:t>
            </a:r>
            <a:r>
              <a:rPr/>
              <a:t> North and South, Democrats are more likely to vote for passage than Republicans. We treated Northerners and Southerners the same in the first chart – Here they are shown to be different.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know how to do Chi-squared test?</a:t>
            </a:r>
          </a:p>
          <a:p>
            <a:pPr lvl="1"/>
            <a:r>
              <a:rPr/>
              <a:t>Just gather factors and …</a:t>
            </a:r>
          </a:p>
          <a:p>
            <a:pPr lvl="2"/>
            <a:r>
              <a:rPr/>
              <a:t>Eye color (8)</a:t>
            </a:r>
          </a:p>
          <a:p>
            <a:pPr lvl="2"/>
            <a:r>
              <a:rPr/>
              <a:t>Hair color (8)</a:t>
            </a:r>
          </a:p>
          <a:p>
            <a:pPr lvl="2"/>
            <a:r>
              <a:rPr/>
              <a:t>D2/D4 (2)</a:t>
            </a:r>
          </a:p>
          <a:p>
            <a:pPr lvl="2"/>
            <a:r>
              <a:rPr/>
              <a:t>128 cells so far.</a:t>
            </a:r>
          </a:p>
          <a:p>
            <a:pPr lvl="0" marL="0" indent="0">
              <a:buNone/>
            </a:pPr>
            <a:r>
              <a:rPr/>
              <a:t>You just found the curse of dimensionality. You need to combine or ignore some of these because you will not have enough observations.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Regression Output Without Taking Econometrics</dc:title>
  <dc:creator>James Woods</dc:creator>
  <cp:keywords/>
  <dcterms:created xsi:type="dcterms:W3CDTF">2020-12-10T21:48:09Z</dcterms:created>
  <dcterms:modified xsi:type="dcterms:W3CDTF">2020-12-10T21:48:09Z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/>
  </property>
  <property fmtid="{D5CDD505-2E9C-101B-9397-08002B2CF9AE}" pid="3" name="output">
    <vt:lpwstr>powerpoint_presentation</vt:lpwstr>
  </property>
</Properties>
</file>