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AEAEA"/>
    <a:srgbClr val="003F75"/>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508306-D5F8-4509-B79E-72ECEDB29CEC}" v="9" dt="2023-12-13T21:10:50.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p:restoredTop sz="92016" autoAdjust="0"/>
  </p:normalViewPr>
  <p:slideViewPr>
    <p:cSldViewPr>
      <p:cViewPr>
        <p:scale>
          <a:sx n="20" d="100"/>
          <a:sy n="20" d="100"/>
        </p:scale>
        <p:origin x="816" y="6"/>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Knight" userId="94c2204b88bd471c" providerId="LiveId" clId="{84508306-D5F8-4509-B79E-72ECEDB29CEC}"/>
    <pc:docChg chg="modSld">
      <pc:chgData name="Joe Knight" userId="94c2204b88bd471c" providerId="LiveId" clId="{84508306-D5F8-4509-B79E-72ECEDB29CEC}" dt="2023-12-13T21:11:10.006" v="72" actId="20577"/>
      <pc:docMkLst>
        <pc:docMk/>
      </pc:docMkLst>
      <pc:sldChg chg="addSp delSp modSp mod">
        <pc:chgData name="Joe Knight" userId="94c2204b88bd471c" providerId="LiveId" clId="{84508306-D5F8-4509-B79E-72ECEDB29CEC}" dt="2023-12-13T21:11:10.006" v="72" actId="20577"/>
        <pc:sldMkLst>
          <pc:docMk/>
          <pc:sldMk cId="0" sldId="256"/>
        </pc:sldMkLst>
        <pc:spChg chg="mod">
          <ac:chgData name="Joe Knight" userId="94c2204b88bd471c" providerId="LiveId" clId="{84508306-D5F8-4509-B79E-72ECEDB29CEC}" dt="2023-12-12T18:15:25.493" v="55" actId="20577"/>
          <ac:spMkLst>
            <pc:docMk/>
            <pc:sldMk cId="0" sldId="256"/>
            <ac:spMk id="36" creationId="{00000000-0000-0000-0000-000000000000}"/>
          </ac:spMkLst>
        </pc:spChg>
        <pc:spChg chg="mod">
          <ac:chgData name="Joe Knight" userId="94c2204b88bd471c" providerId="LiveId" clId="{84508306-D5F8-4509-B79E-72ECEDB29CEC}" dt="2023-12-13T21:11:10.006" v="72" actId="20577"/>
          <ac:spMkLst>
            <pc:docMk/>
            <pc:sldMk cId="0" sldId="256"/>
            <ac:spMk id="48" creationId="{00000000-0000-0000-0000-000000000000}"/>
          </ac:spMkLst>
        </pc:spChg>
        <pc:picChg chg="del">
          <ac:chgData name="Joe Knight" userId="94c2204b88bd471c" providerId="LiveId" clId="{84508306-D5F8-4509-B79E-72ECEDB29CEC}" dt="2023-12-13T21:09:37.128" v="61" actId="478"/>
          <ac:picMkLst>
            <pc:docMk/>
            <pc:sldMk cId="0" sldId="256"/>
            <ac:picMk id="6" creationId="{0C5DDEF6-0010-E5BC-E958-92D8F405513F}"/>
          </ac:picMkLst>
        </pc:picChg>
        <pc:picChg chg="add mod">
          <ac:chgData name="Joe Knight" userId="94c2204b88bd471c" providerId="LiveId" clId="{84508306-D5F8-4509-B79E-72ECEDB29CEC}" dt="2023-12-13T21:10:50.300" v="68" actId="14100"/>
          <ac:picMkLst>
            <pc:docMk/>
            <pc:sldMk cId="0" sldId="256"/>
            <ac:picMk id="12" creationId="{692E8FA5-1BD2-5854-53A8-13581F780CAC}"/>
          </ac:picMkLst>
        </pc:picChg>
        <pc:picChg chg="add del">
          <ac:chgData name="Joe Knight" userId="94c2204b88bd471c" providerId="LiveId" clId="{84508306-D5F8-4509-B79E-72ECEDB29CEC}" dt="2023-12-13T21:09:37.128" v="61" actId="478"/>
          <ac:picMkLst>
            <pc:docMk/>
            <pc:sldMk cId="0" sldId="256"/>
            <ac:picMk id="1026" creationId="{8553C2A3-EE82-ED63-BDAA-DAF8DD79E88A}"/>
          </ac:picMkLst>
        </pc:picChg>
        <pc:picChg chg="add mod">
          <ac:chgData name="Joe Knight" userId="94c2204b88bd471c" providerId="LiveId" clId="{84508306-D5F8-4509-B79E-72ECEDB29CEC}" dt="2023-12-13T21:09:41.974" v="63" actId="1076"/>
          <ac:picMkLst>
            <pc:docMk/>
            <pc:sldMk cId="0" sldId="256"/>
            <ac:picMk id="1028" creationId="{929B0805-416E-96BB-8943-ECF4747A5107}"/>
          </ac:picMkLst>
        </pc:picChg>
        <pc:picChg chg="del">
          <ac:chgData name="Joe Knight" userId="94c2204b88bd471c" providerId="LiveId" clId="{84508306-D5F8-4509-B79E-72ECEDB29CEC}" dt="2023-12-13T21:10:39.096" v="64" actId="478"/>
          <ac:picMkLst>
            <pc:docMk/>
            <pc:sldMk cId="0" sldId="256"/>
            <ac:picMk id="1030" creationId="{8E2BF822-FD5C-46C3-DEB3-A6556E03257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dirty="0"/>
          </a:p>
        </p:txBody>
      </p:sp>
    </p:spTree>
    <p:extLst>
      <p:ext uri="{BB962C8B-B14F-4D97-AF65-F5344CB8AC3E}">
        <p14:creationId xmlns:p14="http://schemas.microsoft.com/office/powerpoint/2010/main" val="8013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506200" y="16459200"/>
            <a:ext cx="14274800" cy="4368800"/>
          </a:xfrm>
          <a:prstGeom prst="rect">
            <a:avLst/>
          </a:prstGeom>
        </p:spPr>
      </p:pic>
      <p:pic>
        <p:nvPicPr>
          <p:cNvPr id="3" name="New picture"/>
          <p:cNvPicPr/>
          <p:nvPr/>
        </p:nvPicPr>
        <p:blipFill dpi="0">
          <a:blip r:embed="rId13"/>
          <a:stretch>
            <a:fillRect/>
          </a:stretch>
        </p:blipFill>
        <p:spPr>
          <a:xfrm rot="5400000">
            <a:off x="41122600" y="16459200"/>
            <a:ext cx="14274800" cy="4368800"/>
          </a:xfrm>
          <a:prstGeom prst="rect">
            <a:avLst/>
          </a:prstGeom>
        </p:spPr>
      </p:pic>
      <p:pic>
        <p:nvPicPr>
          <p:cNvPr id="4" name="New picture"/>
          <p:cNvPicPr/>
          <p:nvPr/>
        </p:nvPicPr>
        <p:blipFill dpi="0">
          <a:blip r:embed="rId14"/>
          <a:stretch>
            <a:fillRect/>
          </a:stretch>
        </p:blipFill>
        <p:spPr>
          <a:xfrm>
            <a:off x="6661150" y="33426400"/>
            <a:ext cx="30568900" cy="1549400"/>
          </a:xfrm>
          <a:prstGeom prst="rect">
            <a:avLst/>
          </a:prstGeom>
        </p:spPr>
      </p:pic>
      <p:sp>
        <p:nvSpPr>
          <p:cNvPr id="5"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multicolorgradients  Size: 48x36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my.clevelandclinic.org/health/treatments/22931-gastric-sleeve-surgery"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p:nvSpPr>
        <p:spPr>
          <a:xfrm>
            <a:off x="-14037" y="23070606"/>
            <a:ext cx="10696200" cy="13831479"/>
          </a:xfrm>
          <a:prstGeom prst="rect">
            <a:avLst/>
          </a:prstGeom>
          <a:solidFill>
            <a:schemeClr val="bg2"/>
          </a:solidFill>
        </p:spPr>
        <p:txBody>
          <a:bodyPr wrap="square" rtlCol="0">
            <a:spAutoFit/>
          </a:bodyPr>
          <a:lstStyle/>
          <a:p>
            <a:pPr marL="915987" lvl="1" indent="-457200" defTabSz="612775">
              <a:lnSpc>
                <a:spcPct val="120000"/>
              </a:lnSpc>
              <a:buFont typeface="Arial" panose="020B0604020202020204" pitchFamily="34" charset="0"/>
              <a:buChar char="•"/>
            </a:pPr>
            <a:r>
              <a:rPr lang="en-US" sz="2800" dirty="0">
                <a:ea typeface="ＭＳ Ｐゴシック" charset="-128"/>
              </a:rPr>
              <a:t>There is currently no related work in the field of bariatric surgery.</a:t>
            </a:r>
          </a:p>
          <a:p>
            <a:pPr marL="915987" lvl="1" indent="-457200" defTabSz="612775">
              <a:lnSpc>
                <a:spcPct val="120000"/>
              </a:lnSpc>
              <a:buFont typeface="Arial" panose="020B0604020202020204" pitchFamily="34" charset="0"/>
              <a:buChar char="•"/>
            </a:pPr>
            <a:r>
              <a:rPr lang="en-US" sz="2800" dirty="0">
                <a:ea typeface="ＭＳ Ｐゴシック" charset="-128"/>
              </a:rPr>
              <a:t>There has been plenty of analysis around the two-year post-operative mark but a severe lack of information for anything prior to this, especially day to day or month to month</a:t>
            </a:r>
          </a:p>
          <a:p>
            <a:pPr marL="915987" lvl="1" indent="-457200" defTabSz="612775">
              <a:lnSpc>
                <a:spcPct val="120000"/>
              </a:lnSpc>
              <a:buFont typeface="Arial" panose="020B0604020202020204" pitchFamily="34" charset="0"/>
              <a:buChar char="•"/>
            </a:pPr>
            <a:r>
              <a:rPr lang="en-US" sz="2800" dirty="0">
                <a:ea typeface="ＭＳ Ｐゴシック" charset="-128"/>
              </a:rPr>
              <a:t>Absolutely no research has been done using data science, including time-series analytics</a:t>
            </a:r>
          </a:p>
          <a:p>
            <a:pPr marL="915987" lvl="1" indent="-457200" defTabSz="612775">
              <a:lnSpc>
                <a:spcPct val="120000"/>
              </a:lnSpc>
              <a:buFont typeface="Arial" panose="020B0604020202020204" pitchFamily="34" charset="0"/>
              <a:buChar char="•"/>
            </a:pPr>
            <a:r>
              <a:rPr lang="en-US" sz="2800" dirty="0">
                <a:ea typeface="ＭＳ Ｐゴシック" charset="-128"/>
              </a:rPr>
              <a:t>For the reasons above, further research was done into the surgery itself to help determine how to adjust the variables of the time-series analysis</a:t>
            </a:r>
          </a:p>
          <a:p>
            <a:pPr marL="915987" lvl="1" indent="-457200" defTabSz="612775">
              <a:lnSpc>
                <a:spcPct val="120000"/>
              </a:lnSpc>
              <a:buFont typeface="Arial" panose="020B0604020202020204" pitchFamily="34" charset="0"/>
              <a:buChar char="•"/>
            </a:pPr>
            <a:r>
              <a:rPr lang="en-US" sz="2800" dirty="0">
                <a:ea typeface="ＭＳ Ｐゴシック" charset="-128"/>
              </a:rPr>
              <a:t>Research was also done into different techniques to perform the analysis itself</a:t>
            </a:r>
          </a:p>
          <a:p>
            <a:pPr marL="685800" lvl="1" indent="-227013" defTabSz="612775">
              <a:lnSpc>
                <a:spcPct val="120000"/>
              </a:lnSpc>
              <a:buFontTx/>
              <a:buChar char="•"/>
            </a:pPr>
            <a:endParaRPr lang="en-US" sz="2800" dirty="0">
              <a:ea typeface="ＭＳ Ｐゴシック" charset="-128"/>
            </a:endParaRPr>
          </a:p>
          <a:p>
            <a:endParaRPr lang="en-US" dirty="0">
              <a:effectLst/>
            </a:endParaRPr>
          </a:p>
          <a:p>
            <a:pPr marL="915987" lvl="1" indent="-457200" defTabSz="612775">
              <a:lnSpc>
                <a:spcPct val="120000"/>
              </a:lnSpc>
              <a:buFont typeface="Arial" panose="020B0604020202020204" pitchFamily="34" charset="0"/>
              <a:buChar char="•"/>
            </a:pPr>
            <a:r>
              <a:rPr lang="en-US" sz="2800" dirty="0">
                <a:ea typeface="ＭＳ Ｐゴシック" charset="-128"/>
              </a:rPr>
              <a:t>The dataset was self-created using my own daily weight loss data from 8-25-2023 (date of surgery) to 12-1-2023 due to project due date restrictions. </a:t>
            </a:r>
          </a:p>
          <a:p>
            <a:pPr marL="915987" lvl="1" indent="-457200" defTabSz="612775">
              <a:lnSpc>
                <a:spcPct val="120000"/>
              </a:lnSpc>
              <a:buFont typeface="Arial" panose="020B0604020202020204" pitchFamily="34" charset="0"/>
              <a:buChar char="•"/>
            </a:pPr>
            <a:r>
              <a:rPr lang="en-US" sz="2800" dirty="0">
                <a:ea typeface="ＭＳ Ｐゴシック" charset="-128"/>
              </a:rPr>
              <a:t>Variables include weight, BMI, protein intake, BMI class, total weight lost, exercise, diet stage, as well as hip, waist, and bust measurements.</a:t>
            </a:r>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p:txBody>
      </p:sp>
      <p:grpSp>
        <p:nvGrpSpPr>
          <p:cNvPr id="2" name="Group 1"/>
          <p:cNvGrpSpPr/>
          <p:nvPr/>
        </p:nvGrpSpPr>
        <p:grpSpPr>
          <a:xfrm>
            <a:off x="0" y="0"/>
            <a:ext cx="43955738" cy="5105400"/>
            <a:chOff x="1054474" y="495300"/>
            <a:chExt cx="41794578" cy="4610100"/>
          </a:xfrm>
          <a:solidFill>
            <a:schemeClr val="bg2">
              <a:lumMod val="25000"/>
            </a:schemeClr>
          </a:solidFill>
        </p:grpSpPr>
        <p:sp>
          <p:nvSpPr>
            <p:cNvPr id="28" name="Text Box 241"/>
            <p:cNvSpPr txBox="1">
              <a:spLocks noChangeArrowheads="1"/>
            </p:cNvSpPr>
            <p:nvPr/>
          </p:nvSpPr>
          <p:spPr bwMode="auto">
            <a:xfrm>
              <a:off x="1054474" y="495301"/>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781800" y="869361"/>
            <a:ext cx="31242000" cy="3925286"/>
          </a:xfrm>
          <a:prstGeom prst="rect">
            <a:avLst/>
          </a:prstGeom>
          <a:solidFill>
            <a:schemeClr val="bg2">
              <a:lumMod val="25000"/>
            </a:schemeClr>
          </a:solidFill>
          <a:ln>
            <a:noFill/>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sz="6000" dirty="0">
                <a:solidFill>
                  <a:schemeClr val="bg1"/>
                </a:solidFill>
                <a:effectLst/>
              </a:rPr>
              <a:t>Gastric Sleeve Weight Loss: A Self-Case Study Timeseries Analysis</a:t>
            </a:r>
            <a:r>
              <a:rPr lang="en-US" altLang="zh-CN" sz="7200" b="1" dirty="0">
                <a:solidFill>
                  <a:schemeClr val="bg1"/>
                </a:solidFill>
                <a:latin typeface="Lucida Sans" pitchFamily="34" charset="0"/>
                <a:ea typeface="SimSun" pitchFamily="2" charset="-122"/>
                <a:cs typeface="Lucida Sans" pitchFamily="34" charset="0"/>
              </a:rPr>
              <a:t> </a:t>
            </a:r>
          </a:p>
          <a:p>
            <a:pPr algn="ctr"/>
            <a:r>
              <a:rPr lang="en-US" sz="6000" dirty="0">
                <a:solidFill>
                  <a:schemeClr val="bg1"/>
                </a:solidFill>
                <a:effectLst/>
              </a:rPr>
              <a:t>Kelsey Woods</a:t>
            </a:r>
          </a:p>
          <a:p>
            <a:pPr algn="ctr"/>
            <a:r>
              <a:rPr lang="en-US" sz="6000" dirty="0">
                <a:solidFill>
                  <a:schemeClr val="bg1"/>
                </a:solidFill>
                <a:effectLst/>
              </a:rPr>
              <a:t> Pace University Seidenberg School of Computer Science and Information Systems</a:t>
            </a:r>
          </a:p>
          <a:p>
            <a:pPr algn="ctr"/>
            <a:r>
              <a:rPr lang="en-US" altLang="zh-CN" sz="6000" dirty="0">
                <a:solidFill>
                  <a:schemeClr val="bg1"/>
                </a:solidFill>
                <a:effectLst/>
              </a:rPr>
              <a:t>https://github.com/woodskd24</a:t>
            </a:r>
          </a:p>
        </p:txBody>
      </p:sp>
      <p:sp>
        <p:nvSpPr>
          <p:cNvPr id="37" name="Text Box 242"/>
          <p:cNvSpPr txBox="1">
            <a:spLocks noChangeArrowheads="1"/>
          </p:cNvSpPr>
          <p:nvPr/>
        </p:nvSpPr>
        <p:spPr bwMode="auto">
          <a:xfrm>
            <a:off x="52060" y="6436790"/>
            <a:ext cx="10703968" cy="12943351"/>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685800" lvl="1" indent="-227013">
              <a:lnSpc>
                <a:spcPct val="120000"/>
              </a:lnSpc>
              <a:buFontTx/>
              <a:buChar char="•"/>
            </a:pPr>
            <a:r>
              <a:rPr lang="en-US" sz="2800" dirty="0">
                <a:ea typeface="ＭＳ Ｐゴシック" charset="-128"/>
              </a:rPr>
              <a:t>Gastric sleeve surgery, (sleeve gastrectomy), is a bariatric surgery procedure. It removes a large portion of your stomach, leaving behind a narrow “sleeve.” (Cleveland Clinic).</a:t>
            </a:r>
          </a:p>
          <a:p>
            <a:pPr marL="685800" lvl="1" indent="-227013">
              <a:lnSpc>
                <a:spcPct val="120000"/>
              </a:lnSpc>
              <a:buFontTx/>
              <a:buChar char="•"/>
            </a:pPr>
            <a:r>
              <a:rPr lang="en-US" sz="2800" dirty="0">
                <a:ea typeface="ＭＳ Ｐゴシック" charset="-128"/>
              </a:rPr>
              <a:t>Reducing your stomach helps restrict calories and reduce hunger signals. This surgery is offered to help people with clinically severe obesity achieve effective weight loss (Cleveland Clinic).</a:t>
            </a:r>
          </a:p>
          <a:p>
            <a:pPr marL="685800" lvl="1" indent="-227013">
              <a:lnSpc>
                <a:spcPct val="120000"/>
              </a:lnSpc>
              <a:buFontTx/>
              <a:buChar char="•"/>
            </a:pPr>
            <a:r>
              <a:rPr lang="en-US" sz="2800" dirty="0">
                <a:ea typeface="ＭＳ Ｐゴシック" charset="-128"/>
              </a:rPr>
              <a:t>Many individuals going into bariatric surgery have an abundance of questions about their future. There is plenty of research that has been done to understand the complications and side effects of the surgery options, but basically no research into the weight loss expected on a daily, or monthly basis. Using novel time series analytics to analyze my weight loss since the day of surgery is beneficial to someone considering the surgery but who wants to know exactly what they are getting into and see the benefits it can have to their wellbeing and overall health. I felt this was missing from my preoperative education.</a:t>
            </a:r>
          </a:p>
          <a:p>
            <a:pPr algn="just">
              <a:lnSpc>
                <a:spcPct val="120000"/>
              </a:lnSpc>
              <a:buFontTx/>
              <a:buChar char="•"/>
            </a:pPr>
            <a:endParaRPr lang="en-US" altLang="ja-JP" dirty="0">
              <a:effectLst/>
              <a:ea typeface="ＭＳ Ｐゴシック" charset="-128"/>
            </a:endParaRPr>
          </a:p>
          <a:p>
            <a:pPr algn="just">
              <a:lnSpc>
                <a:spcPct val="120000"/>
              </a:lnSpc>
              <a:buFontTx/>
              <a:buChar char="•"/>
            </a:pPr>
            <a:endParaRPr lang="en-US" dirty="0">
              <a:effectLst/>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p:txBody>
      </p:sp>
      <p:sp>
        <p:nvSpPr>
          <p:cNvPr id="38" name="Text Box 247"/>
          <p:cNvSpPr txBox="1">
            <a:spLocks noChangeArrowheads="1"/>
          </p:cNvSpPr>
          <p:nvPr/>
        </p:nvSpPr>
        <p:spPr bwMode="auto">
          <a:xfrm>
            <a:off x="-22832" y="16016689"/>
            <a:ext cx="10662529" cy="6953698"/>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lvl="1">
              <a:lnSpc>
                <a:spcPct val="120000"/>
              </a:lnSpc>
              <a:buFontTx/>
              <a:buChar char="•"/>
            </a:pPr>
            <a:r>
              <a:rPr lang="en-US" altLang="zh-CN" sz="2800" dirty="0">
                <a:ea typeface="ＭＳ Ｐゴシック" charset="-128"/>
              </a:rPr>
              <a:t>Since almost no research has been done in this area, it is prudent to think of advancements that could be made in the field’s research using data science</a:t>
            </a:r>
          </a:p>
          <a:p>
            <a:pPr lvl="1">
              <a:lnSpc>
                <a:spcPct val="120000"/>
              </a:lnSpc>
              <a:buFontTx/>
              <a:buChar char="•"/>
            </a:pPr>
            <a:r>
              <a:rPr lang="en-US" altLang="zh-CN" sz="2800" dirty="0">
                <a:ea typeface="ＭＳ Ｐゴシック" charset="-128"/>
              </a:rPr>
              <a:t>The goal is to determine if data science can accurately predict weight loss trends in a gastric sleeve patient (myself) using self-collected data since the day of surgery</a:t>
            </a:r>
          </a:p>
          <a:p>
            <a:pPr lvl="1">
              <a:lnSpc>
                <a:spcPct val="120000"/>
              </a:lnSpc>
              <a:buFontTx/>
              <a:buChar char="•"/>
            </a:pPr>
            <a:r>
              <a:rPr lang="en-US" altLang="zh-CN" sz="2800" dirty="0">
                <a:ea typeface="ＭＳ Ｐゴシック" charset="-128"/>
              </a:rPr>
              <a:t>A timeseries analysis will be used to predict weight trends and see if forecasting weight over time is possible and accurate</a:t>
            </a:r>
          </a:p>
          <a:p>
            <a:pPr lvl="1">
              <a:lnSpc>
                <a:spcPct val="120000"/>
              </a:lnSpc>
              <a:buFontTx/>
              <a:buChar char="•"/>
            </a:pPr>
            <a:r>
              <a:rPr lang="en-US" altLang="zh-CN" sz="2800" dirty="0">
                <a:ea typeface="ＭＳ Ｐゴシック" charset="-128"/>
              </a:rPr>
              <a:t>Research in this field will help others who receive the surgery to learn what to expect down to the daily level of weight loss and measurement changes, improving pre and post-surgery understanding</a:t>
            </a:r>
          </a:p>
          <a:p>
            <a:pPr lvl="1">
              <a:lnSpc>
                <a:spcPct val="120000"/>
              </a:lnSpc>
              <a:buFontTx/>
              <a:buChar char="•"/>
            </a:pPr>
            <a:endParaRPr lang="en-US" altLang="zh-CN" sz="2800" dirty="0">
              <a:ea typeface="SimSun" pitchFamily="2" charset="-122"/>
            </a:endParaRPr>
          </a:p>
        </p:txBody>
      </p:sp>
      <p:sp>
        <p:nvSpPr>
          <p:cNvPr id="48" name="Text Box 261"/>
          <p:cNvSpPr txBox="1">
            <a:spLocks noChangeArrowheads="1"/>
          </p:cNvSpPr>
          <p:nvPr/>
        </p:nvSpPr>
        <p:spPr bwMode="auto">
          <a:xfrm>
            <a:off x="11960294" y="15619563"/>
            <a:ext cx="19501783" cy="2513188"/>
          </a:xfrm>
          <a:prstGeom prst="rect">
            <a:avLst/>
          </a:prstGeom>
          <a:solidFill>
            <a:schemeClr val="bg2"/>
          </a:solidFill>
          <a:ln w="57150" cmpd="thinThick">
            <a:solidFill>
              <a:schemeClr val="tx1"/>
            </a:solid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4000" b="1" dirty="0">
                <a:effectLst/>
              </a:rPr>
              <a:t>Weight loss was significant since date of surgery in August.</a:t>
            </a:r>
          </a:p>
          <a:p>
            <a:pPr>
              <a:lnSpc>
                <a:spcPct val="125000"/>
              </a:lnSpc>
            </a:pPr>
            <a:r>
              <a:rPr lang="en-US" sz="4000" b="1" dirty="0">
                <a:effectLst/>
              </a:rPr>
              <a:t>Model accuracy improved by </a:t>
            </a:r>
            <a:r>
              <a:rPr lang="en-US" sz="4000" b="1">
                <a:effectLst/>
              </a:rPr>
              <a:t>about 16% </a:t>
            </a:r>
            <a:r>
              <a:rPr lang="en-US" sz="4000" b="1" dirty="0">
                <a:effectLst/>
              </a:rPr>
              <a:t>just by the addition of a month of data.</a:t>
            </a:r>
          </a:p>
          <a:p>
            <a:pPr>
              <a:lnSpc>
                <a:spcPct val="125000"/>
              </a:lnSpc>
            </a:pPr>
            <a:r>
              <a:rPr lang="en-US" sz="4000" b="1" dirty="0">
                <a:effectLst/>
              </a:rPr>
              <a:t>Most variables measured were highly correlated, as expected. </a:t>
            </a:r>
            <a:endParaRPr lang="en-AU" sz="4000" b="1" dirty="0"/>
          </a:p>
        </p:txBody>
      </p:sp>
      <p:sp>
        <p:nvSpPr>
          <p:cNvPr id="54" name="Text Box 245"/>
          <p:cNvSpPr txBox="1">
            <a:spLocks noChangeArrowheads="1"/>
          </p:cNvSpPr>
          <p:nvPr/>
        </p:nvSpPr>
        <p:spPr bwMode="auto">
          <a:xfrm>
            <a:off x="32011753" y="27120725"/>
            <a:ext cx="11887200" cy="6402394"/>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endParaRPr lang="en-US" sz="1200" dirty="0">
              <a:effectLst/>
            </a:endParaRPr>
          </a:p>
          <a:p>
            <a:pPr>
              <a:lnSpc>
                <a:spcPct val="120000"/>
              </a:lnSpc>
              <a:buFontTx/>
              <a:buAutoNum type="arabicPeriod"/>
            </a:pPr>
            <a:endParaRPr lang="en-US" sz="1200" dirty="0">
              <a:effectLst/>
            </a:endParaRPr>
          </a:p>
          <a:p>
            <a:pPr>
              <a:lnSpc>
                <a:spcPct val="120000"/>
              </a:lnSpc>
              <a:buFontTx/>
              <a:buAutoNum type="arabicPeriod"/>
            </a:pPr>
            <a:endParaRPr lang="en-US" sz="1200" dirty="0">
              <a:effectLst/>
            </a:endParaRPr>
          </a:p>
          <a:p>
            <a:pPr marL="0" indent="0">
              <a:lnSpc>
                <a:spcPct val="120000"/>
              </a:lnSpc>
            </a:pPr>
            <a:r>
              <a:rPr lang="en-US" altLang="ja-JP" sz="1100" dirty="0">
                <a:effectLst/>
                <a:ea typeface="ＭＳ Ｐゴシック" charset="-128"/>
                <a:hlinkClick r:id="rId3"/>
              </a:rPr>
              <a:t>https://my.clevelandclinic.org/health/treatments/22931-gastric-sleeve-surgery</a:t>
            </a:r>
            <a:endParaRPr lang="en-US" altLang="ja-JP" sz="1100" dirty="0">
              <a:effectLst/>
              <a:ea typeface="ＭＳ Ｐゴシック" charset="-128"/>
            </a:endParaRPr>
          </a:p>
          <a:p>
            <a:pPr marL="0" indent="0">
              <a:lnSpc>
                <a:spcPct val="120000"/>
              </a:lnSpc>
            </a:pPr>
            <a:endParaRPr lang="en-US" altLang="ja-JP" sz="1100" dirty="0">
              <a:effectLst/>
              <a:ea typeface="ＭＳ Ｐゴシック" charset="-128"/>
            </a:endParaRPr>
          </a:p>
          <a:p>
            <a:pPr rtl="0">
              <a:spcBef>
                <a:spcPts val="0"/>
              </a:spcBef>
              <a:spcAft>
                <a:spcPts val="0"/>
              </a:spcAft>
            </a:pPr>
            <a:r>
              <a:rPr lang="en-US" sz="1100" b="0" i="0" u="none" strike="noStrike" dirty="0" err="1">
                <a:solidFill>
                  <a:srgbClr val="000000"/>
                </a:solidFill>
                <a:effectLst/>
                <a:latin typeface="Arial" panose="020B0604020202020204" pitchFamily="34" charset="0"/>
              </a:rPr>
              <a:t>Benaiges</a:t>
            </a:r>
            <a:r>
              <a:rPr lang="en-US" sz="1100" b="0" i="0" u="none" strike="noStrike" dirty="0">
                <a:solidFill>
                  <a:srgbClr val="000000"/>
                </a:solidFill>
                <a:effectLst/>
                <a:latin typeface="Arial" panose="020B0604020202020204" pitchFamily="34" charset="0"/>
              </a:rPr>
              <a:t> D, Más-Lorenzo A, </a:t>
            </a:r>
            <a:r>
              <a:rPr lang="en-US" sz="1100" b="0" i="0" u="none" strike="noStrike" dirty="0" err="1">
                <a:solidFill>
                  <a:srgbClr val="000000"/>
                </a:solidFill>
                <a:effectLst/>
                <a:latin typeface="Arial" panose="020B0604020202020204" pitchFamily="34" charset="0"/>
              </a:rPr>
              <a:t>Goday</a:t>
            </a:r>
            <a:r>
              <a:rPr lang="en-US" sz="1100" b="0" i="0" u="none" strike="noStrike" dirty="0">
                <a:solidFill>
                  <a:srgbClr val="000000"/>
                </a:solidFill>
                <a:effectLst/>
                <a:latin typeface="Arial" panose="020B0604020202020204" pitchFamily="34" charset="0"/>
              </a:rPr>
              <a:t> A, Ramon JM, </a:t>
            </a:r>
            <a:r>
              <a:rPr lang="en-US" sz="1100" b="0" i="0" u="none" strike="noStrike" dirty="0" err="1">
                <a:solidFill>
                  <a:srgbClr val="000000"/>
                </a:solidFill>
                <a:effectLst/>
                <a:latin typeface="Arial" panose="020B0604020202020204" pitchFamily="34" charset="0"/>
              </a:rPr>
              <a:t>Chillarón</a:t>
            </a:r>
            <a:r>
              <a:rPr lang="en-US" sz="1100" b="0" i="0" u="none" strike="noStrike" dirty="0">
                <a:solidFill>
                  <a:srgbClr val="000000"/>
                </a:solidFill>
                <a:effectLst/>
                <a:latin typeface="Arial" panose="020B0604020202020204" pitchFamily="34" charset="0"/>
              </a:rPr>
              <a:t> JJ, Pedro-</a:t>
            </a:r>
            <a:r>
              <a:rPr lang="en-US" sz="1100" b="0" i="0" u="none" strike="noStrike" dirty="0" err="1">
                <a:solidFill>
                  <a:srgbClr val="000000"/>
                </a:solidFill>
                <a:effectLst/>
                <a:latin typeface="Arial" panose="020B0604020202020204" pitchFamily="34" charset="0"/>
              </a:rPr>
              <a:t>Botet</a:t>
            </a:r>
            <a:r>
              <a:rPr lang="en-US" sz="1100" b="0" i="0" u="none" strike="noStrike" dirty="0">
                <a:solidFill>
                  <a:srgbClr val="000000"/>
                </a:solidFill>
                <a:effectLst/>
                <a:latin typeface="Arial" panose="020B0604020202020204" pitchFamily="34" charset="0"/>
              </a:rPr>
              <a:t> J, Flores-Le Roux JA. Laparoscopic sleeve gastrectomy: More than a restrictive bariatric surgery procedure? World J Gastroenterol. 2015 Nov 7;21(41):11804-14.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10.3748/wjg.v21.i41.11804. PMID: 26557004; PMCID: PMC4631978. </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Carvalho Silveira F, Maranga G, Mitchell F, Nowak BA, Ren-Fielding CJ, Fielding GA. First-year weight loss following gastric band surgery predicts long-term outcomes. ANZ J Surg. 2021 Nov;91(11):2443-2446.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10.1111/ans.17233.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2021 Sep 28. PMID: 34582100.</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Karpińska</a:t>
            </a:r>
            <a:r>
              <a:rPr lang="en-US" sz="1100" b="0" i="0" u="none" strike="noStrike" dirty="0">
                <a:solidFill>
                  <a:srgbClr val="000000"/>
                </a:solidFill>
                <a:effectLst/>
                <a:latin typeface="Arial" panose="020B0604020202020204" pitchFamily="34" charset="0"/>
              </a:rPr>
              <a:t> IA, </a:t>
            </a:r>
            <a:r>
              <a:rPr lang="en-US" sz="1100" b="0" i="0" u="none" strike="noStrike" dirty="0" err="1">
                <a:solidFill>
                  <a:srgbClr val="000000"/>
                </a:solidFill>
                <a:effectLst/>
                <a:latin typeface="Arial" panose="020B0604020202020204" pitchFamily="34" charset="0"/>
              </a:rPr>
              <a:t>Kulawik</a:t>
            </a:r>
            <a:r>
              <a:rPr lang="en-US" sz="1100" b="0" i="0" u="none" strike="noStrike" dirty="0">
                <a:solidFill>
                  <a:srgbClr val="000000"/>
                </a:solidFill>
                <a:effectLst/>
                <a:latin typeface="Arial" panose="020B0604020202020204" pitchFamily="34" charset="0"/>
              </a:rPr>
              <a:t> J, </a:t>
            </a:r>
            <a:r>
              <a:rPr lang="en-US" sz="1100" b="0" i="0" u="none" strike="noStrike" dirty="0" err="1">
                <a:solidFill>
                  <a:srgbClr val="000000"/>
                </a:solidFill>
                <a:effectLst/>
                <a:latin typeface="Arial" panose="020B0604020202020204" pitchFamily="34" charset="0"/>
              </a:rPr>
              <a:t>Pisarska</a:t>
            </a:r>
            <a:r>
              <a:rPr lang="en-US" sz="1100" b="0" i="0" u="none" strike="noStrike" dirty="0">
                <a:solidFill>
                  <a:srgbClr val="000000"/>
                </a:solidFill>
                <a:effectLst/>
                <a:latin typeface="Arial" panose="020B0604020202020204" pitchFamily="34" charset="0"/>
              </a:rPr>
              <a:t>-Adamczyk M, Wysocki M, </a:t>
            </a:r>
            <a:r>
              <a:rPr lang="en-US" sz="1100" b="0" i="0" u="none" strike="noStrike" dirty="0" err="1">
                <a:solidFill>
                  <a:srgbClr val="000000"/>
                </a:solidFill>
                <a:effectLst/>
                <a:latin typeface="Arial" panose="020B0604020202020204" pitchFamily="34" charset="0"/>
              </a:rPr>
              <a:t>Pędziwiatr</a:t>
            </a:r>
            <a:r>
              <a:rPr lang="en-US" sz="1100" b="0" i="0" u="none" strike="noStrike" dirty="0">
                <a:solidFill>
                  <a:srgbClr val="000000"/>
                </a:solidFill>
                <a:effectLst/>
                <a:latin typeface="Arial" panose="020B0604020202020204" pitchFamily="34" charset="0"/>
              </a:rPr>
              <a:t> M, Major P. Is It Possible to Predict Weight Loss After Bariatric Surgery?-External Validation of Predictive Models.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2021 Jul;31(7):2994-3004.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10.1007/s11695-021-05341-w.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2021 Mar 13. PMID: 33712937; PMCID: PMC8175311.</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Kassir</a:t>
            </a:r>
            <a:r>
              <a:rPr lang="en-US" sz="1100" b="0" i="0" u="none" strike="noStrike" dirty="0">
                <a:solidFill>
                  <a:srgbClr val="000000"/>
                </a:solidFill>
                <a:effectLst/>
                <a:latin typeface="Arial" panose="020B0604020202020204" pitchFamily="34" charset="0"/>
              </a:rPr>
              <a:t> R, Debs T, Blanc P, </a:t>
            </a:r>
            <a:r>
              <a:rPr lang="en-US" sz="1100" b="0" i="0" u="none" strike="noStrike" dirty="0" err="1">
                <a:solidFill>
                  <a:srgbClr val="000000"/>
                </a:solidFill>
                <a:effectLst/>
                <a:latin typeface="Arial" panose="020B0604020202020204" pitchFamily="34" charset="0"/>
              </a:rPr>
              <a:t>Gugenheim</a:t>
            </a:r>
            <a:r>
              <a:rPr lang="en-US" sz="1100" b="0" i="0" u="none" strike="noStrike" dirty="0">
                <a:solidFill>
                  <a:srgbClr val="000000"/>
                </a:solidFill>
                <a:effectLst/>
                <a:latin typeface="Arial" panose="020B0604020202020204" pitchFamily="34" charset="0"/>
              </a:rPr>
              <a:t> J, Ben Amor I, </a:t>
            </a:r>
            <a:r>
              <a:rPr lang="en-US" sz="1100" b="0" i="0" u="none" strike="noStrike" dirty="0" err="1">
                <a:solidFill>
                  <a:srgbClr val="000000"/>
                </a:solidFill>
                <a:effectLst/>
                <a:latin typeface="Arial" panose="020B0604020202020204" pitchFamily="34" charset="0"/>
              </a:rPr>
              <a:t>Boutet</a:t>
            </a:r>
            <a:r>
              <a:rPr lang="en-US" sz="1100" b="0" i="0" u="none" strike="noStrike" dirty="0">
                <a:solidFill>
                  <a:srgbClr val="000000"/>
                </a:solidFill>
                <a:effectLst/>
                <a:latin typeface="Arial" panose="020B0604020202020204" pitchFamily="34" charset="0"/>
              </a:rPr>
              <a:t> C, </a:t>
            </a:r>
            <a:r>
              <a:rPr lang="en-US" sz="1100" b="0" i="0" u="none" strike="noStrike" dirty="0" err="1">
                <a:solidFill>
                  <a:srgbClr val="000000"/>
                </a:solidFill>
                <a:effectLst/>
                <a:latin typeface="Arial" panose="020B0604020202020204" pitchFamily="34" charset="0"/>
              </a:rPr>
              <a:t>Tiffet</a:t>
            </a:r>
            <a:r>
              <a:rPr lang="en-US" sz="1100" b="0" i="0" u="none" strike="noStrike" dirty="0">
                <a:solidFill>
                  <a:srgbClr val="000000"/>
                </a:solidFill>
                <a:effectLst/>
                <a:latin typeface="Arial" panose="020B0604020202020204" pitchFamily="34" charset="0"/>
              </a:rPr>
              <a:t> O. Complications of bariatric surgery: Presentation and emergency management. Int J Surg. 2016 Mar;27:77-81.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10.1016/j.ijsu.2016.01.067.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2016 Jan 22. PMID: 26808323.</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O'Brien PE, </a:t>
            </a:r>
            <a:r>
              <a:rPr lang="en-US" sz="1100" b="0" i="0" u="none" strike="noStrike" dirty="0" err="1">
                <a:solidFill>
                  <a:srgbClr val="000000"/>
                </a:solidFill>
                <a:effectLst/>
                <a:latin typeface="Arial" panose="020B0604020202020204" pitchFamily="34" charset="0"/>
              </a:rPr>
              <a:t>Hindle</a:t>
            </a:r>
            <a:r>
              <a:rPr lang="en-US" sz="1100" b="0" i="0" u="none" strike="noStrike" dirty="0">
                <a:solidFill>
                  <a:srgbClr val="000000"/>
                </a:solidFill>
                <a:effectLst/>
                <a:latin typeface="Arial" panose="020B0604020202020204" pitchFamily="34" charset="0"/>
              </a:rPr>
              <a:t> A, Brennan L, Skinner S, Burton P, Smith A, Crosthwaite G, Brown W. Long-Term Outcomes After Bariatric Surgery: a Systematic Review and Meta-analysis of Weight Loss at 10 or More Years for All Bariatric Procedures and a Single-Centre Review of 20-Year Outcomes After Adjustable Gastric Banding.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2019 Jan;29(1):3-14.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10.1007/s11695-018-3525-0. PMID: 30293134; PMCID: PMC6320354. </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Pekkarinen</a:t>
            </a:r>
            <a:r>
              <a:rPr lang="en-US" sz="1100" b="0" i="0" u="none" strike="noStrike" dirty="0">
                <a:solidFill>
                  <a:srgbClr val="000000"/>
                </a:solidFill>
                <a:effectLst/>
                <a:latin typeface="Arial" panose="020B0604020202020204" pitchFamily="34" charset="0"/>
              </a:rPr>
              <a:t> T, </a:t>
            </a:r>
            <a:r>
              <a:rPr lang="en-US" sz="1100" b="0" i="0" u="none" strike="noStrike" dirty="0" err="1">
                <a:solidFill>
                  <a:srgbClr val="000000"/>
                </a:solidFill>
                <a:effectLst/>
                <a:latin typeface="Arial" panose="020B0604020202020204" pitchFamily="34" charset="0"/>
              </a:rPr>
              <a:t>Mustonen</a:t>
            </a:r>
            <a:r>
              <a:rPr lang="en-US" sz="1100" b="0" i="0" u="none" strike="noStrike" dirty="0">
                <a:solidFill>
                  <a:srgbClr val="000000"/>
                </a:solidFill>
                <a:effectLst/>
                <a:latin typeface="Arial" panose="020B0604020202020204" pitchFamily="34" charset="0"/>
              </a:rPr>
              <a:t> H, Sane T, </a:t>
            </a:r>
            <a:r>
              <a:rPr lang="en-US" sz="1100" b="0" i="0" u="none" strike="noStrike" dirty="0" err="1">
                <a:solidFill>
                  <a:srgbClr val="000000"/>
                </a:solidFill>
                <a:effectLst/>
                <a:latin typeface="Arial" panose="020B0604020202020204" pitchFamily="34" charset="0"/>
              </a:rPr>
              <a:t>Jaser</a:t>
            </a:r>
            <a:r>
              <a:rPr lang="en-US" sz="1100" b="0" i="0" u="none" strike="noStrike" dirty="0">
                <a:solidFill>
                  <a:srgbClr val="000000"/>
                </a:solidFill>
                <a:effectLst/>
                <a:latin typeface="Arial" panose="020B0604020202020204" pitchFamily="34" charset="0"/>
              </a:rPr>
              <a:t> N, </a:t>
            </a:r>
            <a:r>
              <a:rPr lang="en-US" sz="1100" b="0" i="0" u="none" strike="noStrike" dirty="0" err="1">
                <a:solidFill>
                  <a:srgbClr val="000000"/>
                </a:solidFill>
                <a:effectLst/>
                <a:latin typeface="Arial" panose="020B0604020202020204" pitchFamily="34" charset="0"/>
              </a:rPr>
              <a:t>Juuti</a:t>
            </a:r>
            <a:r>
              <a:rPr lang="en-US" sz="1100" b="0" i="0" u="none" strike="noStrike" dirty="0">
                <a:solidFill>
                  <a:srgbClr val="000000"/>
                </a:solidFill>
                <a:effectLst/>
                <a:latin typeface="Arial" panose="020B0604020202020204" pitchFamily="34" charset="0"/>
              </a:rPr>
              <a:t> A, </a:t>
            </a:r>
            <a:r>
              <a:rPr lang="en-US" sz="1100" b="0" i="0" u="none" strike="noStrike" dirty="0" err="1">
                <a:solidFill>
                  <a:srgbClr val="000000"/>
                </a:solidFill>
                <a:effectLst/>
                <a:latin typeface="Arial" panose="020B0604020202020204" pitchFamily="34" charset="0"/>
              </a:rPr>
              <a:t>Leivonen</a:t>
            </a:r>
            <a:r>
              <a:rPr lang="en-US" sz="1100" b="0" i="0" u="none" strike="noStrike" dirty="0">
                <a:solidFill>
                  <a:srgbClr val="000000"/>
                </a:solidFill>
                <a:effectLst/>
                <a:latin typeface="Arial" panose="020B0604020202020204" pitchFamily="34" charset="0"/>
              </a:rPr>
              <a:t> M. Long-Term Effect of Gastric Bypass and Sleeve Gastrectomy on Severe Obesity: Do Preoperative Weight Loss and Binge Eating Behavior Predict the Outcome of Bariatric Surgery?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2016 Sep;26(9):2161-2167.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10.1007/s11695-016-2090-7. PMID: 26843084</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Schrader G, Stefanovic S, Gibbs A, Elmslie R, Higgins B, </a:t>
            </a:r>
            <a:r>
              <a:rPr lang="en-US" sz="1100" b="0" i="0" u="none" strike="noStrike" dirty="0" err="1">
                <a:solidFill>
                  <a:srgbClr val="000000"/>
                </a:solidFill>
                <a:effectLst/>
                <a:latin typeface="Arial" panose="020B0604020202020204" pitchFamily="34" charset="0"/>
              </a:rPr>
              <a:t>Slavotinek</a:t>
            </a:r>
            <a:r>
              <a:rPr lang="en-US" sz="1100" b="0" i="0" u="none" strike="noStrike" dirty="0">
                <a:solidFill>
                  <a:srgbClr val="000000"/>
                </a:solidFill>
                <a:effectLst/>
                <a:latin typeface="Arial" panose="020B0604020202020204" pitchFamily="34" charset="0"/>
              </a:rPr>
              <a:t> A. Do psychosocial factors predict weight loss following gastric surgery for obesity? Aust N Z J Psychiatry. 1990 Dec;24(4):496-9.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10.3109/00048679009062905. PMID: 2073225</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Vitiello</a:t>
            </a:r>
            <a:r>
              <a:rPr lang="en-US" sz="1100" b="0" i="0" u="none" strike="noStrike" dirty="0">
                <a:solidFill>
                  <a:srgbClr val="000000"/>
                </a:solidFill>
                <a:effectLst/>
                <a:latin typeface="Arial" panose="020B0604020202020204" pitchFamily="34" charset="0"/>
              </a:rPr>
              <a:t> A, Abu-</a:t>
            </a:r>
            <a:r>
              <a:rPr lang="en-US" sz="1100" b="0" i="0" u="none" strike="noStrike" dirty="0" err="1">
                <a:solidFill>
                  <a:srgbClr val="000000"/>
                </a:solidFill>
                <a:effectLst/>
                <a:latin typeface="Arial" panose="020B0604020202020204" pitchFamily="34" charset="0"/>
              </a:rPr>
              <a:t>Abeid</a:t>
            </a:r>
            <a:r>
              <a:rPr lang="en-US" sz="1100" b="0" i="0" u="none" strike="noStrike" dirty="0">
                <a:solidFill>
                  <a:srgbClr val="000000"/>
                </a:solidFill>
                <a:effectLst/>
                <a:latin typeface="Arial" panose="020B0604020202020204" pitchFamily="34" charset="0"/>
              </a:rPr>
              <a:t> A, Dayan D, Berardi G, </a:t>
            </a:r>
            <a:r>
              <a:rPr lang="en-US" sz="1100" b="0" i="0" u="none" strike="noStrike" dirty="0" err="1">
                <a:solidFill>
                  <a:srgbClr val="000000"/>
                </a:solidFill>
                <a:effectLst/>
                <a:latin typeface="Arial" panose="020B0604020202020204" pitchFamily="34" charset="0"/>
              </a:rPr>
              <a:t>Musella</a:t>
            </a:r>
            <a:r>
              <a:rPr lang="en-US" sz="1100" b="0" i="0" u="none" strike="noStrike" dirty="0">
                <a:solidFill>
                  <a:srgbClr val="000000"/>
                </a:solidFill>
                <a:effectLst/>
                <a:latin typeface="Arial" panose="020B0604020202020204" pitchFamily="34" charset="0"/>
              </a:rPr>
              <a:t> M. Long-Term Results of Laparoscopic Sleeve Gastrectomy: a Review of Studies Reporting 10+ Years Outcomes.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2023 Sep 25.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10.1007/s11695-023-06824-8.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ahead of print. PMID: 37743393 </a:t>
            </a:r>
            <a:endParaRPr lang="en-US" sz="1100" b="0" dirty="0">
              <a:effectLst/>
            </a:endParaRPr>
          </a:p>
          <a:p>
            <a:br>
              <a:rPr lang="en-US" sz="1050" dirty="0"/>
            </a:b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p:txBody>
      </p:sp>
      <p:sp>
        <p:nvSpPr>
          <p:cNvPr id="55" name="Text Box 246"/>
          <p:cNvSpPr txBox="1">
            <a:spLocks noChangeArrowheads="1"/>
          </p:cNvSpPr>
          <p:nvPr/>
        </p:nvSpPr>
        <p:spPr bwMode="auto">
          <a:xfrm>
            <a:off x="32025087" y="11963400"/>
            <a:ext cx="11930651" cy="15370683"/>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pPr>
            <a:endParaRPr lang="en-US" sz="2800" dirty="0">
              <a:effectLst/>
            </a:endParaRPr>
          </a:p>
          <a:p>
            <a:pPr marL="0" indent="0">
              <a:lnSpc>
                <a:spcPct val="125000"/>
              </a:lnSpc>
            </a:pPr>
            <a:endParaRPr lang="en-US" sz="2800" dirty="0">
              <a:effectLst/>
            </a:endParaRPr>
          </a:p>
          <a:p>
            <a:pPr marL="342900" indent="-342900">
              <a:lnSpc>
                <a:spcPct val="125000"/>
              </a:lnSpc>
              <a:buFont typeface="Arial" panose="020B0604020202020204" pitchFamily="34" charset="0"/>
              <a:buChar char="•"/>
            </a:pPr>
            <a:r>
              <a:rPr lang="en-US" sz="2500" dirty="0">
                <a:ea typeface="SimSun" pitchFamily="2" charset="-122"/>
              </a:rPr>
              <a:t>The literature did not indicate much as for how to handle bariatric weight data, but information was found for how to handle “simple” weight loss data</a:t>
            </a:r>
          </a:p>
          <a:p>
            <a:pPr marL="342900" indent="-342900">
              <a:lnSpc>
                <a:spcPct val="125000"/>
              </a:lnSpc>
              <a:buFont typeface="Arial" panose="020B0604020202020204" pitchFamily="34" charset="0"/>
              <a:buChar char="•"/>
            </a:pPr>
            <a:r>
              <a:rPr lang="en-US" sz="2500" dirty="0">
                <a:ea typeface="SimSun" pitchFamily="2" charset="-122"/>
              </a:rPr>
              <a:t>The ARIMA model, Prophet, and </a:t>
            </a:r>
            <a:r>
              <a:rPr lang="en-US" sz="2500" dirty="0" err="1">
                <a:ea typeface="SimSun" pitchFamily="2" charset="-122"/>
              </a:rPr>
              <a:t>Sktime</a:t>
            </a:r>
            <a:r>
              <a:rPr lang="en-US" sz="2500" dirty="0">
                <a:ea typeface="SimSun" pitchFamily="2" charset="-122"/>
              </a:rPr>
              <a:t> were recommended</a:t>
            </a:r>
          </a:p>
          <a:p>
            <a:pPr marL="342900" indent="-342900">
              <a:lnSpc>
                <a:spcPct val="125000"/>
              </a:lnSpc>
              <a:buFont typeface="Arial" panose="020B0604020202020204" pitchFamily="34" charset="0"/>
              <a:buChar char="•"/>
            </a:pPr>
            <a:r>
              <a:rPr lang="en-US" sz="2500" dirty="0">
                <a:ea typeface="SimSun" pitchFamily="2" charset="-122"/>
              </a:rPr>
              <a:t>All three were used in the analytic process to determine the best model/packages to use</a:t>
            </a:r>
          </a:p>
          <a:p>
            <a:pPr marL="342900" indent="-342900">
              <a:lnSpc>
                <a:spcPct val="125000"/>
              </a:lnSpc>
              <a:buFont typeface="Arial" panose="020B0604020202020204" pitchFamily="34" charset="0"/>
              <a:buChar char="•"/>
            </a:pPr>
            <a:r>
              <a:rPr lang="en-US" sz="2500" dirty="0">
                <a:ea typeface="SimSun" pitchFamily="2" charset="-122"/>
              </a:rPr>
              <a:t>Background information on bariatric surgery was useful to determine which factors to use when constructing the model.</a:t>
            </a:r>
          </a:p>
          <a:p>
            <a:pPr marL="342900" indent="-342900">
              <a:lnSpc>
                <a:spcPct val="125000"/>
              </a:lnSpc>
              <a:buFont typeface="Arial" panose="020B0604020202020204" pitchFamily="34" charset="0"/>
              <a:buChar char="•"/>
            </a:pPr>
            <a:r>
              <a:rPr lang="en-US" sz="2500" dirty="0">
                <a:ea typeface="SimSun" pitchFamily="2" charset="-122"/>
              </a:rPr>
              <a:t>An example includes using a multiplicative model rather than the common additive model for weight loss without surgery. </a:t>
            </a:r>
          </a:p>
          <a:p>
            <a:pPr marL="342900" indent="-342900">
              <a:lnSpc>
                <a:spcPct val="125000"/>
              </a:lnSpc>
              <a:buFont typeface="Arial" panose="020B0604020202020204" pitchFamily="34" charset="0"/>
              <a:buChar char="•"/>
            </a:pPr>
            <a:r>
              <a:rPr lang="en-US" sz="2500" dirty="0">
                <a:ea typeface="SimSun" pitchFamily="2" charset="-122"/>
              </a:rPr>
              <a:t>Overall, the literature review provided some insight but there was no intersection for this exact purpose which led to some innovative approaches</a:t>
            </a:r>
          </a:p>
          <a:p>
            <a:pPr>
              <a:lnSpc>
                <a:spcPct val="125000"/>
              </a:lnSpc>
              <a:buFont typeface="Arial" panose="020B0604020202020204" pitchFamily="34" charset="0"/>
              <a:buChar char="•"/>
            </a:pPr>
            <a:endParaRPr lang="en-US" sz="2800" dirty="0">
              <a:effectLst/>
            </a:endParaRPr>
          </a:p>
          <a:p>
            <a:pPr>
              <a:lnSpc>
                <a:spcPct val="125000"/>
              </a:lnSpc>
              <a:buFont typeface="Arial" panose="020B0604020202020204" pitchFamily="34" charset="0"/>
              <a:buChar char="•"/>
            </a:pPr>
            <a:endParaRPr lang="en-US" sz="2800" dirty="0">
              <a:effectLst/>
            </a:endParaRPr>
          </a:p>
          <a:p>
            <a:pPr marL="342900" indent="-342900">
              <a:lnSpc>
                <a:spcPct val="125000"/>
              </a:lnSpc>
              <a:buFont typeface="Arial" panose="020B0604020202020204" pitchFamily="34" charset="0"/>
              <a:buChar char="•"/>
            </a:pPr>
            <a:r>
              <a:rPr lang="en-US" sz="2500" dirty="0">
                <a:ea typeface="SimSun" pitchFamily="2" charset="-122"/>
              </a:rPr>
              <a:t>It is important to note that this is a self-case study so there is absolutely a possibility of unknown bias, measurement errors, and variability</a:t>
            </a:r>
          </a:p>
          <a:p>
            <a:pPr marL="342900" indent="-342900">
              <a:lnSpc>
                <a:spcPct val="125000"/>
              </a:lnSpc>
              <a:buFont typeface="Arial" panose="020B0604020202020204" pitchFamily="34" charset="0"/>
              <a:buChar char="•"/>
            </a:pPr>
            <a:r>
              <a:rPr lang="en-US" sz="2500" dirty="0">
                <a:ea typeface="SimSun" pitchFamily="2" charset="-122"/>
              </a:rPr>
              <a:t>The measurement devices were the same throughout the study but there is always room for human error</a:t>
            </a:r>
          </a:p>
          <a:p>
            <a:pPr marL="342900" indent="-342900">
              <a:lnSpc>
                <a:spcPct val="125000"/>
              </a:lnSpc>
              <a:buFont typeface="Arial" panose="020B0604020202020204" pitchFamily="34" charset="0"/>
              <a:buChar char="•"/>
            </a:pPr>
            <a:r>
              <a:rPr lang="en-US" sz="2500" dirty="0">
                <a:ea typeface="SimSun" pitchFamily="2" charset="-122"/>
              </a:rPr>
              <a:t>It is also important to discuss the ethical impact of this data</a:t>
            </a:r>
          </a:p>
          <a:p>
            <a:pPr marL="342900" indent="-342900">
              <a:lnSpc>
                <a:spcPct val="125000"/>
              </a:lnSpc>
              <a:buFont typeface="Arial" panose="020B0604020202020204" pitchFamily="34" charset="0"/>
              <a:buChar char="•"/>
            </a:pPr>
            <a:r>
              <a:rPr lang="en-US" sz="2500" dirty="0">
                <a:ea typeface="SimSun" pitchFamily="2" charset="-122"/>
              </a:rPr>
              <a:t>Individuals should take into consideration guilt if they lose weight at a different pace, this research is meant to be a guide for those considering this surgery</a:t>
            </a:r>
          </a:p>
          <a:p>
            <a:pPr marL="342900" indent="-342900">
              <a:lnSpc>
                <a:spcPct val="125000"/>
              </a:lnSpc>
              <a:buFont typeface="Arial" panose="020B0604020202020204" pitchFamily="34" charset="0"/>
              <a:buChar char="•"/>
            </a:pPr>
            <a:r>
              <a:rPr lang="en-US" sz="2500" dirty="0">
                <a:ea typeface="SimSun" pitchFamily="2" charset="-122"/>
              </a:rPr>
              <a:t>It was also recommended by multiple providers to not weigh myself daily as this could affect weight loss, this is an important factor to note</a:t>
            </a:r>
          </a:p>
          <a:p>
            <a:pPr marL="342900" indent="-342900">
              <a:lnSpc>
                <a:spcPct val="125000"/>
              </a:lnSpc>
              <a:buFont typeface="Arial" panose="020B0604020202020204" pitchFamily="34" charset="0"/>
              <a:buChar char="•"/>
            </a:pPr>
            <a:r>
              <a:rPr lang="en-US" sz="2500" dirty="0">
                <a:ea typeface="SimSun" pitchFamily="2" charset="-122"/>
              </a:rPr>
              <a:t>It was, however, deemed important to add this analysis to the field for others considering surgery since this data is severely lacking in the field and for those considering bariatric surgery</a:t>
            </a:r>
          </a:p>
          <a:p>
            <a:pPr marL="342900" indent="-342900">
              <a:lnSpc>
                <a:spcPct val="125000"/>
              </a:lnSpc>
              <a:buFont typeface="Arial" panose="020B0604020202020204" pitchFamily="34" charset="0"/>
              <a:buChar char="•"/>
            </a:pPr>
            <a:r>
              <a:rPr lang="en-US" sz="2500" dirty="0">
                <a:ea typeface="SimSun" pitchFamily="2" charset="-122"/>
              </a:rPr>
              <a:t>I would also like to note the bias that has and will likely to be faced due to this research on a personal level</a:t>
            </a:r>
          </a:p>
          <a:p>
            <a:pPr marL="342900" indent="-342900">
              <a:lnSpc>
                <a:spcPct val="125000"/>
              </a:lnSpc>
              <a:buFont typeface="Arial" panose="020B0604020202020204" pitchFamily="34" charset="0"/>
              <a:buChar char="•"/>
            </a:pPr>
            <a:r>
              <a:rPr lang="en-US" sz="2500" dirty="0">
                <a:ea typeface="SimSun" pitchFamily="2" charset="-122"/>
              </a:rPr>
              <a:t>Displaying my daily weight for months along with that I received weight loss surgery has led to bias from others that should be noted if anyone would like to repeat this research </a:t>
            </a:r>
          </a:p>
        </p:txBody>
      </p:sp>
      <p:sp>
        <p:nvSpPr>
          <p:cNvPr id="57" name="Text Box 263"/>
          <p:cNvSpPr txBox="1">
            <a:spLocks noChangeArrowheads="1"/>
          </p:cNvSpPr>
          <p:nvPr/>
        </p:nvSpPr>
        <p:spPr bwMode="auto">
          <a:xfrm>
            <a:off x="32047420" y="6096000"/>
            <a:ext cx="11908318" cy="5816977"/>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lvl="0" indent="-457200">
              <a:buFont typeface="Arial" panose="020B0604020202020204" pitchFamily="34" charset="0"/>
              <a:buChar char="•"/>
            </a:pPr>
            <a:endParaRPr lang="en-US" dirty="0"/>
          </a:p>
          <a:p>
            <a:pPr marL="457200" lvl="0" indent="-457200">
              <a:buFont typeface="Arial" panose="020B0604020202020204" pitchFamily="34" charset="0"/>
              <a:buChar char="•"/>
            </a:pPr>
            <a:r>
              <a:rPr lang="en-US" dirty="0"/>
              <a:t>More data is absolutely necessary to provide a more accurate insight into weight loss predictions, especially since I am only five months postoperative. </a:t>
            </a:r>
          </a:p>
          <a:p>
            <a:pPr marL="457200" lvl="0" indent="-457200">
              <a:buFont typeface="Arial" panose="020B0604020202020204" pitchFamily="34" charset="0"/>
              <a:buChar char="•"/>
            </a:pPr>
            <a:r>
              <a:rPr lang="en-US" dirty="0"/>
              <a:t>I will continue to collect this data until the two-year mark post surgery to improve the accuracy of the model. </a:t>
            </a:r>
          </a:p>
          <a:p>
            <a:pPr marL="457200" lvl="0" indent="-457200">
              <a:buFont typeface="Arial" panose="020B0604020202020204" pitchFamily="34" charset="0"/>
              <a:buChar char="•"/>
            </a:pPr>
            <a:r>
              <a:rPr lang="en-US" dirty="0"/>
              <a:t>However, this is not to say that the model was not accurate for the amount of data available. </a:t>
            </a:r>
          </a:p>
          <a:p>
            <a:pPr marL="457200" lvl="0" indent="-457200">
              <a:buFont typeface="Arial" panose="020B0604020202020204" pitchFamily="34" charset="0"/>
              <a:buChar char="•"/>
            </a:pPr>
            <a:r>
              <a:rPr lang="en-US" dirty="0"/>
              <a:t>Drastic improvements in accuracy were shown from month to month, indicating that the model will likely only improve as data is added. </a:t>
            </a:r>
          </a:p>
          <a:p>
            <a:pPr marL="457200" lvl="0" indent="-457200">
              <a:buFont typeface="Arial" panose="020B0604020202020204" pitchFamily="34" charset="0"/>
              <a:buChar char="•"/>
            </a:pPr>
            <a:r>
              <a:rPr lang="en-US" dirty="0"/>
              <a:t>With the continuation of adding data the model will likely only improve in accuracy up to a certain point.</a:t>
            </a:r>
          </a:p>
          <a:p>
            <a:pPr marL="457200" lvl="0" indent="-457200">
              <a:buFont typeface="Arial" panose="020B0604020202020204" pitchFamily="34" charset="0"/>
              <a:buChar char="•"/>
            </a:pPr>
            <a:r>
              <a:rPr lang="en-US" dirty="0"/>
              <a:t>Future work should be highly considered on a larger scale, with more individuals, and guided by professionals</a:t>
            </a:r>
          </a:p>
          <a:p>
            <a:pPr marL="457200" lvl="0" indent="-457200">
              <a:buFont typeface="Arial" panose="020B0604020202020204" pitchFamily="34" charset="0"/>
              <a:buChar char="•"/>
            </a:pPr>
            <a:r>
              <a:rPr lang="en-US" dirty="0"/>
              <a:t>This would be a great study in a bariatric clinic for the knowledge-base of others considering surgery </a:t>
            </a:r>
          </a:p>
        </p:txBody>
      </p:sp>
      <p:sp>
        <p:nvSpPr>
          <p:cNvPr id="67" name="Text Box 248"/>
          <p:cNvSpPr txBox="1">
            <a:spLocks noChangeArrowheads="1"/>
          </p:cNvSpPr>
          <p:nvPr/>
        </p:nvSpPr>
        <p:spPr bwMode="auto">
          <a:xfrm>
            <a:off x="32011753" y="27120726"/>
            <a:ext cx="11908319"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REFERENCES</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75" name="Text Box 248"/>
          <p:cNvSpPr txBox="1">
            <a:spLocks noChangeArrowheads="1"/>
          </p:cNvSpPr>
          <p:nvPr/>
        </p:nvSpPr>
        <p:spPr bwMode="auto">
          <a:xfrm>
            <a:off x="11960293" y="5218560"/>
            <a:ext cx="19425957"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cap="all" dirty="0">
                <a:solidFill>
                  <a:schemeClr val="bg1"/>
                </a:solidFill>
                <a:latin typeface="Lucida Sans" pitchFamily="34" charset="0"/>
                <a:ea typeface="SimSun" pitchFamily="2" charset="-122"/>
                <a:cs typeface="Lucida Sans" pitchFamily="34" charset="0"/>
              </a:rPr>
              <a:t>METHODOLOGY</a:t>
            </a:r>
          </a:p>
        </p:txBody>
      </p:sp>
      <p:sp>
        <p:nvSpPr>
          <p:cNvPr id="81" name="Text Box 248"/>
          <p:cNvSpPr txBox="1">
            <a:spLocks noChangeArrowheads="1"/>
          </p:cNvSpPr>
          <p:nvPr/>
        </p:nvSpPr>
        <p:spPr bwMode="auto">
          <a:xfrm>
            <a:off x="-39496" y="22326600"/>
            <a:ext cx="10653379" cy="830997"/>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cap="all" dirty="0">
                <a:solidFill>
                  <a:schemeClr val="bg1"/>
                </a:solidFill>
                <a:latin typeface="Lucida Sans" pitchFamily="34" charset="0"/>
                <a:ea typeface="SimSun" pitchFamily="2" charset="-122"/>
                <a:cs typeface="Lucida Sans" pitchFamily="34" charset="0"/>
              </a:rPr>
              <a:t>RELATED WORK</a:t>
            </a:r>
          </a:p>
        </p:txBody>
      </p:sp>
      <p:sp>
        <p:nvSpPr>
          <p:cNvPr id="4" name="TextBox 3"/>
          <p:cNvSpPr txBox="1"/>
          <p:nvPr/>
        </p:nvSpPr>
        <p:spPr>
          <a:xfrm>
            <a:off x="11823070" y="6436790"/>
            <a:ext cx="19563181" cy="8222572"/>
          </a:xfrm>
          <a:prstGeom prst="rect">
            <a:avLst/>
          </a:prstGeom>
          <a:solidFill>
            <a:schemeClr val="bg2"/>
          </a:solidFill>
        </p:spPr>
        <p:txBody>
          <a:bodyPr wrap="square" rtlCol="0">
            <a:spAutoFit/>
          </a:bodyPr>
          <a:lstStyle/>
          <a:p>
            <a:pPr marL="342900" indent="-342900">
              <a:lnSpc>
                <a:spcPct val="125000"/>
              </a:lnSpc>
              <a:buFont typeface="Arial" panose="020B0604020202020204" pitchFamily="34" charset="0"/>
              <a:buChar char="•"/>
            </a:pPr>
            <a:r>
              <a:rPr lang="en-AU" altLang="zh-CN" sz="2500" dirty="0">
                <a:ea typeface="SimSun" pitchFamily="2" charset="-122"/>
              </a:rPr>
              <a:t>No cleaning was necessary because the data was self-collected and standardized within Excel prior to collection. The cleaning parameters were checked in Python</a:t>
            </a:r>
          </a:p>
          <a:p>
            <a:pPr marL="342900" indent="-342900">
              <a:lnSpc>
                <a:spcPct val="125000"/>
              </a:lnSpc>
              <a:buFont typeface="Arial" panose="020B0604020202020204" pitchFamily="34" charset="0"/>
              <a:buChar char="•"/>
            </a:pPr>
            <a:r>
              <a:rPr lang="en-AU" altLang="zh-CN" sz="2500" dirty="0" err="1">
                <a:ea typeface="SimSun" pitchFamily="2" charset="-122"/>
              </a:rPr>
              <a:t>PandasProfiling</a:t>
            </a:r>
            <a:r>
              <a:rPr lang="en-AU" altLang="zh-CN" sz="2500" dirty="0">
                <a:ea typeface="SimSun" pitchFamily="2" charset="-122"/>
              </a:rPr>
              <a:t> (PP) was used to perform the EDA (exploratory data analysis)</a:t>
            </a:r>
          </a:p>
          <a:p>
            <a:pPr marL="342900" indent="-342900">
              <a:lnSpc>
                <a:spcPct val="125000"/>
              </a:lnSpc>
              <a:buFont typeface="Arial" panose="020B0604020202020204" pitchFamily="34" charset="0"/>
              <a:buChar char="•"/>
            </a:pPr>
            <a:r>
              <a:rPr lang="en-AU" altLang="zh-CN" sz="2500" dirty="0">
                <a:ea typeface="SimSun" pitchFamily="2" charset="-122"/>
              </a:rPr>
              <a:t>PP provided a well-rounded picture of the data that was self-collected daily </a:t>
            </a:r>
          </a:p>
          <a:p>
            <a:pPr marL="342900" indent="-342900">
              <a:lnSpc>
                <a:spcPct val="125000"/>
              </a:lnSpc>
              <a:buFont typeface="Arial" panose="020B0604020202020204" pitchFamily="34" charset="0"/>
              <a:buChar char="•"/>
            </a:pPr>
            <a:r>
              <a:rPr lang="en-AU" altLang="zh-CN" sz="2500" dirty="0">
                <a:ea typeface="SimSun" pitchFamily="2" charset="-122"/>
              </a:rPr>
              <a:t>The data was converted to a datetime format for analysis within the Prophet package</a:t>
            </a:r>
          </a:p>
          <a:p>
            <a:pPr marL="342900" indent="-342900">
              <a:lnSpc>
                <a:spcPct val="125000"/>
              </a:lnSpc>
              <a:buFont typeface="Arial" panose="020B0604020202020204" pitchFamily="34" charset="0"/>
              <a:buChar char="•"/>
            </a:pPr>
            <a:r>
              <a:rPr lang="en-AU" altLang="zh-CN" sz="2500" dirty="0">
                <a:ea typeface="SimSun" pitchFamily="2" charset="-122"/>
              </a:rPr>
              <a:t>The data was looked at initially in two formats: up to November and up to December</a:t>
            </a:r>
          </a:p>
          <a:p>
            <a:pPr marL="342900" indent="-342900">
              <a:lnSpc>
                <a:spcPct val="125000"/>
              </a:lnSpc>
              <a:buFont typeface="Arial" panose="020B0604020202020204" pitchFamily="34" charset="0"/>
              <a:buChar char="•"/>
            </a:pPr>
            <a:r>
              <a:rPr lang="en-AU" altLang="zh-CN" sz="2500" dirty="0">
                <a:ea typeface="SimSun" pitchFamily="2" charset="-122"/>
              </a:rPr>
              <a:t>Both formats were looked at before predictions were applied</a:t>
            </a:r>
          </a:p>
          <a:p>
            <a:pPr marL="342900" indent="-342900">
              <a:lnSpc>
                <a:spcPct val="125000"/>
              </a:lnSpc>
              <a:buFont typeface="Arial" panose="020B0604020202020204" pitchFamily="34" charset="0"/>
              <a:buChar char="•"/>
            </a:pPr>
            <a:r>
              <a:rPr lang="en-AU" altLang="zh-CN" sz="2500" dirty="0">
                <a:ea typeface="SimSun" pitchFamily="2" charset="-122"/>
              </a:rPr>
              <a:t>Decomposition, seasonality, and trend were accounted for</a:t>
            </a:r>
          </a:p>
          <a:p>
            <a:pPr marL="342900" indent="-342900">
              <a:lnSpc>
                <a:spcPct val="125000"/>
              </a:lnSpc>
              <a:buFont typeface="Arial" panose="020B0604020202020204" pitchFamily="34" charset="0"/>
              <a:buChar char="•"/>
            </a:pPr>
            <a:r>
              <a:rPr lang="en-US" sz="2500" dirty="0">
                <a:ea typeface="SimSun" pitchFamily="2" charset="-122"/>
              </a:rPr>
              <a:t>ARIMA (</a:t>
            </a:r>
            <a:r>
              <a:rPr lang="en-US" sz="2500" dirty="0" err="1">
                <a:ea typeface="SimSun" pitchFamily="2" charset="-122"/>
              </a:rPr>
              <a:t>AutoRegressive</a:t>
            </a:r>
            <a:r>
              <a:rPr lang="en-US" sz="2500" dirty="0">
                <a:ea typeface="SimSun" pitchFamily="2" charset="-122"/>
              </a:rPr>
              <a:t> Integrated Moving Average) modeling was used</a:t>
            </a:r>
          </a:p>
          <a:p>
            <a:pPr marL="342900" indent="-342900">
              <a:lnSpc>
                <a:spcPct val="125000"/>
              </a:lnSpc>
              <a:buFont typeface="Arial" panose="020B0604020202020204" pitchFamily="34" charset="0"/>
              <a:buChar char="•"/>
            </a:pPr>
            <a:r>
              <a:rPr lang="en-US" sz="2500" dirty="0">
                <a:ea typeface="SimSun" pitchFamily="2" charset="-122"/>
              </a:rPr>
              <a:t>The multiplicative approach was used because the weight data exhibited a nonlinear growth pattern and based on the data’s characteristics</a:t>
            </a:r>
          </a:p>
          <a:p>
            <a:pPr marL="342900" indent="-342900">
              <a:lnSpc>
                <a:spcPct val="125000"/>
              </a:lnSpc>
              <a:buFont typeface="Arial" panose="020B0604020202020204" pitchFamily="34" charset="0"/>
              <a:buChar char="•"/>
            </a:pPr>
            <a:r>
              <a:rPr lang="en-US" altLang="zh-CN" sz="2500" dirty="0">
                <a:ea typeface="SimSun" pitchFamily="2" charset="-122"/>
              </a:rPr>
              <a:t>Using </a:t>
            </a:r>
            <a:r>
              <a:rPr lang="en-US" altLang="zh-CN" sz="2500" dirty="0" err="1">
                <a:ea typeface="SimSun" pitchFamily="2" charset="-122"/>
              </a:rPr>
              <a:t>stasmodel</a:t>
            </a:r>
            <a:r>
              <a:rPr lang="en-US" altLang="zh-CN" sz="2500" dirty="0">
                <a:ea typeface="SimSun" pitchFamily="2" charset="-122"/>
              </a:rPr>
              <a:t> an order of (1,1,1) was used because the analysis indicated that the data has an autoregressive term (p), stationary to seasonality (d), and has one moving average term (q).</a:t>
            </a:r>
          </a:p>
          <a:p>
            <a:pPr marL="342900" indent="-342900">
              <a:lnSpc>
                <a:spcPct val="125000"/>
              </a:lnSpc>
              <a:buFont typeface="Arial" panose="020B0604020202020204" pitchFamily="34" charset="0"/>
              <a:buChar char="•"/>
            </a:pPr>
            <a:r>
              <a:rPr lang="en-US" altLang="zh-CN" sz="2500" dirty="0">
                <a:ea typeface="SimSun" pitchFamily="2" charset="-122"/>
              </a:rPr>
              <a:t>The data was split for both datasets with a 80/20 split and evaluated using root mean squared error (</a:t>
            </a:r>
            <a:r>
              <a:rPr lang="en-US" altLang="zh-CN" sz="2500" dirty="0" err="1">
                <a:ea typeface="SimSun" pitchFamily="2" charset="-122"/>
              </a:rPr>
              <a:t>rmse</a:t>
            </a:r>
            <a:r>
              <a:rPr lang="en-US" altLang="zh-CN" sz="2500" dirty="0">
                <a:ea typeface="SimSun" pitchFamily="2" charset="-122"/>
              </a:rPr>
              <a:t>), which is common for ARIMA models</a:t>
            </a:r>
          </a:p>
          <a:p>
            <a:pPr marL="342900" indent="-342900">
              <a:lnSpc>
                <a:spcPct val="125000"/>
              </a:lnSpc>
              <a:buFont typeface="Arial" panose="020B0604020202020204" pitchFamily="34" charset="0"/>
              <a:buChar char="•"/>
            </a:pPr>
            <a:r>
              <a:rPr lang="en-US" altLang="zh-CN" sz="2500" dirty="0">
                <a:ea typeface="SimSun" pitchFamily="2" charset="-122"/>
              </a:rPr>
              <a:t>It was decided to only forecast 30 steps because of the lack of robust data due to time constraints </a:t>
            </a:r>
          </a:p>
          <a:p>
            <a:pPr marL="342900" indent="-342900">
              <a:lnSpc>
                <a:spcPct val="125000"/>
              </a:lnSpc>
              <a:buFont typeface="Arial" panose="020B0604020202020204" pitchFamily="34" charset="0"/>
              <a:buChar char="•"/>
            </a:pPr>
            <a:r>
              <a:rPr lang="en-US" altLang="zh-CN" sz="2500" dirty="0">
                <a:ea typeface="SimSun" pitchFamily="2" charset="-122"/>
              </a:rPr>
              <a:t>Cross validation was performed using the same pdq ARIMA order and evaluated with average mean squared error (</a:t>
            </a:r>
            <a:r>
              <a:rPr lang="en-US" altLang="zh-CN" sz="2500" dirty="0" err="1">
                <a:ea typeface="SimSun" pitchFamily="2" charset="-122"/>
              </a:rPr>
              <a:t>amse</a:t>
            </a:r>
            <a:r>
              <a:rPr lang="en-US" altLang="zh-CN" sz="2500" dirty="0">
                <a:ea typeface="SimSun" pitchFamily="2" charset="-122"/>
              </a:rPr>
              <a:t>), which is again common for cross validation evaluation and recommended</a:t>
            </a:r>
          </a:p>
          <a:p>
            <a:pPr marL="342900" indent="-342900">
              <a:lnSpc>
                <a:spcPct val="125000"/>
              </a:lnSpc>
              <a:buFont typeface="Arial" panose="020B0604020202020204" pitchFamily="34" charset="0"/>
              <a:buChar char="•"/>
            </a:pPr>
            <a:r>
              <a:rPr lang="en-US" altLang="zh-CN" sz="2500" dirty="0">
                <a:ea typeface="SimSun" pitchFamily="2" charset="-122"/>
              </a:rPr>
              <a:t>Model accuracy was measured using MSE (mean square error) between the two models and shown in a </a:t>
            </a:r>
            <a:r>
              <a:rPr lang="en-US" altLang="zh-CN" sz="2500" dirty="0" err="1">
                <a:ea typeface="SimSun" pitchFamily="2" charset="-122"/>
              </a:rPr>
              <a:t>barplot</a:t>
            </a:r>
            <a:r>
              <a:rPr lang="en-US" altLang="zh-CN" sz="2500" dirty="0">
                <a:ea typeface="SimSun" pitchFamily="2" charset="-122"/>
              </a:rPr>
              <a:t> for visualization</a:t>
            </a:r>
            <a:endParaRPr lang="en-AU" altLang="zh-CN" sz="2500" dirty="0">
              <a:ea typeface="SimSun" pitchFamily="2" charset="-122"/>
            </a:endParaRPr>
          </a:p>
        </p:txBody>
      </p:sp>
      <p:pic>
        <p:nvPicPr>
          <p:cNvPr id="9" name="Picture 8"/>
          <p:cNvPicPr>
            <a:picLocks noChangeAspect="1"/>
          </p:cNvPicPr>
          <p:nvPr/>
        </p:nvPicPr>
        <p:blipFill>
          <a:blip r:embed="rId4"/>
          <a:stretch>
            <a:fillRect/>
          </a:stretch>
        </p:blipFill>
        <p:spPr>
          <a:xfrm>
            <a:off x="2363220" y="871563"/>
            <a:ext cx="6094980" cy="3900787"/>
          </a:xfrm>
          <a:prstGeom prst="rect">
            <a:avLst/>
          </a:prstGeom>
        </p:spPr>
      </p:pic>
      <p:sp>
        <p:nvSpPr>
          <p:cNvPr id="74" name="Text Box 248"/>
          <p:cNvSpPr txBox="1">
            <a:spLocks noChangeArrowheads="1"/>
          </p:cNvSpPr>
          <p:nvPr/>
        </p:nvSpPr>
        <p:spPr bwMode="auto">
          <a:xfrm>
            <a:off x="11887677" y="14605283"/>
            <a:ext cx="19506595"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RESULTS </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83" name="Text Box 248"/>
          <p:cNvSpPr txBox="1">
            <a:spLocks noChangeArrowheads="1"/>
          </p:cNvSpPr>
          <p:nvPr/>
        </p:nvSpPr>
        <p:spPr bwMode="auto">
          <a:xfrm>
            <a:off x="32116651" y="11887200"/>
            <a:ext cx="11689966" cy="83099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a:t>
            </a:r>
            <a:r>
              <a:rPr lang="en-US" altLang="zh-CN" sz="4400" b="1" dirty="0">
                <a:solidFill>
                  <a:schemeClr val="bg1"/>
                </a:solidFill>
                <a:latin typeface="Lucida Sans" pitchFamily="34" charset="0"/>
                <a:ea typeface="SimSun" pitchFamily="2" charset="-122"/>
                <a:cs typeface="Lucida Sans" pitchFamily="34" charset="0"/>
              </a:rPr>
              <a:t>LITERATURE REVIEW</a:t>
            </a:r>
          </a:p>
        </p:txBody>
      </p:sp>
      <p:grpSp>
        <p:nvGrpSpPr>
          <p:cNvPr id="84" name="Group 83"/>
          <p:cNvGrpSpPr/>
          <p:nvPr/>
        </p:nvGrpSpPr>
        <p:grpSpPr>
          <a:xfrm>
            <a:off x="32011753" y="5130134"/>
            <a:ext cx="11943985" cy="946293"/>
            <a:chOff x="1066799" y="5958162"/>
            <a:chExt cx="11007725" cy="946293"/>
          </a:xfrm>
          <a:solidFill>
            <a:schemeClr val="bg2">
              <a:lumMod val="75000"/>
            </a:schemeClr>
          </a:solidFill>
        </p:grpSpPr>
        <p:sp>
          <p:nvSpPr>
            <p:cNvPr id="85" name="Text Box 248"/>
            <p:cNvSpPr txBox="1">
              <a:spLocks noChangeArrowheads="1"/>
            </p:cNvSpPr>
            <p:nvPr/>
          </p:nvSpPr>
          <p:spPr bwMode="auto">
            <a:xfrm>
              <a:off x="1066799" y="5958162"/>
              <a:ext cx="11007725" cy="946293"/>
            </a:xfrm>
            <a:prstGeom prst="rect">
              <a:avLst/>
            </a:prstGeom>
            <a:grpFill/>
            <a:ln w="19050">
              <a:solidFill>
                <a:srgbClr val="3399FF"/>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6" name="Text Box 248"/>
            <p:cNvSpPr txBox="1">
              <a:spLocks noChangeArrowheads="1"/>
            </p:cNvSpPr>
            <p:nvPr/>
          </p:nvSpPr>
          <p:spPr bwMode="auto">
            <a:xfrm>
              <a:off x="1157514" y="6046588"/>
              <a:ext cx="10805886"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CONCLUSION &amp; FUTURE WORK</a:t>
              </a:r>
            </a:p>
          </p:txBody>
        </p:sp>
      </p:grpSp>
      <p:pic>
        <p:nvPicPr>
          <p:cNvPr id="87" name="Picture 86"/>
          <p:cNvPicPr>
            <a:picLocks noChangeAspect="1"/>
          </p:cNvPicPr>
          <p:nvPr/>
        </p:nvPicPr>
        <p:blipFill>
          <a:blip r:embed="rId4"/>
          <a:stretch>
            <a:fillRect/>
          </a:stretch>
        </p:blipFill>
        <p:spPr>
          <a:xfrm>
            <a:off x="35513586" y="823613"/>
            <a:ext cx="6094980" cy="3900787"/>
          </a:xfrm>
          <a:prstGeom prst="rect">
            <a:avLst/>
          </a:prstGeom>
        </p:spPr>
      </p:pic>
      <p:sp>
        <p:nvSpPr>
          <p:cNvPr id="3" name="TextBox 2"/>
          <p:cNvSpPr txBox="1"/>
          <p:nvPr/>
        </p:nvSpPr>
        <p:spPr>
          <a:xfrm>
            <a:off x="43123104" y="3401568"/>
            <a:ext cx="184731" cy="461665"/>
          </a:xfrm>
          <a:prstGeom prst="rect">
            <a:avLst/>
          </a:prstGeom>
          <a:noFill/>
        </p:spPr>
        <p:txBody>
          <a:bodyPr wrap="none" rtlCol="0">
            <a:spAutoFit/>
          </a:bodyPr>
          <a:lstStyle/>
          <a:p>
            <a:endParaRPr lang="en-US" dirty="0"/>
          </a:p>
        </p:txBody>
      </p:sp>
      <p:grpSp>
        <p:nvGrpSpPr>
          <p:cNvPr id="46" name="Group 45"/>
          <p:cNvGrpSpPr/>
          <p:nvPr/>
        </p:nvGrpSpPr>
        <p:grpSpPr>
          <a:xfrm>
            <a:off x="-18836" y="5058070"/>
            <a:ext cx="10697387" cy="995268"/>
            <a:chOff x="1066799" y="5958162"/>
            <a:chExt cx="11007725" cy="946293"/>
          </a:xfrm>
          <a:solidFill>
            <a:schemeClr val="bg2">
              <a:lumMod val="25000"/>
            </a:schemeClr>
          </a:solidFill>
        </p:grpSpPr>
        <p:sp>
          <p:nvSpPr>
            <p:cNvPr id="47" name="Text Box 248"/>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9" name="Text Box 248"/>
            <p:cNvSpPr txBox="1">
              <a:spLocks noChangeArrowheads="1"/>
            </p:cNvSpPr>
            <p:nvPr/>
          </p:nvSpPr>
          <p:spPr bwMode="auto">
            <a:xfrm>
              <a:off x="1157513" y="6046588"/>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dirty="0">
                  <a:solidFill>
                    <a:schemeClr val="bg1"/>
                  </a:solidFill>
                  <a:latin typeface="Lucida Sans" pitchFamily="34" charset="0"/>
                  <a:ea typeface="SimSun" pitchFamily="2" charset="-122"/>
                  <a:cs typeface="Lucida Sans" pitchFamily="34" charset="0"/>
                </a:rPr>
                <a:t>ABSTRACT &amp; BACKGROUND</a:t>
              </a:r>
            </a:p>
          </p:txBody>
        </p:sp>
      </p:grpSp>
      <p:grpSp>
        <p:nvGrpSpPr>
          <p:cNvPr id="50" name="Group 49"/>
          <p:cNvGrpSpPr/>
          <p:nvPr/>
        </p:nvGrpSpPr>
        <p:grpSpPr>
          <a:xfrm>
            <a:off x="-39496" y="14990005"/>
            <a:ext cx="10697387" cy="1029015"/>
            <a:chOff x="1149260" y="5534876"/>
            <a:chExt cx="11007725" cy="978380"/>
          </a:xfrm>
          <a:solidFill>
            <a:schemeClr val="bg2">
              <a:lumMod val="25000"/>
            </a:schemeClr>
          </a:solidFill>
        </p:grpSpPr>
        <p:sp>
          <p:nvSpPr>
            <p:cNvPr id="51" name="Text Box 248"/>
            <p:cNvSpPr txBox="1">
              <a:spLocks noChangeArrowheads="1"/>
            </p:cNvSpPr>
            <p:nvPr/>
          </p:nvSpPr>
          <p:spPr bwMode="auto">
            <a:xfrm>
              <a:off x="1149260" y="5534876"/>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2" name="Text Box 248"/>
            <p:cNvSpPr txBox="1">
              <a:spLocks noChangeArrowheads="1"/>
            </p:cNvSpPr>
            <p:nvPr/>
          </p:nvSpPr>
          <p:spPr bwMode="auto">
            <a:xfrm>
              <a:off x="1251944" y="5723150"/>
              <a:ext cx="10805886" cy="790106"/>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RESEARCH QUESTION</a:t>
              </a:r>
            </a:p>
          </p:txBody>
        </p:sp>
      </p:grpSp>
      <p:sp>
        <p:nvSpPr>
          <p:cNvPr id="5" name="Text Box 248">
            <a:extLst>
              <a:ext uri="{FF2B5EF4-FFF2-40B4-BE49-F238E27FC236}">
                <a16:creationId xmlns:a16="http://schemas.microsoft.com/office/drawing/2014/main" id="{CF63C927-0F73-081F-1F3C-4544ED5CCFC2}"/>
              </a:ext>
            </a:extLst>
          </p:cNvPr>
          <p:cNvSpPr txBox="1">
            <a:spLocks noChangeArrowheads="1"/>
          </p:cNvSpPr>
          <p:nvPr/>
        </p:nvSpPr>
        <p:spPr bwMode="auto">
          <a:xfrm>
            <a:off x="-6750" y="28636511"/>
            <a:ext cx="10653379" cy="830997"/>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cap="all" dirty="0">
                <a:solidFill>
                  <a:schemeClr val="bg1"/>
                </a:solidFill>
                <a:latin typeface="Lucida Sans" pitchFamily="34" charset="0"/>
                <a:ea typeface="SimSun" pitchFamily="2" charset="-122"/>
                <a:cs typeface="Lucida Sans" pitchFamily="34" charset="0"/>
              </a:rPr>
              <a:t>Dataset</a:t>
            </a:r>
          </a:p>
        </p:txBody>
      </p:sp>
      <p:pic>
        <p:nvPicPr>
          <p:cNvPr id="7" name="Picture 6">
            <a:extLst>
              <a:ext uri="{FF2B5EF4-FFF2-40B4-BE49-F238E27FC236}">
                <a16:creationId xmlns:a16="http://schemas.microsoft.com/office/drawing/2014/main" id="{971B4263-1B49-4920-6339-B9880FD72EB6}"/>
              </a:ext>
            </a:extLst>
          </p:cNvPr>
          <p:cNvPicPr>
            <a:picLocks noChangeAspect="1"/>
          </p:cNvPicPr>
          <p:nvPr/>
        </p:nvPicPr>
        <p:blipFill>
          <a:blip r:embed="rId5"/>
          <a:stretch>
            <a:fillRect/>
          </a:stretch>
        </p:blipFill>
        <p:spPr>
          <a:xfrm>
            <a:off x="11731865" y="25678869"/>
            <a:ext cx="9459737" cy="7107056"/>
          </a:xfrm>
          <a:prstGeom prst="rect">
            <a:avLst/>
          </a:prstGeom>
        </p:spPr>
      </p:pic>
      <p:pic>
        <p:nvPicPr>
          <p:cNvPr id="11" name="Picture 10">
            <a:extLst>
              <a:ext uri="{FF2B5EF4-FFF2-40B4-BE49-F238E27FC236}">
                <a16:creationId xmlns:a16="http://schemas.microsoft.com/office/drawing/2014/main" id="{68A595DB-96E5-FFFF-FDA9-2764D055DBCB}"/>
              </a:ext>
            </a:extLst>
          </p:cNvPr>
          <p:cNvPicPr>
            <a:picLocks noChangeAspect="1"/>
          </p:cNvPicPr>
          <p:nvPr/>
        </p:nvPicPr>
        <p:blipFill>
          <a:blip r:embed="rId6"/>
          <a:stretch>
            <a:fillRect/>
          </a:stretch>
        </p:blipFill>
        <p:spPr>
          <a:xfrm>
            <a:off x="21392031" y="26119447"/>
            <a:ext cx="10591877" cy="6524673"/>
          </a:xfrm>
          <a:prstGeom prst="rect">
            <a:avLst/>
          </a:prstGeom>
        </p:spPr>
      </p:pic>
      <p:sp>
        <p:nvSpPr>
          <p:cNvPr id="10" name="Text Box 248">
            <a:extLst>
              <a:ext uri="{FF2B5EF4-FFF2-40B4-BE49-F238E27FC236}">
                <a16:creationId xmlns:a16="http://schemas.microsoft.com/office/drawing/2014/main" id="{AE3DD65E-E796-E499-E965-4AB4A426EEB1}"/>
              </a:ext>
            </a:extLst>
          </p:cNvPr>
          <p:cNvSpPr txBox="1">
            <a:spLocks noChangeArrowheads="1"/>
          </p:cNvSpPr>
          <p:nvPr/>
        </p:nvSpPr>
        <p:spPr bwMode="auto">
          <a:xfrm>
            <a:off x="31979897" y="17983200"/>
            <a:ext cx="11689966" cy="83099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DISCUSSION</a:t>
            </a:r>
            <a:endParaRPr lang="en-US" altLang="zh-CN" sz="4400" b="1" dirty="0">
              <a:solidFill>
                <a:schemeClr val="bg1"/>
              </a:solidFill>
              <a:latin typeface="Lucida Sans" pitchFamily="34" charset="0"/>
              <a:ea typeface="SimSun" pitchFamily="2" charset="-122"/>
              <a:cs typeface="Lucida Sans" pitchFamily="34" charset="0"/>
            </a:endParaRPr>
          </a:p>
        </p:txBody>
      </p:sp>
      <p:pic>
        <p:nvPicPr>
          <p:cNvPr id="1028" name="Picture 4">
            <a:extLst>
              <a:ext uri="{FF2B5EF4-FFF2-40B4-BE49-F238E27FC236}">
                <a16:creationId xmlns:a16="http://schemas.microsoft.com/office/drawing/2014/main" id="{929B0805-416E-96BB-8943-ECF4747A51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0872" y="18259039"/>
            <a:ext cx="9629775" cy="71818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692E8FA5-1BD2-5854-53A8-13581F780C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15278" y="18333041"/>
            <a:ext cx="10397182" cy="73458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23740</TotalTime>
  <Words>1794</Words>
  <Application>Microsoft Office PowerPoint</Application>
  <PresentationFormat>Custom</PresentationFormat>
  <Paragraphs>106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Joe Knight</cp:lastModifiedBy>
  <cp:revision>151</cp:revision>
  <cp:lastPrinted>2000-08-03T00:31:24Z</cp:lastPrinted>
  <dcterms:modified xsi:type="dcterms:W3CDTF">2023-12-13T21:11:12Z</dcterms:modified>
  <cp:category>research posters template</cp:category>
</cp:coreProperties>
</file>