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693400" cy="75565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>
        <p:scale>
          <a:sx n="100" d="100"/>
          <a:sy n="100" d="100"/>
        </p:scale>
        <p:origin x="1302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8828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4232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3460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78828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4232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35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78828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4232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3460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78828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4232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35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796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7200"/>
            <a:ext cx="3098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35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65880" y="405720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5880" y="1767960"/>
            <a:ext cx="469620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600" y="4057200"/>
            <a:ext cx="9623520" cy="209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0" y="14040"/>
            <a:ext cx="10079280" cy="7541640"/>
          </a:xfrm>
          <a:prstGeom prst="rect">
            <a:avLst/>
          </a:prstGeom>
          <a:blipFill rotWithShape="0">
            <a:blip r:embed="rId1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 hidden="1"/>
          <p:cNvSpPr/>
          <p:nvPr/>
        </p:nvSpPr>
        <p:spPr>
          <a:xfrm>
            <a:off x="8494920" y="71280"/>
            <a:ext cx="1439280" cy="144972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51280" y="890280"/>
            <a:ext cx="8242920" cy="9360"/>
          </a:xfrm>
          <a:custGeom>
            <a:avLst/>
            <a:gdLst/>
            <a:ahLst/>
            <a:cxnLst/>
            <a:rect l="l" t="t" r="r" b="b"/>
            <a:pathLst>
              <a:path w="8243570" h="10159">
                <a:moveTo>
                  <a:pt x="0" y="10159"/>
                </a:moveTo>
                <a:lnTo>
                  <a:pt x="824357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6560" y="7096680"/>
            <a:ext cx="10057680" cy="36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10079280" cy="7555680"/>
          </a:xfrm>
          <a:prstGeom prst="rect">
            <a:avLst/>
          </a:pr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040"/>
            <a:ext cx="10079280" cy="7541640"/>
          </a:xfrm>
          <a:prstGeom prst="rect">
            <a:avLst/>
          </a:prstGeom>
          <a:blipFill rotWithShape="0">
            <a:blip r:embed="rId1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94920" y="71280"/>
            <a:ext cx="1439280" cy="144972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251280" y="890280"/>
            <a:ext cx="8242920" cy="9360"/>
          </a:xfrm>
          <a:custGeom>
            <a:avLst/>
            <a:gdLst/>
            <a:ahLst/>
            <a:cxnLst/>
            <a:rect l="l" t="t" r="r" b="b"/>
            <a:pathLst>
              <a:path w="8243570" h="10159">
                <a:moveTo>
                  <a:pt x="0" y="10159"/>
                </a:moveTo>
                <a:lnTo>
                  <a:pt x="824357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6560" y="7096680"/>
            <a:ext cx="10057680" cy="36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4040"/>
            <a:ext cx="10079280" cy="7541640"/>
          </a:xfrm>
          <a:prstGeom prst="rect">
            <a:avLst/>
          </a:prstGeom>
          <a:blipFill rotWithShape="0">
            <a:blip r:embed="rId1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8494920" y="71280"/>
            <a:ext cx="1439280" cy="144972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251280" y="890280"/>
            <a:ext cx="8242920" cy="9360"/>
          </a:xfrm>
          <a:custGeom>
            <a:avLst/>
            <a:gdLst/>
            <a:ahLst/>
            <a:cxnLst/>
            <a:rect l="l" t="t" r="r" b="b"/>
            <a:pathLst>
              <a:path w="8243570" h="10159">
                <a:moveTo>
                  <a:pt x="0" y="10159"/>
                </a:moveTo>
                <a:lnTo>
                  <a:pt x="824357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16560" y="7096680"/>
            <a:ext cx="10057680" cy="36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wan.f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789120" y="7209720"/>
            <a:ext cx="194760" cy="1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14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013120" y="7218720"/>
            <a:ext cx="6229800" cy="1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59280" y="828000"/>
            <a:ext cx="8460000" cy="36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74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8496360" y="72360"/>
            <a:ext cx="1439280" cy="144972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367200" y="341640"/>
            <a:ext cx="352476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800" b="0" i="1" strike="noStrike" spc="-12">
                <a:solidFill>
                  <a:srgbClr val="999999"/>
                </a:solidFill>
                <a:latin typeface="Arial"/>
                <a:ea typeface="DejaVu Sans"/>
              </a:rPr>
              <a:t>1200 </a:t>
            </a:r>
            <a:r>
              <a:rPr lang="fr-FR" sz="1800" b="0" i="1" strike="noStrike" spc="-7">
                <a:solidFill>
                  <a:srgbClr val="999999"/>
                </a:solidFill>
                <a:latin typeface="Arial"/>
                <a:ea typeface="DejaVu Sans"/>
              </a:rPr>
              <a:t>formations sur</a:t>
            </a:r>
            <a:r>
              <a:rPr lang="fr-FR" sz="1800" b="0" i="1" strike="noStrike" spc="-26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fr-FR" sz="1800" b="0" i="1" u="sng" strike="noStrike" spc="-15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-69840" y="2173680"/>
            <a:ext cx="10832400" cy="25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5400" b="1" strike="noStrike" spc="-12">
                <a:solidFill>
                  <a:srgbClr val="000000"/>
                </a:solidFill>
                <a:latin typeface="Arial"/>
                <a:ea typeface="DejaVu Sans"/>
              </a:rPr>
              <a:t>Site TrocCommunity	</a:t>
            </a:r>
            <a:endParaRPr lang="fr-FR" sz="54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5400" b="1" strike="noStrike" spc="-12">
                <a:solidFill>
                  <a:srgbClr val="000000"/>
                </a:solidFill>
                <a:latin typeface="Arial"/>
                <a:ea typeface="DejaVu Sans"/>
              </a:rPr>
              <a:t>Avec </a:t>
            </a:r>
            <a:endParaRPr lang="fr-FR" sz="54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5400" b="1" strike="noStrike" spc="-12">
                <a:solidFill>
                  <a:srgbClr val="000000"/>
                </a:solidFill>
                <a:latin typeface="Arial"/>
                <a:ea typeface="DejaVu Sans"/>
              </a:rPr>
              <a:t>ASP.NET MVC</a:t>
            </a:r>
            <a:endParaRPr lang="fr-FR" sz="54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-23040" y="5638680"/>
            <a:ext cx="4702680" cy="17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lang="fr-FR" sz="18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1800" b="1" strike="noStrike" spc="-12">
                <a:solidFill>
                  <a:srgbClr val="000000"/>
                </a:solidFill>
                <a:latin typeface="Arial"/>
                <a:ea typeface="DejaVu Sans"/>
              </a:rPr>
              <a:t>LE PELLETER Nolwenn</a:t>
            </a:r>
            <a:endParaRPr lang="fr-FR" sz="18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1800" b="1" strike="noStrike" spc="-12">
                <a:solidFill>
                  <a:srgbClr val="000000"/>
                </a:solidFill>
                <a:latin typeface="Arial"/>
                <a:ea typeface="DejaVu Sans"/>
              </a:rPr>
              <a:t>SEAUNES PEREIRA Marc-Vincent</a:t>
            </a:r>
            <a:endParaRPr lang="fr-FR" sz="18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1400" b="1" strike="noStrike" spc="-12">
                <a:solidFill>
                  <a:srgbClr val="000000"/>
                </a:solidFill>
                <a:latin typeface="Arial"/>
                <a:ea typeface="DejaVu Sans"/>
              </a:rPr>
              <a:t>JUSTE Woodson</a:t>
            </a:r>
            <a:endParaRPr lang="fr-FR" sz="14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lang="fr-FR" sz="14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lang="fr-FR" sz="14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41200" y="28080"/>
            <a:ext cx="8038440" cy="12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Conception de l’architecture : ASP.NET MVC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  <a:tabLst>
                <a:tab pos="0" algn="l"/>
              </a:tabLst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8" name="Group 4"/>
          <p:cNvGrpSpPr/>
          <p:nvPr/>
        </p:nvGrpSpPr>
        <p:grpSpPr>
          <a:xfrm>
            <a:off x="283320" y="1620000"/>
            <a:ext cx="10409760" cy="4789440"/>
            <a:chOff x="283320" y="1620000"/>
            <a:chExt cx="10409760" cy="4789440"/>
          </a:xfrm>
        </p:grpSpPr>
        <p:sp>
          <p:nvSpPr>
            <p:cNvPr id="179" name="CustomShape 5"/>
            <p:cNvSpPr/>
            <p:nvPr/>
          </p:nvSpPr>
          <p:spPr>
            <a:xfrm>
              <a:off x="2520000" y="1729800"/>
              <a:ext cx="6479640" cy="4529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0" name="Group 6"/>
            <p:cNvGrpSpPr/>
            <p:nvPr/>
          </p:nvGrpSpPr>
          <p:grpSpPr>
            <a:xfrm>
              <a:off x="283320" y="1855800"/>
              <a:ext cx="2137320" cy="4359960"/>
              <a:chOff x="283320" y="1855800"/>
              <a:chExt cx="2137320" cy="4359960"/>
            </a:xfrm>
          </p:grpSpPr>
          <p:sp>
            <p:nvSpPr>
              <p:cNvPr id="181" name="CustomShape 7"/>
              <p:cNvSpPr/>
              <p:nvPr/>
            </p:nvSpPr>
            <p:spPr>
              <a:xfrm>
                <a:off x="283320" y="1855800"/>
                <a:ext cx="786240" cy="435996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80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Client HTTP</a:t>
                </a:r>
                <a:endParaRPr lang="fr-FR" sz="1800" b="0" strike="noStrike" spc="-1">
                  <a:latin typeface="Arial"/>
                </a:endParaRPr>
              </a:p>
            </p:txBody>
          </p:sp>
          <p:sp>
            <p:nvSpPr>
              <p:cNvPr id="182" name="CustomShape 8"/>
              <p:cNvSpPr/>
              <p:nvPr/>
            </p:nvSpPr>
            <p:spPr>
              <a:xfrm>
                <a:off x="1278360" y="1922760"/>
                <a:ext cx="1142280" cy="1688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8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 </a:t>
                </a:r>
                <a:endParaRPr lang="fr-FR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fr-FR" sz="16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Get</a:t>
                </a:r>
                <a:r>
                  <a:rPr lang="fr-FR" sz="11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 </a:t>
                </a:r>
                <a:endParaRPr lang="fr-FR" sz="11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sz="11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  account/login</a:t>
                </a:r>
                <a:endParaRPr lang="fr-FR" sz="11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fr-FR" sz="11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fr-FR" sz="11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fr-FR" sz="11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fr-FR" sz="16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Post</a:t>
                </a:r>
                <a:r>
                  <a:rPr lang="fr-FR" sz="11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 </a:t>
                </a:r>
                <a:endParaRPr lang="fr-FR" sz="11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fr-FR" sz="11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account/register</a:t>
                </a:r>
                <a:endParaRPr lang="fr-FR" sz="1100" b="0" strike="noStrike" spc="-1">
                  <a:latin typeface="Arial"/>
                </a:endParaRPr>
              </a:p>
            </p:txBody>
          </p:sp>
        </p:grpSp>
        <p:sp>
          <p:nvSpPr>
            <p:cNvPr id="183" name="Line 9"/>
            <p:cNvSpPr/>
            <p:nvPr/>
          </p:nvSpPr>
          <p:spPr>
            <a:xfrm flipV="1">
              <a:off x="2520000" y="1922760"/>
              <a:ext cx="6480000" cy="1296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10"/>
            <p:cNvSpPr/>
            <p:nvPr/>
          </p:nvSpPr>
          <p:spPr>
            <a:xfrm>
              <a:off x="4500000" y="1620000"/>
              <a:ext cx="2954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Serveur</a:t>
              </a:r>
              <a:r>
                <a:rPr lang="fr-FR" sz="15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d’application</a:t>
              </a:r>
              <a:r>
                <a:rPr lang="fr-FR" sz="15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IIS</a:t>
              </a:r>
              <a:endParaRPr lang="fr-FR" sz="1800" b="0" strike="noStrike" spc="-1">
                <a:latin typeface="Arial"/>
              </a:endParaRPr>
            </a:p>
          </p:txBody>
        </p:sp>
        <p:grpSp>
          <p:nvGrpSpPr>
            <p:cNvPr id="185" name="Group 11"/>
            <p:cNvGrpSpPr/>
            <p:nvPr/>
          </p:nvGrpSpPr>
          <p:grpSpPr>
            <a:xfrm>
              <a:off x="2680200" y="2188800"/>
              <a:ext cx="3479400" cy="3860640"/>
              <a:chOff x="2680200" y="2188800"/>
              <a:chExt cx="3479400" cy="3860640"/>
            </a:xfrm>
          </p:grpSpPr>
          <p:grpSp>
            <p:nvGrpSpPr>
              <p:cNvPr id="186" name="Group 12"/>
              <p:cNvGrpSpPr/>
              <p:nvPr/>
            </p:nvGrpSpPr>
            <p:grpSpPr>
              <a:xfrm>
                <a:off x="2680200" y="2188800"/>
                <a:ext cx="3479400" cy="3860640"/>
                <a:chOff x="2680200" y="2188800"/>
                <a:chExt cx="3479400" cy="3860640"/>
              </a:xfrm>
            </p:grpSpPr>
            <p:grpSp>
              <p:nvGrpSpPr>
                <p:cNvPr id="187" name="Group 13"/>
                <p:cNvGrpSpPr/>
                <p:nvPr/>
              </p:nvGrpSpPr>
              <p:grpSpPr>
                <a:xfrm>
                  <a:off x="2680200" y="2188800"/>
                  <a:ext cx="3479400" cy="3860640"/>
                  <a:chOff x="2680200" y="2188800"/>
                  <a:chExt cx="3479400" cy="3860640"/>
                </a:xfrm>
              </p:grpSpPr>
              <p:sp>
                <p:nvSpPr>
                  <p:cNvPr id="188" name="CustomShape 14"/>
                  <p:cNvSpPr/>
                  <p:nvPr/>
                </p:nvSpPr>
                <p:spPr>
                  <a:xfrm>
                    <a:off x="2680200" y="2188800"/>
                    <a:ext cx="3479400" cy="386064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3A5F8B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9" name="Line 15"/>
                  <p:cNvSpPr/>
                  <p:nvPr/>
                </p:nvSpPr>
                <p:spPr>
                  <a:xfrm>
                    <a:off x="2680200" y="2569680"/>
                    <a:ext cx="3324960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90" name="CustomShape 16"/>
                <p:cNvSpPr/>
                <p:nvPr/>
              </p:nvSpPr>
              <p:spPr>
                <a:xfrm flipH="1">
                  <a:off x="3555000" y="2200680"/>
                  <a:ext cx="2015640" cy="3643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800" b="1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Couche Web</a:t>
                  </a:r>
                  <a:endParaRPr lang="fr-FR" sz="18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191" name="Group 17"/>
              <p:cNvGrpSpPr/>
              <p:nvPr/>
            </p:nvGrpSpPr>
            <p:grpSpPr>
              <a:xfrm>
                <a:off x="2761920" y="2685240"/>
                <a:ext cx="621000" cy="3201480"/>
                <a:chOff x="2761920" y="2685240"/>
                <a:chExt cx="621000" cy="3201480"/>
              </a:xfrm>
            </p:grpSpPr>
            <p:sp>
              <p:nvSpPr>
                <p:cNvPr id="192" name="CustomShape 18"/>
                <p:cNvSpPr/>
                <p:nvPr/>
              </p:nvSpPr>
              <p:spPr>
                <a:xfrm>
                  <a:off x="2791440" y="2685240"/>
                  <a:ext cx="579960" cy="32014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A5F8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193" name="Group 19"/>
                <p:cNvGrpSpPr/>
                <p:nvPr/>
              </p:nvGrpSpPr>
              <p:grpSpPr>
                <a:xfrm>
                  <a:off x="2761920" y="2980440"/>
                  <a:ext cx="621000" cy="2078640"/>
                  <a:chOff x="2761920" y="2980440"/>
                  <a:chExt cx="621000" cy="2078640"/>
                </a:xfrm>
              </p:grpSpPr>
              <p:sp>
                <p:nvSpPr>
                  <p:cNvPr id="194" name="CustomShape 20"/>
                  <p:cNvSpPr/>
                  <p:nvPr/>
                </p:nvSpPr>
                <p:spPr>
                  <a:xfrm rot="16200000">
                    <a:off x="2021760" y="3869640"/>
                    <a:ext cx="1844640" cy="3643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fr-FR" sz="1800" b="1" strike="noStrike" spc="-1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MvcHandler</a:t>
                    </a:r>
                    <a:endParaRPr lang="fr-FR" sz="1800" b="0" strike="noStrike" spc="-1">
                      <a:latin typeface="Arial"/>
                    </a:endParaRPr>
                  </a:p>
                </p:txBody>
              </p:sp>
              <p:sp>
                <p:nvSpPr>
                  <p:cNvPr id="195" name="CustomShape 21"/>
                  <p:cNvSpPr/>
                  <p:nvPr/>
                </p:nvSpPr>
                <p:spPr>
                  <a:xfrm rot="16200000">
                    <a:off x="2161440" y="3837600"/>
                    <a:ext cx="2078640" cy="3643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fr-FR" sz="1800" b="1" strike="noStrike" spc="-1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Front Controller</a:t>
                    </a:r>
                    <a:endParaRPr lang="fr-FR" sz="1800" b="0" strike="noStrike" spc="-1"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96" name="Group 22"/>
            <p:cNvGrpSpPr/>
            <p:nvPr/>
          </p:nvGrpSpPr>
          <p:grpSpPr>
            <a:xfrm>
              <a:off x="4320000" y="2769840"/>
              <a:ext cx="1573920" cy="957960"/>
              <a:chOff x="4320000" y="2769840"/>
              <a:chExt cx="1573920" cy="957960"/>
            </a:xfrm>
          </p:grpSpPr>
          <p:grpSp>
            <p:nvGrpSpPr>
              <p:cNvPr id="197" name="Group 23"/>
              <p:cNvGrpSpPr/>
              <p:nvPr/>
            </p:nvGrpSpPr>
            <p:grpSpPr>
              <a:xfrm>
                <a:off x="4320000" y="2769840"/>
                <a:ext cx="1546560" cy="947880"/>
                <a:chOff x="4320000" y="2769840"/>
                <a:chExt cx="1546560" cy="947880"/>
              </a:xfrm>
            </p:grpSpPr>
            <p:sp>
              <p:nvSpPr>
                <p:cNvPr id="198" name="CustomShape 24"/>
                <p:cNvSpPr/>
                <p:nvPr/>
              </p:nvSpPr>
              <p:spPr>
                <a:xfrm>
                  <a:off x="4320000" y="2804040"/>
                  <a:ext cx="1545840" cy="91368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solidFill>
                    <a:srgbClr val="3A5F8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9" name="Line 25"/>
                <p:cNvSpPr/>
                <p:nvPr/>
              </p:nvSpPr>
              <p:spPr>
                <a:xfrm flipH="1">
                  <a:off x="4320000" y="3108600"/>
                  <a:ext cx="1546560" cy="0"/>
                </a:xfrm>
                <a:prstGeom prst="line">
                  <a:avLst/>
                </a:prstGeom>
                <a:ln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0" name="CustomShape 26"/>
                <p:cNvSpPr/>
                <p:nvPr/>
              </p:nvSpPr>
              <p:spPr>
                <a:xfrm>
                  <a:off x="4345560" y="2769840"/>
                  <a:ext cx="1405440" cy="3643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800" b="1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Controller</a:t>
                  </a:r>
                  <a:endParaRPr lang="fr-FR" sz="1800" b="0" strike="noStrike" spc="-1">
                    <a:latin typeface="Arial"/>
                  </a:endParaRPr>
                </a:p>
              </p:txBody>
            </p:sp>
          </p:grpSp>
          <p:sp>
            <p:nvSpPr>
              <p:cNvPr id="201" name="CustomShape 27"/>
              <p:cNvSpPr/>
              <p:nvPr/>
            </p:nvSpPr>
            <p:spPr>
              <a:xfrm>
                <a:off x="4320000" y="3150360"/>
                <a:ext cx="1573920" cy="57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6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+</a:t>
                </a:r>
                <a:r>
                  <a:rPr lang="fr-FR" sz="18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 </a:t>
                </a:r>
                <a:r>
                  <a:rPr lang="fr-FR" sz="15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register</a:t>
                </a:r>
                <a:r>
                  <a:rPr lang="fr-FR" sz="14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()</a:t>
                </a:r>
                <a:endParaRPr lang="fr-FR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sz="1400" b="1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+ Login()</a:t>
                </a:r>
                <a:endParaRPr lang="fr-FR" sz="1400" b="0" strike="noStrike" spc="-1">
                  <a:latin typeface="Arial"/>
                </a:endParaRPr>
              </a:p>
            </p:txBody>
          </p:sp>
        </p:grpSp>
        <p:sp>
          <p:nvSpPr>
            <p:cNvPr id="202" name="CustomShape 28"/>
            <p:cNvSpPr/>
            <p:nvPr/>
          </p:nvSpPr>
          <p:spPr>
            <a:xfrm>
              <a:off x="3371760" y="2979720"/>
              <a:ext cx="860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3" name="CustomShape 29"/>
            <p:cNvSpPr/>
            <p:nvPr/>
          </p:nvSpPr>
          <p:spPr>
            <a:xfrm>
              <a:off x="3582000" y="2665800"/>
              <a:ext cx="29664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fr-FR" sz="1800" b="0" strike="noStrike" spc="-1">
                <a:latin typeface="Arial"/>
              </a:endParaRPr>
            </a:p>
          </p:txBody>
        </p:sp>
        <p:grpSp>
          <p:nvGrpSpPr>
            <p:cNvPr id="204" name="Group 30"/>
            <p:cNvGrpSpPr/>
            <p:nvPr/>
          </p:nvGrpSpPr>
          <p:grpSpPr>
            <a:xfrm>
              <a:off x="3360600" y="3200760"/>
              <a:ext cx="860040" cy="364320"/>
              <a:chOff x="3360600" y="3200760"/>
              <a:chExt cx="860040" cy="364320"/>
            </a:xfrm>
          </p:grpSpPr>
          <p:sp>
            <p:nvSpPr>
              <p:cNvPr id="205" name="CustomShape 31"/>
              <p:cNvSpPr/>
              <p:nvPr/>
            </p:nvSpPr>
            <p:spPr>
              <a:xfrm flipH="1">
                <a:off x="3360240" y="3513600"/>
                <a:ext cx="860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ash"/>
                <a:round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32"/>
              <p:cNvSpPr/>
              <p:nvPr/>
            </p:nvSpPr>
            <p:spPr>
              <a:xfrm>
                <a:off x="3658680" y="3200760"/>
                <a:ext cx="296640" cy="36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800" b="1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6</a:t>
                </a:r>
                <a:endParaRPr lang="fr-FR" sz="18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3"/>
            <p:cNvSpPr/>
            <p:nvPr/>
          </p:nvSpPr>
          <p:spPr>
            <a:xfrm>
              <a:off x="4860000" y="4165560"/>
              <a:ext cx="1145160" cy="45900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Model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08" name="CustomShape 34"/>
            <p:cNvSpPr/>
            <p:nvPr/>
          </p:nvSpPr>
          <p:spPr>
            <a:xfrm>
              <a:off x="4860000" y="5210280"/>
              <a:ext cx="1145160" cy="6602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Vue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09" name="CustomShape 35"/>
            <p:cNvSpPr/>
            <p:nvPr/>
          </p:nvSpPr>
          <p:spPr>
            <a:xfrm>
              <a:off x="5351760" y="3728160"/>
              <a:ext cx="360" cy="41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0" name="CustomShape 36"/>
            <p:cNvSpPr/>
            <p:nvPr/>
          </p:nvSpPr>
          <p:spPr>
            <a:xfrm flipV="1">
              <a:off x="5351760" y="4624560"/>
              <a:ext cx="360" cy="531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1" name="CustomShape 37"/>
            <p:cNvSpPr/>
            <p:nvPr/>
          </p:nvSpPr>
          <p:spPr>
            <a:xfrm>
              <a:off x="5364720" y="3794040"/>
              <a:ext cx="2955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12" name="CustomShape 38"/>
            <p:cNvSpPr/>
            <p:nvPr/>
          </p:nvSpPr>
          <p:spPr>
            <a:xfrm>
              <a:off x="5355360" y="4751280"/>
              <a:ext cx="2955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13" name="CustomShape 39"/>
            <p:cNvSpPr/>
            <p:nvPr/>
          </p:nvSpPr>
          <p:spPr>
            <a:xfrm>
              <a:off x="3616200" y="5055480"/>
              <a:ext cx="29664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14" name="CustomShape 40"/>
            <p:cNvSpPr/>
            <p:nvPr/>
          </p:nvSpPr>
          <p:spPr>
            <a:xfrm>
              <a:off x="3600000" y="5620680"/>
              <a:ext cx="29664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9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15" name="CustomShape 41"/>
            <p:cNvSpPr/>
            <p:nvPr/>
          </p:nvSpPr>
          <p:spPr>
            <a:xfrm>
              <a:off x="3391200" y="5352480"/>
              <a:ext cx="521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6" name="CustomShape 42"/>
            <p:cNvSpPr/>
            <p:nvPr/>
          </p:nvSpPr>
          <p:spPr>
            <a:xfrm flipH="1">
              <a:off x="3371400" y="5689440"/>
              <a:ext cx="56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3"/>
            <p:cNvSpPr/>
            <p:nvPr/>
          </p:nvSpPr>
          <p:spPr>
            <a:xfrm flipV="1">
              <a:off x="5727960" y="3108240"/>
              <a:ext cx="571680" cy="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8" name="CustomShape 44"/>
            <p:cNvSpPr/>
            <p:nvPr/>
          </p:nvSpPr>
          <p:spPr>
            <a:xfrm>
              <a:off x="5751360" y="2805120"/>
              <a:ext cx="42984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19" name="CustomShape 45"/>
            <p:cNvSpPr/>
            <p:nvPr/>
          </p:nvSpPr>
          <p:spPr>
            <a:xfrm flipH="1" flipV="1">
              <a:off x="5703840" y="3552120"/>
              <a:ext cx="494640" cy="16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6"/>
            <p:cNvSpPr/>
            <p:nvPr/>
          </p:nvSpPr>
          <p:spPr>
            <a:xfrm>
              <a:off x="5833440" y="3280320"/>
              <a:ext cx="29412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21" name="CustomShape 47"/>
            <p:cNvSpPr/>
            <p:nvPr/>
          </p:nvSpPr>
          <p:spPr>
            <a:xfrm>
              <a:off x="1093680" y="2939040"/>
              <a:ext cx="162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48"/>
            <p:cNvSpPr/>
            <p:nvPr/>
          </p:nvSpPr>
          <p:spPr>
            <a:xfrm flipH="1">
              <a:off x="1052640" y="5459040"/>
              <a:ext cx="1666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A7EBB"/>
              </a:solidFill>
              <a:prstDash val="sysDash"/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49"/>
            <p:cNvSpPr/>
            <p:nvPr/>
          </p:nvSpPr>
          <p:spPr>
            <a:xfrm>
              <a:off x="6263640" y="2200680"/>
              <a:ext cx="892800" cy="3848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50"/>
            <p:cNvSpPr/>
            <p:nvPr/>
          </p:nvSpPr>
          <p:spPr>
            <a:xfrm>
              <a:off x="6277320" y="2278440"/>
              <a:ext cx="9900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Service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25" name="CustomShape 51"/>
            <p:cNvSpPr/>
            <p:nvPr/>
          </p:nvSpPr>
          <p:spPr>
            <a:xfrm>
              <a:off x="7378920" y="2197800"/>
              <a:ext cx="1440720" cy="3848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52"/>
            <p:cNvSpPr/>
            <p:nvPr/>
          </p:nvSpPr>
          <p:spPr>
            <a:xfrm>
              <a:off x="7560000" y="2269800"/>
              <a:ext cx="135792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Repository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27" name="CustomShape 53"/>
            <p:cNvSpPr/>
            <p:nvPr/>
          </p:nvSpPr>
          <p:spPr>
            <a:xfrm>
              <a:off x="7088400" y="3109320"/>
              <a:ext cx="261360" cy="4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8" name="CustomShape 54"/>
            <p:cNvSpPr/>
            <p:nvPr/>
          </p:nvSpPr>
          <p:spPr>
            <a:xfrm flipV="1">
              <a:off x="8820000" y="5508360"/>
              <a:ext cx="53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9" name="CustomShape 55"/>
            <p:cNvSpPr/>
            <p:nvPr/>
          </p:nvSpPr>
          <p:spPr>
            <a:xfrm flipH="1">
              <a:off x="7126200" y="3525840"/>
              <a:ext cx="22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56"/>
            <p:cNvSpPr/>
            <p:nvPr/>
          </p:nvSpPr>
          <p:spPr>
            <a:xfrm flipH="1">
              <a:off x="8819280" y="5689800"/>
              <a:ext cx="53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57"/>
            <p:cNvSpPr/>
            <p:nvPr/>
          </p:nvSpPr>
          <p:spPr>
            <a:xfrm>
              <a:off x="9314640" y="4596120"/>
              <a:ext cx="1378440" cy="1813320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SGBD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232" name="CustomShape 58"/>
            <p:cNvSpPr/>
            <p:nvPr/>
          </p:nvSpPr>
          <p:spPr>
            <a:xfrm rot="59400">
              <a:off x="3888000" y="4787640"/>
              <a:ext cx="600120" cy="1190160"/>
            </a:xfrm>
            <a:prstGeom prst="rect">
              <a:avLst/>
            </a:prstGeom>
            <a:solidFill>
              <a:srgbClr val="B4C7DC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3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Moteur</a:t>
              </a:r>
              <a:endParaRPr lang="fr-FR" sz="13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3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de vues</a:t>
              </a:r>
              <a:endParaRPr lang="fr-FR" sz="13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fr-FR" sz="13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3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RAZOR</a:t>
              </a:r>
              <a:endParaRPr lang="fr-FR" sz="1300" b="0" strike="noStrike" spc="-1">
                <a:latin typeface="Arial"/>
              </a:endParaRPr>
            </a:p>
          </p:txBody>
        </p:sp>
        <p:sp>
          <p:nvSpPr>
            <p:cNvPr id="233" name="CustomShape 59"/>
            <p:cNvSpPr/>
            <p:nvPr/>
          </p:nvSpPr>
          <p:spPr>
            <a:xfrm>
              <a:off x="4518000" y="5329800"/>
              <a:ext cx="341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4" name="CustomShape 60"/>
            <p:cNvSpPr/>
            <p:nvPr/>
          </p:nvSpPr>
          <p:spPr>
            <a:xfrm flipH="1">
              <a:off x="4501440" y="5689440"/>
              <a:ext cx="357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61"/>
            <p:cNvSpPr/>
            <p:nvPr/>
          </p:nvSpPr>
          <p:spPr>
            <a:xfrm>
              <a:off x="7560000" y="5329800"/>
              <a:ext cx="1079640" cy="539640"/>
            </a:xfrm>
            <a:prstGeom prst="rect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Entity</a:t>
              </a: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Framework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36" name="CustomShape 62"/>
            <p:cNvSpPr/>
            <p:nvPr/>
          </p:nvSpPr>
          <p:spPr>
            <a:xfrm>
              <a:off x="7560000" y="4789800"/>
              <a:ext cx="1079640" cy="359640"/>
            </a:xfrm>
            <a:prstGeom prst="rect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MyDbContext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37" name="CustomShape 63"/>
            <p:cNvSpPr/>
            <p:nvPr/>
          </p:nvSpPr>
          <p:spPr>
            <a:xfrm rot="5088600">
              <a:off x="8091360" y="5142600"/>
              <a:ext cx="360" cy="15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4F81BD"/>
              </a:solidFill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8" name="CustomShape 64"/>
            <p:cNvSpPr/>
            <p:nvPr/>
          </p:nvSpPr>
          <p:spPr>
            <a:xfrm>
              <a:off x="7560000" y="4249800"/>
              <a:ext cx="719640" cy="359640"/>
            </a:xfrm>
            <a:prstGeom prst="rect">
              <a:avLst/>
            </a:prstGeom>
            <a:solidFill>
              <a:srgbClr val="B3CAC7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Categorie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39" name="CustomShape 65"/>
            <p:cNvSpPr/>
            <p:nvPr/>
          </p:nvSpPr>
          <p:spPr>
            <a:xfrm>
              <a:off x="7560000" y="3709800"/>
              <a:ext cx="719640" cy="359640"/>
            </a:xfrm>
            <a:prstGeom prst="rect">
              <a:avLst/>
            </a:prstGeom>
            <a:solidFill>
              <a:srgbClr val="B3CAC7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Client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40" name="CustomShape 66"/>
            <p:cNvSpPr/>
            <p:nvPr/>
          </p:nvSpPr>
          <p:spPr>
            <a:xfrm>
              <a:off x="7560000" y="3169800"/>
              <a:ext cx="719640" cy="359640"/>
            </a:xfrm>
            <a:prstGeom prst="rect">
              <a:avLst/>
            </a:prstGeom>
            <a:solidFill>
              <a:srgbClr val="B3CAC7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Livre</a:t>
              </a:r>
              <a:endParaRPr lang="fr-FR" sz="1000" b="0" strike="noStrike" spc="-1">
                <a:latin typeface="Arial"/>
              </a:endParaRPr>
            </a:p>
          </p:txBody>
        </p:sp>
        <p:sp>
          <p:nvSpPr>
            <p:cNvPr id="241" name="Line 67"/>
            <p:cNvSpPr/>
            <p:nvPr/>
          </p:nvSpPr>
          <p:spPr>
            <a:xfrm>
              <a:off x="8280000" y="3889800"/>
              <a:ext cx="36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68"/>
            <p:cNvSpPr/>
            <p:nvPr/>
          </p:nvSpPr>
          <p:spPr>
            <a:xfrm>
              <a:off x="8280000" y="3349800"/>
              <a:ext cx="36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69"/>
            <p:cNvSpPr/>
            <p:nvPr/>
          </p:nvSpPr>
          <p:spPr>
            <a:xfrm>
              <a:off x="8280000" y="4429800"/>
              <a:ext cx="360000" cy="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0"/>
            <p:cNvSpPr/>
            <p:nvPr/>
          </p:nvSpPr>
          <p:spPr>
            <a:xfrm>
              <a:off x="8640000" y="3349800"/>
              <a:ext cx="0" cy="1080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1"/>
            <p:cNvSpPr/>
            <p:nvPr/>
          </p:nvSpPr>
          <p:spPr>
            <a:xfrm>
              <a:off x="7560000" y="3169800"/>
              <a:ext cx="719640" cy="359640"/>
            </a:xfrm>
            <a:prstGeom prst="rect">
              <a:avLst/>
            </a:prstGeom>
            <a:solidFill>
              <a:srgbClr val="B3CAC7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Livre</a:t>
              </a:r>
              <a:endParaRPr lang="fr-FR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00640" y="0"/>
            <a:ext cx="5780880" cy="127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lang="fr-FR" sz="4400" b="0" strike="noStrike" spc="-1">
                <a:solidFill>
                  <a:srgbClr val="F10000"/>
                </a:solidFill>
                <a:latin typeface="Arial"/>
              </a:rPr>
              <a:t>Présentation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37" name="Group 4"/>
          <p:cNvGrpSpPr/>
          <p:nvPr/>
        </p:nvGrpSpPr>
        <p:grpSpPr>
          <a:xfrm>
            <a:off x="430200" y="939960"/>
            <a:ext cx="8268480" cy="3054600"/>
            <a:chOff x="430200" y="939960"/>
            <a:chExt cx="8268480" cy="3054600"/>
          </a:xfrm>
        </p:grpSpPr>
        <p:sp>
          <p:nvSpPr>
            <p:cNvPr id="138" name="CustomShape 5"/>
            <p:cNvSpPr/>
            <p:nvPr/>
          </p:nvSpPr>
          <p:spPr>
            <a:xfrm>
              <a:off x="455760" y="1188720"/>
              <a:ext cx="20196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2600" rIns="0" bIns="0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99"/>
                </a:spcBef>
              </a:pPr>
              <a:r>
                <a:rPr lang="fr-FR" sz="1750" b="0" strike="noStrike" spc="324">
                  <a:solidFill>
                    <a:srgbClr val="F10000"/>
                  </a:solidFill>
                  <a:latin typeface="Arial"/>
                  <a:ea typeface="DejaVu Sans"/>
                </a:rPr>
                <a:t>●</a:t>
              </a:r>
              <a:endParaRPr lang="fr-FR" sz="1750" b="0" strike="noStrike" spc="-1">
                <a:latin typeface="Arial"/>
              </a:endParaRPr>
            </a:p>
          </p:txBody>
        </p:sp>
        <p:sp>
          <p:nvSpPr>
            <p:cNvPr id="139" name="CustomShape 6"/>
            <p:cNvSpPr/>
            <p:nvPr/>
          </p:nvSpPr>
          <p:spPr>
            <a:xfrm>
              <a:off x="430200" y="2343240"/>
              <a:ext cx="14328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2600" rIns="0" bIns="0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99"/>
                </a:spcBef>
              </a:pPr>
              <a:r>
                <a:rPr lang="fr-FR" sz="1750" b="0" strike="noStrike" spc="324">
                  <a:solidFill>
                    <a:srgbClr val="F10000"/>
                  </a:solidFill>
                  <a:latin typeface="Arial"/>
                  <a:ea typeface="DejaVu Sans"/>
                </a:rPr>
                <a:t>●</a:t>
              </a:r>
              <a:endParaRPr lang="fr-FR" sz="1750" b="0" strike="noStrike" spc="-1">
                <a:latin typeface="Arial"/>
              </a:endParaRPr>
            </a:p>
          </p:txBody>
        </p:sp>
        <p:sp>
          <p:nvSpPr>
            <p:cNvPr id="140" name="CustomShape 7"/>
            <p:cNvSpPr/>
            <p:nvPr/>
          </p:nvSpPr>
          <p:spPr>
            <a:xfrm>
              <a:off x="453240" y="2982960"/>
              <a:ext cx="20196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2600" rIns="0" bIns="0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99"/>
                </a:spcBef>
              </a:pPr>
              <a:r>
                <a:rPr lang="fr-FR" sz="1750" b="0" strike="noStrike" spc="324">
                  <a:solidFill>
                    <a:srgbClr val="F10000"/>
                  </a:solidFill>
                  <a:latin typeface="Arial"/>
                  <a:ea typeface="DejaVu Sans"/>
                </a:rPr>
                <a:t>●</a:t>
              </a:r>
              <a:endParaRPr lang="fr-FR" sz="1750" b="0" strike="noStrike" spc="-1">
                <a:latin typeface="Arial"/>
              </a:endParaRPr>
            </a:p>
          </p:txBody>
        </p:sp>
        <p:sp>
          <p:nvSpPr>
            <p:cNvPr id="141" name="CustomShape 8"/>
            <p:cNvSpPr/>
            <p:nvPr/>
          </p:nvSpPr>
          <p:spPr>
            <a:xfrm>
              <a:off x="779760" y="939960"/>
              <a:ext cx="7918920" cy="30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3800" rIns="0" bIns="0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1290"/>
                </a:spcBef>
              </a:pPr>
              <a:r>
                <a:rPr lang="fr-FR" sz="3200" b="0" strike="noStrike" spc="-12">
                  <a:solidFill>
                    <a:srgbClr val="000000"/>
                  </a:solidFill>
                  <a:latin typeface="Arial"/>
                  <a:ea typeface="DejaVu Sans"/>
                </a:rPr>
                <a:t>Définition du projet: production des spécifications fonctionnelles</a:t>
              </a:r>
              <a:endParaRPr lang="fr-FR" sz="3200" b="0" strike="noStrike" spc="-1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1191"/>
                </a:spcBef>
              </a:pPr>
              <a:r>
                <a:rPr lang="fr-FR" sz="3200" b="0" strike="noStrike" spc="-12">
                  <a:solidFill>
                    <a:srgbClr val="000000"/>
                  </a:solidFill>
                  <a:latin typeface="Arial"/>
                  <a:ea typeface="DejaVu Sans"/>
                </a:rPr>
                <a:t>Conception de l’architecture</a:t>
              </a:r>
              <a:endParaRPr lang="fr-FR" sz="3200" b="0" strike="noStrike" spc="-1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1191"/>
                </a:spcBef>
              </a:pPr>
              <a:r>
                <a:rPr lang="fr-FR" sz="3200" b="0" strike="noStrike" spc="-12">
                  <a:solidFill>
                    <a:srgbClr val="000000"/>
                  </a:solidFill>
                  <a:latin typeface="Arial"/>
                  <a:ea typeface="DejaVu Sans"/>
                </a:rPr>
                <a:t>Codage – Implémentation </a:t>
              </a:r>
              <a:endParaRPr lang="fr-FR" sz="3200" b="0" strike="noStrike" spc="-1">
                <a:latin typeface="Arial"/>
              </a:endParaRPr>
            </a:p>
            <a:p>
              <a:pPr marL="12600">
                <a:lnSpc>
                  <a:spcPct val="100000"/>
                </a:lnSpc>
                <a:spcBef>
                  <a:spcPts val="1191"/>
                </a:spcBef>
              </a:pP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42" name="CustomShape 9"/>
            <p:cNvSpPr/>
            <p:nvPr/>
          </p:nvSpPr>
          <p:spPr>
            <a:xfrm>
              <a:off x="455760" y="3632040"/>
              <a:ext cx="20196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2600" rIns="0" bIns="0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99"/>
                </a:spcBef>
              </a:pPr>
              <a:r>
                <a:rPr lang="fr-FR" sz="1750" b="0" strike="noStrike" spc="324">
                  <a:solidFill>
                    <a:srgbClr val="F10000"/>
                  </a:solidFill>
                  <a:latin typeface="Arial"/>
                  <a:ea typeface="DejaVu Sans"/>
                </a:rPr>
                <a:t>●</a:t>
              </a:r>
              <a:endParaRPr lang="fr-FR" sz="17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1480" y="341640"/>
            <a:ext cx="306504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800" b="0" strike="noStrike" spc="-7">
                <a:solidFill>
                  <a:srgbClr val="999999"/>
                </a:solidFill>
                <a:latin typeface="Arial"/>
                <a:ea typeface="DejaVu Sans"/>
              </a:rPr>
              <a:t>Formation, </a:t>
            </a:r>
            <a:r>
              <a:rPr lang="fr-FR" sz="1800" b="0" strike="noStrike" spc="-12">
                <a:solidFill>
                  <a:srgbClr val="999999"/>
                </a:solidFill>
                <a:latin typeface="Arial"/>
                <a:ea typeface="DejaVu Sans"/>
              </a:rPr>
              <a:t>Conseil,</a:t>
            </a:r>
            <a:r>
              <a:rPr lang="fr-FR" sz="1800" b="0" strike="noStrike" spc="-15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2">
                <a:solidFill>
                  <a:srgbClr val="999999"/>
                </a:solidFill>
                <a:latin typeface="Arial"/>
                <a:ea typeface="DejaVu Sans"/>
              </a:rPr>
              <a:t>Ingénierie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65240" y="3144600"/>
            <a:ext cx="1052748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fr-FR" sz="4000" b="1" strike="noStrike" spc="-1">
                <a:solidFill>
                  <a:srgbClr val="000000"/>
                </a:solidFill>
                <a:latin typeface="Arial"/>
              </a:rPr>
              <a:t>Définition du projet </a:t>
            </a:r>
            <a:br/>
            <a:r>
              <a:rPr lang="fr-FR" sz="4000" b="1" strike="noStrike" spc="-1">
                <a:solidFill>
                  <a:srgbClr val="000000"/>
                </a:solidFill>
                <a:latin typeface="Arial"/>
              </a:rPr>
              <a:t>production des spécifications fonctionnelles</a:t>
            </a:r>
            <a:br/>
            <a:endParaRPr lang="fr-F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6600" y="196920"/>
            <a:ext cx="8199720" cy="12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Définition du projet : </a:t>
            </a:r>
            <a:r>
              <a:rPr lang="fr-FR" sz="3200" b="0" strike="noStrike" spc="-1">
                <a:solidFill>
                  <a:srgbClr val="F20000"/>
                </a:solidFill>
                <a:latin typeface="Arial"/>
                <a:ea typeface="MS Gothic"/>
              </a:rPr>
              <a:t>Recueil des besoins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26880" y="785520"/>
            <a:ext cx="9354240" cy="123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2680" rIns="0" bIns="0">
            <a:spAutoFit/>
          </a:bodyPr>
          <a:lstStyle/>
          <a:p>
            <a:pPr marL="12600" algn="just">
              <a:lnSpc>
                <a:spcPct val="93000"/>
              </a:lnSpc>
              <a:spcBef>
                <a:spcPts val="1440"/>
              </a:spcBef>
            </a:pPr>
            <a:r>
              <a:rPr lang="fr-FR" sz="3200" b="1" strike="noStrike" spc="-7" dirty="0">
                <a:solidFill>
                  <a:srgbClr val="000000"/>
                </a:solidFill>
                <a:latin typeface="Arial"/>
                <a:ea typeface="DejaVu Sans"/>
              </a:rPr>
              <a:t>Lean Canvas </a:t>
            </a:r>
            <a:r>
              <a:rPr lang="fr-F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fr-FR" sz="3200" b="0" strike="noStrike" spc="-1" dirty="0">
              <a:latin typeface="Arial"/>
            </a:endParaRPr>
          </a:p>
          <a:p>
            <a:pPr marL="12600" algn="just">
              <a:lnSpc>
                <a:spcPct val="93000"/>
              </a:lnSpc>
              <a:spcBef>
                <a:spcPts val="1440"/>
              </a:spcBef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51" name="Image 150"/>
          <p:cNvPicPr/>
          <p:nvPr/>
        </p:nvPicPr>
        <p:blipFill>
          <a:blip r:embed="rId3"/>
          <a:stretch/>
        </p:blipFill>
        <p:spPr>
          <a:xfrm>
            <a:off x="326880" y="1466640"/>
            <a:ext cx="9392760" cy="555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22440" y="28080"/>
            <a:ext cx="7771680" cy="12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Définition du projet : </a:t>
            </a:r>
            <a:r>
              <a:rPr lang="fr-FR" sz="3200" b="0" strike="noStrike" spc="-1">
                <a:solidFill>
                  <a:srgbClr val="F20000"/>
                </a:solidFill>
                <a:latin typeface="Arial"/>
                <a:ea typeface="MS Gothic"/>
              </a:rPr>
              <a:t>Formaliser le besoin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6680" y="925920"/>
            <a:ext cx="362772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81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</a:t>
            </a:r>
            <a:r>
              <a:rPr lang="fr-FR" sz="26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graphicFrame>
        <p:nvGraphicFramePr>
          <p:cNvPr id="156" name="Table 5"/>
          <p:cNvGraphicFramePr/>
          <p:nvPr/>
        </p:nvGraphicFramePr>
        <p:xfrm>
          <a:off x="469800" y="1888560"/>
          <a:ext cx="8926920" cy="4723560"/>
        </p:xfrm>
        <a:graphic>
          <a:graphicData uri="http://schemas.openxmlformats.org/drawingml/2006/table">
            <a:tbl>
              <a:tblPr/>
              <a:tblGrid>
                <a:gridCol w="115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Thème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Story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DoD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Estimate      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Création de compte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Création de compte Client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qu'utilisateur Client je dois pouvoir créer un compte Client afin d'être référencé dans l'application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Tous les  champs  doivent être remplis correctement, et enregistrés dans la base de données  Utilisateur</a:t>
                      </a: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Création de compte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Création de compte Admin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qu'utilisateur Admin je dois pouvoir créer un compte Admin afin d'être référencé dans l'application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Tous les champs doivent être remplis correctement, et enregistrés dans la base de données client.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Connexion compte (Client et Admin)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qu'utilisateur je dois pouvoir m'authentifier afin d’accéder à mon compte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 identifiant et un mot de passe présent dans la base de données doit être saisie, et ouvre l'accès au compte utilisateur.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41200" y="28080"/>
            <a:ext cx="7619400" cy="12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Définition du projet : </a:t>
            </a:r>
            <a:r>
              <a:rPr lang="fr-FR" sz="3200" b="0" strike="noStrike" spc="-1">
                <a:solidFill>
                  <a:srgbClr val="F20000"/>
                </a:solidFill>
                <a:latin typeface="Arial"/>
                <a:ea typeface="MS Gothic"/>
              </a:rPr>
              <a:t>Formaliser le besoin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46680" y="925920"/>
            <a:ext cx="3627720" cy="5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81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</a:t>
            </a:r>
            <a:r>
              <a:rPr lang="fr-FR" sz="26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fr-FR" sz="2600" b="0" strike="noStrike" spc="-1">
              <a:latin typeface="Arial"/>
            </a:endParaRPr>
          </a:p>
        </p:txBody>
      </p:sp>
      <p:graphicFrame>
        <p:nvGraphicFramePr>
          <p:cNvPr id="161" name="Table 5"/>
          <p:cNvGraphicFramePr/>
          <p:nvPr/>
        </p:nvGraphicFramePr>
        <p:xfrm>
          <a:off x="365040" y="1888920"/>
          <a:ext cx="8926920" cy="5278080"/>
        </p:xfrm>
        <a:graphic>
          <a:graphicData uri="http://schemas.openxmlformats.org/drawingml/2006/table">
            <a:tbl>
              <a:tblPr/>
              <a:tblGrid>
                <a:gridCol w="10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Thème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Story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DoD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Estimate       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Choix de la catégorie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Sélection de la catégorie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qu'utilisateur client je dois pouvoir sélectionner une catégorie afin de  pouvoir visualiser les différents livres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Charger la liste des livres disponible dans la catégorie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Ajouter un nouveau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Ajouter des nouveaux livres dans une catégorie 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qu'utilisateur client je dois pouvoir ajouter un livre afin qu’il soit référencé dans l’application. 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Les information du livres sont enregistré dans la base de données. Livre est ajouté dans sa catégorie. L’état du livre doit être connu par les autres utilisateurs. L’utilisateur reçoit 25 % des points totales du livres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Recherche Avancée</a:t>
                      </a:r>
                      <a:endParaRPr lang="fr-F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Barre de recherche 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 tant qu' utilisateur client je dois pouvoir rechercher un livre dans la base de données afin de proposer un échange ou de se renseigner 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Visualisation des livres proposés à un l’échange en fonction des mots clés recherchés avec plusieurs information sur chaque proposition d’échange (livre, nb points, date)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1200" y="28080"/>
            <a:ext cx="7619400" cy="87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Définition du projet : </a:t>
            </a:r>
            <a:r>
              <a:rPr lang="fr-FR" sz="3200" b="0" strike="noStrike" spc="-1">
                <a:solidFill>
                  <a:srgbClr val="F20000"/>
                </a:solidFill>
                <a:latin typeface="Arial"/>
                <a:ea typeface="MS Gothic"/>
              </a:rPr>
              <a:t>Sprintez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  <a:tabLst>
                <a:tab pos="0" algn="l"/>
              </a:tabLst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60000" y="876240"/>
            <a:ext cx="3627720" cy="53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81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24"/>
              </a:spcBef>
              <a:tabLst>
                <a:tab pos="0" algn="l"/>
              </a:tabLst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Découpage en Sprint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fr-FR" sz="2400" b="0" strike="noStrike" spc="-1">
              <a:latin typeface="Arial"/>
            </a:endParaRPr>
          </a:p>
        </p:txBody>
      </p:sp>
      <p:graphicFrame>
        <p:nvGraphicFramePr>
          <p:cNvPr id="166" name="Table 5"/>
          <p:cNvGraphicFramePr/>
          <p:nvPr/>
        </p:nvGraphicFramePr>
        <p:xfrm>
          <a:off x="625320" y="1499760"/>
          <a:ext cx="9084960" cy="4677840"/>
        </p:xfrm>
        <a:graphic>
          <a:graphicData uri="http://schemas.openxmlformats.org/drawingml/2006/table">
            <a:tbl>
              <a:tblPr/>
              <a:tblGrid>
                <a:gridCol w="260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Sprint 1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Sprint 2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Sprint 3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Sprint 4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Page d’accueil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Visualiser les catégories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Mettre en place une recherche avancée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Mettre un réseau social de lecteurs 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Création compte utilisateur 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Sélectionner une catégorie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Mettre en place l’échange du livre, les méthodes de transaction lors de l’échange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Système de géolocalisation  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Connexion (client - admin)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Visualisation des différents livres de la catégorie 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Abonnements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Système d’alerte avec possibilité de géolocaliser notre recherche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Gestion Compte Utilisateur (Client-Admin) + Rôles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Gestion des livres 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fr-F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Sélectionner un livre d’une catégorie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28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Visualisation de la description du livre sélectionné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Gestion de ma WishList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47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Mettre en place une barre de recherche dans la page d'accueil pour la recherche d'un livre</a:t>
                      </a:r>
                      <a:endParaRPr lang="fr-FR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40000" y="2865600"/>
            <a:ext cx="7619400" cy="14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			</a:t>
            </a:r>
            <a:br/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				IMPLÉMENTATION </a:t>
            </a:r>
            <a:br/>
            <a:endParaRPr lang="fr-FR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  <a:tabLst>
                <a:tab pos="0" algn="l"/>
              </a:tabLst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603520" y="6229800"/>
            <a:ext cx="657000" cy="163080"/>
          </a:xfrm>
          <a:prstGeom prst="rect">
            <a:avLst/>
          </a:prstGeom>
          <a:noFill/>
          <a:ln w="1270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41200" y="28080"/>
            <a:ext cx="7848000" cy="12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3200" b="0" strike="noStrike" spc="-7">
                <a:solidFill>
                  <a:srgbClr val="F10000"/>
                </a:solidFill>
                <a:latin typeface="Arial"/>
              </a:rPr>
              <a:t>Définition du projet : </a:t>
            </a:r>
            <a:r>
              <a:rPr lang="fr-FR" sz="3200" b="0" strike="noStrike" spc="-1">
                <a:solidFill>
                  <a:srgbClr val="F20000"/>
                </a:solidFill>
                <a:latin typeface="Arial"/>
                <a:ea typeface="MS Gothic"/>
              </a:rPr>
              <a:t>Exigences Techniques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497160" y="7116120"/>
            <a:ext cx="248040" cy="438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560">
              <a:lnSpc>
                <a:spcPts val="1644"/>
              </a:lnSpc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013120" y="7233120"/>
            <a:ext cx="622980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1426"/>
              </a:lnSpc>
              <a:tabLst>
                <a:tab pos="0" algn="l"/>
              </a:tabLst>
            </a:pP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Reproduction interdite </a:t>
            </a: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sans </a:t>
            </a:r>
            <a:r>
              <a:rPr lang="fr-FR" sz="1200" b="0" strike="noStrike" spc="-7">
                <a:solidFill>
                  <a:srgbClr val="000000"/>
                </a:solidFill>
                <a:latin typeface="Arial"/>
                <a:ea typeface="DejaVu Sans"/>
              </a:rPr>
              <a:t>autorisation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 © </a:t>
            </a:r>
            <a:r>
              <a:rPr lang="fr-FR" sz="1200" b="0" strike="noStrike" spc="-21">
                <a:solidFill>
                  <a:srgbClr val="FF0000"/>
                </a:solidFill>
                <a:latin typeface="Arial"/>
                <a:ea typeface="DejaVu Sans"/>
              </a:rPr>
              <a:t>DAWAN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2019 – </a:t>
            </a:r>
            <a:r>
              <a:rPr lang="fr-FR" sz="1200" b="0" u="sng" strike="noStrike" spc="-12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www.dawan.fr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-</a:t>
            </a:r>
            <a:r>
              <a:rPr lang="fr-FR" sz="1200" b="0" strike="noStrike" spc="134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fr-F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09.72.37.73.73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93840" y="1112760"/>
            <a:ext cx="6980400" cy="3539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8120" rIns="0" bIns="0">
            <a:spAutoFit/>
          </a:bodyPr>
          <a:lstStyle/>
          <a:p>
            <a:pPr marL="298440" indent="-285120">
              <a:lnSpc>
                <a:spcPct val="100000"/>
              </a:lnSpc>
              <a:spcBef>
                <a:spcPts val="1324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 de données SQL Server</a:t>
            </a:r>
            <a:endParaRPr lang="fr-FR" sz="1800" b="0" strike="noStrike" spc="-1" dirty="0">
              <a:latin typeface="Arial"/>
            </a:endParaRPr>
          </a:p>
          <a:p>
            <a:pPr marL="298440" indent="-285120">
              <a:lnSpc>
                <a:spcPct val="100000"/>
              </a:lnSpc>
              <a:spcBef>
                <a:spcPts val="1324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Couche Repository est basée sur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Entity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Framework</a:t>
            </a:r>
            <a:endParaRPr lang="fr-FR" sz="1800" b="0" strike="noStrike" spc="-1" dirty="0">
              <a:latin typeface="Arial"/>
            </a:endParaRPr>
          </a:p>
          <a:p>
            <a:pPr marL="298440" indent="-285120">
              <a:lnSpc>
                <a:spcPct val="100000"/>
              </a:lnSpc>
              <a:spcBef>
                <a:spcPts val="1324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Couche Web</a:t>
            </a:r>
            <a:endParaRPr lang="fr-FR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ASP.NET MVC</a:t>
            </a:r>
            <a:endParaRPr lang="fr-FR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Contrôleur </a:t>
            </a:r>
            <a:endParaRPr lang="fr-FR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Vue : Moteur de Vues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Razor</a:t>
            </a:r>
            <a:endParaRPr lang="fr-FR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24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Model</a:t>
            </a:r>
            <a:endParaRPr lang="fr-FR" sz="1800" b="0" strike="noStrike" spc="-1" dirty="0">
              <a:latin typeface="Arial"/>
            </a:endParaRPr>
          </a:p>
          <a:p>
            <a:pPr marL="298440" indent="-285120">
              <a:lnSpc>
                <a:spcPct val="100000"/>
              </a:lnSpc>
              <a:spcBef>
                <a:spcPts val="1324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Serveur D’application IIS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6071</TotalTime>
  <Words>796</Words>
  <Application>Microsoft Office PowerPoint</Application>
  <PresentationFormat>Personnalisé</PresentationFormat>
  <Paragraphs>161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MS Gothic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modelePresentationPOECJava.odp</dc:title>
  <dc:subject/>
  <dc:creator>Woodson Juste</dc:creator>
  <dc:description/>
  <cp:lastModifiedBy>Woodson JUSTE</cp:lastModifiedBy>
  <cp:revision>60</cp:revision>
  <dcterms:created xsi:type="dcterms:W3CDTF">2020-01-04T12:41:46Z</dcterms:created>
  <dcterms:modified xsi:type="dcterms:W3CDTF">2022-11-10T10:17:38Z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2019-12-26T00:00:00Z</vt:filetime>
  </property>
  <property fmtid="{D5CDD505-2E9C-101B-9397-08002B2CF9AE}" pid="4" name="Creator">
    <vt:lpwstr>LibreOffice 6.0.7.3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2019-12-26T00:00:00Z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Personnalisé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19</vt:i4>
  </property>
</Properties>
</file>