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9" r:id="rId2"/>
    <p:sldId id="268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3" r:id="rId12"/>
    <p:sldId id="281" r:id="rId13"/>
    <p:sldId id="282" r:id="rId14"/>
    <p:sldId id="280" r:id="rId15"/>
    <p:sldId id="286" r:id="rId16"/>
    <p:sldId id="285" r:id="rId17"/>
    <p:sldId id="287" r:id="rId18"/>
    <p:sldId id="288" r:id="rId19"/>
    <p:sldId id="284" r:id="rId20"/>
    <p:sldId id="289" r:id="rId21"/>
    <p:sldId id="290" r:id="rId22"/>
    <p:sldId id="294" r:id="rId23"/>
    <p:sldId id="293" r:id="rId24"/>
    <p:sldId id="292" r:id="rId25"/>
    <p:sldId id="291" r:id="rId26"/>
    <p:sldId id="296" r:id="rId27"/>
    <p:sldId id="295" r:id="rId28"/>
    <p:sldId id="298" r:id="rId29"/>
    <p:sldId id="313" r:id="rId30"/>
    <p:sldId id="271" r:id="rId31"/>
    <p:sldId id="299" r:id="rId32"/>
    <p:sldId id="297" r:id="rId33"/>
    <p:sldId id="301" r:id="rId34"/>
    <p:sldId id="300" r:id="rId35"/>
    <p:sldId id="303" r:id="rId36"/>
    <p:sldId id="302" r:id="rId37"/>
    <p:sldId id="304" r:id="rId38"/>
    <p:sldId id="308" r:id="rId39"/>
    <p:sldId id="307" r:id="rId40"/>
    <p:sldId id="309" r:id="rId41"/>
    <p:sldId id="306" r:id="rId42"/>
    <p:sldId id="305" r:id="rId43"/>
    <p:sldId id="312" r:id="rId44"/>
    <p:sldId id="311" r:id="rId45"/>
    <p:sldId id="310" r:id="rId46"/>
    <p:sldId id="279" r:id="rId47"/>
    <p:sldId id="267" r:id="rId48"/>
  </p:sldIdLst>
  <p:sldSz cx="18288000" cy="10287000"/>
  <p:notesSz cx="6858000" cy="9144000"/>
  <p:embeddedFontLst>
    <p:embeddedFont>
      <p:font typeface="Sofachrome Rg" panose="02010507020000020004" pitchFamily="50" charset="0"/>
      <p:regular r:id="rId49"/>
      <p: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47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0A9C-ECB3-4490-DF4C-63F3FCA2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61CC-4647-6DE1-8F6E-6D9DF3C2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4EB3-8211-5B97-ED2A-1FEBE1B9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0162-DB34-9C78-4FCF-B7C269A0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B1B88-E033-FC5F-7B09-324A49B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6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B41B-0407-7E41-98BB-B4784EC7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4F07-1410-DC0A-D31D-8313F1F3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6E24-DC4F-5F14-11DD-772C2E65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DA73-FF34-686B-2E4A-7E706D22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2EFA-07F0-A9DA-AC46-326B42B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FA969-553E-2B5C-C58F-E7D2B9C5A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33F80-2733-DDFD-7328-38782FA1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915A-5435-DBA2-1A01-45227575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8D9D-2676-EF82-DA7C-707E6959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4185-4E38-7F19-8353-EFE6B1F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0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6450-77B1-2EFF-55CE-26E06298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DA56-F480-6006-A2E9-07DFDDEB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FCF8-549D-1887-2DB7-02CDFD53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7694-D3B0-5E53-FC66-0F9CA92E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9F6E-3988-77AD-A12C-5A521591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0B90-8F24-EB76-3397-DF58B520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A2F4-CCCD-2D87-8FC4-3B7B09EE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405D-FBAC-6FAC-C26A-6E1D04B3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1EAC-3533-01C9-542C-81CD469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C50D-7C3B-99C0-D2BF-D477082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C5F1-0B0C-4C91-056B-310C8CF0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F692-56DB-5731-D526-DDEBCCDA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7304-AE04-EDC4-C493-CB406835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273B-AFD5-59A4-4C4B-EA8DDD32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3C970-B7C0-0F50-4444-7108F295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BFDDC-86AC-6F20-C350-9196035D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42BB-B760-D0D9-0D60-9FB55902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523E-0063-8225-21BF-80227072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048D1-B1C9-2CFD-E413-7C329DA4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B7D71-E1B0-71C7-0951-20D5A0016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32C78-39E6-388C-CA3E-20678EFC0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2CDAD-0EC0-EDF5-99E4-4E4860C1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E15E9-060E-9482-814C-4ABF36D0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A3BC6-75A6-FDFF-5B88-455320CF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83B0-3C53-B638-C531-1EC968B5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C73A1-5B79-9A7E-986A-171DF067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4FB86-E50F-A992-C912-E701CCE5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E5A3D-AC08-8205-8214-51779ED1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7BE6E-85BC-0A01-090B-5155317C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71671-5376-5131-2935-D7B616C1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1F9AA-A1CA-19D1-D8CB-6BC6C3C9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F071-A0C4-270F-FC58-02398E83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52AC-BDE1-DDA9-1DD6-852FBA26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FF3F3-9A48-FD5E-11BC-91FA5A2F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EEA4-F8E0-6FCA-4334-9C05993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E4EC8-B34C-BF20-E10C-9A0E9AF8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F904F-39BE-8C9A-E06A-5DEBC5E4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B752-2573-48C3-EC19-386E8F02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EC677-517B-9DA8-BA54-C7ED9719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D7048-6161-465C-6721-7EC288BD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309D-F0B3-DD57-401B-16CD5A7D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B732B-AEDC-61D4-73BE-D5A8659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3554-3B24-9D88-731F-62BB9F5F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7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78BAC-C6BD-C5D7-BE44-FD347DA8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3C08-6091-8433-A0A5-BE75AD40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6BE7-B839-8818-4D87-DA4CC18FF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F80C-4455-561B-07DC-D510815E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3770-969D-545B-8AA1-3F4EDED7C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6ACA-ED01-EC99-893A-1AB875195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87B7E-2EBB-C73A-6A27-7BF30683D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Sofachrome Rg" panose="02010507020000020004" pitchFamily="50" charset="0"/>
              </a:rPr>
              <a:t>Creating Azure Policy Compliant Backdoor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826014-639C-F7FE-A354-CB707A471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Viktor Gazdag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84731-3C06-F823-6095-4548A386D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895350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7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1701C-4420-0E31-8429-A0D8376F4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80371-619A-F055-07C8-DDBEDCFA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67" y="0"/>
            <a:ext cx="12322733" cy="3478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A2A86D-FF26-6543-38CC-E6108869B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198"/>
            <a:ext cx="8244840" cy="8549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2B416-C0F4-F113-E1C1-63B4A1810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14" y="3518290"/>
            <a:ext cx="11040121" cy="67284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2B185F-8A4D-DD61-267A-B8F468B53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789F-093F-9560-AA54-AA414BF2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533CB-491E-0C7C-2813-AE667AB6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09A6A-5943-939F-21D1-A2F9052EC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47900"/>
            <a:ext cx="3773794" cy="775493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42BD0-95D8-DAA1-40EE-02359BD2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8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6B5F-9000-C631-6F6F-5C87A9EF5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AC7E09-1B60-0AEA-77AD-6663DE7B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FC92A-0AB5-4923-5072-11CEFB5D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3315014"/>
            <a:ext cx="17701314" cy="3064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6DC7-0921-67DF-AEC4-B3FF21DB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6983582"/>
            <a:ext cx="17144998" cy="767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E2767A-F881-DBA2-10A5-FE3394069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9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7210-6314-ECF3-3A05-76D77895B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CB84A9-F33F-4F0E-F3E1-FB07FACB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 &amp; </a:t>
            </a:r>
            <a:r>
              <a:rPr lang="en-GB" sz="6000" dirty="0" err="1">
                <a:solidFill>
                  <a:schemeClr val="bg1"/>
                </a:solidFill>
                <a:latin typeface="Sofachrome Rg" panose="02010507020000020004" pitchFamily="50" charset="0"/>
              </a:rPr>
              <a:t>Modifable</a:t>
            </a:r>
            <a:endParaRPr lang="en-GB" sz="6000" dirty="0">
              <a:solidFill>
                <a:schemeClr val="bg1"/>
              </a:solidFill>
              <a:latin typeface="Sofachrome Rg" panose="02010507020000020004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001E0-8C59-0E72-ECAC-8422D8DC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az</a:t>
            </a:r>
            <a:r>
              <a:rPr lang="en-GB" dirty="0">
                <a:solidFill>
                  <a:schemeClr val="bg1"/>
                </a:solidFill>
              </a:rPr>
              <a:t> provider show --namespace </a:t>
            </a:r>
            <a:r>
              <a:rPr lang="en-GB" dirty="0" err="1">
                <a:solidFill>
                  <a:schemeClr val="bg1"/>
                </a:solidFill>
              </a:rPr>
              <a:t>Microsoft.Storage</a:t>
            </a:r>
            <a:r>
              <a:rPr lang="en-GB" dirty="0">
                <a:solidFill>
                  <a:schemeClr val="bg1"/>
                </a:solidFill>
              </a:rPr>
              <a:t> --expand "</a:t>
            </a:r>
            <a:r>
              <a:rPr lang="en-GB" dirty="0" err="1">
                <a:solidFill>
                  <a:schemeClr val="bg1"/>
                </a:solidFill>
              </a:rPr>
              <a:t>resourceTypes</a:t>
            </a:r>
            <a:r>
              <a:rPr lang="en-GB" dirty="0">
                <a:solidFill>
                  <a:schemeClr val="bg1"/>
                </a:solidFill>
              </a:rPr>
              <a:t>/aliases" --query "</a:t>
            </a:r>
            <a:r>
              <a:rPr lang="en-GB" dirty="0" err="1">
                <a:solidFill>
                  <a:schemeClr val="bg1"/>
                </a:solidFill>
              </a:rPr>
              <a:t>resourceTypes</a:t>
            </a:r>
            <a:r>
              <a:rPr lang="en-GB" dirty="0">
                <a:solidFill>
                  <a:schemeClr val="bg1"/>
                </a:solidFill>
              </a:rPr>
              <a:t>[].aliases[].name“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(Get-</a:t>
            </a:r>
            <a:r>
              <a:rPr lang="en-GB" dirty="0" err="1">
                <a:solidFill>
                  <a:schemeClr val="bg1"/>
                </a:solidFill>
              </a:rPr>
              <a:t>AzPolicyAlias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NamespaceMatch</a:t>
            </a:r>
            <a:r>
              <a:rPr lang="en-GB" dirty="0">
                <a:solidFill>
                  <a:schemeClr val="bg1"/>
                </a:solidFill>
              </a:rPr>
              <a:t> '</a:t>
            </a:r>
            <a:r>
              <a:rPr lang="en-GB" dirty="0" err="1">
                <a:solidFill>
                  <a:schemeClr val="bg1"/>
                </a:solidFill>
              </a:rPr>
              <a:t>Microsoft.Storage</a:t>
            </a:r>
            <a:r>
              <a:rPr lang="en-GB" dirty="0">
                <a:solidFill>
                  <a:schemeClr val="bg1"/>
                </a:solidFill>
              </a:rPr>
              <a:t>').Aliases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CDF34-378B-DFA6-8ABB-0B78E2BC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4B21-C1BF-244C-2977-CCE1AC6B1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04584-231A-7B20-A9C5-19D21C1F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 &amp; </a:t>
            </a:r>
            <a:r>
              <a:rPr lang="en-GB" sz="6000" dirty="0" err="1">
                <a:solidFill>
                  <a:schemeClr val="bg1"/>
                </a:solidFill>
                <a:latin typeface="Sofachrome Rg" panose="02010507020000020004" pitchFamily="50" charset="0"/>
              </a:rPr>
              <a:t>Modifable</a:t>
            </a:r>
            <a:endParaRPr lang="en-GB" sz="6000" dirty="0">
              <a:solidFill>
                <a:schemeClr val="bg1"/>
              </a:solidFill>
              <a:latin typeface="Sofachrome Rg" panose="02010507020000020004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1AF9-8CB0-B163-157C-D7CE5CAD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Get-</a:t>
            </a:r>
            <a:r>
              <a:rPr lang="en-GB" dirty="0" err="1">
                <a:solidFill>
                  <a:schemeClr val="bg1"/>
                </a:solidFill>
              </a:rPr>
              <a:t>AzPolicyAlias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NamespaceMatch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Microsoft.Sql</a:t>
            </a:r>
            <a:r>
              <a:rPr lang="en-GB" dirty="0">
                <a:solidFill>
                  <a:schemeClr val="bg1"/>
                </a:solidFill>
              </a:rPr>
              <a:t> | where </a:t>
            </a:r>
            <a:r>
              <a:rPr lang="en-GB" dirty="0" err="1">
                <a:solidFill>
                  <a:schemeClr val="bg1"/>
                </a:solidFill>
              </a:rPr>
              <a:t>ResourceType</a:t>
            </a:r>
            <a:r>
              <a:rPr lang="en-GB" dirty="0">
                <a:solidFill>
                  <a:schemeClr val="bg1"/>
                </a:solidFill>
              </a:rPr>
              <a:t> -like ‘servers/databases*’ | Select-Object -</a:t>
            </a:r>
            <a:r>
              <a:rPr lang="en-GB" dirty="0" err="1">
                <a:solidFill>
                  <a:schemeClr val="bg1"/>
                </a:solidFill>
              </a:rPr>
              <a:t>ExpandProperty</a:t>
            </a:r>
            <a:r>
              <a:rPr lang="en-GB" dirty="0">
                <a:solidFill>
                  <a:schemeClr val="bg1"/>
                </a:solidFill>
              </a:rPr>
              <a:t> ‘Aliases’ | where name -like ‘*backup*’ | Select Name, </a:t>
            </a:r>
            <a:r>
              <a:rPr lang="en-GB" dirty="0" err="1">
                <a:solidFill>
                  <a:schemeClr val="bg1"/>
                </a:solidFill>
              </a:rPr>
              <a:t>defaultPath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Get-</a:t>
            </a:r>
            <a:r>
              <a:rPr lang="en-GB" dirty="0" err="1">
                <a:solidFill>
                  <a:schemeClr val="bg1"/>
                </a:solidFill>
              </a:rPr>
              <a:t>AzPolicyAlias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NamespaceMatch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Microsoft.Sql</a:t>
            </a:r>
            <a:r>
              <a:rPr lang="en-GB" dirty="0">
                <a:solidFill>
                  <a:schemeClr val="bg1"/>
                </a:solidFill>
              </a:rPr>
              <a:t> | where </a:t>
            </a:r>
            <a:r>
              <a:rPr lang="en-GB" dirty="0" err="1">
                <a:solidFill>
                  <a:schemeClr val="bg1"/>
                </a:solidFill>
              </a:rPr>
              <a:t>ResourceType</a:t>
            </a:r>
            <a:r>
              <a:rPr lang="en-GB" dirty="0">
                <a:solidFill>
                  <a:schemeClr val="bg1"/>
                </a:solidFill>
              </a:rPr>
              <a:t> -like ‘*servers/database*’ | Select-Object -</a:t>
            </a:r>
            <a:r>
              <a:rPr lang="en-GB" dirty="0" err="1">
                <a:solidFill>
                  <a:schemeClr val="bg1"/>
                </a:solidFill>
              </a:rPr>
              <a:t>ExpandProperty</a:t>
            </a:r>
            <a:r>
              <a:rPr lang="en-GB" dirty="0">
                <a:solidFill>
                  <a:schemeClr val="bg1"/>
                </a:solidFill>
              </a:rPr>
              <a:t> Aliases | Where-Object { $_.</a:t>
            </a:r>
            <a:r>
              <a:rPr lang="en-GB" dirty="0" err="1">
                <a:solidFill>
                  <a:schemeClr val="bg1"/>
                </a:solidFill>
              </a:rPr>
              <a:t>DefaultMetadata.Attributes</a:t>
            </a:r>
            <a:r>
              <a:rPr lang="en-GB" dirty="0">
                <a:solidFill>
                  <a:schemeClr val="bg1"/>
                </a:solidFill>
              </a:rPr>
              <a:t> -</a:t>
            </a:r>
            <a:r>
              <a:rPr lang="en-GB" dirty="0" err="1">
                <a:solidFill>
                  <a:schemeClr val="bg1"/>
                </a:solidFill>
              </a:rPr>
              <a:t>eq</a:t>
            </a:r>
            <a:r>
              <a:rPr lang="en-GB" dirty="0">
                <a:solidFill>
                  <a:schemeClr val="bg1"/>
                </a:solidFill>
              </a:rPr>
              <a:t> ‘Modifiable’ } | where name -like ‘*backup*’ |Select </a:t>
            </a:r>
            <a:r>
              <a:rPr lang="en-GB" dirty="0" err="1">
                <a:solidFill>
                  <a:schemeClr val="bg1"/>
                </a:solidFill>
              </a:rPr>
              <a:t>Name,DefaultPath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87A70-A03E-CCAD-8918-55DBB8670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1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57C23-C4B0-4835-1DFB-90443F5C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EF50F9-EBA3-F4D6-8D44-C7031845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vs Entra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07E89-C58B-60AB-B50A-C32D8F1F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5165B-8263-39F3-2494-B7181227B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49F3-67DE-78BD-0A48-661D5D12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1A80E-4C7E-78F5-9247-0A3AB1C7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Managed vs Custom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174C-B2C5-3282-5EFF-6998CC04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B4BB2-AEC6-AEC3-4B2B-BA7EFE97A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4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1284F-3EE9-397E-CAB5-3A70A342F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1FD707-0960-E890-6A6E-26E1C3B5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Permission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DA490-BF78-9755-4338-EE04DAD0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Microsoft.Authorization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Microsoft.PolicyInsights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7AB47-635F-307F-01FA-5D00196BF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CF25D-E71B-6241-9655-FE99E99D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E682B2-8594-12E9-C463-850060FC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6EA63-B48B-2258-4956-621AA62A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resource is deployed to or updated within a scope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Once every 24 hours, assignments are automatically reevaluated.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On-Demand Possible (I.e.: Call in Automation Account)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5AF32-F6CD-5F48-12BD-3C656D3D6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8E42-6AB4-AE83-DB7F-E64D174F8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04D1A-59AA-45C4-4A66-ECADFB7A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Faster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F927-5EC0-3E7E-BD8C-B5FDB76E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az</a:t>
            </a:r>
            <a:r>
              <a:rPr lang="en-GB" dirty="0">
                <a:solidFill>
                  <a:schemeClr val="bg1"/>
                </a:solidFill>
              </a:rPr>
              <a:t> policy state trigger-scan --resource-group "demo-</a:t>
            </a:r>
            <a:r>
              <a:rPr lang="en-GB" dirty="0" err="1">
                <a:solidFill>
                  <a:schemeClr val="bg1"/>
                </a:solidFill>
              </a:rPr>
              <a:t>rg</a:t>
            </a:r>
            <a:r>
              <a:rPr lang="en-GB" dirty="0">
                <a:solidFill>
                  <a:schemeClr val="bg1"/>
                </a:solidFill>
              </a:rPr>
              <a:t>"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1C4DC-353F-AA0D-709B-69349BFE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2D2D-F074-3CC0-8F35-D2BE9B49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FEFEE-A900-52FF-F4E5-FD9FC92F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 err="1">
                <a:solidFill>
                  <a:schemeClr val="bg1"/>
                </a:solidFill>
                <a:latin typeface="Sofachrome Rg" panose="02010507020000020004" pitchFamily="50" charset="0"/>
              </a:rPr>
              <a:t>WhoAmI</a:t>
            </a:r>
            <a:endParaRPr lang="en-GB" sz="6000" dirty="0">
              <a:solidFill>
                <a:schemeClr val="bg1"/>
              </a:solidFill>
              <a:latin typeface="Sofachrome Rg" panose="02010507020000020004" pitchFamily="50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BB60-24C5-FF0C-C252-927AC5B7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Principal Security Consultant at NCC Group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Cloud and CI/CD Security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Certs: AZ-104, AZ-400, AZ-500, SC-100, CARTP, CAWASP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Black Hat USA 2022, DefCon 31/32 Cloud Village, DoD </a:t>
            </a:r>
            <a:r>
              <a:rPr lang="en-GB" dirty="0" err="1">
                <a:solidFill>
                  <a:schemeClr val="bg1"/>
                </a:solidFill>
              </a:rPr>
              <a:t>CyberDT</a:t>
            </a:r>
            <a:r>
              <a:rPr lang="en-GB" dirty="0">
                <a:solidFill>
                  <a:schemeClr val="bg1"/>
                </a:solidFill>
              </a:rPr>
              <a:t> XSWG #15</a:t>
            </a:r>
          </a:p>
          <a:p>
            <a:endParaRPr lang="en-GB" dirty="0"/>
          </a:p>
        </p:txBody>
      </p:sp>
      <p:pic>
        <p:nvPicPr>
          <p:cNvPr id="5" name="Picture 4" descr="A white text on a blue background&#10;&#10;Description automatically generated">
            <a:extLst>
              <a:ext uri="{FF2B5EF4-FFF2-40B4-BE49-F238E27FC236}">
                <a16:creationId xmlns:a16="http://schemas.microsoft.com/office/drawing/2014/main" id="{543F0F9C-BA29-11FD-4BBA-C8679AF45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078" y="7327"/>
            <a:ext cx="3911922" cy="135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97603-1815-316A-48FD-4403A948E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2232FE-6593-0A7F-3D7F-DE8238E1EFD7}"/>
              </a:ext>
            </a:extLst>
          </p:cNvPr>
          <p:cNvSpPr txBox="1"/>
          <p:nvPr/>
        </p:nvSpPr>
        <p:spPr>
          <a:xfrm>
            <a:off x="4343400" y="9486900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https://github.com/woodspeed/conferences</a:t>
            </a:r>
          </a:p>
        </p:txBody>
      </p:sp>
    </p:spTree>
    <p:extLst>
      <p:ext uri="{BB962C8B-B14F-4D97-AF65-F5344CB8AC3E}">
        <p14:creationId xmlns:p14="http://schemas.microsoft.com/office/powerpoint/2010/main" val="426363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99CEE-51BF-B691-D220-D16135C9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F0EB1-FA29-821B-95BB-ACEB84B3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Enumeration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CF6C-DCBD-A4BE-48E9-637B3629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 of Storage Accounts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List of Storage Accounts With Anonymous Access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Virtual Machines With Public IP Address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D0482-539C-D873-F199-C596AFE65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B36C9-17F4-0E78-AD34-4BC0B1AD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orange text&#10;&#10;Description automatically generated">
            <a:extLst>
              <a:ext uri="{FF2B5EF4-FFF2-40B4-BE49-F238E27FC236}">
                <a16:creationId xmlns:a16="http://schemas.microsoft.com/office/drawing/2014/main" id="{6DBCAAFF-B130-93D4-B7A6-ABC3B6BB5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5" y="3238500"/>
            <a:ext cx="16914929" cy="4603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0ECFC5-18BE-0484-2B1D-B8F506FBF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6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0F72-910D-4FAD-AF31-18DA601E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F6428-69A6-7EA8-E1D4-7A24124B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26548"/>
            <a:ext cx="7010400" cy="9497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B2A3E9-F893-AAF3-38D4-34A3B4804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69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B4C93-968B-9CAF-2759-52243CA4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38062E-E9B6-3BF1-15CD-03D06D4E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01381"/>
            <a:ext cx="10210800" cy="6578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972AA-DAAD-C307-0A7C-29531691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82" y="8496301"/>
            <a:ext cx="17901635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C77DF9-8899-F858-DC2A-DF4EF9F28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FE423-A5F6-C016-062D-62BFC8CD9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AB1BBEC-0EEE-3C34-A17C-943E8CDD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33700"/>
            <a:ext cx="13348509" cy="495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BA5C06-F5ED-EAB3-F878-75226C40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6949-8D28-3F4C-A9A0-683BB8ECC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B07B2-EC10-9D71-CA4E-59F65FA6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571500"/>
            <a:ext cx="7277100" cy="9512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15BDFA-C0AA-6558-09AE-AA7EA5C95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94A03-897A-4651-DEF7-25D22CD7B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1B15C2-F14F-DD25-28A0-599B546D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Enumeration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F25C-2C83-F850-5BF8-90269322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All The Virtual Machines With External IP – Built-In Policy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https://github.com/Azure/azure-policy/blob/master/built-in-policies/policyDefinitions/Network/NetworkPublicIPNic_Deny.json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DAE0-99FC-A0ED-9654-C824B36D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6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1E95-4857-75E3-B313-1F39987C4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0FE5A5-7D1C-4E44-F827-84D16CFA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Enumeration</a:t>
            </a:r>
          </a:p>
        </p:txBody>
      </p:sp>
      <p:pic>
        <p:nvPicPr>
          <p:cNvPr id="5" name="Picture 4" descr="A computer screen shot of a network&#10;&#10;Description automatically generated">
            <a:extLst>
              <a:ext uri="{FF2B5EF4-FFF2-40B4-BE49-F238E27FC236}">
                <a16:creationId xmlns:a16="http://schemas.microsoft.com/office/drawing/2014/main" id="{8DED1D2F-0932-C9A3-8DEC-40382CB47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9" y="3086100"/>
            <a:ext cx="15437451" cy="495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FF3E7-16B0-7CAC-9443-D28F65924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CA50-C42C-37E9-36B2-14A15B28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C3F59-3AE7-5AF5-C315-1B3A9672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468969"/>
            <a:ext cx="9144000" cy="959518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82A1E-4DA9-B225-F059-040B1FB0C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6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D6277-89C0-03E1-5A08-616FC71B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1BC98-0119-5C38-7DA2-5DA72410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Policy Backdoor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DFFC2-0D78-AB95-2B12-FB96CA4E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Custom Policy with Modify/Append</a:t>
            </a:r>
          </a:p>
          <a:p>
            <a:r>
              <a:rPr lang="en-GB" dirty="0">
                <a:solidFill>
                  <a:schemeClr val="bg1"/>
                </a:solidFill>
              </a:rPr>
              <a:t>Custom Policy with </a:t>
            </a:r>
            <a:r>
              <a:rPr lang="en-GB" dirty="0" err="1">
                <a:solidFill>
                  <a:schemeClr val="bg1"/>
                </a:solidFill>
              </a:rPr>
              <a:t>DeployIfNotExist</a:t>
            </a:r>
            <a:r>
              <a:rPr lang="en-GB" dirty="0">
                <a:solidFill>
                  <a:schemeClr val="bg1"/>
                </a:solidFill>
              </a:rPr>
              <a:t> and Deployment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A07BB-9E66-23DC-EE0E-107158B3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0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2792-EAD9-9203-878B-3473EDB2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8BA8B0-E309-A493-00E6-2CACA076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F9DD-F754-6263-60C7-A45B968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“Azure Policy evaluates resources and actions in Azure by comparing the properties of those resources to business rules.” - Microsoft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Business rules = I.e.: Resources Only in European Regions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0734-5406-5B5D-7EE3-E29260326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6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9186E-4E53-E2B0-2503-79943C00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EF665E-711F-D2E5-420E-7E860489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Append Policy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FD3A8-47CF-4847-E58B-0BA1B59DF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00" y="2171700"/>
            <a:ext cx="10591800" cy="72659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764AB1-0EB5-F1EA-267A-251CCB278BF3}"/>
              </a:ext>
            </a:extLst>
          </p:cNvPr>
          <p:cNvSpPr txBox="1"/>
          <p:nvPr/>
        </p:nvSpPr>
        <p:spPr>
          <a:xfrm>
            <a:off x="3848100" y="973931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Zander Mackie Blog Post: https://securitylabs.datadoghq.com/articles/azure-policy-privilege-escalation/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811CF-B3EE-52D3-03E8-5C65DCA6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82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D2DB-FE81-CEE3-6B30-A62316E7D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46ADA-4D20-B570-8423-AC04C208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Proof of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3D907-0B2B-A6BA-BA77-C04E6C7D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Check If Storage Account Has HTTPS (</a:t>
            </a:r>
            <a:r>
              <a:rPr lang="en-GB" dirty="0" err="1">
                <a:solidFill>
                  <a:schemeClr val="bg1"/>
                </a:solidFill>
              </a:rPr>
              <a:t>supportsHttpsTrafficOnly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Remediation Task – </a:t>
            </a:r>
            <a:r>
              <a:rPr lang="en-GB" dirty="0" err="1">
                <a:solidFill>
                  <a:schemeClr val="bg1"/>
                </a:solidFill>
              </a:rPr>
              <a:t>DeployIfNotExists</a:t>
            </a:r>
            <a:r>
              <a:rPr lang="en-GB" dirty="0">
                <a:solidFill>
                  <a:schemeClr val="bg1"/>
                </a:solidFill>
              </a:rPr>
              <a:t> Effect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Role Assignment To The Managed Identity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Download Deployment Script (PowerShell) From External URL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9CE82-6B1B-183B-DDEA-F2F25ADC6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9A32E-387F-618E-F68E-59DD0ED6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BC3DC-3872-B089-E5EE-66553909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Proof of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23D8-2053-74B6-58D6-1F1AC8BF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 A Service Principal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Call Controlled Website With Secret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Triggered By Default Every 24 Hours, But Not The Remediation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Remediation Task Will Do Other Things As I Modified It (2 MI, 1 ST, 2 Role Assignment)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3FF1B-4D51-D640-6DBC-1EA52773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7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847B6-97BF-7BE3-C9EA-B908F0B1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44C05B-9BB5-50D3-3990-A4293130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Proof of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56765-C740-0E19-F982-04458325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536033"/>
            <a:ext cx="11811000" cy="73994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F87392-6F73-4073-4C58-5AB69F413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00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E401-5B20-F80E-93C4-1FBE1BF4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DD11B5-07EB-AF3B-162A-712A3B43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Proof of Concept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8C68-E04B-34E5-C9BB-3C263A86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Storage Account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Managed Identity (For SP Creation – App Admin, User Admin, Owner and Not Contributor)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Azure Container Instance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Deployment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Deployment Script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Website / GitHub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D8264-93CF-C3FB-E9FF-9BA15021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4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15B73-ECFA-FBC1-C9D7-1AEFA1FF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42B7F-8BB8-3CD7-036B-62D20FD9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50F35-8F91-B015-48DC-8CAFABB0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Video - 8:30 mins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0F380-50C6-49DE-4A12-CB1B6DC37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8D38-2BB9-63ED-88E0-C716907F7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595C1-4D98-630C-4922-CBA2A1B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Proof of Concept -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6527A-17E5-6D25-A6F2-719265EBF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Requires A “LOT”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Basically, Everything Is In Audit Log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Deployment And Script Stored In The Storage Account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Remediation Task Run Only Once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4C850-E19C-9A94-B577-855DFBDA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BC3C-6C00-E4A1-71F3-BFEBE119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FA1EF2-402C-DB93-366C-8F4C82B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Audit Log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C9ED02A-94A5-2F79-851C-D5EDE6DC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2781300"/>
            <a:ext cx="15902608" cy="57912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E826CB-F939-8A1C-A3E6-7C562194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30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ECEF-9324-EE60-DEC1-4BB541B6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EC42B-0AD3-76A2-F1B0-CB61DD50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Audit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FC734-3E6F-E49C-FEFB-44CDF621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00300"/>
            <a:ext cx="13868400" cy="75270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2DD27-7003-6C90-3B30-BC7AB97F7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88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E271-9369-B0DE-4E50-FAE3C464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C804B1-B67B-F123-EEC9-692C464A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Audit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D80D2-E5FE-DC7A-BA7F-8084F7EB8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42912"/>
            <a:ext cx="11925300" cy="68519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E0F65-C296-D29B-7973-6D1B33F7A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B0235-9608-576A-0D35-C221E046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2194E5-5BDB-1D81-2A7A-B67E42E6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149CE-5B14-84D7-5F30-8E38D1F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bg1"/>
                </a:solidFill>
              </a:rPr>
              <a:t>Policy Definition – JSON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Policy Initiative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Assigned to scope (</a:t>
            </a:r>
            <a:r>
              <a:rPr lang="en-GB" dirty="0" err="1">
                <a:solidFill>
                  <a:schemeClr val="bg1"/>
                </a:solidFill>
              </a:rPr>
              <a:t>Mgmt</a:t>
            </a:r>
            <a:r>
              <a:rPr lang="en-GB" dirty="0">
                <a:solidFill>
                  <a:schemeClr val="bg1"/>
                </a:solidFill>
              </a:rPr>
              <a:t> group, Subscription, Resource group, Resource)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Remediation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Policy Initiative(Pol </a:t>
            </a:r>
            <a:r>
              <a:rPr lang="en-GB" dirty="0" err="1">
                <a:solidFill>
                  <a:schemeClr val="bg1"/>
                </a:solidFill>
              </a:rPr>
              <a:t>Defs</a:t>
            </a:r>
            <a:r>
              <a:rPr lang="en-GB" dirty="0">
                <a:solidFill>
                  <a:schemeClr val="bg1"/>
                </a:solidFill>
              </a:rPr>
              <a:t>, Rem)-&gt;Scope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4C2ED-6831-BF66-BADF-C76C99096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2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D174-5224-F9A9-61E2-11B3B28F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D40711-3B57-9B8D-27AE-60129E9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Audit Log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3D92B-6D38-0B0C-6875-67D7F5A6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80000"/>
            <a:ext cx="13258800" cy="744796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292530-42EC-6A8C-C4A9-BBB1AC12D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7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51AFF-EBC9-19E0-CA4A-306384644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E30EA9-A9FA-DCCF-662F-3FD4FD21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Audit Log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BFB961E6-7383-097A-1B7C-CB08F33EE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8" y="3009900"/>
            <a:ext cx="16379025" cy="6096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676CE3-53B8-B5FA-B29D-964040112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DD298-66C0-B94C-7C76-1237DF24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4506D5-BBED-453A-981C-FE8679A6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Entra ID Audit Log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16992659-ECB0-44BC-93D5-4746F2D9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36033"/>
            <a:ext cx="15109135" cy="72479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CD4C3-2656-3B48-654F-1D733A0FB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74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2BED7-E426-BCF0-DE7D-DA6F5CD66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DED1A-2EB1-9008-F72B-A485AA63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Links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4BCC-EA41-53E8-408D-E16023C8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Original Policy - https://techcommunity.microsoft.com/t5/core-infrastructure-and-security/azure-policy-remediation-with-deployment-scripts/ba-p/1594674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Azure Policy Examples - https://github.com/Azure/azure-policy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Azure Community Policy Examples - https://github.com/Azure/Community-Policy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Azure Policy Examples - https://www.azadvertizer.net/azpolicyadvertizer_all.html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E0A08-D7B1-8AA9-83C3-DEB7D70B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2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216E2-7D7E-06F9-64F6-4C892EBE1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155348-C848-B63C-5FE9-542B3D59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Links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F1E1B-955B-CA6D-2B3D-31AC23F6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https://codingfor.beer/creating-an-azure-policy-remediation-task-for-an-azure-policy-initiative-e75214373c99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https://marcogerber.ch/the-power-of-azure-policy-deployifnotexists/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https://itnext.io/implementing-and-troubleshooting-a-custom-azure-policy-definition-1ab8d0634bb2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EEBBF-C78B-2006-5069-722F8CF9D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4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2C373-4D05-7A63-E85B-13796F5E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1219E2-BB2F-AAFD-622A-76619AC9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Links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F7CA7-2FE9-4E9C-AC0D-9C70D561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https://stefanstranger.github.io/2021/01/22/LessonsLearnedDevelopingACustomPolicy/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https://journeyofthegeek.com/2021/03/07/writing-a-custom-azure-policy/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https://msftplayground.com/2022/03/building-your-azure-policies-part-1/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19BF9-9C04-ECAF-49C6-3D543ACF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69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5011-E725-1E9F-393A-30FA0326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C66697-AF5C-60EB-12A8-CE9C5A7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Links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5BCAC-C0BC-7414-D8FB-09FBAD3D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https://securitylabs.datadoghq.com/articles/azure-policy-privilege-escalation/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https://medium.com/cyesec/azure-ad-privilege-escalation-through-auto-assignment-policies-2d0422be4f25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https://medium.com/@vladimir.tul/elevating-privileges-through-azure-policy-872298cf673f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D474-BAD4-ABE6-BE1E-5926B21A1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3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06F65-BE57-6734-9856-B78EA0E5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FBF04-2F83-5FC9-97C9-91B56511E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@wucpi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viktor.gazdag@nccgroup.com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https://github.com/woodspeed/conferences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A016A-3919-2044-4834-C6CE1D85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C9857-3991-08B0-536E-643849DCA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856A0-0DBC-1EA1-F218-2011CC74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Azure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37406-B72B-8F89-1C6A-9B2CE5C4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162300"/>
            <a:ext cx="6309656" cy="6224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76B3E-7E68-9F3F-6D26-8BD87C25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21CE-3951-1479-A1FA-216A800E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A61E1-983F-C4A2-0E40-A11D2166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Elements of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0893C-0FF4-53B3-3817-BCC59BB61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displayName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description</a:t>
            </a:r>
          </a:p>
          <a:p>
            <a:r>
              <a:rPr lang="en-GB" dirty="0">
                <a:solidFill>
                  <a:schemeClr val="bg1"/>
                </a:solidFill>
              </a:rPr>
              <a:t>mode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parameters</a:t>
            </a:r>
          </a:p>
          <a:p>
            <a:r>
              <a:rPr lang="en-GB" dirty="0" err="1">
                <a:solidFill>
                  <a:schemeClr val="bg1"/>
                </a:solidFill>
              </a:rPr>
              <a:t>policyRule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logical evaluations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effect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C7684-01BB-83F8-C1B0-F0B26A37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6C52F-57D0-9E25-EA67-262904A8F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E95B5-08E8-A8B1-D006-271E12F6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786"/>
            <a:ext cx="5715000" cy="10266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9365A-25A8-D758-0DB7-067CB561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0"/>
            <a:ext cx="6885214" cy="10252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BD6EF-E1DA-FDB2-63C6-8808B897E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6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9A1B-99CB-C326-08D4-1E5B04A3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B18891-93A8-0B26-E7B9-2C72D679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6DC1-89D5-CCDB-2ECB-57B5193A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Access Resource Type Property</a:t>
            </a:r>
          </a:p>
          <a:p>
            <a:r>
              <a:rPr lang="en-GB" dirty="0">
                <a:solidFill>
                  <a:schemeClr val="bg1"/>
                </a:solidFill>
              </a:rPr>
              <a:t>Use Property Alias</a:t>
            </a:r>
          </a:p>
          <a:p>
            <a:r>
              <a:rPr lang="en-GB" dirty="0">
                <a:solidFill>
                  <a:schemeClr val="bg1"/>
                </a:solidFill>
              </a:rPr>
              <a:t>And Might Need Resource Property To Be Modifiable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C30E1-37CC-5574-7E82-8233DFEE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F7B8-5B80-2EB3-F63F-37A69998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C804C-D65D-D6AC-AEB9-38389695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6000" dirty="0">
                <a:solidFill>
                  <a:schemeClr val="bg1"/>
                </a:solidFill>
                <a:latin typeface="Sofachrome Rg" panose="02010507020000020004" pitchFamily="50" charset="0"/>
              </a:rPr>
              <a:t>Properties &amp; Alias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5C24F-916F-85E6-B2F4-DC00954F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Get-</a:t>
            </a:r>
            <a:r>
              <a:rPr lang="en-GB" dirty="0" err="1">
                <a:solidFill>
                  <a:schemeClr val="bg1"/>
                </a:solidFill>
              </a:rPr>
              <a:t>AZPolicyAlias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 CLI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ARM Template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Deployment Template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Azure Resource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C6815-06EA-CB7D-60FC-53EB7F41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" y="0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10652</TotalTime>
  <Words>794</Words>
  <Application>Microsoft Office PowerPoint</Application>
  <PresentationFormat>Custom</PresentationFormat>
  <Paragraphs>169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Sofachrome Rg</vt:lpstr>
      <vt:lpstr>Aptos Display</vt:lpstr>
      <vt:lpstr>Office Theme</vt:lpstr>
      <vt:lpstr>Creating Azure Policy Compliant Backdoor</vt:lpstr>
      <vt:lpstr>WhoAmI</vt:lpstr>
      <vt:lpstr>Azure Policy</vt:lpstr>
      <vt:lpstr>Azure Policy</vt:lpstr>
      <vt:lpstr>Azure Policy</vt:lpstr>
      <vt:lpstr>Elements of Definition</vt:lpstr>
      <vt:lpstr>PowerPoint Presentation</vt:lpstr>
      <vt:lpstr>Properties &amp; Alias</vt:lpstr>
      <vt:lpstr>Properties &amp; Alias</vt:lpstr>
      <vt:lpstr>PowerPoint Presentation</vt:lpstr>
      <vt:lpstr>Properties &amp; Alias</vt:lpstr>
      <vt:lpstr>Properties &amp; Alias</vt:lpstr>
      <vt:lpstr>Properties &amp; Alias &amp; Modifable</vt:lpstr>
      <vt:lpstr>Properties &amp; Alias &amp; Modifable</vt:lpstr>
      <vt:lpstr>Azure vs Entra ID</vt:lpstr>
      <vt:lpstr>Managed vs Custom Policy</vt:lpstr>
      <vt:lpstr>Permission</vt:lpstr>
      <vt:lpstr>Evaluation</vt:lpstr>
      <vt:lpstr>Faster Trigger</vt:lpstr>
      <vt:lpstr>Enumeration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</vt:lpstr>
      <vt:lpstr>Enumeration</vt:lpstr>
      <vt:lpstr>PowerPoint Presentation</vt:lpstr>
      <vt:lpstr>Azure Policy Backdoor Types</vt:lpstr>
      <vt:lpstr>Append Policy</vt:lpstr>
      <vt:lpstr>Proof of Concept</vt:lpstr>
      <vt:lpstr>Proof of Concept</vt:lpstr>
      <vt:lpstr>Proof of Concept</vt:lpstr>
      <vt:lpstr>Proof of Concept Elements</vt:lpstr>
      <vt:lpstr>Demo</vt:lpstr>
      <vt:lpstr>Proof of Concept - Problems</vt:lpstr>
      <vt:lpstr>Audit Log</vt:lpstr>
      <vt:lpstr>Azure Audit Log</vt:lpstr>
      <vt:lpstr>Azure Audit Log</vt:lpstr>
      <vt:lpstr>Azure Audit Log</vt:lpstr>
      <vt:lpstr>Azure Audit Log</vt:lpstr>
      <vt:lpstr>Entra ID Audit Log</vt:lpstr>
      <vt:lpstr>Links 1</vt:lpstr>
      <vt:lpstr>Links 2</vt:lpstr>
      <vt:lpstr>Links 3</vt:lpstr>
      <vt:lpstr>Links 4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prezentare defcamp</dc:title>
  <dc:creator>wucpi</dc:creator>
  <cp:lastModifiedBy>Gazdag Viktor</cp:lastModifiedBy>
  <cp:revision>67</cp:revision>
  <dcterms:created xsi:type="dcterms:W3CDTF">2006-08-16T00:00:00Z</dcterms:created>
  <dcterms:modified xsi:type="dcterms:W3CDTF">2025-05-19T18:45:19Z</dcterms:modified>
  <dc:identifier>DAGRFlScKo0</dc:identifier>
</cp:coreProperties>
</file>