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72" r:id="rId3"/>
    <p:sldId id="260" r:id="rId4"/>
    <p:sldId id="270" r:id="rId5"/>
    <p:sldId id="269" r:id="rId6"/>
    <p:sldId id="284" r:id="rId7"/>
    <p:sldId id="295" r:id="rId8"/>
    <p:sldId id="297" r:id="rId9"/>
    <p:sldId id="288" r:id="rId10"/>
    <p:sldId id="289" r:id="rId11"/>
    <p:sldId id="287" r:id="rId12"/>
    <p:sldId id="291" r:id="rId13"/>
    <p:sldId id="298" r:id="rId14"/>
    <p:sldId id="294" r:id="rId15"/>
    <p:sldId id="300" r:id="rId16"/>
    <p:sldId id="299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EC73"/>
    <a:srgbClr val="47EF87"/>
    <a:srgbClr val="13DB5F"/>
    <a:srgbClr val="52F08E"/>
    <a:srgbClr val="2DA2D7"/>
    <a:srgbClr val="7FC7E7"/>
    <a:srgbClr val="689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1777" autoAdjust="0"/>
  </p:normalViewPr>
  <p:slideViewPr>
    <p:cSldViewPr snapToGrid="0">
      <p:cViewPr varScale="1">
        <p:scale>
          <a:sx n="91" d="100"/>
          <a:sy n="91" d="100"/>
        </p:scale>
        <p:origin x="60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4B098-7ABD-483E-9FB0-03094B09C9F0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871E5-6E2E-4D03-A022-ACD227BA3E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58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3A42-C521-44BF-91F4-9DE201D43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A6496-0ACF-402E-9ADA-F7381652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09C79-2D82-49DD-BADD-C1C259C8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59D1-0847-4756-A95C-3D975E4E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3603-8A4E-42C5-8930-7EE34CEC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94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A774-DC5B-472E-B7E9-E346B5B6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78ED-3276-496C-8DAA-618C0E7E5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7498-203D-49CB-B4CD-6A83B4CB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CC64B-E04B-43DF-9568-B8929979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F9B7-8533-491B-B010-8A32CE07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48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1FD15-189D-4062-9187-DCEC40F2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361F-F952-490D-8E49-9F5B525B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1C37-C539-4E18-B6F3-14446A87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D888-284B-4D0F-84A7-285D045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67F90-4E76-4318-86F1-7DF4E6DE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3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FD6A-72B9-4F47-A305-9314EDC8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6D62-33BB-4ADA-856E-FD415F0F2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53D3-5F41-4280-9D51-ECD5CF3C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8C72-208E-4299-949C-B25F9656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D4F6C-8CD6-4D31-8DE8-EC159C23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86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C81F-F073-41FA-B0B0-55CBFE0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6236E-C25F-4C81-AA2D-8115CF44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33A9-F1E7-44E1-A05B-B00AEE6A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DF5C-6A86-4E41-9B36-7B16881C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9757-CDFD-43BA-807B-5E4D62FE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03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B698-D129-48B9-8BDB-69DB7B8F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E943-1104-4282-81A6-B1D909C3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F2A45-5D31-40E3-8023-1E9BF42FC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2460-FE03-4B9A-AC2F-018C9583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4A61A-FAC8-46F1-B4EA-156DCA66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66219-B452-4D38-AAE0-8CBC4249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97B-F435-404D-AA5A-CF6CDD98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E0EC0-8B53-4B9A-B7D3-98D5D102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61BB6-D1F4-4800-8242-9695F2F6C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643D4-2CFE-42EC-9A7A-C676C1A8B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26E14-37D0-47C9-B9BD-B7CD94B18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1B367-9BC0-4D04-8122-4F40E38F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496F1-8DAC-4673-AF41-30CE9263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62326-4BF8-4B17-A112-2CA10DAB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57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76D5-5930-4341-807F-19FC996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EAAE4-B14D-4189-8A67-E34E549B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0FDED-8207-45F2-BF5E-CDC62F95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DA5C2-5581-4702-9D51-CF5C80D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63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398C7-F344-4714-B26B-0D127B7E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9AB90-EE71-4984-8214-D81EBE62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65D48-7A4E-435E-B4D6-7CB652F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7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368D-3CB8-4946-8A64-0ABDBEE9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0601-B116-4F0A-B5A8-5C1C8587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F982-9B8D-45CA-8064-5B6D11FD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1022-7080-4422-B5E5-51790FA8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7341-3675-4487-B4FA-171DA9B0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1261A-8BA0-4B64-9E04-16CA23F6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7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B3FA-DA4C-4FB3-8A86-49AF78A4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AFCE9-F627-4DD3-AECE-EA463A52E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AD90-3E55-4F2C-871D-5B94CA45C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73BF-90C7-40DC-95A4-5B69CEB1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6D00-DC92-4F96-A4FF-C9C6AD9C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29DE5-A17A-40DE-84DB-4E5059EE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3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669CD-30A1-4337-B61D-DE8C73EC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8951D-62D1-4F78-A865-84716316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0ECB-9CC5-4A05-81C6-92F978F7E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03ED-C18E-4176-BDBA-DDE891980A56}" type="datetimeFigureOut">
              <a:rPr lang="en-AU" smtClean="0"/>
              <a:t>22/02/2018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7A83-0FBC-4895-8D9E-0C50425EF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1D19-11ED-4DE0-A8E2-511B93851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924BA-DF43-4912-AAC2-0A5184701C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74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invisionapp.com/share/Q2FYMI4ZKVU#/screens/280538864_1-_Landing_Pag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://clients1.ibisworld.com.au.ezproxy1.library.usyd.edu.au/reports/au/industry/default.aspx?entid%3D408&amp;h=ATOLf3XTfctYoZJR8yA95ByOHM9fGzZhScQjpkQMRwFLVfIcoX_QRxbwsNmmcFP5NEtmJC2-oib7zgETZ9Ox-JSEwzbXfMYr0lwYNyCehLtTcRBD7khmH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.facebook.com/l.php?u=http://clients1.ibisworld.com.au.ezproxy1.library.usyd.edu.au/reports/au/industry/operatingconditions.aspx?entid%3D5470#IR&amp;h=ATOLf3XTfctYoZJR8yA95ByOHM9fGzZhScQjpkQMRwFLVfIcoX_QRxbwsNmmcFP5NEtmJC2-oib7zgETZ9Ox-JSEwzbXfMYr0lwYNyCehLtTcRBD7khmHA" TargetMode="External"/><Relationship Id="rId4" Type="http://schemas.openxmlformats.org/officeDocument/2006/relationships/hyperlink" Target="http://clients1.ibisworld.com.au.ezproxy1.library.usyd.edu.au/reports/au/industry/default.aspx?entid=1877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wooden bench&#10;&#10;Description generated with very high confidence">
            <a:extLst>
              <a:ext uri="{FF2B5EF4-FFF2-40B4-BE49-F238E27FC236}">
                <a16:creationId xmlns:a16="http://schemas.microsoft.com/office/drawing/2014/main" id="{07C98115-1ABE-4D40-A399-70DD1B10D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358"/>
            <a:ext cx="12192000" cy="6869358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14781D-AC39-4C8A-A284-8DC752C5D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32"/>
          <a:stretch/>
        </p:blipFill>
        <p:spPr>
          <a:xfrm>
            <a:off x="-100565" y="-318798"/>
            <a:ext cx="8163044" cy="7176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CC1C3-D3A6-4BE1-AE91-3DFA986DDD70}"/>
              </a:ext>
            </a:extLst>
          </p:cNvPr>
          <p:cNvSpPr txBox="1"/>
          <p:nvPr/>
        </p:nvSpPr>
        <p:spPr>
          <a:xfrm>
            <a:off x="5388291" y="5052664"/>
            <a:ext cx="66418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5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TEAM TWO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82BC72-F150-4B9B-B61A-295EAA3730EB}"/>
              </a:ext>
            </a:extLst>
          </p:cNvPr>
          <p:cNvSpPr/>
          <p:nvPr/>
        </p:nvSpPr>
        <p:spPr>
          <a:xfrm>
            <a:off x="-59123" y="6491913"/>
            <a:ext cx="12661047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753ED-2135-4A65-BAEB-75D0DD922EF0}"/>
              </a:ext>
            </a:extLst>
          </p:cNvPr>
          <p:cNvSpPr txBox="1"/>
          <p:nvPr/>
        </p:nvSpPr>
        <p:spPr>
          <a:xfrm>
            <a:off x="913635" y="6479270"/>
            <a:ext cx="1071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bg1">
                    <a:lumMod val="50000"/>
                  </a:schemeClr>
                </a:solidFill>
              </a:rPr>
              <a:t>Mentors:  </a:t>
            </a:r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Chantapon, James, Sudhir </a:t>
            </a:r>
            <a:r>
              <a:rPr lang="en-AU" sz="2000" b="1" dirty="0">
                <a:solidFill>
                  <a:schemeClr val="bg1">
                    <a:lumMod val="50000"/>
                  </a:schemeClr>
                </a:solidFill>
              </a:rPr>
              <a:t>Team Members </a:t>
            </a:r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Jamie, Jason, Jessica, Michael, Suling, Alice</a:t>
            </a:r>
          </a:p>
        </p:txBody>
      </p:sp>
    </p:spTree>
    <p:extLst>
      <p:ext uri="{BB962C8B-B14F-4D97-AF65-F5344CB8AC3E}">
        <p14:creationId xmlns:p14="http://schemas.microsoft.com/office/powerpoint/2010/main" val="21852922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12B2F9-1CF0-48E8-BDB5-0FAC4ACECF1E}"/>
              </a:ext>
            </a:extLst>
          </p:cNvPr>
          <p:cNvSpPr/>
          <p:nvPr/>
        </p:nvSpPr>
        <p:spPr>
          <a:xfrm>
            <a:off x="323083" y="248195"/>
            <a:ext cx="11151220" cy="6400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2E21D1-1BB7-4372-8A77-2C757A28C698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323083" y="209401"/>
            <a:ext cx="111512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TECHNICAL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7C790-618F-4E08-99C3-9B96D53F00F1}"/>
              </a:ext>
            </a:extLst>
          </p:cNvPr>
          <p:cNvSpPr txBox="1"/>
          <p:nvPr/>
        </p:nvSpPr>
        <p:spPr>
          <a:xfrm>
            <a:off x="491207" y="1701414"/>
            <a:ext cx="108149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en-AU" sz="2000" dirty="0"/>
              <a:t>+ Using Java</a:t>
            </a:r>
          </a:p>
          <a:p>
            <a:pPr lvl="1" fontAlgn="base"/>
            <a:r>
              <a:rPr lang="en-AU" sz="2000" dirty="0"/>
              <a:t>	+ Discrepancy between Java skillsets</a:t>
            </a:r>
          </a:p>
          <a:p>
            <a:pPr lvl="1" fontAlgn="base"/>
            <a:r>
              <a:rPr lang="en-AU" sz="2000" dirty="0"/>
              <a:t>	+ Compatibility across devices and time constraints</a:t>
            </a:r>
          </a:p>
          <a:p>
            <a:pPr lvl="1" fontAlgn="base"/>
            <a:endParaRPr lang="en-AU" sz="2000" dirty="0"/>
          </a:p>
          <a:p>
            <a:pPr lvl="1" fontAlgn="base"/>
            <a:r>
              <a:rPr lang="en-AU" sz="2000" dirty="0"/>
              <a:t>+ Issues involving Eclipse and Selenium IDE with real-time collaboration</a:t>
            </a:r>
          </a:p>
          <a:p>
            <a:pPr lvl="1" fontAlgn="base"/>
            <a:r>
              <a:rPr lang="en-AU" sz="2000" dirty="0"/>
              <a:t>	+ Having to reinstall JARs in Eclipse every time we pushed/pulled from GitHub </a:t>
            </a:r>
          </a:p>
          <a:p>
            <a:pPr lvl="1" fontAlgn="base"/>
            <a:endParaRPr lang="en-AU" sz="2000" dirty="0"/>
          </a:p>
          <a:p>
            <a:pPr lvl="1" fontAlgn="base"/>
            <a:r>
              <a:rPr lang="en-AU" sz="2000" dirty="0"/>
              <a:t>+ Lack of standard for HTML/CSS website code</a:t>
            </a:r>
          </a:p>
          <a:p>
            <a:pPr lvl="1" fontAlgn="base"/>
            <a:r>
              <a:rPr lang="en-AU" sz="2000" dirty="0"/>
              <a:t>	+ Difficult to generalise our code to work across a range of websites in the given timeframe</a:t>
            </a:r>
          </a:p>
          <a:p>
            <a:pPr lvl="1" fontAlgn="base"/>
            <a:r>
              <a:rPr lang="en-AU" sz="2000" dirty="0"/>
              <a:t>	+ Challenging to configure for multiple user credentials, or entering data in multiple fields</a:t>
            </a:r>
          </a:p>
          <a:p>
            <a:pPr lvl="1" fontAlgn="base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888299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12B2F9-1CF0-48E8-BDB5-0FAC4ACECF1E}"/>
              </a:ext>
            </a:extLst>
          </p:cNvPr>
          <p:cNvSpPr/>
          <p:nvPr/>
        </p:nvSpPr>
        <p:spPr>
          <a:xfrm>
            <a:off x="323083" y="141481"/>
            <a:ext cx="5889032" cy="6507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5A742-CF52-4760-85AD-F23A89CBD437}"/>
              </a:ext>
            </a:extLst>
          </p:cNvPr>
          <p:cNvSpPr txBox="1"/>
          <p:nvPr/>
        </p:nvSpPr>
        <p:spPr>
          <a:xfrm>
            <a:off x="1000638" y="1024046"/>
            <a:ext cx="4512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Developed locally and then merged at 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112E2-D840-4FD2-8786-7C67649DB766}"/>
              </a:ext>
            </a:extLst>
          </p:cNvPr>
          <p:cNvSpPr txBox="1"/>
          <p:nvPr/>
        </p:nvSpPr>
        <p:spPr>
          <a:xfrm>
            <a:off x="584340" y="2642417"/>
            <a:ext cx="5377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fontAlgn="base"/>
            <a:r>
              <a:rPr lang="en-AU" sz="2000" dirty="0"/>
              <a:t>We developed a generic search function across multiple sites.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C0EBA-7FFD-4DE7-91DB-92861C67E322}"/>
              </a:ext>
            </a:extLst>
          </p:cNvPr>
          <p:cNvSpPr/>
          <p:nvPr/>
        </p:nvSpPr>
        <p:spPr>
          <a:xfrm>
            <a:off x="312449" y="132892"/>
            <a:ext cx="5899666" cy="61417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1. Alternate Method of Collaboration 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74230D-CE8A-4734-9139-361333335412}"/>
              </a:ext>
            </a:extLst>
          </p:cNvPr>
          <p:cNvSpPr/>
          <p:nvPr/>
        </p:nvSpPr>
        <p:spPr>
          <a:xfrm>
            <a:off x="323083" y="1916546"/>
            <a:ext cx="5899666" cy="61417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2. Generic Search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6183247" y="1414611"/>
            <a:ext cx="56461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PROTOTYPE</a:t>
            </a:r>
          </a:p>
          <a:p>
            <a:pPr algn="ctr"/>
            <a:r>
              <a:rPr lang="en-AU" sz="7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KEY ACHIEVEMENTS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656FA-DAE6-4B27-A963-E8FAD76765A8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BCC9EB-E834-4302-A6B9-CD52BEA12173}"/>
              </a:ext>
            </a:extLst>
          </p:cNvPr>
          <p:cNvSpPr/>
          <p:nvPr/>
        </p:nvSpPr>
        <p:spPr>
          <a:xfrm>
            <a:off x="6958645" y="4947999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F06DFB-57CE-46AA-8F93-7340DDC5ED11}"/>
              </a:ext>
            </a:extLst>
          </p:cNvPr>
          <p:cNvSpPr/>
          <p:nvPr/>
        </p:nvSpPr>
        <p:spPr>
          <a:xfrm>
            <a:off x="307131" y="3482639"/>
            <a:ext cx="5915617" cy="61417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3. Easy Configuration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FEB4CA-FD6F-4657-89E7-4F4FA31004A7}"/>
              </a:ext>
            </a:extLst>
          </p:cNvPr>
          <p:cNvSpPr txBox="1"/>
          <p:nvPr/>
        </p:nvSpPr>
        <p:spPr>
          <a:xfrm>
            <a:off x="1016589" y="4115671"/>
            <a:ext cx="4512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Businesses can easily customise ASR for their chosen supplier and product offering without the need to code.</a:t>
            </a:r>
          </a:p>
        </p:txBody>
      </p:sp>
    </p:spTree>
    <p:extLst>
      <p:ext uri="{BB962C8B-B14F-4D97-AF65-F5344CB8AC3E}">
        <p14:creationId xmlns:p14="http://schemas.microsoft.com/office/powerpoint/2010/main" val="38028745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FD431E-8BF7-4957-93D3-A22AD28F07DB}"/>
              </a:ext>
            </a:extLst>
          </p:cNvPr>
          <p:cNvSpPr/>
          <p:nvPr/>
        </p:nvSpPr>
        <p:spPr>
          <a:xfrm>
            <a:off x="312448" y="171045"/>
            <a:ext cx="6413862" cy="6507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96EBA-9129-409F-9AD1-5898F2F09BAD}"/>
              </a:ext>
            </a:extLst>
          </p:cNvPr>
          <p:cNvSpPr txBox="1"/>
          <p:nvPr/>
        </p:nvSpPr>
        <p:spPr>
          <a:xfrm>
            <a:off x="704891" y="947566"/>
            <a:ext cx="5618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+ Security concerns with loading payment information &amp; Lack of CPI qualification </a:t>
            </a:r>
          </a:p>
          <a:p>
            <a:r>
              <a:rPr lang="en-AU" sz="2000" dirty="0"/>
              <a:t>+ Software incompatibility issues with clients’ ERP system.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45E06-7030-45D7-B0D4-E4F4AD4D3E24}"/>
              </a:ext>
            </a:extLst>
          </p:cNvPr>
          <p:cNvSpPr/>
          <p:nvPr/>
        </p:nvSpPr>
        <p:spPr>
          <a:xfrm>
            <a:off x="301814" y="158011"/>
            <a:ext cx="6424496" cy="705939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Risks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6882297" y="2146047"/>
            <a:ext cx="4659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RISK </a:t>
            </a:r>
          </a:p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MITIGATION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41EDFB-429C-491E-A203-6A6A2882BC2F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61586-3EBF-4304-B785-0FD6C1589341}"/>
              </a:ext>
            </a:extLst>
          </p:cNvPr>
          <p:cNvSpPr/>
          <p:nvPr/>
        </p:nvSpPr>
        <p:spPr>
          <a:xfrm>
            <a:off x="312448" y="2455262"/>
            <a:ext cx="6424496" cy="705939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Solutions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A301C-6E24-4851-BD52-20F18706763F}"/>
              </a:ext>
            </a:extLst>
          </p:cNvPr>
          <p:cNvSpPr txBox="1"/>
          <p:nvPr/>
        </p:nvSpPr>
        <p:spPr>
          <a:xfrm>
            <a:off x="600932" y="3289192"/>
            <a:ext cx="5826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+ Partnership with specialised third party with CPI qualification</a:t>
            </a:r>
          </a:p>
          <a:p>
            <a:r>
              <a:rPr lang="en-AU" sz="2000" dirty="0"/>
              <a:t>+ Seek further development support to test prototype compatibility with mainstream ERP systems.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DCF36F-6CEC-47EA-8B19-8DA8616BAA7F}"/>
              </a:ext>
            </a:extLst>
          </p:cNvPr>
          <p:cNvSpPr/>
          <p:nvPr/>
        </p:nvSpPr>
        <p:spPr>
          <a:xfrm>
            <a:off x="7251907" y="4868867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49221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1308978" y="2781415"/>
            <a:ext cx="9574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UI/UX DEMONSTRATION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41EDFB-429C-491E-A203-6A6A2882BC2F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55218-9F65-456E-A1D2-278A79B4784D}"/>
              </a:ext>
            </a:extLst>
          </p:cNvPr>
          <p:cNvSpPr/>
          <p:nvPr/>
        </p:nvSpPr>
        <p:spPr>
          <a:xfrm>
            <a:off x="3965637" y="3999407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4DDC1-E5A9-4821-8CCC-0665E7448F79}"/>
              </a:ext>
            </a:extLst>
          </p:cNvPr>
          <p:cNvSpPr/>
          <p:nvPr/>
        </p:nvSpPr>
        <p:spPr>
          <a:xfrm>
            <a:off x="3047999" y="39994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AU" i="1" dirty="0">
              <a:solidFill>
                <a:schemeClr val="bg1"/>
              </a:solidFill>
            </a:endParaRPr>
          </a:p>
          <a:p>
            <a:pPr algn="ctr"/>
            <a:r>
              <a:rPr lang="en-AU" i="1" dirty="0">
                <a:solidFill>
                  <a:schemeClr val="bg1"/>
                </a:solidFill>
              </a:rPr>
              <a:t>Click </a:t>
            </a:r>
            <a:r>
              <a:rPr lang="en-AU" i="1" dirty="0">
                <a:solidFill>
                  <a:schemeClr val="bg1"/>
                </a:solidFill>
                <a:hlinkClick r:id="rId3"/>
              </a:rPr>
              <a:t>here</a:t>
            </a:r>
            <a:endParaRPr lang="en-A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429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3370776" y="2761600"/>
            <a:ext cx="511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APPENDIX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41EDFB-429C-491E-A203-6A6A2882BC2F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55218-9F65-456E-A1D2-278A79B4784D}"/>
              </a:ext>
            </a:extLst>
          </p:cNvPr>
          <p:cNvSpPr/>
          <p:nvPr/>
        </p:nvSpPr>
        <p:spPr>
          <a:xfrm>
            <a:off x="3965637" y="3999407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229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FD431E-8BF7-4957-93D3-A22AD28F07DB}"/>
              </a:ext>
            </a:extLst>
          </p:cNvPr>
          <p:cNvSpPr/>
          <p:nvPr/>
        </p:nvSpPr>
        <p:spPr>
          <a:xfrm>
            <a:off x="312448" y="171045"/>
            <a:ext cx="6413862" cy="6507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6678710" y="2838544"/>
            <a:ext cx="5145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REFERENCES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41EDFB-429C-491E-A203-6A6A2882BC2F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8617D7-2AF9-4778-985B-D7DD35C66F90}"/>
              </a:ext>
            </a:extLst>
          </p:cNvPr>
          <p:cNvSpPr/>
          <p:nvPr/>
        </p:nvSpPr>
        <p:spPr>
          <a:xfrm>
            <a:off x="7291442" y="4160283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03685-CA38-4C54-B94D-7E81C9D4BA60}"/>
              </a:ext>
            </a:extLst>
          </p:cNvPr>
          <p:cNvSpPr txBox="1"/>
          <p:nvPr/>
        </p:nvSpPr>
        <p:spPr>
          <a:xfrm>
            <a:off x="320067" y="488628"/>
            <a:ext cx="6413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IBISWorld (2018). Footwear Retailing in Australia. [online] Available at: </a:t>
            </a:r>
            <a:r>
              <a:rPr lang="en-AU" u="sng" dirty="0">
                <a:hlinkClick r:id="rId3"/>
              </a:rPr>
              <a:t>http://clients1.ibisworld.com.au.ezproxy1.library.usyd.edu.au/reports/au/industry/default.aspx?entid=408</a:t>
            </a:r>
            <a:r>
              <a:rPr lang="en-AU" dirty="0"/>
              <a:t> [Accessed 20 Feb. 2018].</a:t>
            </a:r>
            <a:br>
              <a:rPr lang="en-AU" dirty="0"/>
            </a:br>
            <a:br>
              <a:rPr lang="en-AU" dirty="0"/>
            </a:br>
            <a:r>
              <a:rPr lang="en-AU" dirty="0"/>
              <a:t>IBISWorld (2018). Hardware and Building Supplies Retailing in Australia. [online] Available at: </a:t>
            </a:r>
            <a:r>
              <a:rPr lang="en-AU" u="sng" dirty="0">
                <a:hlinkClick r:id="rId4"/>
              </a:rPr>
              <a:t>http://clients1.ibisworld.com.au.ezproxy1.library.usyd.edu.au/reports/au/industry/default.aspx?entid=1877</a:t>
            </a:r>
            <a:r>
              <a:rPr lang="en-AU" dirty="0"/>
              <a:t> [Accessed 20 Feb. 2018].</a:t>
            </a:r>
            <a:br>
              <a:rPr lang="en-AU" dirty="0"/>
            </a:br>
            <a:br>
              <a:rPr lang="en-AU" dirty="0"/>
            </a:br>
            <a:r>
              <a:rPr lang="en-AU" dirty="0"/>
              <a:t>IBISWorld (2018). Mobile Phone and Tablet Wholesaling in Australia. [online] Available at: </a:t>
            </a:r>
            <a:r>
              <a:rPr lang="en-AU" u="sng" dirty="0">
                <a:hlinkClick r:id="rId5"/>
              </a:rPr>
              <a:t>http://clients1.ibisworld.com.au.ezproxy1.library.usyd.edu.au/reports/au/industry/operatingconditions.aspx?entid=5470#IR</a:t>
            </a:r>
            <a:r>
              <a:rPr lang="en-AU" dirty="0"/>
              <a:t> [Accessed 20 Feb. 2018].</a:t>
            </a:r>
          </a:p>
        </p:txBody>
      </p:sp>
    </p:spTree>
    <p:extLst>
      <p:ext uri="{BB962C8B-B14F-4D97-AF65-F5344CB8AC3E}">
        <p14:creationId xmlns:p14="http://schemas.microsoft.com/office/powerpoint/2010/main" val="166922610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FD431E-8BF7-4957-93D3-A22AD28F07DB}"/>
              </a:ext>
            </a:extLst>
          </p:cNvPr>
          <p:cNvSpPr/>
          <p:nvPr/>
        </p:nvSpPr>
        <p:spPr>
          <a:xfrm>
            <a:off x="312448" y="171045"/>
            <a:ext cx="6413862" cy="6507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6690566" y="2313624"/>
            <a:ext cx="5145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DEVELOPER</a:t>
            </a:r>
          </a:p>
          <a:p>
            <a:pPr algn="ctr"/>
            <a:r>
              <a:rPr lang="en-AU" sz="7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ASSUMPTIONS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41EDFB-429C-491E-A203-6A6A2882BC2F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8617D7-2AF9-4778-985B-D7DD35C66F90}"/>
              </a:ext>
            </a:extLst>
          </p:cNvPr>
          <p:cNvSpPr/>
          <p:nvPr/>
        </p:nvSpPr>
        <p:spPr>
          <a:xfrm>
            <a:off x="7291443" y="4560394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03685-CA38-4C54-B94D-7E81C9D4BA60}"/>
              </a:ext>
            </a:extLst>
          </p:cNvPr>
          <p:cNvSpPr txBox="1"/>
          <p:nvPr/>
        </p:nvSpPr>
        <p:spPr>
          <a:xfrm>
            <a:off x="474303" y="466964"/>
            <a:ext cx="64138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+  Updating payment details will be outsourced to third-party to ensure security</a:t>
            </a:r>
          </a:p>
          <a:p>
            <a:endParaRPr lang="en-AU" dirty="0"/>
          </a:p>
          <a:p>
            <a:r>
              <a:rPr lang="en-AU" dirty="0"/>
              <a:t>+  Delivery time between auto-purchase and when it arrives at destination </a:t>
            </a:r>
          </a:p>
          <a:p>
            <a:endParaRPr lang="en-AU" dirty="0"/>
          </a:p>
          <a:p>
            <a:r>
              <a:rPr lang="en-AU" dirty="0"/>
              <a:t>+  User has account with their distributor </a:t>
            </a:r>
          </a:p>
          <a:p>
            <a:endParaRPr lang="en-AU" dirty="0"/>
          </a:p>
          <a:p>
            <a:r>
              <a:rPr lang="en-AU" dirty="0"/>
              <a:t>+  User knows what item they want </a:t>
            </a:r>
          </a:p>
          <a:p>
            <a:endParaRPr lang="en-AU" dirty="0"/>
          </a:p>
          <a:p>
            <a:r>
              <a:rPr lang="en-AU" dirty="0"/>
              <a:t>+  User is purchasing first available item </a:t>
            </a:r>
          </a:p>
          <a:p>
            <a:endParaRPr lang="en-AU" dirty="0"/>
          </a:p>
          <a:p>
            <a:r>
              <a:rPr lang="en-AU" dirty="0"/>
              <a:t>+  User can only purchase one item </a:t>
            </a:r>
          </a:p>
        </p:txBody>
      </p:sp>
    </p:spTree>
    <p:extLst>
      <p:ext uri="{BB962C8B-B14F-4D97-AF65-F5344CB8AC3E}">
        <p14:creationId xmlns:p14="http://schemas.microsoft.com/office/powerpoint/2010/main" val="258649810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937075E3-3F11-4E8F-B662-CFCC8AE5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78647C-0D61-4E66-9046-32C94F5D2840}"/>
              </a:ext>
            </a:extLst>
          </p:cNvPr>
          <p:cNvSpPr/>
          <p:nvPr/>
        </p:nvSpPr>
        <p:spPr>
          <a:xfrm>
            <a:off x="0" y="-9525"/>
            <a:ext cx="12661047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8B04B0-1930-4766-938E-D80C30AB817D}"/>
              </a:ext>
            </a:extLst>
          </p:cNvPr>
          <p:cNvSpPr/>
          <p:nvPr/>
        </p:nvSpPr>
        <p:spPr>
          <a:xfrm>
            <a:off x="2222869" y="356561"/>
            <a:ext cx="7780419" cy="6501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871E3A-839F-4E5D-983B-C4B66B913EF3}"/>
              </a:ext>
            </a:extLst>
          </p:cNvPr>
          <p:cNvCxnSpPr/>
          <p:nvPr/>
        </p:nvCxnSpPr>
        <p:spPr>
          <a:xfrm>
            <a:off x="6096000" y="356562"/>
            <a:ext cx="0" cy="7296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7EE4C6-A30E-4146-B173-1C75E90A7B33}"/>
              </a:ext>
            </a:extLst>
          </p:cNvPr>
          <p:cNvSpPr txBox="1"/>
          <p:nvPr/>
        </p:nvSpPr>
        <p:spPr>
          <a:xfrm>
            <a:off x="-32319" y="5839719"/>
            <a:ext cx="2889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UC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6BFFA-2CD7-450B-B8D7-232DB5D318AF}"/>
              </a:ext>
            </a:extLst>
          </p:cNvPr>
          <p:cNvSpPr txBox="1"/>
          <p:nvPr/>
        </p:nvSpPr>
        <p:spPr>
          <a:xfrm>
            <a:off x="10003288" y="5844703"/>
            <a:ext cx="2889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UC 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43832-38E4-4FF3-8685-A88528F935D6}"/>
              </a:ext>
            </a:extLst>
          </p:cNvPr>
          <p:cNvSpPr txBox="1"/>
          <p:nvPr/>
        </p:nvSpPr>
        <p:spPr>
          <a:xfrm>
            <a:off x="2222868" y="384587"/>
            <a:ext cx="387311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500" b="1" u="sng" dirty="0"/>
              <a:t>Navigation to Distribution Webpage</a:t>
            </a:r>
          </a:p>
          <a:p>
            <a:endParaRPr lang="en-AU" sz="1500" dirty="0"/>
          </a:p>
          <a:p>
            <a:r>
              <a:rPr lang="en-AU" sz="1500" b="1" dirty="0"/>
              <a:t>Description: </a:t>
            </a:r>
            <a:r>
              <a:rPr lang="en-AU" sz="1500" dirty="0"/>
              <a:t>Actor can navigate to supplier’s webpage </a:t>
            </a:r>
          </a:p>
          <a:p>
            <a:endParaRPr lang="en-AU" sz="1500" dirty="0"/>
          </a:p>
          <a:p>
            <a:r>
              <a:rPr lang="en-AU" sz="1500" b="1" dirty="0"/>
              <a:t>Primary Actor: </a:t>
            </a:r>
            <a:r>
              <a:rPr lang="en-AU" sz="1500" dirty="0"/>
              <a:t>Company </a:t>
            </a:r>
          </a:p>
          <a:p>
            <a:endParaRPr lang="en-AU" sz="1500" dirty="0"/>
          </a:p>
          <a:p>
            <a:r>
              <a:rPr lang="en-AU" sz="1500" b="1" dirty="0"/>
              <a:t>Preconditions: </a:t>
            </a:r>
          </a:p>
          <a:p>
            <a:endParaRPr lang="en-AU" sz="1500" dirty="0"/>
          </a:p>
          <a:p>
            <a:r>
              <a:rPr lang="en-AU" sz="1500" dirty="0"/>
              <a:t>+ Company requires a designated supplier’s website. </a:t>
            </a:r>
          </a:p>
          <a:p>
            <a:r>
              <a:rPr lang="en-AU" sz="1500" dirty="0"/>
              <a:t>+ Company requires Web Browsers. </a:t>
            </a:r>
          </a:p>
          <a:p>
            <a:r>
              <a:rPr lang="en-AU" sz="1500" dirty="0"/>
              <a:t>+ Stock is purchased from existing supplier. </a:t>
            </a:r>
          </a:p>
          <a:p>
            <a:endParaRPr lang="en-AU" sz="1500" dirty="0"/>
          </a:p>
          <a:p>
            <a:r>
              <a:rPr lang="en-AU" sz="1500" b="1" dirty="0"/>
              <a:t>Trigger: </a:t>
            </a:r>
            <a:r>
              <a:rPr lang="en-AU" sz="1500" dirty="0"/>
              <a:t>Stock falls below threshold. </a:t>
            </a:r>
          </a:p>
          <a:p>
            <a:endParaRPr lang="en-AU" sz="1500" dirty="0"/>
          </a:p>
          <a:p>
            <a:r>
              <a:rPr lang="en-AU" sz="1500" b="1" dirty="0"/>
              <a:t>Basic Flow:</a:t>
            </a:r>
          </a:p>
          <a:p>
            <a:endParaRPr lang="en-AU" sz="1500" dirty="0"/>
          </a:p>
          <a:p>
            <a:pPr marL="342900" indent="-342900">
              <a:buAutoNum type="arabicPeriod"/>
            </a:pPr>
            <a:r>
              <a:rPr lang="en-AU" sz="1500" dirty="0"/>
              <a:t>Stock falls below a threshold, actor recognises this </a:t>
            </a:r>
          </a:p>
          <a:p>
            <a:pPr marL="342900" indent="-342900">
              <a:buAutoNum type="arabicPeriod"/>
            </a:pPr>
            <a:r>
              <a:rPr lang="en-AU" sz="1500" dirty="0"/>
              <a:t>Actor navigates to supplier </a:t>
            </a:r>
          </a:p>
          <a:p>
            <a:pPr marL="342900" indent="-342900">
              <a:buAutoNum type="arabicPeriod"/>
            </a:pPr>
            <a:endParaRPr lang="en-AU" sz="1500" dirty="0"/>
          </a:p>
          <a:p>
            <a:r>
              <a:rPr lang="en-AU" sz="1500" b="1" dirty="0"/>
              <a:t>Alternate flow: </a:t>
            </a:r>
            <a:r>
              <a:rPr lang="en-AU" sz="1500" dirty="0"/>
              <a:t>Website to offline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089DB-7FB9-41E3-A058-8DFE906BAE4D}"/>
              </a:ext>
            </a:extLst>
          </p:cNvPr>
          <p:cNvSpPr txBox="1"/>
          <p:nvPr/>
        </p:nvSpPr>
        <p:spPr>
          <a:xfrm>
            <a:off x="6095987" y="356561"/>
            <a:ext cx="387311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500" b="1" u="sng" dirty="0"/>
              <a:t>Supplier Website Login</a:t>
            </a:r>
          </a:p>
          <a:p>
            <a:endParaRPr lang="en-AU" sz="1500" dirty="0"/>
          </a:p>
          <a:p>
            <a:r>
              <a:rPr lang="en-AU" sz="1500" b="1" dirty="0"/>
              <a:t>Description: </a:t>
            </a:r>
            <a:r>
              <a:rPr lang="en-AU" sz="1500" dirty="0"/>
              <a:t>Actor can log into supplier website with user credentials</a:t>
            </a:r>
          </a:p>
          <a:p>
            <a:endParaRPr lang="en-AU" sz="1500" dirty="0"/>
          </a:p>
          <a:p>
            <a:r>
              <a:rPr lang="en-AU" sz="1500" b="1" dirty="0"/>
              <a:t>Primary Actor: </a:t>
            </a:r>
            <a:r>
              <a:rPr lang="en-AU" sz="1500" dirty="0"/>
              <a:t>Selenium </a:t>
            </a:r>
          </a:p>
          <a:p>
            <a:endParaRPr lang="en-AU" sz="1500" dirty="0"/>
          </a:p>
          <a:p>
            <a:r>
              <a:rPr lang="en-AU" sz="1500" b="1" dirty="0"/>
              <a:t>Preconditions: </a:t>
            </a:r>
          </a:p>
          <a:p>
            <a:endParaRPr lang="en-AU" sz="1500" dirty="0"/>
          </a:p>
          <a:p>
            <a:pPr fontAlgn="base"/>
            <a:r>
              <a:rPr lang="en-AU" sz="1500" dirty="0"/>
              <a:t>+ Actor requires credentials for a pre-existing account on the supplier website </a:t>
            </a:r>
          </a:p>
          <a:p>
            <a:pPr fontAlgn="base"/>
            <a:r>
              <a:rPr lang="en-AU" sz="1500" dirty="0"/>
              <a:t>+ Selenium successfully execute UC -1. </a:t>
            </a:r>
          </a:p>
          <a:p>
            <a:endParaRPr lang="en-AU" sz="1500" dirty="0"/>
          </a:p>
          <a:p>
            <a:r>
              <a:rPr lang="en-AU" sz="1500" b="1" dirty="0"/>
              <a:t>Trigger:  </a:t>
            </a:r>
            <a:r>
              <a:rPr lang="en-AU" sz="1500" dirty="0"/>
              <a:t>Use Case 1 or on demand</a:t>
            </a:r>
          </a:p>
          <a:p>
            <a:endParaRPr lang="en-AU" sz="1500" dirty="0"/>
          </a:p>
          <a:p>
            <a:r>
              <a:rPr lang="en-AU" sz="1500" b="1" dirty="0"/>
              <a:t>Basic Flow:</a:t>
            </a:r>
          </a:p>
          <a:p>
            <a:endParaRPr lang="en-AU" sz="1500" dirty="0"/>
          </a:p>
          <a:p>
            <a:pPr marL="342900" indent="-342900">
              <a:buAutoNum type="arabicPeriod"/>
            </a:pPr>
            <a:r>
              <a:rPr lang="en-AU" sz="1500" dirty="0"/>
              <a:t>Actor navigates to supplier website </a:t>
            </a:r>
          </a:p>
          <a:p>
            <a:pPr marL="342900" indent="-342900">
              <a:buAutoNum type="arabicPeriod"/>
            </a:pPr>
            <a:r>
              <a:rPr lang="en-AU" sz="1500" dirty="0"/>
              <a:t>Actor navigates to login page. </a:t>
            </a:r>
          </a:p>
          <a:p>
            <a:pPr marL="342900" indent="-342900">
              <a:buAutoNum type="arabicPeriod"/>
            </a:pPr>
            <a:r>
              <a:rPr lang="en-AU" sz="1500" dirty="0"/>
              <a:t>Actor enters account credentials </a:t>
            </a:r>
          </a:p>
          <a:p>
            <a:pPr marL="342900" indent="-342900">
              <a:buAutoNum type="arabicPeriod"/>
            </a:pPr>
            <a:r>
              <a:rPr lang="en-AU" sz="1500" dirty="0"/>
              <a:t>Actor logs into page </a:t>
            </a:r>
          </a:p>
          <a:p>
            <a:pPr marL="342900" indent="-342900">
              <a:buAutoNum type="arabicPeriod"/>
            </a:pPr>
            <a:endParaRPr lang="en-AU" sz="1500" dirty="0"/>
          </a:p>
          <a:p>
            <a:r>
              <a:rPr lang="en-AU" sz="1500" b="1" dirty="0"/>
              <a:t>Alternate flow: </a:t>
            </a:r>
          </a:p>
          <a:p>
            <a:endParaRPr lang="en-AU" sz="1500" b="1" dirty="0"/>
          </a:p>
          <a:p>
            <a:r>
              <a:rPr lang="en-AU" sz="1500" dirty="0"/>
              <a:t>+</a:t>
            </a:r>
            <a:r>
              <a:rPr lang="en-AU" sz="1500" b="1" dirty="0"/>
              <a:t> </a:t>
            </a:r>
            <a:r>
              <a:rPr lang="en-AU" sz="1500" dirty="0"/>
              <a:t>Actor logs error </a:t>
            </a:r>
          </a:p>
          <a:p>
            <a:r>
              <a:rPr lang="en-AU" sz="1500" dirty="0"/>
              <a:t>+ Already logged in </a:t>
            </a:r>
          </a:p>
          <a:p>
            <a:r>
              <a:rPr lang="en-AU" sz="1500" dirty="0"/>
              <a:t>+ Input is incorrect </a:t>
            </a:r>
          </a:p>
          <a:p>
            <a:r>
              <a:rPr lang="en-AU" sz="1500" dirty="0"/>
              <a:t>+ Try again/reload page </a:t>
            </a:r>
          </a:p>
        </p:txBody>
      </p:sp>
    </p:spTree>
    <p:extLst>
      <p:ext uri="{BB962C8B-B14F-4D97-AF65-F5344CB8AC3E}">
        <p14:creationId xmlns:p14="http://schemas.microsoft.com/office/powerpoint/2010/main" val="214706968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937075E3-3F11-4E8F-B662-CFCC8AE5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78647C-0D61-4E66-9046-32C94F5D2840}"/>
              </a:ext>
            </a:extLst>
          </p:cNvPr>
          <p:cNvSpPr/>
          <p:nvPr/>
        </p:nvSpPr>
        <p:spPr>
          <a:xfrm>
            <a:off x="0" y="-9525"/>
            <a:ext cx="12661047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8B04B0-1930-4766-938E-D80C30AB817D}"/>
              </a:ext>
            </a:extLst>
          </p:cNvPr>
          <p:cNvSpPr/>
          <p:nvPr/>
        </p:nvSpPr>
        <p:spPr>
          <a:xfrm>
            <a:off x="2222869" y="356561"/>
            <a:ext cx="7780419" cy="6501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871E3A-839F-4E5D-983B-C4B66B913EF3}"/>
              </a:ext>
            </a:extLst>
          </p:cNvPr>
          <p:cNvCxnSpPr/>
          <p:nvPr/>
        </p:nvCxnSpPr>
        <p:spPr>
          <a:xfrm>
            <a:off x="6096000" y="356562"/>
            <a:ext cx="0" cy="7296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7EE4C6-A30E-4146-B173-1C75E90A7B33}"/>
              </a:ext>
            </a:extLst>
          </p:cNvPr>
          <p:cNvSpPr txBox="1"/>
          <p:nvPr/>
        </p:nvSpPr>
        <p:spPr>
          <a:xfrm>
            <a:off x="-32319" y="5839719"/>
            <a:ext cx="2889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UC -3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6BFFA-2CD7-450B-B8D7-232DB5D318AF}"/>
              </a:ext>
            </a:extLst>
          </p:cNvPr>
          <p:cNvSpPr txBox="1"/>
          <p:nvPr/>
        </p:nvSpPr>
        <p:spPr>
          <a:xfrm>
            <a:off x="10003288" y="5844703"/>
            <a:ext cx="2889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UC -4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B1F24-C411-4A28-8E53-FCF842860ABB}"/>
              </a:ext>
            </a:extLst>
          </p:cNvPr>
          <p:cNvSpPr txBox="1"/>
          <p:nvPr/>
        </p:nvSpPr>
        <p:spPr>
          <a:xfrm>
            <a:off x="2216430" y="401773"/>
            <a:ext cx="3873119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500" b="1" u="sng" dirty="0"/>
              <a:t>Navigate to Item</a:t>
            </a:r>
          </a:p>
          <a:p>
            <a:endParaRPr lang="en-AU" sz="1500" dirty="0"/>
          </a:p>
          <a:p>
            <a:r>
              <a:rPr lang="en-AU" sz="1500" b="1" dirty="0"/>
              <a:t>Description: </a:t>
            </a:r>
            <a:r>
              <a:rPr lang="en-AU" sz="1500" dirty="0"/>
              <a:t>Actor can navigate to desired item.</a:t>
            </a:r>
          </a:p>
          <a:p>
            <a:endParaRPr lang="en-AU" sz="1500" dirty="0"/>
          </a:p>
          <a:p>
            <a:r>
              <a:rPr lang="en-AU" sz="1500" b="1" dirty="0"/>
              <a:t>Primary Actor: </a:t>
            </a:r>
            <a:r>
              <a:rPr lang="en-AU" sz="1500" dirty="0"/>
              <a:t>Selenium </a:t>
            </a:r>
          </a:p>
          <a:p>
            <a:endParaRPr lang="en-AU" sz="1500" dirty="0"/>
          </a:p>
          <a:p>
            <a:r>
              <a:rPr lang="en-AU" sz="1500" b="1" dirty="0"/>
              <a:t>Preconditions: </a:t>
            </a:r>
          </a:p>
          <a:p>
            <a:endParaRPr lang="en-AU" sz="1500" dirty="0"/>
          </a:p>
          <a:p>
            <a:pPr fontAlgn="base"/>
            <a:r>
              <a:rPr lang="en-AU" sz="1500" dirty="0"/>
              <a:t>+ Requires connectivity to distribution website </a:t>
            </a:r>
          </a:p>
          <a:p>
            <a:pPr fontAlgn="base"/>
            <a:r>
              <a:rPr lang="en-AU" sz="1500" dirty="0"/>
              <a:t>+ Actor is logged in to the distribution website </a:t>
            </a:r>
          </a:p>
          <a:p>
            <a:pPr fontAlgn="base"/>
            <a:r>
              <a:rPr lang="en-AU" sz="1500" dirty="0"/>
              <a:t>+ Actor requires web browser </a:t>
            </a:r>
          </a:p>
          <a:p>
            <a:endParaRPr lang="en-AU" sz="1500" dirty="0"/>
          </a:p>
          <a:p>
            <a:r>
              <a:rPr lang="en-AU" sz="1500" b="1" dirty="0"/>
              <a:t>Trigger:  </a:t>
            </a:r>
            <a:r>
              <a:rPr lang="en-AU" sz="1500" dirty="0"/>
              <a:t>Use Case 2 or on demand</a:t>
            </a:r>
          </a:p>
          <a:p>
            <a:endParaRPr lang="en-AU" sz="1500" dirty="0"/>
          </a:p>
          <a:p>
            <a:r>
              <a:rPr lang="en-AU" sz="1500" b="1" dirty="0"/>
              <a:t>Basic Flow:</a:t>
            </a:r>
          </a:p>
          <a:p>
            <a:endParaRPr lang="en-AU" sz="1500" dirty="0"/>
          </a:p>
          <a:p>
            <a:pPr marL="342900" indent="-342900" fontAlgn="base">
              <a:buAutoNum type="arabicPeriod"/>
            </a:pPr>
            <a:r>
              <a:rPr lang="en-AU" sz="1500" dirty="0"/>
              <a:t>Actor logs into distribution website </a:t>
            </a:r>
          </a:p>
          <a:p>
            <a:pPr marL="342900" indent="-342900" fontAlgn="base">
              <a:buAutoNum type="arabicPeriod"/>
            </a:pPr>
            <a:r>
              <a:rPr lang="en-AU" sz="1500" dirty="0"/>
              <a:t>Actor navigates to item in demand </a:t>
            </a:r>
          </a:p>
          <a:p>
            <a:endParaRPr lang="en-AU" sz="1500" dirty="0"/>
          </a:p>
          <a:p>
            <a:r>
              <a:rPr lang="en-AU" sz="1500" b="1" dirty="0"/>
              <a:t>Alternate flow: </a:t>
            </a:r>
          </a:p>
          <a:p>
            <a:endParaRPr lang="en-AU" sz="1500" b="1" dirty="0"/>
          </a:p>
          <a:p>
            <a:pPr fontAlgn="base"/>
            <a:r>
              <a:rPr lang="en-AU" sz="1500" dirty="0"/>
              <a:t>+ Actor Logs error </a:t>
            </a:r>
          </a:p>
          <a:p>
            <a:pPr fontAlgn="base"/>
            <a:r>
              <a:rPr lang="en-AU" sz="1500" dirty="0"/>
              <a:t>+ Server fails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BDA8E-7470-43E3-A541-C0FB66F44E8A}"/>
              </a:ext>
            </a:extLst>
          </p:cNvPr>
          <p:cNvSpPr txBox="1"/>
          <p:nvPr/>
        </p:nvSpPr>
        <p:spPr>
          <a:xfrm>
            <a:off x="6098269" y="401773"/>
            <a:ext cx="387311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500" b="1" u="sng" dirty="0"/>
              <a:t>Purchase Item</a:t>
            </a:r>
          </a:p>
          <a:p>
            <a:endParaRPr lang="en-AU" sz="1500" dirty="0"/>
          </a:p>
          <a:p>
            <a:r>
              <a:rPr lang="en-AU" sz="1500" b="1" dirty="0"/>
              <a:t>Description: </a:t>
            </a:r>
            <a:r>
              <a:rPr lang="en-AU" sz="1500" dirty="0"/>
              <a:t>Actor can purchase item.</a:t>
            </a:r>
          </a:p>
          <a:p>
            <a:endParaRPr lang="en-AU" sz="1500" dirty="0"/>
          </a:p>
          <a:p>
            <a:r>
              <a:rPr lang="en-AU" sz="1500" b="1" dirty="0"/>
              <a:t>Primary Actor: </a:t>
            </a:r>
            <a:r>
              <a:rPr lang="en-AU" sz="1500" dirty="0"/>
              <a:t>Selenium </a:t>
            </a:r>
          </a:p>
          <a:p>
            <a:endParaRPr lang="en-AU" sz="1500" dirty="0"/>
          </a:p>
          <a:p>
            <a:r>
              <a:rPr lang="en-AU" sz="1500" b="1" dirty="0"/>
              <a:t>Preconditions: </a:t>
            </a:r>
          </a:p>
          <a:p>
            <a:endParaRPr lang="en-AU" sz="1500" dirty="0"/>
          </a:p>
          <a:p>
            <a:pPr fontAlgn="base"/>
            <a:r>
              <a:rPr lang="en-AU" sz="1500" dirty="0"/>
              <a:t>+ Ensure stock is available. </a:t>
            </a:r>
          </a:p>
          <a:p>
            <a:endParaRPr lang="en-AU" sz="1500" dirty="0"/>
          </a:p>
          <a:p>
            <a:r>
              <a:rPr lang="en-AU" sz="1500" b="1" dirty="0"/>
              <a:t>Trigger:  </a:t>
            </a:r>
            <a:r>
              <a:rPr lang="en-AU" sz="1500" dirty="0"/>
              <a:t>Use Case 3 or on demand</a:t>
            </a:r>
          </a:p>
          <a:p>
            <a:endParaRPr lang="en-AU" sz="1500" dirty="0"/>
          </a:p>
          <a:p>
            <a:r>
              <a:rPr lang="en-AU" sz="1500" b="1" dirty="0"/>
              <a:t>Basic Flow:</a:t>
            </a:r>
          </a:p>
          <a:p>
            <a:endParaRPr lang="en-AU" sz="1500" dirty="0"/>
          </a:p>
          <a:p>
            <a:pPr marL="342900" indent="-342900" fontAlgn="base">
              <a:buAutoNum type="arabicPeriod"/>
            </a:pPr>
            <a:r>
              <a:rPr lang="en-AU" sz="1500" dirty="0"/>
              <a:t>Choose quantity </a:t>
            </a:r>
          </a:p>
          <a:p>
            <a:pPr marL="342900" indent="-342900" fontAlgn="base">
              <a:buAutoNum type="arabicPeriod"/>
            </a:pPr>
            <a:r>
              <a:rPr lang="en-AU" sz="1500" dirty="0"/>
              <a:t>Add to card</a:t>
            </a:r>
          </a:p>
          <a:p>
            <a:pPr marL="342900" indent="-342900" fontAlgn="base">
              <a:buAutoNum type="arabicPeriod"/>
            </a:pPr>
            <a:r>
              <a:rPr lang="en-AU" sz="1500" dirty="0"/>
              <a:t>Check out</a:t>
            </a:r>
          </a:p>
          <a:p>
            <a:endParaRPr lang="en-AU" sz="1500" dirty="0"/>
          </a:p>
          <a:p>
            <a:r>
              <a:rPr lang="en-AU" sz="1500" b="1" dirty="0"/>
              <a:t>Alternate flow: </a:t>
            </a:r>
          </a:p>
          <a:p>
            <a:endParaRPr lang="en-AU" sz="1500" b="1" dirty="0"/>
          </a:p>
          <a:p>
            <a:pPr fontAlgn="base"/>
            <a:r>
              <a:rPr lang="en-AU" sz="1500" dirty="0"/>
              <a:t>+ Time out </a:t>
            </a:r>
          </a:p>
          <a:p>
            <a:pPr fontAlgn="base"/>
            <a:r>
              <a:rPr lang="en-AU" sz="1500" dirty="0"/>
              <a:t>+ Low stock/ none available</a:t>
            </a:r>
          </a:p>
        </p:txBody>
      </p:sp>
    </p:spTree>
    <p:extLst>
      <p:ext uri="{BB962C8B-B14F-4D97-AF65-F5344CB8AC3E}">
        <p14:creationId xmlns:p14="http://schemas.microsoft.com/office/powerpoint/2010/main" val="22554359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937075E3-3F11-4E8F-B662-CFCC8AE5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78647C-0D61-4E66-9046-32C94F5D2840}"/>
              </a:ext>
            </a:extLst>
          </p:cNvPr>
          <p:cNvSpPr/>
          <p:nvPr/>
        </p:nvSpPr>
        <p:spPr>
          <a:xfrm>
            <a:off x="0" y="-9525"/>
            <a:ext cx="12661047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8B04B0-1930-4766-938E-D80C30AB817D}"/>
              </a:ext>
            </a:extLst>
          </p:cNvPr>
          <p:cNvSpPr/>
          <p:nvPr/>
        </p:nvSpPr>
        <p:spPr>
          <a:xfrm>
            <a:off x="2222869" y="356561"/>
            <a:ext cx="7780419" cy="6501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871E3A-839F-4E5D-983B-C4B66B913EF3}"/>
              </a:ext>
            </a:extLst>
          </p:cNvPr>
          <p:cNvCxnSpPr/>
          <p:nvPr/>
        </p:nvCxnSpPr>
        <p:spPr>
          <a:xfrm>
            <a:off x="6096000" y="356562"/>
            <a:ext cx="0" cy="7296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7EE4C6-A30E-4146-B173-1C75E90A7B33}"/>
              </a:ext>
            </a:extLst>
          </p:cNvPr>
          <p:cNvSpPr txBox="1"/>
          <p:nvPr/>
        </p:nvSpPr>
        <p:spPr>
          <a:xfrm>
            <a:off x="-32319" y="5839719"/>
            <a:ext cx="2889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UC -5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6BFFA-2CD7-450B-B8D7-232DB5D318AF}"/>
              </a:ext>
            </a:extLst>
          </p:cNvPr>
          <p:cNvSpPr txBox="1"/>
          <p:nvPr/>
        </p:nvSpPr>
        <p:spPr>
          <a:xfrm>
            <a:off x="10003288" y="5844703"/>
            <a:ext cx="2889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UC -6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74EF4-D1A3-4A3A-957F-543E0E305C44}"/>
              </a:ext>
            </a:extLst>
          </p:cNvPr>
          <p:cNvSpPr txBox="1"/>
          <p:nvPr/>
        </p:nvSpPr>
        <p:spPr>
          <a:xfrm>
            <a:off x="2216430" y="401773"/>
            <a:ext cx="387311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500" b="1" u="sng" dirty="0"/>
              <a:t>Dispatch Site</a:t>
            </a:r>
          </a:p>
          <a:p>
            <a:endParaRPr lang="en-AU" sz="1500" dirty="0"/>
          </a:p>
          <a:p>
            <a:r>
              <a:rPr lang="en-AU" sz="1500" b="1" dirty="0"/>
              <a:t>Description: </a:t>
            </a:r>
            <a:r>
              <a:rPr lang="en-AU" sz="1500" dirty="0"/>
              <a:t>Actor inputs buyer’s billing and delivery address and sends information to sender.</a:t>
            </a:r>
          </a:p>
          <a:p>
            <a:endParaRPr lang="en-AU" sz="1500" dirty="0"/>
          </a:p>
          <a:p>
            <a:r>
              <a:rPr lang="en-AU" sz="1500" b="1" dirty="0"/>
              <a:t>Primary Actor: </a:t>
            </a:r>
            <a:r>
              <a:rPr lang="en-AU" sz="1500" dirty="0"/>
              <a:t>Selenium </a:t>
            </a:r>
          </a:p>
          <a:p>
            <a:endParaRPr lang="en-AU" sz="1500" dirty="0"/>
          </a:p>
          <a:p>
            <a:r>
              <a:rPr lang="en-AU" sz="1500" b="1" dirty="0"/>
              <a:t>Preconditions: </a:t>
            </a:r>
          </a:p>
          <a:p>
            <a:endParaRPr lang="en-AU" sz="1500" dirty="0"/>
          </a:p>
          <a:p>
            <a:pPr fontAlgn="base"/>
            <a:r>
              <a:rPr lang="en-AU" sz="1500" dirty="0"/>
              <a:t>+ Actor requires buyer’s billing and delivery address </a:t>
            </a:r>
          </a:p>
          <a:p>
            <a:pPr fontAlgn="base"/>
            <a:r>
              <a:rPr lang="en-AU" sz="1500" dirty="0"/>
              <a:t>+ Actor requires dispatch company details </a:t>
            </a:r>
          </a:p>
          <a:p>
            <a:endParaRPr lang="en-AU" sz="1500" dirty="0"/>
          </a:p>
          <a:p>
            <a:r>
              <a:rPr lang="en-AU" sz="1500" b="1" dirty="0"/>
              <a:t>Trigger:  </a:t>
            </a:r>
            <a:r>
              <a:rPr lang="en-AU" sz="1500" dirty="0"/>
              <a:t>Use Case 4 </a:t>
            </a:r>
          </a:p>
          <a:p>
            <a:endParaRPr lang="en-AU" sz="1500" dirty="0"/>
          </a:p>
          <a:p>
            <a:r>
              <a:rPr lang="en-AU" sz="1500" b="1" dirty="0"/>
              <a:t>Basic Flow:</a:t>
            </a:r>
          </a:p>
          <a:p>
            <a:endParaRPr lang="en-AU" sz="1500" dirty="0"/>
          </a:p>
          <a:p>
            <a:pPr marL="342900" indent="-342900" fontAlgn="base">
              <a:buAutoNum type="arabicPeriod"/>
            </a:pPr>
            <a:r>
              <a:rPr lang="en-AU" sz="1500" dirty="0"/>
              <a:t>Actor grabs buyer’s billing and delivery address to database</a:t>
            </a:r>
          </a:p>
          <a:p>
            <a:pPr marL="342900" indent="-342900" fontAlgn="base">
              <a:buAutoNum type="arabicPeriod"/>
            </a:pPr>
            <a:r>
              <a:rPr lang="en-AU" sz="1500" dirty="0"/>
              <a:t>Actor enters delivery address into dispatcher’s website</a:t>
            </a:r>
          </a:p>
          <a:p>
            <a:endParaRPr lang="en-AU" sz="1500" dirty="0"/>
          </a:p>
          <a:p>
            <a:r>
              <a:rPr lang="en-AU" sz="1500" b="1" dirty="0"/>
              <a:t>Alternate flow: </a:t>
            </a:r>
          </a:p>
          <a:p>
            <a:endParaRPr lang="en-AU" sz="1500" b="1" dirty="0"/>
          </a:p>
          <a:p>
            <a:pPr fontAlgn="base"/>
            <a:r>
              <a:rPr lang="en-AU" sz="1500" dirty="0"/>
              <a:t>+ Actor logs error into delivery address </a:t>
            </a:r>
          </a:p>
          <a:p>
            <a:pPr fontAlgn="base"/>
            <a:r>
              <a:rPr lang="en-AU" sz="1500" dirty="0"/>
              <a:t>+ Actor updates delivery address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143C9-2466-4951-9C1F-813FC505201E}"/>
              </a:ext>
            </a:extLst>
          </p:cNvPr>
          <p:cNvSpPr txBox="1"/>
          <p:nvPr/>
        </p:nvSpPr>
        <p:spPr>
          <a:xfrm>
            <a:off x="6113078" y="368722"/>
            <a:ext cx="387311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500" b="1" u="sng" dirty="0"/>
              <a:t>Logging Delivery</a:t>
            </a:r>
          </a:p>
          <a:p>
            <a:endParaRPr lang="en-AU" sz="1500" dirty="0"/>
          </a:p>
          <a:p>
            <a:r>
              <a:rPr lang="en-AU" sz="1500" b="1" dirty="0"/>
              <a:t>Description: </a:t>
            </a:r>
            <a:r>
              <a:rPr lang="en-AU" sz="1500" dirty="0"/>
              <a:t>Actor inputs buyer’s billing and delivery address and sends information to sender.</a:t>
            </a:r>
          </a:p>
          <a:p>
            <a:endParaRPr lang="en-AU" sz="1500" dirty="0"/>
          </a:p>
          <a:p>
            <a:r>
              <a:rPr lang="en-AU" sz="1500" b="1" dirty="0"/>
              <a:t>Primary Actor: </a:t>
            </a:r>
            <a:r>
              <a:rPr lang="en-AU" sz="1500" dirty="0"/>
              <a:t>Selenium </a:t>
            </a:r>
          </a:p>
          <a:p>
            <a:endParaRPr lang="en-AU" sz="1500" dirty="0"/>
          </a:p>
          <a:p>
            <a:r>
              <a:rPr lang="en-AU" sz="1500" b="1" dirty="0"/>
              <a:t>Preconditions: </a:t>
            </a:r>
          </a:p>
          <a:p>
            <a:endParaRPr lang="en-AU" sz="1500" dirty="0"/>
          </a:p>
          <a:p>
            <a:pPr fontAlgn="base"/>
            <a:r>
              <a:rPr lang="en-AU" sz="1500" dirty="0"/>
              <a:t>+ Actor requires buyer’s billing and delivery address </a:t>
            </a:r>
          </a:p>
          <a:p>
            <a:pPr fontAlgn="base"/>
            <a:r>
              <a:rPr lang="en-AU" sz="1500" dirty="0"/>
              <a:t>+ Actor requires dispatch company details </a:t>
            </a:r>
          </a:p>
          <a:p>
            <a:endParaRPr lang="en-AU" sz="1500" dirty="0"/>
          </a:p>
          <a:p>
            <a:r>
              <a:rPr lang="en-AU" sz="1500" b="1" dirty="0"/>
              <a:t>Trigger:  </a:t>
            </a:r>
            <a:r>
              <a:rPr lang="en-AU" sz="1500" dirty="0"/>
              <a:t>Use Case 5 </a:t>
            </a:r>
          </a:p>
          <a:p>
            <a:endParaRPr lang="en-AU" sz="1500" dirty="0"/>
          </a:p>
          <a:p>
            <a:r>
              <a:rPr lang="en-AU" sz="1500" b="1" dirty="0"/>
              <a:t>Basic Flow:</a:t>
            </a:r>
          </a:p>
          <a:p>
            <a:endParaRPr lang="en-AU" sz="1500" dirty="0"/>
          </a:p>
          <a:p>
            <a:pPr marL="342900" indent="-342900" fontAlgn="base">
              <a:buAutoNum type="arabicPeriod"/>
            </a:pPr>
            <a:r>
              <a:rPr lang="en-AU" sz="1500" dirty="0"/>
              <a:t>Call “Logging” function</a:t>
            </a:r>
          </a:p>
          <a:p>
            <a:pPr marL="342900" indent="-342900" fontAlgn="base">
              <a:buAutoNum type="arabicPeriod"/>
            </a:pPr>
            <a:r>
              <a:rPr lang="en-AU" sz="1500" dirty="0"/>
              <a:t>Function writes stored selenium data as image. </a:t>
            </a:r>
          </a:p>
          <a:p>
            <a:endParaRPr lang="en-AU" sz="1500" dirty="0"/>
          </a:p>
          <a:p>
            <a:r>
              <a:rPr lang="en-AU" sz="1500" b="1" dirty="0"/>
              <a:t>Alternate flow: </a:t>
            </a:r>
          </a:p>
          <a:p>
            <a:endParaRPr lang="en-AU" sz="1500" b="1" dirty="0"/>
          </a:p>
          <a:p>
            <a:r>
              <a:rPr lang="en-AU" sz="1500" dirty="0"/>
              <a:t>+ Delivery data differs from arrived product</a:t>
            </a:r>
          </a:p>
          <a:p>
            <a:r>
              <a:rPr lang="en-AU" sz="1500" dirty="0"/>
              <a:t>+ Alter the data and log actual data and “error” status</a:t>
            </a:r>
          </a:p>
          <a:p>
            <a:r>
              <a:rPr lang="en-AU" sz="1500" dirty="0"/>
              <a:t>+ Send email to dispatch company</a:t>
            </a:r>
          </a:p>
          <a:p>
            <a:br>
              <a:rPr lang="en-AU" sz="1500" dirty="0"/>
            </a:b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28009375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14F6C1A-F039-436D-B6B3-1EBE22064371}"/>
              </a:ext>
            </a:extLst>
          </p:cNvPr>
          <p:cNvSpPr/>
          <p:nvPr/>
        </p:nvSpPr>
        <p:spPr>
          <a:xfrm>
            <a:off x="323083" y="248195"/>
            <a:ext cx="11151220" cy="6400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573834" y="209401"/>
            <a:ext cx="10649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OVERVIEW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D1DB96-FA69-4258-8B28-7C77E6E4D353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52F90-828F-4876-BF4B-91ABE2E79151}"/>
              </a:ext>
            </a:extLst>
          </p:cNvPr>
          <p:cNvSpPr txBox="1"/>
          <p:nvPr/>
        </p:nvSpPr>
        <p:spPr>
          <a:xfrm>
            <a:off x="3631406" y="1819249"/>
            <a:ext cx="49291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Introduction: Team 2 Project Mission </a:t>
            </a:r>
          </a:p>
          <a:p>
            <a:pPr algn="ctr"/>
            <a:endParaRPr lang="en-AU" sz="2000" dirty="0"/>
          </a:p>
          <a:p>
            <a:pPr algn="ctr"/>
            <a:r>
              <a:rPr lang="en-AU" sz="2000" dirty="0"/>
              <a:t>Proposed Product and Value Proposition </a:t>
            </a:r>
          </a:p>
          <a:p>
            <a:pPr algn="ctr"/>
            <a:endParaRPr lang="en-AU" sz="2000" dirty="0"/>
          </a:p>
          <a:p>
            <a:pPr algn="ctr"/>
            <a:r>
              <a:rPr lang="en-AU" sz="2000" dirty="0"/>
              <a:t>Product Development Approach </a:t>
            </a:r>
          </a:p>
          <a:p>
            <a:pPr algn="ctr"/>
            <a:endParaRPr lang="en-AU" sz="2000" dirty="0"/>
          </a:p>
          <a:p>
            <a:pPr algn="ctr"/>
            <a:r>
              <a:rPr lang="en-AU" sz="2000" dirty="0"/>
              <a:t>Prototype Demonstration </a:t>
            </a:r>
          </a:p>
          <a:p>
            <a:pPr algn="ctr"/>
            <a:endParaRPr lang="en-AU" sz="2000" dirty="0"/>
          </a:p>
          <a:p>
            <a:pPr algn="ctr"/>
            <a:r>
              <a:rPr lang="en-AU" sz="2000" dirty="0"/>
              <a:t>Development Challenges and Risk Mitigation</a:t>
            </a:r>
          </a:p>
          <a:p>
            <a:pPr algn="ctr"/>
            <a:r>
              <a:rPr lang="en-AU" sz="2000" dirty="0"/>
              <a:t> </a:t>
            </a:r>
          </a:p>
          <a:p>
            <a:pPr algn="ctr"/>
            <a:r>
              <a:rPr lang="en-AU" sz="2000" dirty="0"/>
              <a:t>UI/UX Development of Future Product Release</a:t>
            </a:r>
          </a:p>
        </p:txBody>
      </p:sp>
    </p:spTree>
    <p:extLst>
      <p:ext uri="{BB962C8B-B14F-4D97-AF65-F5344CB8AC3E}">
        <p14:creationId xmlns:p14="http://schemas.microsoft.com/office/powerpoint/2010/main" val="16605005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12B2F9-1CF0-48E8-BDB5-0FAC4ACECF1E}"/>
              </a:ext>
            </a:extLst>
          </p:cNvPr>
          <p:cNvSpPr/>
          <p:nvPr/>
        </p:nvSpPr>
        <p:spPr>
          <a:xfrm>
            <a:off x="323083" y="141481"/>
            <a:ext cx="5889032" cy="6507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5A742-CF52-4760-85AD-F23A89CBD437}"/>
              </a:ext>
            </a:extLst>
          </p:cNvPr>
          <p:cNvSpPr txBox="1"/>
          <p:nvPr/>
        </p:nvSpPr>
        <p:spPr>
          <a:xfrm>
            <a:off x="1000638" y="1024046"/>
            <a:ext cx="4512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Web browser automation using Selenium.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112E2-D840-4FD2-8786-7C67649DB766}"/>
              </a:ext>
            </a:extLst>
          </p:cNvPr>
          <p:cNvSpPr txBox="1"/>
          <p:nvPr/>
        </p:nvSpPr>
        <p:spPr>
          <a:xfrm>
            <a:off x="628782" y="2455086"/>
            <a:ext cx="5377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Selenium is a portable software-testing framework for web applications. Selenium provides a playback tool for authoring tests without the need to learn a scripting language.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C0EBA-7FFD-4DE7-91DB-92861C67E322}"/>
              </a:ext>
            </a:extLst>
          </p:cNvPr>
          <p:cNvSpPr/>
          <p:nvPr/>
        </p:nvSpPr>
        <p:spPr>
          <a:xfrm>
            <a:off x="312449" y="132892"/>
            <a:ext cx="5899666" cy="61417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Our Task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74230D-CE8A-4734-9139-361333335412}"/>
              </a:ext>
            </a:extLst>
          </p:cNvPr>
          <p:cNvSpPr/>
          <p:nvPr/>
        </p:nvSpPr>
        <p:spPr>
          <a:xfrm>
            <a:off x="323083" y="1688069"/>
            <a:ext cx="5899666" cy="61417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What is Selenium?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BE9A41-9C9F-4476-9E20-E49AA5CAF054}"/>
              </a:ext>
            </a:extLst>
          </p:cNvPr>
          <p:cNvSpPr/>
          <p:nvPr/>
        </p:nvSpPr>
        <p:spPr>
          <a:xfrm>
            <a:off x="6970014" y="5237789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6386241" y="1414079"/>
            <a:ext cx="5088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TEAM 2 </a:t>
            </a:r>
          </a:p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MISSION </a:t>
            </a:r>
          </a:p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PROJECT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656FA-DAE6-4B27-A963-E8FAD76765A8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5725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937075E3-3F11-4E8F-B662-CFCC8AE5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6C6E1D-88F5-446F-81A7-6AEE9C846A92}"/>
              </a:ext>
            </a:extLst>
          </p:cNvPr>
          <p:cNvSpPr/>
          <p:nvPr/>
        </p:nvSpPr>
        <p:spPr>
          <a:xfrm>
            <a:off x="312448" y="127598"/>
            <a:ext cx="6413862" cy="6507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A1567-43D9-4BC0-A053-2877F64ADC13}"/>
              </a:ext>
            </a:extLst>
          </p:cNvPr>
          <p:cNvSpPr/>
          <p:nvPr/>
        </p:nvSpPr>
        <p:spPr>
          <a:xfrm>
            <a:off x="0" y="-20883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D5A7A-1425-4715-A5F2-9D7870F6D078}"/>
              </a:ext>
            </a:extLst>
          </p:cNvPr>
          <p:cNvSpPr txBox="1"/>
          <p:nvPr/>
        </p:nvSpPr>
        <p:spPr>
          <a:xfrm>
            <a:off x="573925" y="849694"/>
            <a:ext cx="586917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700" b="1" dirty="0"/>
              <a:t>Why did we pursue this job to be done?</a:t>
            </a:r>
          </a:p>
          <a:p>
            <a:endParaRPr lang="en-AU" sz="1700" b="1" dirty="0"/>
          </a:p>
          <a:p>
            <a:r>
              <a:rPr lang="en-AU" sz="1700" dirty="0"/>
              <a:t>Across the goods industries, efficiency is accomplished by optimizing supply chain processes. </a:t>
            </a:r>
          </a:p>
          <a:p>
            <a:endParaRPr lang="en-AU" sz="1700" dirty="0"/>
          </a:p>
          <a:p>
            <a:r>
              <a:rPr lang="en-AU" sz="1700" dirty="0"/>
              <a:t>“</a:t>
            </a:r>
            <a:r>
              <a:rPr lang="en-AU" sz="1700" i="1" dirty="0"/>
              <a:t>Technological development through improved supply chain logistics… has boosted operational efficiency”</a:t>
            </a:r>
          </a:p>
          <a:p>
            <a:r>
              <a:rPr lang="en-AU" sz="1700" i="1" dirty="0"/>
              <a:t>– </a:t>
            </a:r>
            <a:r>
              <a:rPr lang="en-AU" sz="1700" b="1" i="1" dirty="0"/>
              <a:t>IBISWorld Industry report on Mobile Phone Retailing</a:t>
            </a:r>
            <a:endParaRPr lang="en-AU" sz="1700" i="1" dirty="0"/>
          </a:p>
          <a:p>
            <a:endParaRPr lang="en-AU" sz="1700" dirty="0"/>
          </a:p>
          <a:p>
            <a:r>
              <a:rPr lang="en-AU" sz="1700" i="1" dirty="0"/>
              <a:t>“Systems have also enabled operators to computerise their inventory, which has led to better stock control and cost efficiencies.</a:t>
            </a:r>
            <a:r>
              <a:rPr lang="en-AU" sz="1700" dirty="0"/>
              <a:t>” </a:t>
            </a:r>
          </a:p>
          <a:p>
            <a:r>
              <a:rPr lang="en-AU" sz="1700" dirty="0"/>
              <a:t>– </a:t>
            </a:r>
            <a:r>
              <a:rPr lang="en-AU" sz="1700" b="1" i="1" dirty="0"/>
              <a:t>IBISWorld Industry report on Construction Material Wholesaling </a:t>
            </a:r>
            <a:endParaRPr lang="en-AU" sz="1700" dirty="0"/>
          </a:p>
          <a:p>
            <a:endParaRPr lang="en-AU" sz="1700" dirty="0"/>
          </a:p>
          <a:p>
            <a:r>
              <a:rPr lang="en-AU" sz="1700" dirty="0"/>
              <a:t>“</a:t>
            </a:r>
            <a:r>
              <a:rPr lang="en-AU" sz="1700" i="1" dirty="0"/>
              <a:t>Large retailers can better control inventory via the use of electronic systems that link retailers to manufacturers, bypassing wholesalers</a:t>
            </a:r>
            <a:r>
              <a:rPr lang="en-AU" sz="1700" dirty="0"/>
              <a:t>.” </a:t>
            </a:r>
          </a:p>
          <a:p>
            <a:r>
              <a:rPr lang="en-AU" sz="1700" b="1" dirty="0"/>
              <a:t>– </a:t>
            </a:r>
            <a:r>
              <a:rPr lang="en-AU" sz="1700" b="1" i="1" dirty="0"/>
              <a:t>IBISWorld industry report on Shoe Retailing</a:t>
            </a:r>
            <a:endParaRPr lang="en-AU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E7567-E42D-4EB6-971D-427543231CCD}"/>
              </a:ext>
            </a:extLst>
          </p:cNvPr>
          <p:cNvSpPr txBox="1"/>
          <p:nvPr/>
        </p:nvSpPr>
        <p:spPr>
          <a:xfrm>
            <a:off x="6704573" y="2103884"/>
            <a:ext cx="4753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INDUSTRY </a:t>
            </a:r>
          </a:p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NEEDS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57C507-B7F9-4204-95DB-FFB7E9B4877F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3A91F-CE20-4952-B639-437DB9A0BE20}"/>
              </a:ext>
            </a:extLst>
          </p:cNvPr>
          <p:cNvSpPr/>
          <p:nvPr/>
        </p:nvSpPr>
        <p:spPr>
          <a:xfrm>
            <a:off x="7119557" y="4496690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372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FD431E-8BF7-4957-93D3-A22AD28F07DB}"/>
              </a:ext>
            </a:extLst>
          </p:cNvPr>
          <p:cNvSpPr/>
          <p:nvPr/>
        </p:nvSpPr>
        <p:spPr>
          <a:xfrm>
            <a:off x="312448" y="171045"/>
            <a:ext cx="6413862" cy="6507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96EBA-9129-409F-9AD1-5898F2F09BAD}"/>
              </a:ext>
            </a:extLst>
          </p:cNvPr>
          <p:cNvSpPr txBox="1"/>
          <p:nvPr/>
        </p:nvSpPr>
        <p:spPr>
          <a:xfrm>
            <a:off x="807970" y="1033319"/>
            <a:ext cx="561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Businesses need to replenish stock.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5443AE-DD17-489F-B689-A1457EF5EF78}"/>
              </a:ext>
            </a:extLst>
          </p:cNvPr>
          <p:cNvSpPr txBox="1"/>
          <p:nvPr/>
        </p:nvSpPr>
        <p:spPr>
          <a:xfrm>
            <a:off x="717698" y="4523592"/>
            <a:ext cx="5336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Automating a simple process can take enormous pressure off an organization by streamlining the process.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9D0410-DB08-4A25-89C5-2EFA6481EBCE}"/>
              </a:ext>
            </a:extLst>
          </p:cNvPr>
          <p:cNvSpPr txBox="1"/>
          <p:nvPr/>
        </p:nvSpPr>
        <p:spPr>
          <a:xfrm>
            <a:off x="666975" y="2511942"/>
            <a:ext cx="5618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System that recognises when stock is at a critical level, then automatically liaises with supplier to replenish stock.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45E06-7030-45D7-B0D4-E4F4AD4D3E24}"/>
              </a:ext>
            </a:extLst>
          </p:cNvPr>
          <p:cNvSpPr/>
          <p:nvPr/>
        </p:nvSpPr>
        <p:spPr>
          <a:xfrm>
            <a:off x="301814" y="158011"/>
            <a:ext cx="6424496" cy="705939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The Job to be Done – The Problem to be Solved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F9ED9F-2E33-4A67-9DAF-12B59546195A}"/>
              </a:ext>
            </a:extLst>
          </p:cNvPr>
          <p:cNvSpPr/>
          <p:nvPr/>
        </p:nvSpPr>
        <p:spPr>
          <a:xfrm>
            <a:off x="312448" y="1669311"/>
            <a:ext cx="6424496" cy="705939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Our Solution: Automatic Stock Replenishment (ASR)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7B1493-FD58-48B0-A2F1-4FF7D28FFB44}"/>
              </a:ext>
            </a:extLst>
          </p:cNvPr>
          <p:cNvSpPr/>
          <p:nvPr/>
        </p:nvSpPr>
        <p:spPr>
          <a:xfrm>
            <a:off x="301814" y="3682958"/>
            <a:ext cx="6424496" cy="705939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Value Proposition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6921833" y="2005849"/>
            <a:ext cx="4659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PROPOSED </a:t>
            </a:r>
          </a:p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PRODUCT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41EDFB-429C-491E-A203-6A6A2882BC2F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8617D7-2AF9-4778-985B-D7DD35C66F90}"/>
              </a:ext>
            </a:extLst>
          </p:cNvPr>
          <p:cNvSpPr/>
          <p:nvPr/>
        </p:nvSpPr>
        <p:spPr>
          <a:xfrm>
            <a:off x="7291443" y="4560394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58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12B2F9-1CF0-48E8-BDB5-0FAC4ACECF1E}"/>
              </a:ext>
            </a:extLst>
          </p:cNvPr>
          <p:cNvSpPr/>
          <p:nvPr/>
        </p:nvSpPr>
        <p:spPr>
          <a:xfrm>
            <a:off x="323083" y="248195"/>
            <a:ext cx="11151220" cy="6400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2E21D1-1BB7-4372-8A77-2C757A28C698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573834" y="239000"/>
            <a:ext cx="10649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PROJECT APPROACH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B32C1-0495-4C6D-83F8-0D187CD9A598}"/>
              </a:ext>
            </a:extLst>
          </p:cNvPr>
          <p:cNvSpPr/>
          <p:nvPr/>
        </p:nvSpPr>
        <p:spPr>
          <a:xfrm>
            <a:off x="323084" y="1471608"/>
            <a:ext cx="5167244" cy="997822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Waterfall Structure incorporated with Design Thinking and Agile techniques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3239F-6BC6-4D2B-8817-61A4F9C0EDB9}"/>
              </a:ext>
            </a:extLst>
          </p:cNvPr>
          <p:cNvSpPr txBox="1"/>
          <p:nvPr/>
        </p:nvSpPr>
        <p:spPr>
          <a:xfrm>
            <a:off x="286918" y="3172356"/>
            <a:ext cx="51672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⁺"/>
            </a:pPr>
            <a:endParaRPr lang="en-AU" sz="2000" dirty="0">
              <a:solidFill>
                <a:sysClr val="windowText" lastClr="000000"/>
              </a:solidFill>
            </a:endParaRPr>
          </a:p>
          <a:p>
            <a:r>
              <a:rPr lang="en-AU" sz="2000" dirty="0">
                <a:solidFill>
                  <a:sysClr val="windowText" lastClr="000000"/>
                </a:solidFill>
              </a:rPr>
              <a:t>+ Emphasise – industry research </a:t>
            </a:r>
          </a:p>
          <a:p>
            <a:r>
              <a:rPr lang="en-AU" sz="2000" dirty="0">
                <a:solidFill>
                  <a:sysClr val="windowText" lastClr="000000"/>
                </a:solidFill>
              </a:rPr>
              <a:t>+ Solution generation &amp; Scope definition</a:t>
            </a:r>
          </a:p>
          <a:p>
            <a:pPr lvl="1"/>
            <a:r>
              <a:rPr lang="en-AU" sz="2000" dirty="0">
                <a:solidFill>
                  <a:sysClr val="windowText" lastClr="000000"/>
                </a:solidFill>
              </a:rPr>
              <a:t>+ Diverge -&gt; exhaustive list of possible solution</a:t>
            </a:r>
          </a:p>
          <a:p>
            <a:pPr lvl="1"/>
            <a:r>
              <a:rPr lang="en-AU" sz="2000" dirty="0">
                <a:solidFill>
                  <a:sysClr val="windowText" lastClr="000000"/>
                </a:solidFill>
              </a:rPr>
              <a:t>+ Converge-&gt; best solution </a:t>
            </a:r>
          </a:p>
          <a:p>
            <a:endParaRPr lang="en-AU" sz="2000" dirty="0">
              <a:solidFill>
                <a:sysClr val="windowText" lastClr="000000"/>
              </a:solidFill>
            </a:endParaRPr>
          </a:p>
          <a:p>
            <a:r>
              <a:rPr lang="en-AU" sz="2000" dirty="0">
                <a:solidFill>
                  <a:sysClr val="windowText" lastClr="000000"/>
                </a:solidFill>
              </a:rPr>
              <a:t>+ Use case finalisation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948F39-EE3A-4844-8FD8-D9CB5B7B56A7}"/>
              </a:ext>
            </a:extLst>
          </p:cNvPr>
          <p:cNvSpPr/>
          <p:nvPr/>
        </p:nvSpPr>
        <p:spPr>
          <a:xfrm>
            <a:off x="323083" y="2558365"/>
            <a:ext cx="5167244" cy="61417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Stage 1: Ideate – Design Thinking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F49E3-1BD9-42F7-8FE3-A5F7034EF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93" y="1471607"/>
            <a:ext cx="6101374" cy="39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933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12B2F9-1CF0-48E8-BDB5-0FAC4ACECF1E}"/>
              </a:ext>
            </a:extLst>
          </p:cNvPr>
          <p:cNvSpPr/>
          <p:nvPr/>
        </p:nvSpPr>
        <p:spPr>
          <a:xfrm>
            <a:off x="352304" y="116449"/>
            <a:ext cx="6285498" cy="6507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2925B9-58E6-4F1A-AB66-3FB81A2FD603}"/>
              </a:ext>
            </a:extLst>
          </p:cNvPr>
          <p:cNvSpPr txBox="1"/>
          <p:nvPr/>
        </p:nvSpPr>
        <p:spPr>
          <a:xfrm>
            <a:off x="368873" y="1936724"/>
            <a:ext cx="63059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ysClr val="windowText" lastClr="000000"/>
                </a:solidFill>
              </a:rPr>
              <a:t>+ Developed through three iterations</a:t>
            </a:r>
          </a:p>
          <a:p>
            <a:r>
              <a:rPr lang="en-AU" sz="2000" dirty="0">
                <a:solidFill>
                  <a:sysClr val="windowText" lastClr="000000"/>
                </a:solidFill>
              </a:rPr>
              <a:t>     + Core function</a:t>
            </a:r>
          </a:p>
          <a:p>
            <a:r>
              <a:rPr lang="en-AU" sz="2000" dirty="0">
                <a:solidFill>
                  <a:sysClr val="windowText" lastClr="000000"/>
                </a:solidFill>
              </a:rPr>
              <a:t>     + Scalability with user friendly configuration </a:t>
            </a:r>
          </a:p>
          <a:p>
            <a:r>
              <a:rPr lang="en-AU" sz="2000" dirty="0">
                <a:solidFill>
                  <a:sysClr val="windowText" lastClr="000000"/>
                </a:solidFill>
              </a:rPr>
              <a:t>     + Expansion with extra functions  </a:t>
            </a:r>
          </a:p>
          <a:p>
            <a:endParaRPr lang="en-AU" sz="2000" dirty="0">
              <a:solidFill>
                <a:sysClr val="windowText" lastClr="000000"/>
              </a:solidFill>
            </a:endParaRPr>
          </a:p>
          <a:p>
            <a:r>
              <a:rPr lang="en-AU" sz="2000" dirty="0">
                <a:solidFill>
                  <a:sysClr val="windowText" lastClr="000000"/>
                </a:solidFill>
              </a:rPr>
              <a:t>+ Modified scrum meeting – frequent progress check</a:t>
            </a:r>
          </a:p>
          <a:p>
            <a:endParaRPr lang="en-AU" sz="2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022B4-346E-49CE-A1CA-30E23F5A4A37}"/>
              </a:ext>
            </a:extLst>
          </p:cNvPr>
          <p:cNvSpPr/>
          <p:nvPr/>
        </p:nvSpPr>
        <p:spPr>
          <a:xfrm>
            <a:off x="341669" y="109081"/>
            <a:ext cx="6296133" cy="997822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Waterfall Structure incorporated with Design Thinking and Agile techniques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14D855-6642-42DE-BCB4-4ACCDCC946DD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558979-3422-4AE5-BD8E-DC6C31F282FB}"/>
              </a:ext>
            </a:extLst>
          </p:cNvPr>
          <p:cNvSpPr/>
          <p:nvPr/>
        </p:nvSpPr>
        <p:spPr>
          <a:xfrm>
            <a:off x="350315" y="1268068"/>
            <a:ext cx="6305971" cy="61417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Stage 2: Build &amp; Test (Agile &amp; Scrum)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7003554" y="2146047"/>
            <a:ext cx="446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PROJECT </a:t>
            </a:r>
          </a:p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APPROACH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111CFD-5D14-490F-9F40-994220A60DDF}"/>
              </a:ext>
            </a:extLst>
          </p:cNvPr>
          <p:cNvSpPr/>
          <p:nvPr/>
        </p:nvSpPr>
        <p:spPr>
          <a:xfrm>
            <a:off x="7273854" y="4614960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84BA6A-3E44-4194-996C-F1AAF320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69" y="4138629"/>
            <a:ext cx="3028778" cy="2271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1000" endPos="22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47585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3370776" y="2761600"/>
            <a:ext cx="511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PROTOTYPE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41EDFB-429C-491E-A203-6A6A2882BC2F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55218-9F65-456E-A1D2-278A79B4784D}"/>
              </a:ext>
            </a:extLst>
          </p:cNvPr>
          <p:cNvSpPr/>
          <p:nvPr/>
        </p:nvSpPr>
        <p:spPr>
          <a:xfrm>
            <a:off x="3965637" y="3999407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2837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96EF6-750A-4FD0-9BE6-D5E6071DD822}"/>
              </a:ext>
            </a:extLst>
          </p:cNvPr>
          <p:cNvSpPr/>
          <p:nvPr/>
        </p:nvSpPr>
        <p:spPr>
          <a:xfrm>
            <a:off x="717698" y="1583579"/>
            <a:ext cx="1206631" cy="2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wooden bench&#10;&#10;Description generated with very high confidence">
            <a:extLst>
              <a:ext uri="{FF2B5EF4-FFF2-40B4-BE49-F238E27FC236}">
                <a16:creationId xmlns:a16="http://schemas.microsoft.com/office/drawing/2014/main" id="{E5EAA682-23F5-4340-93AA-DFBBE451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-11358"/>
            <a:ext cx="12192000" cy="68693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FD431E-8BF7-4957-93D3-A22AD28F07DB}"/>
              </a:ext>
            </a:extLst>
          </p:cNvPr>
          <p:cNvSpPr/>
          <p:nvPr/>
        </p:nvSpPr>
        <p:spPr>
          <a:xfrm>
            <a:off x="312448" y="171045"/>
            <a:ext cx="6413862" cy="6507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AA47-95B2-4188-8C74-8CB5037FD80E}"/>
              </a:ext>
            </a:extLst>
          </p:cNvPr>
          <p:cNvSpPr/>
          <p:nvPr/>
        </p:nvSpPr>
        <p:spPr>
          <a:xfrm>
            <a:off x="-10633" y="6495119"/>
            <a:ext cx="3327991" cy="366088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96EBA-9129-409F-9AD1-5898F2F09BAD}"/>
              </a:ext>
            </a:extLst>
          </p:cNvPr>
          <p:cNvSpPr txBox="1"/>
          <p:nvPr/>
        </p:nvSpPr>
        <p:spPr>
          <a:xfrm>
            <a:off x="704891" y="1176551"/>
            <a:ext cx="5618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Other potentials:</a:t>
            </a:r>
          </a:p>
          <a:p>
            <a:endParaRPr lang="en-AU" sz="2000" dirty="0"/>
          </a:p>
          <a:p>
            <a:pPr marL="285750" indent="-285750">
              <a:buFont typeface="Calibri" panose="020F0502020204030204" pitchFamily="34" charset="0"/>
              <a:buChar char="⁺"/>
            </a:pPr>
            <a:r>
              <a:rPr lang="en-AU" sz="2000" dirty="0"/>
              <a:t>Market research via photographic recognition</a:t>
            </a:r>
          </a:p>
          <a:p>
            <a:endParaRPr lang="en-AU" sz="2000" dirty="0"/>
          </a:p>
          <a:p>
            <a:pPr marL="285750" indent="-285750">
              <a:buFont typeface="Calibri" panose="020F0502020204030204" pitchFamily="34" charset="0"/>
              <a:buChar char="⁺"/>
            </a:pPr>
            <a:r>
              <a:rPr lang="en-AU" sz="2000" dirty="0"/>
              <a:t>Price comparison apps for consumers</a:t>
            </a:r>
          </a:p>
          <a:p>
            <a:endParaRPr lang="en-AU" sz="2000" dirty="0"/>
          </a:p>
          <a:p>
            <a:pPr marL="285750" indent="-285750">
              <a:buFont typeface="Calibri" panose="020F0502020204030204" pitchFamily="34" charset="0"/>
              <a:buChar char="⁺"/>
            </a:pPr>
            <a:r>
              <a:rPr lang="en-AU" sz="2000" dirty="0"/>
              <a:t>Recording Sales Data</a:t>
            </a:r>
          </a:p>
          <a:p>
            <a:endParaRPr lang="en-AU" sz="2000" dirty="0"/>
          </a:p>
          <a:p>
            <a:pPr marL="285750" indent="-285750">
              <a:buFont typeface="Calibri" panose="020F0502020204030204" pitchFamily="34" charset="0"/>
              <a:buChar char="⁺"/>
            </a:pPr>
            <a:r>
              <a:rPr lang="en-AU" sz="2000" dirty="0"/>
              <a:t>Real-time analytics of stock trading (in conjunction with other applications i.e. Splunk)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45E06-7030-45D7-B0D4-E4F4AD4D3E24}"/>
              </a:ext>
            </a:extLst>
          </p:cNvPr>
          <p:cNvSpPr/>
          <p:nvPr/>
        </p:nvSpPr>
        <p:spPr>
          <a:xfrm>
            <a:off x="301814" y="158011"/>
            <a:ext cx="6424496" cy="705939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The scopes of the project extends far beyond this.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35529-42E3-4C24-81A1-18B32BED4EF8}"/>
              </a:ext>
            </a:extLst>
          </p:cNvPr>
          <p:cNvSpPr txBox="1"/>
          <p:nvPr/>
        </p:nvSpPr>
        <p:spPr>
          <a:xfrm>
            <a:off x="6951913" y="2146047"/>
            <a:ext cx="4659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PROTOTYPE</a:t>
            </a:r>
          </a:p>
          <a:p>
            <a:pPr algn="ctr"/>
            <a:r>
              <a:rPr lang="en-AU" sz="8000" b="1" dirty="0">
                <a:solidFill>
                  <a:srgbClr val="28EC73"/>
                </a:solidFill>
                <a:latin typeface="Franklin Gothic Medium Cond" panose="020B0606030402020204" pitchFamily="34" charset="0"/>
              </a:rPr>
              <a:t>SCOPE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41EDFB-429C-491E-A203-6A6A2882BC2F}"/>
              </a:ext>
            </a:extLst>
          </p:cNvPr>
          <p:cNvSpPr/>
          <p:nvPr/>
        </p:nvSpPr>
        <p:spPr>
          <a:xfrm rot="16200000">
            <a:off x="8594834" y="3245593"/>
            <a:ext cx="6869359" cy="355454"/>
          </a:xfrm>
          <a:prstGeom prst="rect">
            <a:avLst/>
          </a:prstGeom>
          <a:solidFill>
            <a:srgbClr val="28E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B4B5BA-E298-497F-A75C-9132631DC47A}"/>
              </a:ext>
            </a:extLst>
          </p:cNvPr>
          <p:cNvSpPr/>
          <p:nvPr/>
        </p:nvSpPr>
        <p:spPr>
          <a:xfrm>
            <a:off x="7321523" y="4696982"/>
            <a:ext cx="3920514" cy="17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022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1098</Words>
  <Application>Microsoft Office PowerPoint</Application>
  <PresentationFormat>Widescreen</PresentationFormat>
  <Paragraphs>265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Suling Neav</dc:creator>
  <cp:lastModifiedBy>wang alice</cp:lastModifiedBy>
  <cp:revision>316</cp:revision>
  <dcterms:created xsi:type="dcterms:W3CDTF">2018-02-20T10:21:18Z</dcterms:created>
  <dcterms:modified xsi:type="dcterms:W3CDTF">2018-02-22T00:15:32Z</dcterms:modified>
</cp:coreProperties>
</file>