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showSpecialPlsOnTitleSld="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embeddedFontLst>
    <p:embeddedFont>
      <p:font typeface="Montserrat"/>
      <p:regular r:id="rId22"/>
      <p:bold r:id="rId23"/>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Montserrat-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 name="Shape 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Title Screen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One Column Layout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One Column Layout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One Column Layout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1" name="Shape 1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One Column Layout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One Column Layout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One Column Layout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One Column Layout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One Column Layout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One Column Layout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One Column Layout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One Column Layout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One Column Layout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One Column Layout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2111123"/>
            <a:ext cx="7772400" cy="1546500"/>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685800" y="3786737"/>
            <a:ext cx="7772400" cy="1046400"/>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5875079"/>
            <a:ext cx="8229600" cy="69270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0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4.png"/><Relationship Id="rId4" Type="http://schemas.openxmlformats.org/officeDocument/2006/relationships/image" Target="../media/image0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4.png"/><Relationship Id="rId4" Type="http://schemas.openxmlformats.org/officeDocument/2006/relationships/image" Target="../media/image0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4.png"/><Relationship Id="rId4" Type="http://schemas.openxmlformats.org/officeDocument/2006/relationships/image" Target="../media/image00.png"/><Relationship Id="rId5"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4.png"/><Relationship Id="rId4" Type="http://schemas.openxmlformats.org/officeDocument/2006/relationships/image" Target="../media/image03.png"/><Relationship Id="rId5" Type="http://schemas.openxmlformats.org/officeDocument/2006/relationships/image" Target="../media/image05.png"/><Relationship Id="rId6" Type="http://schemas.openxmlformats.org/officeDocument/2006/relationships/image" Target="../media/image06.png"/><Relationship Id="rId7" Type="http://schemas.openxmlformats.org/officeDocument/2006/relationships/image" Target="../media/image10.png"/><Relationship Id="rId8" Type="http://schemas.openxmlformats.org/officeDocument/2006/relationships/image" Target="../media/image0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9" name="Shape 29"/>
        <p:cNvGrpSpPr/>
        <p:nvPr/>
      </p:nvGrpSpPr>
      <p:grpSpPr>
        <a:xfrm>
          <a:off x="0" y="0"/>
          <a:ext cx="0" cy="0"/>
          <a:chOff x="0" y="0"/>
          <a:chExt cx="0" cy="0"/>
        </a:xfrm>
      </p:grpSpPr>
      <p:sp>
        <p:nvSpPr>
          <p:cNvPr id="30" name="Shape 30"/>
          <p:cNvSpPr txBox="1"/>
          <p:nvPr/>
        </p:nvSpPr>
        <p:spPr>
          <a:xfrm>
            <a:off x="0" y="1399683"/>
            <a:ext cx="9144000" cy="2884499"/>
          </a:xfrm>
          <a:prstGeom prst="rect">
            <a:avLst/>
          </a:prstGeom>
          <a:noFill/>
          <a:ln>
            <a:noFill/>
          </a:ln>
        </p:spPr>
        <p:txBody>
          <a:bodyPr anchorCtr="0" anchor="ctr" bIns="91425" lIns="91425" rIns="91425" tIns="91425">
            <a:noAutofit/>
          </a:bodyPr>
          <a:lstStyle/>
          <a:p>
            <a:pPr algn="ctr">
              <a:spcBef>
                <a:spcPts val="0"/>
              </a:spcBef>
              <a:buNone/>
            </a:pPr>
            <a:r>
              <a:rPr lang="en" sz="4500">
                <a:solidFill>
                  <a:srgbClr val="FFFFFF"/>
                </a:solidFill>
                <a:latin typeface="Montserrat"/>
                <a:ea typeface="Montserrat"/>
                <a:cs typeface="Montserrat"/>
                <a:sym typeface="Montserrat"/>
              </a:rPr>
              <a:t>Space Apps Challenge </a:t>
            </a:r>
          </a:p>
        </p:txBody>
      </p:sp>
      <p:pic>
        <p:nvPicPr>
          <p:cNvPr id="31" name="Shape 31"/>
          <p:cNvPicPr preferRelativeResize="0"/>
          <p:nvPr/>
        </p:nvPicPr>
        <p:blipFill>
          <a:blip r:embed="rId4">
            <a:alphaModFix/>
          </a:blip>
          <a:stretch>
            <a:fillRect/>
          </a:stretch>
        </p:blipFill>
        <p:spPr>
          <a:xfrm>
            <a:off x="3201175" y="5734933"/>
            <a:ext cx="2741653" cy="555148"/>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lgn="ctr">
              <a:spcBef>
                <a:spcPts val="0"/>
              </a:spcBef>
              <a:buNone/>
            </a:pPr>
            <a:r>
              <a:rPr lang="en">
                <a:solidFill>
                  <a:srgbClr val="434343"/>
                </a:solidFill>
                <a:latin typeface="Montserrat"/>
                <a:ea typeface="Montserrat"/>
                <a:cs typeface="Montserrat"/>
                <a:sym typeface="Montserrat"/>
              </a:rPr>
              <a:t>Judging </a:t>
            </a:r>
          </a:p>
        </p:txBody>
      </p:sp>
      <p:sp>
        <p:nvSpPr>
          <p:cNvPr id="135" name="Shape 135"/>
          <p:cNvSpPr txBox="1"/>
          <p:nvPr>
            <p:ph idx="1" type="body"/>
          </p:nvPr>
        </p:nvSpPr>
        <p:spPr>
          <a:xfrm>
            <a:off x="457200" y="1202475"/>
            <a:ext cx="8229600" cy="49697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b="1" lang="en" sz="1800">
                <a:solidFill>
                  <a:srgbClr val="434343"/>
                </a:solidFill>
                <a:latin typeface="Montserrat"/>
                <a:ea typeface="Montserrat"/>
                <a:cs typeface="Montserrat"/>
                <a:sym typeface="Montserrat"/>
              </a:rPr>
              <a:t>LOCAL JUDGING</a:t>
            </a:r>
          </a:p>
          <a:p>
            <a:pPr indent="-342900" lvl="0" marL="457200" rtl="0">
              <a:spcBef>
                <a:spcPts val="0"/>
              </a:spcBef>
              <a:buClr>
                <a:srgbClr val="434343"/>
              </a:buClr>
              <a:buSzPct val="100000"/>
              <a:buFont typeface="Montserrat"/>
              <a:buChar char="➔"/>
            </a:pPr>
            <a:r>
              <a:rPr lang="en" sz="1800">
                <a:solidFill>
                  <a:srgbClr val="434343"/>
                </a:solidFill>
                <a:latin typeface="Montserrat"/>
                <a:ea typeface="Montserrat"/>
                <a:cs typeface="Montserrat"/>
                <a:sym typeface="Montserrat"/>
              </a:rPr>
              <a:t>This judging occurred at the physical HUBS and was used to short list projects for the global competition. </a:t>
            </a:r>
          </a:p>
          <a:p>
            <a:pPr indent="-342900" lvl="0" marL="457200" rtl="0">
              <a:spcBef>
                <a:spcPts val="0"/>
              </a:spcBef>
              <a:buClr>
                <a:srgbClr val="434343"/>
              </a:buClr>
              <a:buSzPct val="100000"/>
              <a:buFont typeface="Montserrat"/>
              <a:buChar char="➔"/>
            </a:pPr>
            <a:r>
              <a:rPr lang="en" sz="1800">
                <a:solidFill>
                  <a:srgbClr val="434343"/>
                </a:solidFill>
                <a:latin typeface="Montserrat"/>
                <a:ea typeface="Montserrat"/>
                <a:cs typeface="Montserrat"/>
                <a:sym typeface="Montserrat"/>
              </a:rPr>
              <a:t>Nasa allowed the local “collaborators”  to set the judging categories and processes. </a:t>
            </a:r>
          </a:p>
          <a:p>
            <a:pPr indent="-342900" lvl="0" marL="457200" rtl="0">
              <a:spcBef>
                <a:spcPts val="0"/>
              </a:spcBef>
              <a:buClr>
                <a:srgbClr val="434343"/>
              </a:buClr>
              <a:buSzPct val="100000"/>
              <a:buFont typeface="Montserrat"/>
              <a:buChar char="➔"/>
            </a:pPr>
            <a:r>
              <a:rPr lang="en" sz="1800">
                <a:solidFill>
                  <a:srgbClr val="434343"/>
                </a:solidFill>
                <a:latin typeface="Montserrat"/>
                <a:ea typeface="Montserrat"/>
                <a:cs typeface="Montserrat"/>
                <a:sym typeface="Montserrat"/>
              </a:rPr>
              <a:t>Each local event could nominate up to two projects to advance to global judging.</a:t>
            </a:r>
          </a:p>
          <a:p>
            <a:pPr lvl="0" rtl="0">
              <a:spcBef>
                <a:spcPts val="0"/>
              </a:spcBef>
              <a:buNone/>
            </a:pPr>
            <a:r>
              <a:t/>
            </a:r>
            <a:endParaRPr sz="1800">
              <a:solidFill>
                <a:srgbClr val="434343"/>
              </a:solidFill>
              <a:latin typeface="Montserrat"/>
              <a:ea typeface="Montserrat"/>
              <a:cs typeface="Montserrat"/>
              <a:sym typeface="Montserrat"/>
            </a:endParaRPr>
          </a:p>
          <a:p>
            <a:pPr lvl="0" rtl="0">
              <a:spcBef>
                <a:spcPts val="0"/>
              </a:spcBef>
              <a:buNone/>
            </a:pPr>
            <a:r>
              <a:rPr b="1" lang="en" sz="1800">
                <a:solidFill>
                  <a:srgbClr val="434343"/>
                </a:solidFill>
                <a:latin typeface="Montserrat"/>
                <a:ea typeface="Montserrat"/>
                <a:cs typeface="Montserrat"/>
                <a:sym typeface="Montserrat"/>
              </a:rPr>
              <a:t>GLOBAL JUDGING</a:t>
            </a:r>
          </a:p>
          <a:p>
            <a:pPr indent="-342900" lvl="0" marL="457200" rtl="0">
              <a:spcBef>
                <a:spcPts val="0"/>
              </a:spcBef>
              <a:buClr>
                <a:srgbClr val="434343"/>
              </a:buClr>
              <a:buSzPct val="100000"/>
              <a:buFont typeface="Montserrat"/>
              <a:buChar char="➔"/>
            </a:pPr>
            <a:r>
              <a:rPr lang="en" sz="1800">
                <a:solidFill>
                  <a:srgbClr val="434343"/>
                </a:solidFill>
                <a:latin typeface="Montserrat"/>
                <a:ea typeface="Montserrat"/>
                <a:cs typeface="Montserrat"/>
                <a:sym typeface="Montserrat"/>
              </a:rPr>
              <a:t>In the global judging round, a panel of NASA judges selected the winners in each of the five finalist categories: Best Mission Concept, Best Use of Hardware, Best Use of Data, Most Inspiring, and Galactic Impact based on the Judging Criteria on the next page.</a:t>
            </a:r>
          </a:p>
          <a:p>
            <a:pPr lvl="0" rtl="0">
              <a:spcBef>
                <a:spcPts val="0"/>
              </a:spcBef>
              <a:buNone/>
            </a:pPr>
            <a:r>
              <a:t/>
            </a:r>
            <a:endParaRPr sz="1800">
              <a:solidFill>
                <a:srgbClr val="434343"/>
              </a:solidFill>
              <a:latin typeface="Montserrat"/>
              <a:ea typeface="Montserrat"/>
              <a:cs typeface="Montserrat"/>
              <a:sym typeface="Montserrat"/>
            </a:endParaRPr>
          </a:p>
          <a:p>
            <a:pPr lvl="0" rtl="0">
              <a:spcBef>
                <a:spcPts val="0"/>
              </a:spcBef>
              <a:buNone/>
            </a:pPr>
            <a:r>
              <a:rPr lang="en" sz="1800">
                <a:solidFill>
                  <a:srgbClr val="434343"/>
                </a:solidFill>
                <a:latin typeface="Montserrat"/>
                <a:ea typeface="Montserrat"/>
                <a:cs typeface="Montserrat"/>
                <a:sym typeface="Montserrat"/>
              </a:rPr>
              <a:t> </a:t>
            </a:r>
          </a:p>
          <a:p>
            <a:pPr lvl="0" rtl="0">
              <a:spcBef>
                <a:spcPts val="0"/>
              </a:spcBef>
              <a:buClr>
                <a:schemeClr val="dk1"/>
              </a:buClr>
              <a:buFont typeface="Arial"/>
              <a:buNone/>
            </a:pPr>
            <a:r>
              <a:t/>
            </a:r>
            <a:endParaRPr sz="1800">
              <a:solidFill>
                <a:srgbClr val="434343"/>
              </a:solidFill>
              <a:latin typeface="Montserrat"/>
              <a:ea typeface="Montserrat"/>
              <a:cs typeface="Montserrat"/>
              <a:sym typeface="Montserrat"/>
            </a:endParaRPr>
          </a:p>
          <a:p>
            <a:pPr lvl="0" rtl="0">
              <a:spcBef>
                <a:spcPts val="0"/>
              </a:spcBef>
              <a:buNone/>
            </a:pPr>
            <a:r>
              <a:t/>
            </a:r>
            <a:endParaRPr sz="1800">
              <a:solidFill>
                <a:srgbClr val="434343"/>
              </a:solidFill>
              <a:latin typeface="Montserrat"/>
              <a:ea typeface="Montserrat"/>
              <a:cs typeface="Montserrat"/>
              <a:sym typeface="Montserrat"/>
            </a:endParaRPr>
          </a:p>
        </p:txBody>
      </p:sp>
      <p:pic>
        <p:nvPicPr>
          <p:cNvPr id="136" name="Shape 136"/>
          <p:cNvPicPr preferRelativeResize="0"/>
          <p:nvPr/>
        </p:nvPicPr>
        <p:blipFill>
          <a:blip r:embed="rId3">
            <a:alphaModFix amt="25000"/>
          </a:blip>
          <a:stretch>
            <a:fillRect/>
          </a:stretch>
        </p:blipFill>
        <p:spPr>
          <a:xfrm>
            <a:off x="7388800" y="6338450"/>
            <a:ext cx="1525528" cy="308899"/>
          </a:xfrm>
          <a:prstGeom prst="rect">
            <a:avLst/>
          </a:prstGeom>
          <a:noFill/>
          <a:ln>
            <a:noFill/>
          </a:ln>
        </p:spPr>
      </p:pic>
      <p:sp>
        <p:nvSpPr>
          <p:cNvPr id="137" name="Shape 137"/>
          <p:cNvSpPr txBox="1"/>
          <p:nvPr/>
        </p:nvSpPr>
        <p:spPr>
          <a:xfrm>
            <a:off x="2780275" y="4124075"/>
            <a:ext cx="474899" cy="2433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138" name="Shape 138"/>
          <p:cNvSpPr/>
          <p:nvPr/>
        </p:nvSpPr>
        <p:spPr>
          <a:xfrm rot="10800000">
            <a:off x="8506699" y="-50"/>
            <a:ext cx="637200" cy="637200"/>
          </a:xfrm>
          <a:prstGeom prst="rtTriangle">
            <a:avLst/>
          </a:prstGeom>
          <a:solidFill>
            <a:srgbClr val="19D1C3"/>
          </a:solidFill>
          <a:ln>
            <a:noFill/>
          </a:ln>
        </p:spPr>
        <p:txBody>
          <a:bodyPr anchorCtr="0" anchor="ctr" bIns="91425" lIns="91425" rIns="91425" tIns="91425">
            <a:noAutofit/>
          </a:bodyPr>
          <a:lstStyle/>
          <a:p>
            <a:pPr>
              <a:spcBef>
                <a:spcPts val="0"/>
              </a:spcBef>
              <a:buNone/>
            </a:pPr>
            <a:r>
              <a:t/>
            </a:r>
            <a:endParaRPr/>
          </a:p>
        </p:txBody>
      </p:sp>
      <p:sp>
        <p:nvSpPr>
          <p:cNvPr id="139" name="Shape 139"/>
          <p:cNvSpPr txBox="1"/>
          <p:nvPr>
            <p:ph idx="12" type="sldNum"/>
          </p:nvPr>
        </p:nvSpPr>
        <p:spPr>
          <a:xfrm>
            <a:off x="8556800" y="9875"/>
            <a:ext cx="587100" cy="309000"/>
          </a:xfrm>
          <a:prstGeom prst="rect">
            <a:avLst/>
          </a:prstGeom>
        </p:spPr>
        <p:txBody>
          <a:bodyPr anchorCtr="0" anchor="ctr" bIns="91425" lIns="91425" rIns="91425" tIns="91425">
            <a:noAutofit/>
          </a:bodyPr>
          <a:lstStyle/>
          <a:p>
            <a:pPr lvl="0" rtl="0">
              <a:spcBef>
                <a:spcPts val="0"/>
              </a:spcBef>
              <a:buNone/>
            </a:pPr>
            <a:fld id="{00000000-1234-1234-1234-123412341234}" type="slidenum">
              <a:rPr b="1" lang="en" sz="1400">
                <a:solidFill>
                  <a:srgbClr val="FFFFFF"/>
                </a:solidFill>
                <a:latin typeface="Montserrat"/>
                <a:ea typeface="Montserrat"/>
                <a:cs typeface="Montserrat"/>
                <a:sym typeface="Montserrat"/>
              </a:rPr>
              <a:t>‹#›</a:t>
            </a:fld>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lgn="ctr">
              <a:spcBef>
                <a:spcPts val="0"/>
              </a:spcBef>
              <a:buNone/>
            </a:pPr>
            <a:r>
              <a:rPr lang="en">
                <a:solidFill>
                  <a:srgbClr val="434343"/>
                </a:solidFill>
                <a:latin typeface="Montserrat"/>
                <a:ea typeface="Montserrat"/>
                <a:cs typeface="Montserrat"/>
                <a:sym typeface="Montserrat"/>
              </a:rPr>
              <a:t>Global Judging Criteria </a:t>
            </a:r>
          </a:p>
        </p:txBody>
      </p:sp>
      <p:sp>
        <p:nvSpPr>
          <p:cNvPr id="145" name="Shape 145"/>
          <p:cNvSpPr txBox="1"/>
          <p:nvPr>
            <p:ph idx="1" type="body"/>
          </p:nvPr>
        </p:nvSpPr>
        <p:spPr>
          <a:xfrm>
            <a:off x="457200" y="1527600"/>
            <a:ext cx="8229600" cy="5330400"/>
          </a:xfrm>
          <a:prstGeom prst="rect">
            <a:avLst/>
          </a:prstGeom>
        </p:spPr>
        <p:txBody>
          <a:bodyPr anchorCtr="0" anchor="t" bIns="91425" lIns="91425" rIns="91425" tIns="91425">
            <a:noAutofit/>
          </a:bodyPr>
          <a:lstStyle/>
          <a:p>
            <a:pPr lvl="0" rtl="0">
              <a:spcBef>
                <a:spcPts val="0"/>
              </a:spcBef>
              <a:buNone/>
            </a:pPr>
            <a:r>
              <a:rPr b="1" lang="en" sz="1400">
                <a:solidFill>
                  <a:srgbClr val="434343"/>
                </a:solidFill>
                <a:latin typeface="Montserrat"/>
                <a:ea typeface="Montserrat"/>
                <a:cs typeface="Montserrat"/>
                <a:sym typeface="Montserrat"/>
              </a:rPr>
              <a:t>Impact</a:t>
            </a:r>
          </a:p>
          <a:p>
            <a:pPr lvl="0" rtl="0">
              <a:spcBef>
                <a:spcPts val="0"/>
              </a:spcBef>
              <a:buNone/>
            </a:pPr>
            <a:r>
              <a:rPr lang="en" sz="1400">
                <a:solidFill>
                  <a:srgbClr val="434343"/>
                </a:solidFill>
                <a:latin typeface="Montserrat"/>
                <a:ea typeface="Montserrat"/>
                <a:cs typeface="Montserrat"/>
                <a:sym typeface="Montserrat"/>
              </a:rPr>
              <a:t> How much impact (quality and quantity) can this project have? Does it solve a big problem or a little problem?</a:t>
            </a:r>
          </a:p>
          <a:p>
            <a:pPr lvl="0" rtl="0">
              <a:spcBef>
                <a:spcPts val="0"/>
              </a:spcBef>
              <a:buNone/>
            </a:pPr>
            <a:r>
              <a:rPr b="1" lang="en" sz="1400">
                <a:solidFill>
                  <a:srgbClr val="434343"/>
                </a:solidFill>
                <a:latin typeface="Montserrat"/>
                <a:ea typeface="Montserrat"/>
                <a:cs typeface="Montserrat"/>
                <a:sym typeface="Montserrat"/>
              </a:rPr>
              <a:t>Creativity</a:t>
            </a:r>
          </a:p>
          <a:p>
            <a:pPr lvl="0" rtl="0">
              <a:spcBef>
                <a:spcPts val="0"/>
              </a:spcBef>
              <a:buNone/>
            </a:pPr>
            <a:r>
              <a:rPr lang="en" sz="1400">
                <a:solidFill>
                  <a:srgbClr val="434343"/>
                </a:solidFill>
                <a:latin typeface="Montserrat"/>
                <a:ea typeface="Montserrat"/>
                <a:cs typeface="Montserrat"/>
                <a:sym typeface="Montserrat"/>
              </a:rPr>
              <a:t>How creative is the approach? Is the project new and something that hasn’t been attempted before? Is it something that isn't being addressed by the market?</a:t>
            </a:r>
          </a:p>
          <a:p>
            <a:pPr lvl="0" rtl="0">
              <a:spcBef>
                <a:spcPts val="0"/>
              </a:spcBef>
              <a:buNone/>
            </a:pPr>
            <a:r>
              <a:rPr b="1" lang="en" sz="1400">
                <a:solidFill>
                  <a:srgbClr val="434343"/>
                </a:solidFill>
                <a:latin typeface="Montserrat"/>
                <a:ea typeface="Montserrat"/>
                <a:cs typeface="Montserrat"/>
                <a:sym typeface="Montserrat"/>
              </a:rPr>
              <a:t>Product</a:t>
            </a:r>
          </a:p>
          <a:p>
            <a:pPr lvl="0" rtl="0">
              <a:spcBef>
                <a:spcPts val="0"/>
              </a:spcBef>
              <a:buNone/>
            </a:pPr>
            <a:r>
              <a:rPr lang="en" sz="1400">
                <a:solidFill>
                  <a:srgbClr val="434343"/>
                </a:solidFill>
                <a:latin typeface="Montserrat"/>
                <a:ea typeface="Montserrat"/>
                <a:cs typeface="Montserrat"/>
                <a:sym typeface="Montserrat"/>
              </a:rPr>
              <a:t>How well does this project fit the needs of the challenge it addresses? How user friendly is the technology? Is it a complete solution or does it have a long way to go?</a:t>
            </a:r>
          </a:p>
          <a:p>
            <a:pPr lvl="0" rtl="0">
              <a:spcBef>
                <a:spcPts val="0"/>
              </a:spcBef>
              <a:buNone/>
            </a:pPr>
            <a:r>
              <a:rPr b="1" lang="en" sz="1400">
                <a:solidFill>
                  <a:srgbClr val="434343"/>
                </a:solidFill>
                <a:latin typeface="Montserrat"/>
                <a:ea typeface="Montserrat"/>
                <a:cs typeface="Montserrat"/>
                <a:sym typeface="Montserrat"/>
              </a:rPr>
              <a:t>Sustainability</a:t>
            </a:r>
          </a:p>
          <a:p>
            <a:pPr lvl="0" rtl="0">
              <a:spcBef>
                <a:spcPts val="0"/>
              </a:spcBef>
              <a:buNone/>
            </a:pPr>
            <a:r>
              <a:rPr lang="en" sz="1400">
                <a:solidFill>
                  <a:srgbClr val="434343"/>
                </a:solidFill>
                <a:latin typeface="Montserrat"/>
                <a:ea typeface="Montserrat"/>
                <a:cs typeface="Montserrat"/>
                <a:sym typeface="Montserrat"/>
              </a:rPr>
              <a:t> How good is the plan for next steps? How prepared is the project team to continue their work beyond the event? Is the project organized in a way so others can take the project to the next level?</a:t>
            </a:r>
          </a:p>
          <a:p>
            <a:pPr lvl="0" rtl="0">
              <a:spcBef>
                <a:spcPts val="0"/>
              </a:spcBef>
              <a:buNone/>
            </a:pPr>
            <a:r>
              <a:rPr b="1" lang="en" sz="1400">
                <a:solidFill>
                  <a:srgbClr val="434343"/>
                </a:solidFill>
                <a:latin typeface="Montserrat"/>
                <a:ea typeface="Montserrat"/>
                <a:cs typeface="Montserrat"/>
                <a:sym typeface="Montserrat"/>
              </a:rPr>
              <a:t>Presentation</a:t>
            </a:r>
          </a:p>
          <a:p>
            <a:pPr lvl="0" rtl="0">
              <a:spcBef>
                <a:spcPts val="0"/>
              </a:spcBef>
              <a:buNone/>
            </a:pPr>
            <a:r>
              <a:rPr lang="en" sz="1400">
                <a:solidFill>
                  <a:srgbClr val="434343"/>
                </a:solidFill>
                <a:latin typeface="Montserrat"/>
                <a:ea typeface="Montserrat"/>
                <a:cs typeface="Montserrat"/>
                <a:sym typeface="Montserrat"/>
              </a:rPr>
              <a:t>How well did the team communicate their project? Are they effective in telling the story of the project and why it is important?</a:t>
            </a:r>
          </a:p>
          <a:p>
            <a:pPr lvl="0" rtl="0">
              <a:spcBef>
                <a:spcPts val="0"/>
              </a:spcBef>
              <a:buNone/>
            </a:pPr>
            <a:r>
              <a:t/>
            </a:r>
            <a:endParaRPr sz="1400">
              <a:solidFill>
                <a:srgbClr val="434343"/>
              </a:solidFill>
              <a:latin typeface="Montserrat"/>
              <a:ea typeface="Montserrat"/>
              <a:cs typeface="Montserrat"/>
              <a:sym typeface="Montserrat"/>
            </a:endParaRPr>
          </a:p>
          <a:p>
            <a:pPr lvl="0" rtl="0">
              <a:spcBef>
                <a:spcPts val="0"/>
              </a:spcBef>
              <a:buNone/>
            </a:pPr>
            <a:r>
              <a:t/>
            </a:r>
            <a:endParaRPr sz="1800">
              <a:solidFill>
                <a:srgbClr val="434343"/>
              </a:solidFill>
              <a:latin typeface="Montserrat"/>
              <a:ea typeface="Montserrat"/>
              <a:cs typeface="Montserrat"/>
              <a:sym typeface="Montserrat"/>
            </a:endParaRPr>
          </a:p>
          <a:p>
            <a:pPr lvl="0" rtl="0">
              <a:spcBef>
                <a:spcPts val="0"/>
              </a:spcBef>
              <a:buNone/>
            </a:pPr>
            <a:r>
              <a:t/>
            </a:r>
            <a:endParaRPr sz="1800">
              <a:solidFill>
                <a:srgbClr val="434343"/>
              </a:solidFill>
              <a:latin typeface="Montserrat"/>
              <a:ea typeface="Montserrat"/>
              <a:cs typeface="Montserrat"/>
              <a:sym typeface="Montserrat"/>
            </a:endParaRPr>
          </a:p>
        </p:txBody>
      </p:sp>
      <p:pic>
        <p:nvPicPr>
          <p:cNvPr id="146" name="Shape 146"/>
          <p:cNvPicPr preferRelativeResize="0"/>
          <p:nvPr/>
        </p:nvPicPr>
        <p:blipFill>
          <a:blip r:embed="rId3">
            <a:alphaModFix amt="25000"/>
          </a:blip>
          <a:stretch>
            <a:fillRect/>
          </a:stretch>
        </p:blipFill>
        <p:spPr>
          <a:xfrm>
            <a:off x="7388800" y="6338450"/>
            <a:ext cx="1525528" cy="308899"/>
          </a:xfrm>
          <a:prstGeom prst="rect">
            <a:avLst/>
          </a:prstGeom>
          <a:noFill/>
          <a:ln>
            <a:noFill/>
          </a:ln>
        </p:spPr>
      </p:pic>
      <p:sp>
        <p:nvSpPr>
          <p:cNvPr id="147" name="Shape 147"/>
          <p:cNvSpPr txBox="1"/>
          <p:nvPr/>
        </p:nvSpPr>
        <p:spPr>
          <a:xfrm>
            <a:off x="2780275" y="4124075"/>
            <a:ext cx="474899" cy="2433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148" name="Shape 148"/>
          <p:cNvSpPr/>
          <p:nvPr/>
        </p:nvSpPr>
        <p:spPr>
          <a:xfrm rot="10800000">
            <a:off x="8506699" y="-50"/>
            <a:ext cx="637200" cy="637200"/>
          </a:xfrm>
          <a:prstGeom prst="rtTriangle">
            <a:avLst/>
          </a:prstGeom>
          <a:solidFill>
            <a:srgbClr val="19D1C3"/>
          </a:solidFill>
          <a:ln>
            <a:noFill/>
          </a:ln>
        </p:spPr>
        <p:txBody>
          <a:bodyPr anchorCtr="0" anchor="ctr" bIns="91425" lIns="91425" rIns="91425" tIns="91425">
            <a:noAutofit/>
          </a:bodyPr>
          <a:lstStyle/>
          <a:p>
            <a:pPr>
              <a:spcBef>
                <a:spcPts val="0"/>
              </a:spcBef>
              <a:buNone/>
            </a:pPr>
            <a:r>
              <a:t/>
            </a:r>
            <a:endParaRPr/>
          </a:p>
        </p:txBody>
      </p:sp>
      <p:sp>
        <p:nvSpPr>
          <p:cNvPr id="149" name="Shape 149"/>
          <p:cNvSpPr txBox="1"/>
          <p:nvPr>
            <p:ph idx="12" type="sldNum"/>
          </p:nvPr>
        </p:nvSpPr>
        <p:spPr>
          <a:xfrm>
            <a:off x="8556800" y="9875"/>
            <a:ext cx="587100" cy="309000"/>
          </a:xfrm>
          <a:prstGeom prst="rect">
            <a:avLst/>
          </a:prstGeom>
        </p:spPr>
        <p:txBody>
          <a:bodyPr anchorCtr="0" anchor="ctr" bIns="91425" lIns="91425" rIns="91425" tIns="91425">
            <a:noAutofit/>
          </a:bodyPr>
          <a:lstStyle/>
          <a:p>
            <a:pPr lvl="0" rtl="0">
              <a:spcBef>
                <a:spcPts val="0"/>
              </a:spcBef>
              <a:buNone/>
            </a:pPr>
            <a:fld id="{00000000-1234-1234-1234-123412341234}" type="slidenum">
              <a:rPr b="1" lang="en" sz="1400">
                <a:solidFill>
                  <a:srgbClr val="FFFFFF"/>
                </a:solidFill>
                <a:latin typeface="Montserrat"/>
                <a:ea typeface="Montserrat"/>
                <a:cs typeface="Montserrat"/>
                <a:sym typeface="Montserrat"/>
              </a:rPr>
              <a:t>‹#›</a:t>
            </a:fld>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30162"/>
            <a:ext cx="8229600" cy="1143299"/>
          </a:xfrm>
          <a:prstGeom prst="rect">
            <a:avLst/>
          </a:prstGeom>
        </p:spPr>
        <p:txBody>
          <a:bodyPr anchorCtr="0" anchor="b" bIns="91425" lIns="91425" rIns="91425" tIns="91425">
            <a:noAutofit/>
          </a:bodyPr>
          <a:lstStyle/>
          <a:p>
            <a:pPr lvl="0" rtl="0" algn="ctr">
              <a:spcBef>
                <a:spcPts val="0"/>
              </a:spcBef>
              <a:buNone/>
            </a:pPr>
            <a:r>
              <a:rPr lang="en">
                <a:solidFill>
                  <a:srgbClr val="434343"/>
                </a:solidFill>
                <a:latin typeface="Montserrat"/>
                <a:ea typeface="Montserrat"/>
                <a:cs typeface="Montserrat"/>
                <a:sym typeface="Montserrat"/>
              </a:rPr>
              <a:t>People's Choice Award </a:t>
            </a:r>
          </a:p>
        </p:txBody>
      </p:sp>
      <p:sp>
        <p:nvSpPr>
          <p:cNvPr id="155" name="Shape 155"/>
          <p:cNvSpPr txBox="1"/>
          <p:nvPr>
            <p:ph idx="1" type="body"/>
          </p:nvPr>
        </p:nvSpPr>
        <p:spPr>
          <a:xfrm>
            <a:off x="457200" y="1126275"/>
            <a:ext cx="8229600" cy="4969799"/>
          </a:xfrm>
          <a:prstGeom prst="rect">
            <a:avLst/>
          </a:prstGeom>
        </p:spPr>
        <p:txBody>
          <a:bodyPr anchorCtr="0" anchor="t" bIns="91425" lIns="91425" rIns="91425" tIns="91425">
            <a:noAutofit/>
          </a:bodyPr>
          <a:lstStyle/>
          <a:p>
            <a:pPr indent="-317500" lvl="0" marL="457200" rtl="0">
              <a:spcBef>
                <a:spcPts val="0"/>
              </a:spcBef>
              <a:buClr>
                <a:srgbClr val="434343"/>
              </a:buClr>
              <a:buSzPct val="100000"/>
              <a:buFont typeface="Montserrat"/>
              <a:buChar char="➔"/>
            </a:pPr>
            <a:r>
              <a:rPr lang="en" sz="1400">
                <a:solidFill>
                  <a:srgbClr val="434343"/>
                </a:solidFill>
                <a:latin typeface="Montserrat"/>
                <a:ea typeface="Montserrat"/>
                <a:cs typeface="Montserrat"/>
                <a:sym typeface="Montserrat"/>
              </a:rPr>
              <a:t>Each local event selected one People's Choice nomination to forward to the Space Apps team.</a:t>
            </a:r>
          </a:p>
          <a:p>
            <a:pPr lvl="0" rtl="0">
              <a:spcBef>
                <a:spcPts val="0"/>
              </a:spcBef>
              <a:buNone/>
            </a:pPr>
            <a:r>
              <a:t/>
            </a:r>
            <a:endParaRPr sz="1400">
              <a:solidFill>
                <a:srgbClr val="434343"/>
              </a:solidFill>
              <a:latin typeface="Montserrat"/>
              <a:ea typeface="Montserrat"/>
              <a:cs typeface="Montserrat"/>
              <a:sym typeface="Montserrat"/>
            </a:endParaRPr>
          </a:p>
          <a:p>
            <a:pPr indent="-317500" lvl="0" marL="457200" rtl="0">
              <a:spcBef>
                <a:spcPts val="0"/>
              </a:spcBef>
              <a:buClr>
                <a:srgbClr val="434343"/>
              </a:buClr>
              <a:buSzPct val="100000"/>
              <a:buFont typeface="Montserrat"/>
              <a:buChar char="➔"/>
            </a:pPr>
            <a:r>
              <a:rPr lang="en" sz="1400">
                <a:solidFill>
                  <a:srgbClr val="434343"/>
                </a:solidFill>
                <a:latin typeface="Montserrat"/>
                <a:ea typeface="Montserrat"/>
                <a:cs typeface="Montserrat"/>
                <a:sym typeface="Montserrat"/>
              </a:rPr>
              <a:t> The Space Apps team then reviewed all the nominations and selected the best 15 projects.</a:t>
            </a:r>
          </a:p>
          <a:p>
            <a:pPr lvl="0" rtl="0">
              <a:spcBef>
                <a:spcPts val="0"/>
              </a:spcBef>
              <a:buNone/>
            </a:pPr>
            <a:r>
              <a:t/>
            </a:r>
            <a:endParaRPr sz="1400">
              <a:solidFill>
                <a:srgbClr val="434343"/>
              </a:solidFill>
              <a:latin typeface="Montserrat"/>
              <a:ea typeface="Montserrat"/>
              <a:cs typeface="Montserrat"/>
              <a:sym typeface="Montserrat"/>
            </a:endParaRPr>
          </a:p>
          <a:p>
            <a:pPr indent="-317500" lvl="0" marL="457200" rtl="0">
              <a:spcBef>
                <a:spcPts val="0"/>
              </a:spcBef>
              <a:buClr>
                <a:srgbClr val="434343"/>
              </a:buClr>
              <a:buSzPct val="100000"/>
              <a:buFont typeface="Montserrat"/>
              <a:buChar char="➔"/>
            </a:pPr>
            <a:r>
              <a:rPr lang="en" sz="1400">
                <a:solidFill>
                  <a:srgbClr val="434343"/>
                </a:solidFill>
                <a:latin typeface="Montserrat"/>
                <a:ea typeface="Montserrat"/>
                <a:cs typeface="Montserrat"/>
                <a:sym typeface="Montserrat"/>
              </a:rPr>
              <a:t>The top 15 People’s Choice candidates were announced on the Space Apps website and give their own page. </a:t>
            </a:r>
          </a:p>
          <a:p>
            <a:pPr lvl="0" rtl="0">
              <a:spcBef>
                <a:spcPts val="0"/>
              </a:spcBef>
              <a:buNone/>
            </a:pPr>
            <a:r>
              <a:t/>
            </a:r>
            <a:endParaRPr sz="1400">
              <a:solidFill>
                <a:srgbClr val="434343"/>
              </a:solidFill>
              <a:latin typeface="Montserrat"/>
              <a:ea typeface="Montserrat"/>
              <a:cs typeface="Montserrat"/>
              <a:sym typeface="Montserrat"/>
            </a:endParaRPr>
          </a:p>
          <a:p>
            <a:pPr indent="-317500" lvl="0" marL="457200" rtl="0">
              <a:spcBef>
                <a:spcPts val="0"/>
              </a:spcBef>
              <a:buClr>
                <a:srgbClr val="434343"/>
              </a:buClr>
              <a:buSzPct val="100000"/>
              <a:buFont typeface="Montserrat"/>
              <a:buChar char="➔"/>
            </a:pPr>
            <a:r>
              <a:rPr lang="en" sz="1400">
                <a:solidFill>
                  <a:srgbClr val="434343"/>
                </a:solidFill>
                <a:latin typeface="Montserrat"/>
                <a:ea typeface="Montserrat"/>
                <a:cs typeface="Montserrat"/>
                <a:sym typeface="Montserrat"/>
              </a:rPr>
              <a:t>The public could vote for their favorite projects via social media and the teams were encouraged to promote their projects. </a:t>
            </a:r>
          </a:p>
          <a:p>
            <a:pPr lvl="0" rtl="0">
              <a:spcBef>
                <a:spcPts val="0"/>
              </a:spcBef>
              <a:buNone/>
            </a:pPr>
            <a:r>
              <a:t/>
            </a:r>
            <a:endParaRPr sz="1400">
              <a:solidFill>
                <a:srgbClr val="434343"/>
              </a:solidFill>
              <a:latin typeface="Montserrat"/>
              <a:ea typeface="Montserrat"/>
              <a:cs typeface="Montserrat"/>
              <a:sym typeface="Montserrat"/>
            </a:endParaRPr>
          </a:p>
          <a:p>
            <a:pPr indent="-317500" lvl="0" marL="457200" rtl="0">
              <a:spcBef>
                <a:spcPts val="0"/>
              </a:spcBef>
              <a:buClr>
                <a:srgbClr val="434343"/>
              </a:buClr>
              <a:buSzPct val="100000"/>
              <a:buFont typeface="Montserrat"/>
              <a:buChar char="➔"/>
            </a:pPr>
            <a:r>
              <a:rPr lang="en" sz="1400">
                <a:solidFill>
                  <a:srgbClr val="434343"/>
                </a:solidFill>
                <a:latin typeface="Montserrat"/>
                <a:ea typeface="Montserrat"/>
                <a:cs typeface="Montserrat"/>
                <a:sym typeface="Montserrat"/>
              </a:rPr>
              <a:t>NASA’s Space Apps team collected social media analytics and the winning team was determined based on a formula that took into account the number of tweets, unique users and timeline deliveries.</a:t>
            </a:r>
          </a:p>
          <a:p>
            <a:pPr lvl="0" rtl="0">
              <a:spcBef>
                <a:spcPts val="0"/>
              </a:spcBef>
              <a:buNone/>
            </a:pPr>
            <a:r>
              <a:t/>
            </a:r>
            <a:endParaRPr sz="1400">
              <a:solidFill>
                <a:srgbClr val="434343"/>
              </a:solidFill>
              <a:latin typeface="Montserrat"/>
              <a:ea typeface="Montserrat"/>
              <a:cs typeface="Montserrat"/>
              <a:sym typeface="Montserrat"/>
            </a:endParaRPr>
          </a:p>
          <a:p>
            <a:pPr indent="-317500" lvl="0" marL="457200" rtl="0">
              <a:spcBef>
                <a:spcPts val="0"/>
              </a:spcBef>
              <a:buClr>
                <a:srgbClr val="434343"/>
              </a:buClr>
              <a:buSzPct val="100000"/>
              <a:buFont typeface="Montserrat"/>
              <a:buChar char="➔"/>
            </a:pPr>
            <a:r>
              <a:rPr lang="en" sz="1400">
                <a:solidFill>
                  <a:srgbClr val="434343"/>
                </a:solidFill>
                <a:latin typeface="Montserrat"/>
                <a:ea typeface="Montserrat"/>
                <a:cs typeface="Montserrat"/>
                <a:sym typeface="Montserrat"/>
              </a:rPr>
              <a:t>total of 156,007 votes cast for the 15 projects </a:t>
            </a:r>
          </a:p>
          <a:p>
            <a:pPr lvl="0" rtl="0">
              <a:spcBef>
                <a:spcPts val="0"/>
              </a:spcBef>
              <a:buNone/>
            </a:pPr>
            <a:r>
              <a:t/>
            </a:r>
            <a:endParaRPr sz="1400">
              <a:solidFill>
                <a:srgbClr val="434343"/>
              </a:solidFill>
              <a:latin typeface="Montserrat"/>
              <a:ea typeface="Montserrat"/>
              <a:cs typeface="Montserrat"/>
              <a:sym typeface="Montserrat"/>
            </a:endParaRPr>
          </a:p>
          <a:p>
            <a:pPr lvl="0" rtl="0">
              <a:spcBef>
                <a:spcPts val="0"/>
              </a:spcBef>
              <a:buNone/>
            </a:pPr>
            <a:r>
              <a:t/>
            </a:r>
            <a:endParaRPr sz="1400">
              <a:solidFill>
                <a:srgbClr val="434343"/>
              </a:solidFill>
              <a:latin typeface="Montserrat"/>
              <a:ea typeface="Montserrat"/>
              <a:cs typeface="Montserrat"/>
              <a:sym typeface="Montserrat"/>
            </a:endParaRPr>
          </a:p>
          <a:p>
            <a:pPr lvl="0" rtl="0">
              <a:spcBef>
                <a:spcPts val="0"/>
              </a:spcBef>
              <a:buNone/>
            </a:pPr>
            <a:r>
              <a:t/>
            </a:r>
            <a:endParaRPr sz="1400">
              <a:solidFill>
                <a:srgbClr val="434343"/>
              </a:solidFill>
              <a:latin typeface="Montserrat"/>
              <a:ea typeface="Montserrat"/>
              <a:cs typeface="Montserrat"/>
              <a:sym typeface="Montserrat"/>
            </a:endParaRPr>
          </a:p>
          <a:p>
            <a:pPr lvl="0" rtl="0">
              <a:spcBef>
                <a:spcPts val="0"/>
              </a:spcBef>
              <a:buNone/>
            </a:pPr>
            <a:r>
              <a:t/>
            </a:r>
            <a:endParaRPr sz="1400">
              <a:solidFill>
                <a:srgbClr val="434343"/>
              </a:solidFill>
              <a:latin typeface="Montserrat"/>
              <a:ea typeface="Montserrat"/>
              <a:cs typeface="Montserrat"/>
              <a:sym typeface="Montserrat"/>
            </a:endParaRPr>
          </a:p>
          <a:p>
            <a:pPr lvl="0" rtl="0">
              <a:spcBef>
                <a:spcPts val="0"/>
              </a:spcBef>
              <a:buNone/>
            </a:pPr>
            <a:r>
              <a:t/>
            </a:r>
            <a:endParaRPr sz="1400">
              <a:solidFill>
                <a:srgbClr val="434343"/>
              </a:solidFill>
              <a:latin typeface="Montserrat"/>
              <a:ea typeface="Montserrat"/>
              <a:cs typeface="Montserrat"/>
              <a:sym typeface="Montserrat"/>
            </a:endParaRPr>
          </a:p>
          <a:p>
            <a:pPr lvl="0" rtl="0">
              <a:spcBef>
                <a:spcPts val="0"/>
              </a:spcBef>
              <a:buNone/>
            </a:pPr>
            <a:r>
              <a:t/>
            </a:r>
            <a:endParaRPr sz="1400">
              <a:solidFill>
                <a:srgbClr val="434343"/>
              </a:solidFill>
              <a:latin typeface="Montserrat"/>
              <a:ea typeface="Montserrat"/>
              <a:cs typeface="Montserrat"/>
              <a:sym typeface="Montserrat"/>
            </a:endParaRPr>
          </a:p>
          <a:p>
            <a:pPr lvl="0" rtl="0">
              <a:spcBef>
                <a:spcPts val="0"/>
              </a:spcBef>
              <a:buNone/>
            </a:pPr>
            <a:r>
              <a:t/>
            </a:r>
            <a:endParaRPr sz="1400">
              <a:solidFill>
                <a:srgbClr val="434343"/>
              </a:solidFill>
              <a:latin typeface="Montserrat"/>
              <a:ea typeface="Montserrat"/>
              <a:cs typeface="Montserrat"/>
              <a:sym typeface="Montserrat"/>
            </a:endParaRPr>
          </a:p>
          <a:p>
            <a:pPr lvl="0" rtl="0">
              <a:spcBef>
                <a:spcPts val="0"/>
              </a:spcBef>
              <a:buNone/>
            </a:pPr>
            <a:r>
              <a:t/>
            </a:r>
            <a:endParaRPr sz="1400">
              <a:solidFill>
                <a:srgbClr val="434343"/>
              </a:solidFill>
              <a:latin typeface="Montserrat"/>
              <a:ea typeface="Montserrat"/>
              <a:cs typeface="Montserrat"/>
              <a:sym typeface="Montserrat"/>
            </a:endParaRPr>
          </a:p>
          <a:p>
            <a:pPr lvl="0" rtl="0">
              <a:spcBef>
                <a:spcPts val="0"/>
              </a:spcBef>
              <a:buNone/>
            </a:pPr>
            <a:r>
              <a:t/>
            </a:r>
            <a:endParaRPr sz="1400">
              <a:solidFill>
                <a:srgbClr val="434343"/>
              </a:solidFill>
              <a:latin typeface="Montserrat"/>
              <a:ea typeface="Montserrat"/>
              <a:cs typeface="Montserrat"/>
              <a:sym typeface="Montserrat"/>
            </a:endParaRPr>
          </a:p>
          <a:p>
            <a:pPr lvl="0" rtl="0">
              <a:spcBef>
                <a:spcPts val="0"/>
              </a:spcBef>
              <a:buNone/>
            </a:pPr>
            <a:r>
              <a:t/>
            </a:r>
            <a:endParaRPr sz="1400">
              <a:solidFill>
                <a:srgbClr val="434343"/>
              </a:solidFill>
              <a:latin typeface="Montserrat"/>
              <a:ea typeface="Montserrat"/>
              <a:cs typeface="Montserrat"/>
              <a:sym typeface="Montserrat"/>
            </a:endParaRPr>
          </a:p>
          <a:p>
            <a:pPr lvl="0" rtl="0">
              <a:spcBef>
                <a:spcPts val="0"/>
              </a:spcBef>
              <a:buNone/>
            </a:pPr>
            <a:r>
              <a:t/>
            </a:r>
            <a:endParaRPr sz="1400">
              <a:solidFill>
                <a:srgbClr val="434343"/>
              </a:solidFill>
              <a:latin typeface="Montserrat"/>
              <a:ea typeface="Montserrat"/>
              <a:cs typeface="Montserrat"/>
              <a:sym typeface="Montserrat"/>
            </a:endParaRPr>
          </a:p>
          <a:p>
            <a:pPr lvl="0" rtl="0">
              <a:spcBef>
                <a:spcPts val="0"/>
              </a:spcBef>
              <a:buNone/>
            </a:pPr>
            <a:r>
              <a:t/>
            </a:r>
            <a:endParaRPr sz="1800">
              <a:solidFill>
                <a:srgbClr val="434343"/>
              </a:solidFill>
              <a:latin typeface="Montserrat"/>
              <a:ea typeface="Montserrat"/>
              <a:cs typeface="Montserrat"/>
              <a:sym typeface="Montserrat"/>
            </a:endParaRPr>
          </a:p>
          <a:p>
            <a:pPr lvl="0" rtl="0">
              <a:spcBef>
                <a:spcPts val="0"/>
              </a:spcBef>
              <a:buNone/>
            </a:pPr>
            <a:r>
              <a:t/>
            </a:r>
            <a:endParaRPr sz="1800">
              <a:solidFill>
                <a:srgbClr val="434343"/>
              </a:solidFill>
              <a:latin typeface="Montserrat"/>
              <a:ea typeface="Montserrat"/>
              <a:cs typeface="Montserrat"/>
              <a:sym typeface="Montserrat"/>
            </a:endParaRPr>
          </a:p>
        </p:txBody>
      </p:sp>
      <p:pic>
        <p:nvPicPr>
          <p:cNvPr id="156" name="Shape 156"/>
          <p:cNvPicPr preferRelativeResize="0"/>
          <p:nvPr/>
        </p:nvPicPr>
        <p:blipFill>
          <a:blip r:embed="rId3">
            <a:alphaModFix amt="25000"/>
          </a:blip>
          <a:stretch>
            <a:fillRect/>
          </a:stretch>
        </p:blipFill>
        <p:spPr>
          <a:xfrm>
            <a:off x="7388800" y="6338450"/>
            <a:ext cx="1525528" cy="308899"/>
          </a:xfrm>
          <a:prstGeom prst="rect">
            <a:avLst/>
          </a:prstGeom>
          <a:noFill/>
          <a:ln>
            <a:noFill/>
          </a:ln>
        </p:spPr>
      </p:pic>
      <p:sp>
        <p:nvSpPr>
          <p:cNvPr id="157" name="Shape 157"/>
          <p:cNvSpPr txBox="1"/>
          <p:nvPr/>
        </p:nvSpPr>
        <p:spPr>
          <a:xfrm>
            <a:off x="2780275" y="4124075"/>
            <a:ext cx="474899" cy="2433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158" name="Shape 158"/>
          <p:cNvSpPr/>
          <p:nvPr/>
        </p:nvSpPr>
        <p:spPr>
          <a:xfrm rot="10800000">
            <a:off x="8506699" y="-50"/>
            <a:ext cx="637200" cy="637200"/>
          </a:xfrm>
          <a:prstGeom prst="rtTriangle">
            <a:avLst/>
          </a:prstGeom>
          <a:solidFill>
            <a:srgbClr val="19D1C3"/>
          </a:solidFill>
          <a:ln>
            <a:noFill/>
          </a:ln>
        </p:spPr>
        <p:txBody>
          <a:bodyPr anchorCtr="0" anchor="ctr" bIns="91425" lIns="91425" rIns="91425" tIns="91425">
            <a:noAutofit/>
          </a:bodyPr>
          <a:lstStyle/>
          <a:p>
            <a:pPr>
              <a:spcBef>
                <a:spcPts val="0"/>
              </a:spcBef>
              <a:buNone/>
            </a:pPr>
            <a:r>
              <a:t/>
            </a:r>
            <a:endParaRPr/>
          </a:p>
        </p:txBody>
      </p:sp>
      <p:sp>
        <p:nvSpPr>
          <p:cNvPr id="159" name="Shape 159"/>
          <p:cNvSpPr txBox="1"/>
          <p:nvPr>
            <p:ph idx="12" type="sldNum"/>
          </p:nvPr>
        </p:nvSpPr>
        <p:spPr>
          <a:xfrm>
            <a:off x="8556800" y="9875"/>
            <a:ext cx="587100" cy="309000"/>
          </a:xfrm>
          <a:prstGeom prst="rect">
            <a:avLst/>
          </a:prstGeom>
        </p:spPr>
        <p:txBody>
          <a:bodyPr anchorCtr="0" anchor="ctr" bIns="91425" lIns="91425" rIns="91425" tIns="91425">
            <a:noAutofit/>
          </a:bodyPr>
          <a:lstStyle/>
          <a:p>
            <a:pPr lvl="0" rtl="0">
              <a:spcBef>
                <a:spcPts val="0"/>
              </a:spcBef>
              <a:buNone/>
            </a:pPr>
            <a:fld id="{00000000-1234-1234-1234-123412341234}" type="slidenum">
              <a:rPr b="1" lang="en" sz="1400">
                <a:solidFill>
                  <a:srgbClr val="FFFFFF"/>
                </a:solidFill>
                <a:latin typeface="Montserrat"/>
                <a:ea typeface="Montserrat"/>
                <a:cs typeface="Montserrat"/>
                <a:sym typeface="Montserrat"/>
              </a:rPr>
              <a:t>‹#›</a:t>
            </a:fld>
          </a:p>
        </p:txBody>
      </p:sp>
      <p:pic>
        <p:nvPicPr>
          <p:cNvPr id="160" name="Shape 160"/>
          <p:cNvPicPr preferRelativeResize="0"/>
          <p:nvPr/>
        </p:nvPicPr>
        <p:blipFill>
          <a:blip r:embed="rId4">
            <a:alphaModFix amt="25000"/>
          </a:blip>
          <a:stretch>
            <a:fillRect/>
          </a:stretch>
        </p:blipFill>
        <p:spPr>
          <a:xfrm>
            <a:off x="250524" y="6155725"/>
            <a:ext cx="931099" cy="491624"/>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74637"/>
            <a:ext cx="8229600" cy="1143000"/>
          </a:xfrm>
          <a:prstGeom prst="rect">
            <a:avLst/>
          </a:prstGeom>
        </p:spPr>
        <p:txBody>
          <a:bodyPr anchorCtr="0" anchor="b" bIns="91425" lIns="91425" rIns="91425" tIns="91425">
            <a:noAutofit/>
          </a:bodyPr>
          <a:lstStyle/>
          <a:p>
            <a:pPr algn="ctr">
              <a:spcBef>
                <a:spcPts val="0"/>
              </a:spcBef>
              <a:buNone/>
            </a:pPr>
            <a:r>
              <a:rPr lang="en">
                <a:solidFill>
                  <a:srgbClr val="434343"/>
                </a:solidFill>
              </a:rPr>
              <a:t>Prizes</a:t>
            </a:r>
          </a:p>
        </p:txBody>
      </p:sp>
      <p:sp>
        <p:nvSpPr>
          <p:cNvPr id="166" name="Shape 16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15000"/>
              </a:lnSpc>
              <a:spcBef>
                <a:spcPts val="0"/>
              </a:spcBef>
              <a:buNone/>
            </a:pPr>
            <a:r>
              <a:t/>
            </a:r>
            <a:endParaRPr b="1" sz="1400">
              <a:solidFill>
                <a:srgbClr val="434343"/>
              </a:solidFill>
              <a:latin typeface="Montserrat"/>
              <a:ea typeface="Montserrat"/>
              <a:cs typeface="Montserrat"/>
              <a:sym typeface="Montserrat"/>
            </a:endParaRPr>
          </a:p>
          <a:p>
            <a:pPr indent="-342900" lvl="0" marL="457200" rtl="0">
              <a:lnSpc>
                <a:spcPct val="115000"/>
              </a:lnSpc>
              <a:spcBef>
                <a:spcPts val="0"/>
              </a:spcBef>
              <a:buClr>
                <a:srgbClr val="434343"/>
              </a:buClr>
              <a:buSzPct val="100000"/>
              <a:buFont typeface="Montserrat"/>
              <a:buChar char="➔"/>
            </a:pPr>
            <a:r>
              <a:rPr lang="en" sz="1800">
                <a:solidFill>
                  <a:srgbClr val="434343"/>
                </a:solidFill>
                <a:latin typeface="Montserrat"/>
                <a:ea typeface="Montserrat"/>
                <a:cs typeface="Montserrat"/>
                <a:sym typeface="Montserrat"/>
              </a:rPr>
              <a:t>The local hosts were allowed to offer their own smaller prizes based on what the “collaborators” could provide and on the sponsors for that local HUB</a:t>
            </a:r>
          </a:p>
          <a:p>
            <a:pPr lvl="0" rtl="0">
              <a:lnSpc>
                <a:spcPct val="115000"/>
              </a:lnSpc>
              <a:spcBef>
                <a:spcPts val="0"/>
              </a:spcBef>
              <a:buNone/>
            </a:pPr>
            <a:r>
              <a:t/>
            </a:r>
            <a:endParaRPr sz="1800">
              <a:solidFill>
                <a:srgbClr val="434343"/>
              </a:solidFill>
              <a:latin typeface="Montserrat"/>
              <a:ea typeface="Montserrat"/>
              <a:cs typeface="Montserrat"/>
              <a:sym typeface="Montserrat"/>
            </a:endParaRPr>
          </a:p>
          <a:p>
            <a:pPr indent="-342900" lvl="0" marL="457200" rtl="0">
              <a:spcBef>
                <a:spcPts val="0"/>
              </a:spcBef>
              <a:buClr>
                <a:srgbClr val="434343"/>
              </a:buClr>
              <a:buSzPct val="100000"/>
              <a:buFont typeface="Montserrat"/>
              <a:buChar char="➔"/>
            </a:pPr>
            <a:r>
              <a:rPr lang="en" sz="1800">
                <a:solidFill>
                  <a:srgbClr val="434343"/>
                </a:solidFill>
                <a:latin typeface="Montserrat"/>
                <a:ea typeface="Montserrat"/>
                <a:cs typeface="Montserrat"/>
                <a:sym typeface="Montserrat"/>
              </a:rPr>
              <a:t>Global winners won entry to a NASA launch event. Winners and one guest are  required to pay their own expenses and NASA will supply transportation to and from the launch site.</a:t>
            </a:r>
          </a:p>
          <a:p>
            <a:pPr lvl="0" rtl="0">
              <a:lnSpc>
                <a:spcPct val="115000"/>
              </a:lnSpc>
              <a:spcBef>
                <a:spcPts val="0"/>
              </a:spcBef>
              <a:buNone/>
            </a:pPr>
            <a:r>
              <a:t/>
            </a:r>
            <a:endParaRPr sz="1800">
              <a:latin typeface="Montserrat"/>
              <a:ea typeface="Montserrat"/>
              <a:cs typeface="Montserrat"/>
              <a:sym typeface="Montserrat"/>
            </a:endParaRPr>
          </a:p>
          <a:p>
            <a:pPr indent="-342900" lvl="0" marL="457200">
              <a:lnSpc>
                <a:spcPct val="115000"/>
              </a:lnSpc>
              <a:spcBef>
                <a:spcPts val="0"/>
              </a:spcBef>
              <a:buClr>
                <a:srgbClr val="434343"/>
              </a:buClr>
              <a:buSzPct val="100000"/>
              <a:buFont typeface="Montserrat"/>
              <a:buChar char="➔"/>
            </a:pPr>
            <a:r>
              <a:rPr lang="en" sz="1800">
                <a:solidFill>
                  <a:srgbClr val="434343"/>
                </a:solidFill>
                <a:latin typeface="Montserrat"/>
                <a:ea typeface="Montserrat"/>
                <a:cs typeface="Montserrat"/>
                <a:sym typeface="Montserrat"/>
              </a:rPr>
              <a:t>The main form of motivation seemed to be solving a difficult challenge that no one has been able to yet and by doing so making the world a better place. </a:t>
            </a:r>
          </a:p>
        </p:txBody>
      </p:sp>
      <p:sp>
        <p:nvSpPr>
          <p:cNvPr id="167" name="Shape 167"/>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79612"/>
            <a:ext cx="8229600" cy="1143299"/>
          </a:xfrm>
          <a:prstGeom prst="rect">
            <a:avLst/>
          </a:prstGeom>
        </p:spPr>
        <p:txBody>
          <a:bodyPr anchorCtr="0" anchor="b" bIns="91425" lIns="91425" rIns="91425" tIns="91425">
            <a:noAutofit/>
          </a:bodyPr>
          <a:lstStyle/>
          <a:p>
            <a:pPr lvl="0" rtl="0" algn="ctr">
              <a:spcBef>
                <a:spcPts val="0"/>
              </a:spcBef>
              <a:buNone/>
            </a:pPr>
            <a:r>
              <a:rPr lang="en">
                <a:solidFill>
                  <a:srgbClr val="434343"/>
                </a:solidFill>
                <a:latin typeface="Montserrat"/>
                <a:ea typeface="Montserrat"/>
                <a:cs typeface="Montserrat"/>
                <a:sym typeface="Montserrat"/>
              </a:rPr>
              <a:t>Global Winners</a:t>
            </a:r>
          </a:p>
        </p:txBody>
      </p:sp>
      <p:sp>
        <p:nvSpPr>
          <p:cNvPr id="173" name="Shape 173"/>
          <p:cNvSpPr txBox="1"/>
          <p:nvPr>
            <p:ph idx="1" type="body"/>
          </p:nvPr>
        </p:nvSpPr>
        <p:spPr>
          <a:xfrm>
            <a:off x="457200" y="1365100"/>
            <a:ext cx="8229600" cy="5492999"/>
          </a:xfrm>
          <a:prstGeom prst="rect">
            <a:avLst/>
          </a:prstGeom>
        </p:spPr>
        <p:txBody>
          <a:bodyPr anchorCtr="0" anchor="t" bIns="91425" lIns="91425" rIns="91425" tIns="91425">
            <a:noAutofit/>
          </a:bodyPr>
          <a:lstStyle/>
          <a:p>
            <a:pPr lvl="0" rtl="0">
              <a:spcBef>
                <a:spcPts val="0"/>
              </a:spcBef>
              <a:buNone/>
            </a:pPr>
            <a:r>
              <a:rPr lang="en" sz="1800">
                <a:solidFill>
                  <a:srgbClr val="434343"/>
                </a:solidFill>
                <a:latin typeface="Montserrat"/>
                <a:ea typeface="Montserrat"/>
                <a:cs typeface="Montserrat"/>
                <a:sym typeface="Montserrat"/>
              </a:rPr>
              <a:t>Best Use of Data - NYSPACETAG</a:t>
            </a:r>
          </a:p>
          <a:p>
            <a:pPr lvl="0" rtl="0">
              <a:spcBef>
                <a:spcPts val="0"/>
              </a:spcBef>
              <a:buNone/>
            </a:pPr>
            <a:r>
              <a:rPr lang="en" sz="1400">
                <a:solidFill>
                  <a:srgbClr val="434343"/>
                </a:solidFill>
                <a:highlight>
                  <a:srgbClr val="FFFFFF"/>
                </a:highlight>
                <a:latin typeface="Montserrat"/>
                <a:ea typeface="Montserrat"/>
                <a:cs typeface="Montserrat"/>
                <a:sym typeface="Montserrat"/>
              </a:rPr>
              <a:t>There's no unified classification of NASA data. They solved this by extracting natural keyphrases from more than 26,000 datasets and building a visual search tool for keywords. Since the hackathon, the project has already been picked up for an internal NASA big data workshop.</a:t>
            </a:r>
          </a:p>
          <a:p>
            <a:pPr lvl="0" rtl="0">
              <a:spcBef>
                <a:spcPts val="0"/>
              </a:spcBef>
              <a:buNone/>
            </a:pPr>
            <a:r>
              <a:t/>
            </a:r>
            <a:endParaRPr sz="1800">
              <a:solidFill>
                <a:srgbClr val="434343"/>
              </a:solidFill>
              <a:latin typeface="Montserrat"/>
              <a:ea typeface="Montserrat"/>
              <a:cs typeface="Montserrat"/>
              <a:sym typeface="Montserrat"/>
            </a:endParaRPr>
          </a:p>
          <a:p>
            <a:pPr lvl="0" rtl="0">
              <a:spcBef>
                <a:spcPts val="0"/>
              </a:spcBef>
              <a:buNone/>
            </a:pPr>
            <a:r>
              <a:rPr lang="en" sz="1800">
                <a:solidFill>
                  <a:srgbClr val="434343"/>
                </a:solidFill>
                <a:latin typeface="Montserrat"/>
                <a:ea typeface="Montserrat"/>
                <a:cs typeface="Montserrat"/>
                <a:sym typeface="Montserrat"/>
              </a:rPr>
              <a:t>Best Use of Hardware- VALKYRIE</a:t>
            </a:r>
          </a:p>
          <a:p>
            <a:pPr lvl="0" rtl="0">
              <a:spcBef>
                <a:spcPts val="0"/>
              </a:spcBef>
              <a:buNone/>
            </a:pPr>
            <a:r>
              <a:rPr lang="en" sz="1400">
                <a:solidFill>
                  <a:srgbClr val="434343"/>
                </a:solidFill>
                <a:highlight>
                  <a:srgbClr val="FFFFFF"/>
                </a:highlight>
                <a:latin typeface="Montserrat"/>
                <a:ea typeface="Montserrat"/>
                <a:cs typeface="Montserrat"/>
                <a:sym typeface="Montserrat"/>
              </a:rPr>
              <a:t>Gesture and voice recognition using a "smart" glove and mobile device(Android, iOS or smartwatch). You can use it for home automation as well as controlling devices such as robo arm, robots etc. Valkyrie is connected to the IOT using WiFi, BLE, Bluetooth etc. </a:t>
            </a:r>
          </a:p>
          <a:p>
            <a:pPr lvl="0" rtl="0">
              <a:spcBef>
                <a:spcPts val="0"/>
              </a:spcBef>
              <a:buNone/>
            </a:pPr>
            <a:r>
              <a:t/>
            </a:r>
            <a:endParaRPr sz="1400">
              <a:solidFill>
                <a:srgbClr val="434343"/>
              </a:solidFill>
              <a:highlight>
                <a:srgbClr val="FFFFFF"/>
              </a:highlight>
              <a:latin typeface="Montserrat"/>
              <a:ea typeface="Montserrat"/>
              <a:cs typeface="Montserrat"/>
              <a:sym typeface="Montserrat"/>
            </a:endParaRPr>
          </a:p>
          <a:p>
            <a:pPr lvl="0" rtl="0">
              <a:spcBef>
                <a:spcPts val="0"/>
              </a:spcBef>
              <a:buNone/>
            </a:pPr>
            <a:r>
              <a:rPr lang="en" sz="1800">
                <a:solidFill>
                  <a:srgbClr val="434343"/>
                </a:solidFill>
                <a:latin typeface="Montserrat"/>
                <a:ea typeface="Montserrat"/>
                <a:cs typeface="Montserrat"/>
                <a:sym typeface="Montserrat"/>
              </a:rPr>
              <a:t>Best Mission Concept- ARACHNOBEEA</a:t>
            </a:r>
          </a:p>
          <a:p>
            <a:pPr lvl="0" rtl="0">
              <a:spcBef>
                <a:spcPts val="0"/>
              </a:spcBef>
              <a:buNone/>
            </a:pPr>
            <a:r>
              <a:rPr lang="en" sz="1400">
                <a:solidFill>
                  <a:srgbClr val="434343"/>
                </a:solidFill>
                <a:highlight>
                  <a:srgbClr val="FFFFFF"/>
                </a:highlight>
                <a:latin typeface="Montserrat"/>
                <a:ea typeface="Montserrat"/>
                <a:cs typeface="Montserrat"/>
                <a:sym typeface="Montserrat"/>
              </a:rPr>
              <a:t>This project incorporates two concepts - a flying platform and a walker robot and creates a solution to easily give targeted cargo's coordinates and the destination to where it should be moved. </a:t>
            </a:r>
          </a:p>
        </p:txBody>
      </p:sp>
      <p:pic>
        <p:nvPicPr>
          <p:cNvPr id="174" name="Shape 174"/>
          <p:cNvPicPr preferRelativeResize="0"/>
          <p:nvPr/>
        </p:nvPicPr>
        <p:blipFill>
          <a:blip r:embed="rId3">
            <a:alphaModFix amt="25000"/>
          </a:blip>
          <a:stretch>
            <a:fillRect/>
          </a:stretch>
        </p:blipFill>
        <p:spPr>
          <a:xfrm>
            <a:off x="7388800" y="6338450"/>
            <a:ext cx="1525528" cy="308899"/>
          </a:xfrm>
          <a:prstGeom prst="rect">
            <a:avLst/>
          </a:prstGeom>
          <a:noFill/>
          <a:ln>
            <a:noFill/>
          </a:ln>
        </p:spPr>
      </p:pic>
      <p:sp>
        <p:nvSpPr>
          <p:cNvPr id="175" name="Shape 175"/>
          <p:cNvSpPr txBox="1"/>
          <p:nvPr/>
        </p:nvSpPr>
        <p:spPr>
          <a:xfrm>
            <a:off x="2780275" y="4124075"/>
            <a:ext cx="474899" cy="2433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176" name="Shape 176"/>
          <p:cNvSpPr/>
          <p:nvPr/>
        </p:nvSpPr>
        <p:spPr>
          <a:xfrm rot="10800000">
            <a:off x="8506699" y="-50"/>
            <a:ext cx="637200" cy="637200"/>
          </a:xfrm>
          <a:prstGeom prst="rtTriangle">
            <a:avLst/>
          </a:prstGeom>
          <a:solidFill>
            <a:srgbClr val="19D1C3"/>
          </a:solidFill>
          <a:ln>
            <a:noFill/>
          </a:ln>
        </p:spPr>
        <p:txBody>
          <a:bodyPr anchorCtr="0" anchor="ctr" bIns="91425" lIns="91425" rIns="91425" tIns="91425">
            <a:noAutofit/>
          </a:bodyPr>
          <a:lstStyle/>
          <a:p>
            <a:pPr>
              <a:spcBef>
                <a:spcPts val="0"/>
              </a:spcBef>
              <a:buNone/>
            </a:pPr>
            <a:r>
              <a:t/>
            </a:r>
            <a:endParaRPr/>
          </a:p>
        </p:txBody>
      </p:sp>
      <p:sp>
        <p:nvSpPr>
          <p:cNvPr id="177" name="Shape 177"/>
          <p:cNvSpPr txBox="1"/>
          <p:nvPr>
            <p:ph idx="12" type="sldNum"/>
          </p:nvPr>
        </p:nvSpPr>
        <p:spPr>
          <a:xfrm>
            <a:off x="8556800" y="9875"/>
            <a:ext cx="587100" cy="309000"/>
          </a:xfrm>
          <a:prstGeom prst="rect">
            <a:avLst/>
          </a:prstGeom>
        </p:spPr>
        <p:txBody>
          <a:bodyPr anchorCtr="0" anchor="ctr" bIns="91425" lIns="91425" rIns="91425" tIns="91425">
            <a:noAutofit/>
          </a:bodyPr>
          <a:lstStyle/>
          <a:p>
            <a:pPr lvl="0" rtl="0">
              <a:spcBef>
                <a:spcPts val="0"/>
              </a:spcBef>
              <a:buNone/>
            </a:pPr>
            <a:fld id="{00000000-1234-1234-1234-123412341234}" type="slidenum">
              <a:rPr b="1" lang="en" sz="1400">
                <a:solidFill>
                  <a:srgbClr val="FFFFFF"/>
                </a:solidFill>
                <a:latin typeface="Montserrat"/>
                <a:ea typeface="Montserrat"/>
                <a:cs typeface="Montserrat"/>
                <a:sym typeface="Montserrat"/>
              </a:rPr>
              <a:t>‹#›</a:t>
            </a:fld>
          </a:p>
        </p:txBody>
      </p:sp>
      <p:pic>
        <p:nvPicPr>
          <p:cNvPr id="178" name="Shape 178"/>
          <p:cNvPicPr preferRelativeResize="0"/>
          <p:nvPr/>
        </p:nvPicPr>
        <p:blipFill>
          <a:blip r:embed="rId4">
            <a:alphaModFix amt="25000"/>
          </a:blip>
          <a:stretch>
            <a:fillRect/>
          </a:stretch>
        </p:blipFill>
        <p:spPr>
          <a:xfrm>
            <a:off x="250524" y="6155725"/>
            <a:ext cx="931099" cy="491624"/>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457200" y="-30162"/>
            <a:ext cx="8229600" cy="1143299"/>
          </a:xfrm>
          <a:prstGeom prst="rect">
            <a:avLst/>
          </a:prstGeom>
        </p:spPr>
        <p:txBody>
          <a:bodyPr anchorCtr="0" anchor="b" bIns="91425" lIns="91425" rIns="91425" tIns="91425">
            <a:noAutofit/>
          </a:bodyPr>
          <a:lstStyle/>
          <a:p>
            <a:pPr lvl="0" rtl="0" algn="ctr">
              <a:spcBef>
                <a:spcPts val="0"/>
              </a:spcBef>
              <a:buNone/>
            </a:pPr>
            <a:r>
              <a:rPr lang="en">
                <a:solidFill>
                  <a:srgbClr val="434343"/>
                </a:solidFill>
                <a:latin typeface="Montserrat"/>
                <a:ea typeface="Montserrat"/>
                <a:cs typeface="Montserrat"/>
                <a:sym typeface="Montserrat"/>
              </a:rPr>
              <a:t>Global Winners</a:t>
            </a:r>
          </a:p>
        </p:txBody>
      </p:sp>
      <p:sp>
        <p:nvSpPr>
          <p:cNvPr id="184" name="Shape 184"/>
          <p:cNvSpPr txBox="1"/>
          <p:nvPr>
            <p:ph idx="1" type="body"/>
          </p:nvPr>
        </p:nvSpPr>
        <p:spPr>
          <a:xfrm>
            <a:off x="457200" y="1113150"/>
            <a:ext cx="8229600" cy="5744699"/>
          </a:xfrm>
          <a:prstGeom prst="rect">
            <a:avLst/>
          </a:prstGeom>
        </p:spPr>
        <p:txBody>
          <a:bodyPr anchorCtr="0" anchor="t" bIns="91425" lIns="91425" rIns="91425" tIns="91425">
            <a:noAutofit/>
          </a:bodyPr>
          <a:lstStyle/>
          <a:p>
            <a:pPr lvl="0" rtl="0">
              <a:spcBef>
                <a:spcPts val="0"/>
              </a:spcBef>
              <a:buNone/>
            </a:pPr>
            <a:r>
              <a:rPr lang="en" sz="1800">
                <a:solidFill>
                  <a:srgbClr val="434343"/>
                </a:solidFill>
                <a:latin typeface="Montserrat"/>
                <a:ea typeface="Montserrat"/>
                <a:cs typeface="Montserrat"/>
                <a:sym typeface="Montserrat"/>
              </a:rPr>
              <a:t>GALACTIC IMPACT- CROPP</a:t>
            </a:r>
          </a:p>
          <a:p>
            <a:pPr lvl="0" rtl="0">
              <a:spcBef>
                <a:spcPts val="0"/>
              </a:spcBef>
              <a:buNone/>
            </a:pPr>
            <a:r>
              <a:rPr lang="en" sz="1400">
                <a:solidFill>
                  <a:srgbClr val="434343"/>
                </a:solidFill>
                <a:highlight>
                  <a:srgbClr val="FFFFFF"/>
                </a:highlight>
                <a:latin typeface="Montserrat"/>
                <a:ea typeface="Montserrat"/>
                <a:cs typeface="Montserrat"/>
                <a:sym typeface="Montserrat"/>
              </a:rPr>
              <a:t>CROPP (Cultures Risks Observation and Prevention Platform) is an easy and user-friendly application designed to help farmers in monitoring their lands. The service will provide data gathered at two different levels. Measurements will be merged with satellite observations to give users practical information about possible risks that could threaten their crops.</a:t>
            </a:r>
          </a:p>
          <a:p>
            <a:pPr lvl="0" rtl="0">
              <a:spcBef>
                <a:spcPts val="0"/>
              </a:spcBef>
              <a:buNone/>
            </a:pPr>
            <a:r>
              <a:t/>
            </a:r>
            <a:endParaRPr sz="1800">
              <a:solidFill>
                <a:srgbClr val="434343"/>
              </a:solidFill>
              <a:latin typeface="Montserrat"/>
              <a:ea typeface="Montserrat"/>
              <a:cs typeface="Montserrat"/>
              <a:sym typeface="Montserrat"/>
            </a:endParaRPr>
          </a:p>
          <a:p>
            <a:pPr lvl="0" rtl="0">
              <a:spcBef>
                <a:spcPts val="0"/>
              </a:spcBef>
              <a:buNone/>
            </a:pPr>
            <a:r>
              <a:rPr lang="en" sz="1800">
                <a:solidFill>
                  <a:srgbClr val="434343"/>
                </a:solidFill>
                <a:latin typeface="Montserrat"/>
                <a:ea typeface="Montserrat"/>
                <a:cs typeface="Montserrat"/>
                <a:sym typeface="Montserrat"/>
              </a:rPr>
              <a:t>MOST INSPIRATIONAL - TRACKING/SENSING ANDROID ROBOT </a:t>
            </a:r>
          </a:p>
          <a:p>
            <a:pPr lvl="0" rtl="0">
              <a:spcBef>
                <a:spcPts val="0"/>
              </a:spcBef>
              <a:buNone/>
            </a:pPr>
            <a:r>
              <a:rPr lang="en" sz="1400">
                <a:solidFill>
                  <a:srgbClr val="434343"/>
                </a:solidFill>
                <a:highlight>
                  <a:srgbClr val="FFFFFF"/>
                </a:highlight>
                <a:latin typeface="Montserrat"/>
                <a:ea typeface="Montserrat"/>
                <a:cs typeface="Montserrat"/>
                <a:sym typeface="Montserrat"/>
              </a:rPr>
              <a:t>Team Created a mobile robot platform that is capable of extracting data from nearby objects using on-board sensors present in an Android Smartphone. The team wanted to harness the power of these tiny but powerful devices and integrate them with image processing software, in order to get a better understanding of everyday objects around us</a:t>
            </a:r>
          </a:p>
          <a:p>
            <a:pPr lvl="0" rtl="0">
              <a:spcBef>
                <a:spcPts val="0"/>
              </a:spcBef>
              <a:buNone/>
            </a:pPr>
            <a:r>
              <a:t/>
            </a:r>
            <a:endParaRPr sz="1800">
              <a:solidFill>
                <a:srgbClr val="434343"/>
              </a:solidFill>
              <a:latin typeface="Montserrat"/>
              <a:ea typeface="Montserrat"/>
              <a:cs typeface="Montserrat"/>
              <a:sym typeface="Montserrat"/>
            </a:endParaRPr>
          </a:p>
          <a:p>
            <a:pPr lvl="0" rtl="0">
              <a:spcBef>
                <a:spcPts val="0"/>
              </a:spcBef>
              <a:buNone/>
            </a:pPr>
            <a:r>
              <a:rPr lang="en" sz="1800">
                <a:solidFill>
                  <a:srgbClr val="434343"/>
                </a:solidFill>
                <a:latin typeface="Montserrat"/>
                <a:ea typeface="Montserrat"/>
                <a:cs typeface="Montserrat"/>
                <a:sym typeface="Montserrat"/>
              </a:rPr>
              <a:t>PEOPLE'S CHOICE AWARD - NATURAL-EVENTS-EXPLORER</a:t>
            </a:r>
          </a:p>
          <a:p>
            <a:pPr lvl="0" rtl="0">
              <a:spcBef>
                <a:spcPts val="0"/>
              </a:spcBef>
              <a:buNone/>
            </a:pPr>
            <a:r>
              <a:rPr lang="en" sz="1400">
                <a:solidFill>
                  <a:srgbClr val="434343"/>
                </a:solidFill>
                <a:highlight>
                  <a:srgbClr val="FFFFFF"/>
                </a:highlight>
                <a:latin typeface="Montserrat"/>
                <a:ea typeface="Montserrat"/>
                <a:cs typeface="Montserrat"/>
                <a:sym typeface="Montserrat"/>
              </a:rPr>
              <a:t>The NatEv Explorer project helps discover the natural hazards and catastrophes that happen every second around the world. It encourages crowdsourcing to discover and “tag” interesting natural events and potential threats to humans through the real-time earth observatory data provided by NASA.</a:t>
            </a:r>
          </a:p>
          <a:p>
            <a:pPr lvl="0" rtl="0">
              <a:spcBef>
                <a:spcPts val="0"/>
              </a:spcBef>
              <a:buNone/>
            </a:pPr>
            <a:r>
              <a:t/>
            </a:r>
            <a:endParaRPr sz="1800">
              <a:solidFill>
                <a:srgbClr val="434343"/>
              </a:solidFill>
              <a:latin typeface="Montserrat"/>
              <a:ea typeface="Montserrat"/>
              <a:cs typeface="Montserrat"/>
              <a:sym typeface="Montserrat"/>
            </a:endParaRPr>
          </a:p>
        </p:txBody>
      </p:sp>
      <p:pic>
        <p:nvPicPr>
          <p:cNvPr id="185" name="Shape 185"/>
          <p:cNvPicPr preferRelativeResize="0"/>
          <p:nvPr/>
        </p:nvPicPr>
        <p:blipFill>
          <a:blip r:embed="rId3">
            <a:alphaModFix amt="25000"/>
          </a:blip>
          <a:stretch>
            <a:fillRect/>
          </a:stretch>
        </p:blipFill>
        <p:spPr>
          <a:xfrm>
            <a:off x="7388800" y="6338450"/>
            <a:ext cx="1525528" cy="308899"/>
          </a:xfrm>
          <a:prstGeom prst="rect">
            <a:avLst/>
          </a:prstGeom>
          <a:noFill/>
          <a:ln>
            <a:noFill/>
          </a:ln>
        </p:spPr>
      </p:pic>
      <p:sp>
        <p:nvSpPr>
          <p:cNvPr id="186" name="Shape 186"/>
          <p:cNvSpPr txBox="1"/>
          <p:nvPr/>
        </p:nvSpPr>
        <p:spPr>
          <a:xfrm>
            <a:off x="2780275" y="4124075"/>
            <a:ext cx="474899" cy="2433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187" name="Shape 187"/>
          <p:cNvSpPr/>
          <p:nvPr/>
        </p:nvSpPr>
        <p:spPr>
          <a:xfrm rot="10800000">
            <a:off x="8506699" y="-50"/>
            <a:ext cx="637200" cy="637200"/>
          </a:xfrm>
          <a:prstGeom prst="rtTriangle">
            <a:avLst/>
          </a:prstGeom>
          <a:solidFill>
            <a:srgbClr val="19D1C3"/>
          </a:solidFill>
          <a:ln>
            <a:noFill/>
          </a:ln>
        </p:spPr>
        <p:txBody>
          <a:bodyPr anchorCtr="0" anchor="ctr" bIns="91425" lIns="91425" rIns="91425" tIns="91425">
            <a:noAutofit/>
          </a:bodyPr>
          <a:lstStyle/>
          <a:p>
            <a:pPr>
              <a:spcBef>
                <a:spcPts val="0"/>
              </a:spcBef>
              <a:buNone/>
            </a:pPr>
            <a:r>
              <a:t/>
            </a:r>
            <a:endParaRPr/>
          </a:p>
        </p:txBody>
      </p:sp>
      <p:sp>
        <p:nvSpPr>
          <p:cNvPr id="188" name="Shape 188"/>
          <p:cNvSpPr txBox="1"/>
          <p:nvPr>
            <p:ph idx="12" type="sldNum"/>
          </p:nvPr>
        </p:nvSpPr>
        <p:spPr>
          <a:xfrm>
            <a:off x="8556800" y="9875"/>
            <a:ext cx="587100" cy="309000"/>
          </a:xfrm>
          <a:prstGeom prst="rect">
            <a:avLst/>
          </a:prstGeom>
        </p:spPr>
        <p:txBody>
          <a:bodyPr anchorCtr="0" anchor="ctr" bIns="91425" lIns="91425" rIns="91425" tIns="91425">
            <a:noAutofit/>
          </a:bodyPr>
          <a:lstStyle/>
          <a:p>
            <a:pPr lvl="0" rtl="0">
              <a:spcBef>
                <a:spcPts val="0"/>
              </a:spcBef>
              <a:buNone/>
            </a:pPr>
            <a:fld id="{00000000-1234-1234-1234-123412341234}" type="slidenum">
              <a:rPr b="1" lang="en" sz="1400">
                <a:solidFill>
                  <a:srgbClr val="FFFFFF"/>
                </a:solidFill>
                <a:latin typeface="Montserrat"/>
                <a:ea typeface="Montserrat"/>
                <a:cs typeface="Montserrat"/>
                <a:sym typeface="Montserrat"/>
              </a:rPr>
              <a:t>‹#›</a:t>
            </a:fld>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457200" y="198437"/>
            <a:ext cx="8229600" cy="1143000"/>
          </a:xfrm>
          <a:prstGeom prst="rect">
            <a:avLst/>
          </a:prstGeom>
        </p:spPr>
        <p:txBody>
          <a:bodyPr anchorCtr="0" anchor="b" bIns="91425" lIns="91425" rIns="91425" tIns="91425">
            <a:noAutofit/>
          </a:bodyPr>
          <a:lstStyle/>
          <a:p>
            <a:pPr algn="ctr">
              <a:spcBef>
                <a:spcPts val="0"/>
              </a:spcBef>
              <a:buNone/>
            </a:pPr>
            <a:r>
              <a:rPr lang="en">
                <a:solidFill>
                  <a:srgbClr val="434343"/>
                </a:solidFill>
              </a:rPr>
              <a:t>What they did right</a:t>
            </a:r>
          </a:p>
        </p:txBody>
      </p:sp>
      <p:sp>
        <p:nvSpPr>
          <p:cNvPr id="194" name="Shape 194"/>
          <p:cNvSpPr txBox="1"/>
          <p:nvPr>
            <p:ph idx="1" type="body"/>
          </p:nvPr>
        </p:nvSpPr>
        <p:spPr>
          <a:xfrm>
            <a:off x="457200" y="1524000"/>
            <a:ext cx="8229600" cy="4967700"/>
          </a:xfrm>
          <a:prstGeom prst="rect">
            <a:avLst/>
          </a:prstGeom>
        </p:spPr>
        <p:txBody>
          <a:bodyPr anchorCtr="0" anchor="t" bIns="91425" lIns="91425" rIns="91425" tIns="91425">
            <a:noAutofit/>
          </a:bodyPr>
          <a:lstStyle/>
          <a:p>
            <a:pPr indent="-342900" lvl="0" marL="457200" rtl="0">
              <a:spcBef>
                <a:spcPts val="0"/>
              </a:spcBef>
              <a:buClr>
                <a:srgbClr val="434343"/>
              </a:buClr>
              <a:buSzPct val="100000"/>
              <a:buFont typeface="Montserrat"/>
              <a:buChar char="➔"/>
            </a:pPr>
            <a:r>
              <a:rPr lang="en" sz="1800">
                <a:solidFill>
                  <a:srgbClr val="434343"/>
                </a:solidFill>
                <a:latin typeface="Montserrat"/>
                <a:ea typeface="Montserrat"/>
                <a:cs typeface="Montserrat"/>
                <a:sym typeface="Montserrat"/>
              </a:rPr>
              <a:t>There themes and the challenges within those themes really helped participants nail down what they wanted to work on for the hackathon. Teams knew exactly what their projects were about.</a:t>
            </a:r>
          </a:p>
          <a:p>
            <a:pPr indent="-342900" lvl="0" marL="457200" rtl="0">
              <a:spcBef>
                <a:spcPts val="0"/>
              </a:spcBef>
              <a:buClr>
                <a:srgbClr val="434343"/>
              </a:buClr>
              <a:buSzPct val="100000"/>
              <a:buFont typeface="Montserrat"/>
              <a:buChar char="➔"/>
            </a:pPr>
            <a:r>
              <a:rPr lang="en" sz="1800">
                <a:solidFill>
                  <a:srgbClr val="434343"/>
                </a:solidFill>
                <a:latin typeface="Montserrat"/>
                <a:ea typeface="Montserrat"/>
                <a:cs typeface="Montserrat"/>
                <a:sym typeface="Montserrat"/>
              </a:rPr>
              <a:t>The challenges were all very interesting and enticing, making people want to participate in the hackathon in order to solve them. They inspired people to participate with no real cash prizes up for grab.</a:t>
            </a:r>
          </a:p>
          <a:p>
            <a:pPr indent="-342900" lvl="0" marL="457200" rtl="0">
              <a:spcBef>
                <a:spcPts val="0"/>
              </a:spcBef>
              <a:buClr>
                <a:srgbClr val="434343"/>
              </a:buClr>
              <a:buSzPct val="100000"/>
              <a:buFont typeface="Montserrat"/>
              <a:buChar char="➔"/>
            </a:pPr>
            <a:r>
              <a:rPr lang="en" sz="1800">
                <a:solidFill>
                  <a:srgbClr val="434343"/>
                </a:solidFill>
                <a:latin typeface="Montserrat"/>
                <a:ea typeface="Montserrat"/>
                <a:cs typeface="Montserrat"/>
                <a:sym typeface="Montserrat"/>
              </a:rPr>
              <a:t>They were able to recruit such a large number of HUB locations around the world because they empower local “collaborators” to handle much of the responsibility</a:t>
            </a:r>
          </a:p>
          <a:p>
            <a:pPr indent="-342900" lvl="0" marL="457200" rtl="0">
              <a:spcBef>
                <a:spcPts val="0"/>
              </a:spcBef>
              <a:buClr>
                <a:srgbClr val="434343"/>
              </a:buClr>
              <a:buSzPct val="100000"/>
              <a:buFont typeface="Montserrat"/>
              <a:buChar char="➔"/>
            </a:pPr>
            <a:r>
              <a:rPr lang="en" sz="1800">
                <a:solidFill>
                  <a:srgbClr val="434343"/>
                </a:solidFill>
                <a:latin typeface="Montserrat"/>
                <a:ea typeface="Montserrat"/>
                <a:cs typeface="Montserrat"/>
                <a:sym typeface="Montserrat"/>
              </a:rPr>
              <a:t>They had virtual participation available globally and teams  building for each challenge.</a:t>
            </a:r>
          </a:p>
          <a:p>
            <a:pPr indent="-342900" lvl="0" marL="457200">
              <a:spcBef>
                <a:spcPts val="0"/>
              </a:spcBef>
              <a:buClr>
                <a:srgbClr val="434343"/>
              </a:buClr>
              <a:buSzPct val="100000"/>
              <a:buFont typeface="Montserrat"/>
              <a:buChar char="➔"/>
            </a:pPr>
            <a:r>
              <a:rPr lang="en" sz="1800">
                <a:solidFill>
                  <a:srgbClr val="434343"/>
                </a:solidFill>
                <a:latin typeface="Montserrat"/>
                <a:ea typeface="Montserrat"/>
                <a:cs typeface="Montserrat"/>
                <a:sym typeface="Montserrat"/>
              </a:rPr>
              <a:t>People’s Choice award got the community really involved</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type="title"/>
          </p:nvPr>
        </p:nvSpPr>
        <p:spPr>
          <a:xfrm>
            <a:off x="457200" y="1036637"/>
            <a:ext cx="8229600" cy="1143299"/>
          </a:xfrm>
          <a:prstGeom prst="rect">
            <a:avLst/>
          </a:prstGeom>
        </p:spPr>
        <p:txBody>
          <a:bodyPr anchorCtr="0" anchor="b" bIns="91425" lIns="91425" rIns="91425" tIns="91425">
            <a:noAutofit/>
          </a:bodyPr>
          <a:lstStyle/>
          <a:p>
            <a:pPr algn="ctr">
              <a:spcBef>
                <a:spcPts val="0"/>
              </a:spcBef>
              <a:buNone/>
            </a:pPr>
            <a:r>
              <a:rPr lang="en">
                <a:solidFill>
                  <a:srgbClr val="434343"/>
                </a:solidFill>
                <a:latin typeface="Montserrat"/>
                <a:ea typeface="Montserrat"/>
                <a:cs typeface="Montserrat"/>
                <a:sym typeface="Montserrat"/>
              </a:rPr>
              <a:t>What is the Space Apps Challenge</a:t>
            </a:r>
          </a:p>
        </p:txBody>
      </p:sp>
      <p:sp>
        <p:nvSpPr>
          <p:cNvPr id="37" name="Shape 37"/>
          <p:cNvSpPr txBox="1"/>
          <p:nvPr>
            <p:ph idx="1" type="body"/>
          </p:nvPr>
        </p:nvSpPr>
        <p:spPr>
          <a:xfrm>
            <a:off x="457200" y="2193075"/>
            <a:ext cx="8229600" cy="4969799"/>
          </a:xfrm>
          <a:prstGeom prst="rect">
            <a:avLst/>
          </a:prstGeom>
        </p:spPr>
        <p:txBody>
          <a:bodyPr anchorCtr="0" anchor="t" bIns="91425" lIns="91425" rIns="91425" tIns="91425">
            <a:noAutofit/>
          </a:bodyPr>
          <a:lstStyle/>
          <a:p>
            <a:pPr rtl="0" algn="ctr">
              <a:spcBef>
                <a:spcPts val="0"/>
              </a:spcBef>
              <a:buNone/>
            </a:pPr>
            <a:r>
              <a:rPr lang="en" sz="1800">
                <a:solidFill>
                  <a:srgbClr val="434343"/>
                </a:solidFill>
                <a:latin typeface="Montserrat"/>
                <a:ea typeface="Montserrat"/>
                <a:cs typeface="Montserrat"/>
                <a:sym typeface="Montserrat"/>
              </a:rPr>
              <a:t>The International Space Apps Challenge is a two-day hackathon where teams from around the globe collaborated and used publicly available data to design solutions for challenges of space exploration and social need.</a:t>
            </a:r>
          </a:p>
          <a:p>
            <a:pPr rtl="0" algn="ctr">
              <a:spcBef>
                <a:spcPts val="0"/>
              </a:spcBef>
              <a:buNone/>
            </a:pPr>
            <a:r>
              <a:t/>
            </a:r>
            <a:endParaRPr sz="1800">
              <a:solidFill>
                <a:srgbClr val="434343"/>
              </a:solidFill>
              <a:latin typeface="Montserrat"/>
              <a:ea typeface="Montserrat"/>
              <a:cs typeface="Montserrat"/>
              <a:sym typeface="Montserrat"/>
            </a:endParaRPr>
          </a:p>
          <a:p>
            <a:pPr rtl="0" algn="ctr">
              <a:spcBef>
                <a:spcPts val="0"/>
              </a:spcBef>
              <a:buNone/>
            </a:pPr>
            <a:r>
              <a:rPr lang="en" sz="1800">
                <a:solidFill>
                  <a:srgbClr val="434343"/>
                </a:solidFill>
                <a:latin typeface="Montserrat"/>
                <a:ea typeface="Montserrat"/>
                <a:cs typeface="Montserrat"/>
                <a:sym typeface="Montserrat"/>
              </a:rPr>
              <a:t>Nasa empowered citizens around the world with tools and open data to help them solve global challenges</a:t>
            </a:r>
          </a:p>
          <a:p>
            <a:pPr rtl="0">
              <a:spcBef>
                <a:spcPts val="0"/>
              </a:spcBef>
              <a:buNone/>
            </a:pPr>
            <a:r>
              <a:t/>
            </a:r>
            <a:endParaRPr sz="1800">
              <a:solidFill>
                <a:srgbClr val="434343"/>
              </a:solidFill>
              <a:latin typeface="Montserrat"/>
              <a:ea typeface="Montserrat"/>
              <a:cs typeface="Montserrat"/>
              <a:sym typeface="Montserrat"/>
            </a:endParaRPr>
          </a:p>
          <a:p>
            <a:pPr lvl="0" marR="0" rtl="0" algn="l">
              <a:lnSpc>
                <a:spcPct val="100000"/>
              </a:lnSpc>
              <a:spcBef>
                <a:spcPts val="600"/>
              </a:spcBef>
              <a:spcAft>
                <a:spcPts val="0"/>
              </a:spcAft>
              <a:buNone/>
            </a:pPr>
            <a:r>
              <a:t/>
            </a:r>
            <a:endParaRPr sz="1800">
              <a:solidFill>
                <a:srgbClr val="434343"/>
              </a:solidFill>
              <a:latin typeface="Montserrat"/>
              <a:ea typeface="Montserrat"/>
              <a:cs typeface="Montserrat"/>
              <a:sym typeface="Montserrat"/>
            </a:endParaRPr>
          </a:p>
          <a:p>
            <a:pPr lvl="0" marR="0" rtl="0" algn="l">
              <a:lnSpc>
                <a:spcPct val="100000"/>
              </a:lnSpc>
              <a:spcBef>
                <a:spcPts val="600"/>
              </a:spcBef>
              <a:spcAft>
                <a:spcPts val="0"/>
              </a:spcAft>
              <a:buNone/>
            </a:pPr>
            <a:r>
              <a:t/>
            </a:r>
            <a:endParaRPr sz="1800">
              <a:solidFill>
                <a:srgbClr val="434343"/>
              </a:solidFill>
              <a:latin typeface="Montserrat"/>
              <a:ea typeface="Montserrat"/>
              <a:cs typeface="Montserrat"/>
              <a:sym typeface="Montserrat"/>
            </a:endParaRPr>
          </a:p>
        </p:txBody>
      </p:sp>
      <p:pic>
        <p:nvPicPr>
          <p:cNvPr id="38" name="Shape 38"/>
          <p:cNvPicPr preferRelativeResize="0"/>
          <p:nvPr/>
        </p:nvPicPr>
        <p:blipFill>
          <a:blip r:embed="rId3">
            <a:alphaModFix amt="25000"/>
          </a:blip>
          <a:stretch>
            <a:fillRect/>
          </a:stretch>
        </p:blipFill>
        <p:spPr>
          <a:xfrm>
            <a:off x="7388800" y="6338450"/>
            <a:ext cx="1525528" cy="308899"/>
          </a:xfrm>
          <a:prstGeom prst="rect">
            <a:avLst/>
          </a:prstGeom>
          <a:noFill/>
          <a:ln>
            <a:noFill/>
          </a:ln>
        </p:spPr>
      </p:pic>
      <p:sp>
        <p:nvSpPr>
          <p:cNvPr id="39" name="Shape 39"/>
          <p:cNvSpPr txBox="1"/>
          <p:nvPr/>
        </p:nvSpPr>
        <p:spPr>
          <a:xfrm>
            <a:off x="2780275" y="4124075"/>
            <a:ext cx="474899" cy="2433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40" name="Shape 40"/>
          <p:cNvSpPr/>
          <p:nvPr/>
        </p:nvSpPr>
        <p:spPr>
          <a:xfrm rot="10800000">
            <a:off x="8506699" y="-50"/>
            <a:ext cx="637200" cy="637200"/>
          </a:xfrm>
          <a:prstGeom prst="rtTriangle">
            <a:avLst/>
          </a:prstGeom>
          <a:solidFill>
            <a:srgbClr val="19D1C3"/>
          </a:solidFill>
          <a:ln>
            <a:noFill/>
          </a:ln>
        </p:spPr>
        <p:txBody>
          <a:bodyPr anchorCtr="0" anchor="ctr" bIns="91425" lIns="91425" rIns="91425" tIns="91425">
            <a:noAutofit/>
          </a:bodyPr>
          <a:lstStyle/>
          <a:p>
            <a:pPr>
              <a:spcBef>
                <a:spcPts val="0"/>
              </a:spcBef>
              <a:buNone/>
            </a:pPr>
            <a:r>
              <a:t/>
            </a:r>
            <a:endParaRPr/>
          </a:p>
        </p:txBody>
      </p:sp>
      <p:sp>
        <p:nvSpPr>
          <p:cNvPr id="41" name="Shape 41"/>
          <p:cNvSpPr txBox="1"/>
          <p:nvPr>
            <p:ph idx="12" type="sldNum"/>
          </p:nvPr>
        </p:nvSpPr>
        <p:spPr>
          <a:xfrm>
            <a:off x="8556800" y="9875"/>
            <a:ext cx="587100" cy="309000"/>
          </a:xfrm>
          <a:prstGeom prst="rect">
            <a:avLst/>
          </a:prstGeom>
        </p:spPr>
        <p:txBody>
          <a:bodyPr anchorCtr="0" anchor="ctr" bIns="91425" lIns="91425" rIns="91425" tIns="91425">
            <a:noAutofit/>
          </a:bodyPr>
          <a:lstStyle/>
          <a:p>
            <a:pPr algn="ctr">
              <a:spcBef>
                <a:spcPts val="0"/>
              </a:spcBef>
              <a:buNone/>
            </a:pPr>
            <a:r>
              <a:t/>
            </a:r>
            <a:endParaRPr b="1" sz="1400">
              <a:solidFill>
                <a:srgbClr val="FFFFFF"/>
              </a:solidFill>
              <a:latin typeface="Montserrat"/>
              <a:ea typeface="Montserrat"/>
              <a:cs typeface="Montserrat"/>
              <a:sym typeface="Montserrat"/>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46037"/>
            <a:ext cx="8229600" cy="1143299"/>
          </a:xfrm>
          <a:prstGeom prst="rect">
            <a:avLst/>
          </a:prstGeom>
        </p:spPr>
        <p:txBody>
          <a:bodyPr anchorCtr="0" anchor="b" bIns="91425" lIns="91425" rIns="91425" tIns="91425">
            <a:noAutofit/>
          </a:bodyPr>
          <a:lstStyle/>
          <a:p>
            <a:pPr lvl="0" rtl="0" algn="ctr">
              <a:spcBef>
                <a:spcPts val="0"/>
              </a:spcBef>
              <a:buNone/>
            </a:pPr>
            <a:r>
              <a:rPr lang="en">
                <a:solidFill>
                  <a:srgbClr val="434343"/>
                </a:solidFill>
                <a:latin typeface="Montserrat"/>
                <a:ea typeface="Montserrat"/>
                <a:cs typeface="Montserrat"/>
                <a:sym typeface="Montserrat"/>
              </a:rPr>
              <a:t>Overview</a:t>
            </a:r>
          </a:p>
        </p:txBody>
      </p:sp>
      <p:sp>
        <p:nvSpPr>
          <p:cNvPr id="47" name="Shape 47"/>
          <p:cNvSpPr txBox="1"/>
          <p:nvPr>
            <p:ph idx="1" type="body"/>
          </p:nvPr>
        </p:nvSpPr>
        <p:spPr>
          <a:xfrm>
            <a:off x="457200" y="1285900"/>
            <a:ext cx="8229600" cy="49697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1800">
                <a:solidFill>
                  <a:srgbClr val="434343"/>
                </a:solidFill>
                <a:latin typeface="Montserrat"/>
                <a:ea typeface="Montserrat"/>
                <a:cs typeface="Montserrat"/>
                <a:sym typeface="Montserrat"/>
              </a:rPr>
              <a:t>LOCATION</a:t>
            </a:r>
          </a:p>
          <a:p>
            <a:pPr indent="-342900" lvl="1" marL="914400" marR="0" rtl="0" algn="l">
              <a:lnSpc>
                <a:spcPct val="100000"/>
              </a:lnSpc>
              <a:spcBef>
                <a:spcPts val="600"/>
              </a:spcBef>
              <a:spcAft>
                <a:spcPts val="0"/>
              </a:spcAft>
              <a:buClr>
                <a:srgbClr val="434343"/>
              </a:buClr>
              <a:buSzPct val="100000"/>
              <a:buFont typeface="Montserrat"/>
              <a:buChar char="◆"/>
            </a:pPr>
            <a:r>
              <a:rPr lang="en" sz="1800">
                <a:solidFill>
                  <a:srgbClr val="434343"/>
                </a:solidFill>
                <a:latin typeface="Montserrat"/>
                <a:ea typeface="Montserrat"/>
                <a:cs typeface="Montserrat"/>
                <a:sym typeface="Montserrat"/>
              </a:rPr>
              <a:t>Worldwide; 135 cities globally</a:t>
            </a:r>
          </a:p>
          <a:p>
            <a:pPr lvl="0" marR="0" rtl="0" algn="l">
              <a:lnSpc>
                <a:spcPct val="100000"/>
              </a:lnSpc>
              <a:spcBef>
                <a:spcPts val="600"/>
              </a:spcBef>
              <a:spcAft>
                <a:spcPts val="0"/>
              </a:spcAft>
              <a:buNone/>
            </a:pPr>
            <a:r>
              <a:rPr lang="en" sz="1800">
                <a:solidFill>
                  <a:srgbClr val="434343"/>
                </a:solidFill>
                <a:latin typeface="Montserrat"/>
                <a:ea typeface="Montserrat"/>
                <a:cs typeface="Montserrat"/>
                <a:sym typeface="Montserrat"/>
              </a:rPr>
              <a:t>GOAL</a:t>
            </a:r>
          </a:p>
          <a:p>
            <a:pPr indent="-342900" lvl="1" marL="914400" marR="0" rtl="0" algn="l">
              <a:lnSpc>
                <a:spcPct val="100000"/>
              </a:lnSpc>
              <a:spcBef>
                <a:spcPts val="600"/>
              </a:spcBef>
              <a:spcAft>
                <a:spcPts val="0"/>
              </a:spcAft>
              <a:buClr>
                <a:srgbClr val="434343"/>
              </a:buClr>
              <a:buSzPct val="100000"/>
              <a:buFont typeface="Montserrat"/>
              <a:buChar char="◆"/>
            </a:pPr>
            <a:r>
              <a:rPr lang="en" sz="1800">
                <a:solidFill>
                  <a:srgbClr val="434343"/>
                </a:solidFill>
                <a:latin typeface="Montserrat"/>
                <a:ea typeface="Montserrat"/>
                <a:cs typeface="Montserrat"/>
                <a:sym typeface="Montserrat"/>
              </a:rPr>
              <a:t> To produce open-source solutions for global challenges in both life on Earth and life in space</a:t>
            </a:r>
          </a:p>
          <a:p>
            <a:pPr lvl="0" marR="0" rtl="0" algn="l">
              <a:lnSpc>
                <a:spcPct val="100000"/>
              </a:lnSpc>
              <a:spcBef>
                <a:spcPts val="600"/>
              </a:spcBef>
              <a:spcAft>
                <a:spcPts val="0"/>
              </a:spcAft>
              <a:buNone/>
            </a:pPr>
            <a:r>
              <a:rPr lang="en" sz="1800">
                <a:solidFill>
                  <a:srgbClr val="434343"/>
                </a:solidFill>
                <a:latin typeface="Montserrat"/>
                <a:ea typeface="Montserrat"/>
                <a:cs typeface="Montserrat"/>
                <a:sym typeface="Montserrat"/>
              </a:rPr>
              <a:t>TARGET HACKERS</a:t>
            </a:r>
          </a:p>
          <a:p>
            <a:pPr indent="-342900" lvl="1" marL="914400" marR="0" rtl="0" algn="l">
              <a:lnSpc>
                <a:spcPct val="100000"/>
              </a:lnSpc>
              <a:spcBef>
                <a:spcPts val="600"/>
              </a:spcBef>
              <a:spcAft>
                <a:spcPts val="0"/>
              </a:spcAft>
              <a:buClr>
                <a:srgbClr val="434343"/>
              </a:buClr>
              <a:buSzPct val="100000"/>
              <a:buFont typeface="Montserrat"/>
              <a:buChar char="◆"/>
            </a:pPr>
            <a:r>
              <a:rPr lang="en" sz="1800">
                <a:solidFill>
                  <a:srgbClr val="434343"/>
                </a:solidFill>
                <a:latin typeface="Montserrat"/>
                <a:ea typeface="Montserrat"/>
                <a:cs typeface="Montserrat"/>
                <a:sym typeface="Montserrat"/>
              </a:rPr>
              <a:t>Technologists, scientists, designers, artists, educators, entrepreneurs, developers and students. Anyone interested basically</a:t>
            </a:r>
          </a:p>
          <a:p>
            <a:pPr lvl="0" marR="0" rtl="0" algn="l">
              <a:lnSpc>
                <a:spcPct val="100000"/>
              </a:lnSpc>
              <a:spcBef>
                <a:spcPts val="600"/>
              </a:spcBef>
              <a:spcAft>
                <a:spcPts val="0"/>
              </a:spcAft>
              <a:buNone/>
            </a:pPr>
            <a:r>
              <a:rPr lang="en" sz="1800">
                <a:solidFill>
                  <a:srgbClr val="434343"/>
                </a:solidFill>
                <a:latin typeface="Montserrat"/>
                <a:ea typeface="Montserrat"/>
                <a:cs typeface="Montserrat"/>
                <a:sym typeface="Montserrat"/>
              </a:rPr>
              <a:t>STRUCTURE</a:t>
            </a:r>
          </a:p>
          <a:p>
            <a:pPr indent="-342900" lvl="1" marL="914400" marR="0" rtl="0" algn="l">
              <a:lnSpc>
                <a:spcPct val="100000"/>
              </a:lnSpc>
              <a:spcBef>
                <a:spcPts val="600"/>
              </a:spcBef>
              <a:spcAft>
                <a:spcPts val="0"/>
              </a:spcAft>
              <a:buClr>
                <a:srgbClr val="434343"/>
              </a:buClr>
              <a:buSzPct val="100000"/>
              <a:buFont typeface="Montserrat"/>
              <a:buChar char="◆"/>
            </a:pPr>
            <a:r>
              <a:rPr lang="en" sz="1800">
                <a:solidFill>
                  <a:srgbClr val="434343"/>
                </a:solidFill>
                <a:latin typeface="Montserrat"/>
                <a:ea typeface="Montserrat"/>
                <a:cs typeface="Montserrat"/>
                <a:sym typeface="Montserrat"/>
              </a:rPr>
              <a:t>Participants used publicly available data and participated from physical HUBs in select cities run by collaborators and virtual participation was available online from anywhere in the world </a:t>
            </a:r>
          </a:p>
          <a:p>
            <a:pPr lvl="0" marR="0" rtl="0" algn="l">
              <a:lnSpc>
                <a:spcPct val="100000"/>
              </a:lnSpc>
              <a:spcBef>
                <a:spcPts val="600"/>
              </a:spcBef>
              <a:spcAft>
                <a:spcPts val="0"/>
              </a:spcAft>
              <a:buNone/>
            </a:pPr>
            <a:r>
              <a:rPr lang="en" sz="1800">
                <a:solidFill>
                  <a:srgbClr val="434343"/>
                </a:solidFill>
                <a:latin typeface="Montserrat"/>
                <a:ea typeface="Montserrat"/>
                <a:cs typeface="Montserrat"/>
                <a:sym typeface="Montserrat"/>
              </a:rPr>
              <a:t>WHEN</a:t>
            </a:r>
          </a:p>
          <a:p>
            <a:pPr indent="-342900" lvl="1" marL="914400" marR="0" rtl="0" algn="l">
              <a:lnSpc>
                <a:spcPct val="100000"/>
              </a:lnSpc>
              <a:spcBef>
                <a:spcPts val="600"/>
              </a:spcBef>
              <a:spcAft>
                <a:spcPts val="0"/>
              </a:spcAft>
              <a:buClr>
                <a:srgbClr val="434343"/>
              </a:buClr>
              <a:buSzPct val="100000"/>
              <a:buFont typeface="Montserrat"/>
              <a:buChar char="◆"/>
            </a:pPr>
            <a:r>
              <a:rPr lang="en" sz="1800">
                <a:solidFill>
                  <a:srgbClr val="434343"/>
                </a:solidFill>
                <a:latin typeface="Montserrat"/>
                <a:ea typeface="Montserrat"/>
                <a:cs typeface="Montserrat"/>
                <a:sym typeface="Montserrat"/>
              </a:rPr>
              <a:t>April 11th- 12th - 48 hours </a:t>
            </a:r>
          </a:p>
        </p:txBody>
      </p:sp>
      <p:pic>
        <p:nvPicPr>
          <p:cNvPr id="48" name="Shape 48"/>
          <p:cNvPicPr preferRelativeResize="0"/>
          <p:nvPr/>
        </p:nvPicPr>
        <p:blipFill>
          <a:blip r:embed="rId3">
            <a:alphaModFix amt="25000"/>
          </a:blip>
          <a:stretch>
            <a:fillRect/>
          </a:stretch>
        </p:blipFill>
        <p:spPr>
          <a:xfrm>
            <a:off x="7388800" y="6338450"/>
            <a:ext cx="1525528" cy="308899"/>
          </a:xfrm>
          <a:prstGeom prst="rect">
            <a:avLst/>
          </a:prstGeom>
          <a:noFill/>
          <a:ln>
            <a:noFill/>
          </a:ln>
        </p:spPr>
      </p:pic>
      <p:sp>
        <p:nvSpPr>
          <p:cNvPr id="49" name="Shape 49"/>
          <p:cNvSpPr txBox="1"/>
          <p:nvPr/>
        </p:nvSpPr>
        <p:spPr>
          <a:xfrm>
            <a:off x="2780275" y="4124075"/>
            <a:ext cx="474899" cy="2433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50" name="Shape 50"/>
          <p:cNvSpPr/>
          <p:nvPr/>
        </p:nvSpPr>
        <p:spPr>
          <a:xfrm rot="10800000">
            <a:off x="8506699" y="-50"/>
            <a:ext cx="637200" cy="637200"/>
          </a:xfrm>
          <a:prstGeom prst="rtTriangle">
            <a:avLst/>
          </a:prstGeom>
          <a:solidFill>
            <a:srgbClr val="19D1C3"/>
          </a:solidFill>
          <a:ln>
            <a:noFill/>
          </a:ln>
        </p:spPr>
        <p:txBody>
          <a:bodyPr anchorCtr="0" anchor="ctr" bIns="91425" lIns="91425" rIns="91425" tIns="91425">
            <a:noAutofit/>
          </a:bodyPr>
          <a:lstStyle/>
          <a:p>
            <a:pPr>
              <a:spcBef>
                <a:spcPts val="0"/>
              </a:spcBef>
              <a:buNone/>
            </a:pPr>
            <a:r>
              <a:t/>
            </a:r>
            <a:endParaRPr/>
          </a:p>
        </p:txBody>
      </p:sp>
      <p:sp>
        <p:nvSpPr>
          <p:cNvPr id="51" name="Shape 51"/>
          <p:cNvSpPr txBox="1"/>
          <p:nvPr>
            <p:ph idx="12" type="sldNum"/>
          </p:nvPr>
        </p:nvSpPr>
        <p:spPr>
          <a:xfrm>
            <a:off x="8556800" y="9875"/>
            <a:ext cx="587100" cy="309000"/>
          </a:xfrm>
          <a:prstGeom prst="rect">
            <a:avLst/>
          </a:prstGeom>
        </p:spPr>
        <p:txBody>
          <a:bodyPr anchorCtr="0" anchor="ctr" bIns="91425" lIns="91425" rIns="91425" tIns="91425">
            <a:noAutofit/>
          </a:bodyPr>
          <a:lstStyle/>
          <a:p>
            <a:pPr lvl="0" rtl="0">
              <a:spcBef>
                <a:spcPts val="0"/>
              </a:spcBef>
              <a:buNone/>
            </a:pPr>
            <a:fld id="{00000000-1234-1234-1234-123412341234}" type="slidenum">
              <a:rPr b="1" lang="en" sz="1400">
                <a:solidFill>
                  <a:srgbClr val="FFFFFF"/>
                </a:solidFill>
                <a:latin typeface="Montserrat"/>
                <a:ea typeface="Montserrat"/>
                <a:cs typeface="Montserrat"/>
                <a:sym typeface="Montserrat"/>
              </a:rPr>
              <a:t>‹#›</a:t>
            </a:fld>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lgn="ctr">
              <a:spcBef>
                <a:spcPts val="0"/>
              </a:spcBef>
              <a:buNone/>
            </a:pPr>
            <a:r>
              <a:rPr lang="en">
                <a:solidFill>
                  <a:srgbClr val="434343"/>
                </a:solidFill>
                <a:latin typeface="Montserrat"/>
                <a:ea typeface="Montserrat"/>
                <a:cs typeface="Montserrat"/>
                <a:sym typeface="Montserrat"/>
              </a:rPr>
              <a:t>Categories and Challenges</a:t>
            </a:r>
          </a:p>
        </p:txBody>
      </p:sp>
      <p:sp>
        <p:nvSpPr>
          <p:cNvPr id="57" name="Shape 57"/>
          <p:cNvSpPr txBox="1"/>
          <p:nvPr>
            <p:ph idx="1" type="body"/>
          </p:nvPr>
        </p:nvSpPr>
        <p:spPr>
          <a:xfrm>
            <a:off x="457200" y="1659675"/>
            <a:ext cx="8229600" cy="1445100"/>
          </a:xfrm>
          <a:prstGeom prst="rect">
            <a:avLst/>
          </a:prstGeom>
        </p:spPr>
        <p:txBody>
          <a:bodyPr anchorCtr="0" anchor="t" bIns="91425" lIns="91425" rIns="91425" tIns="91425">
            <a:noAutofit/>
          </a:bodyPr>
          <a:lstStyle/>
          <a:p>
            <a:pPr lvl="0" rtl="0" algn="ctr">
              <a:spcBef>
                <a:spcPts val="0"/>
              </a:spcBef>
              <a:buNone/>
            </a:pPr>
            <a:r>
              <a:rPr lang="en" sz="1800">
                <a:solidFill>
                  <a:srgbClr val="434343"/>
                </a:solidFill>
                <a:latin typeface="Montserrat"/>
                <a:ea typeface="Montserrat"/>
                <a:cs typeface="Montserrat"/>
                <a:sym typeface="Montserrat"/>
              </a:rPr>
              <a:t>The participants were tasked with coming up with solutions to 35 challenges within four categories. Each team picked 1 challenge to base their project on.</a:t>
            </a:r>
          </a:p>
        </p:txBody>
      </p:sp>
      <p:sp>
        <p:nvSpPr>
          <p:cNvPr id="58" name="Shape 58"/>
          <p:cNvSpPr txBox="1"/>
          <p:nvPr/>
        </p:nvSpPr>
        <p:spPr>
          <a:xfrm>
            <a:off x="2780275" y="4124075"/>
            <a:ext cx="474899" cy="2433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59" name="Shape 59"/>
          <p:cNvSpPr/>
          <p:nvPr/>
        </p:nvSpPr>
        <p:spPr>
          <a:xfrm rot="10800000">
            <a:off x="8506699" y="-50"/>
            <a:ext cx="637200" cy="637200"/>
          </a:xfrm>
          <a:prstGeom prst="rtTriangle">
            <a:avLst/>
          </a:prstGeom>
          <a:solidFill>
            <a:srgbClr val="19D1C3"/>
          </a:solidFill>
          <a:ln>
            <a:noFill/>
          </a:ln>
        </p:spPr>
        <p:txBody>
          <a:bodyPr anchorCtr="0" anchor="ctr" bIns="91425" lIns="91425" rIns="91425" tIns="91425">
            <a:noAutofit/>
          </a:bodyPr>
          <a:lstStyle/>
          <a:p>
            <a:pPr>
              <a:spcBef>
                <a:spcPts val="0"/>
              </a:spcBef>
              <a:buNone/>
            </a:pPr>
            <a:r>
              <a:t/>
            </a:r>
            <a:endParaRPr/>
          </a:p>
        </p:txBody>
      </p:sp>
      <p:sp>
        <p:nvSpPr>
          <p:cNvPr id="60" name="Shape 60"/>
          <p:cNvSpPr txBox="1"/>
          <p:nvPr>
            <p:ph idx="12" type="sldNum"/>
          </p:nvPr>
        </p:nvSpPr>
        <p:spPr>
          <a:xfrm>
            <a:off x="8556800" y="9875"/>
            <a:ext cx="587100" cy="309000"/>
          </a:xfrm>
          <a:prstGeom prst="rect">
            <a:avLst/>
          </a:prstGeom>
        </p:spPr>
        <p:txBody>
          <a:bodyPr anchorCtr="0" anchor="ctr" bIns="91425" lIns="91425" rIns="91425" tIns="91425">
            <a:noAutofit/>
          </a:bodyPr>
          <a:lstStyle/>
          <a:p>
            <a:pPr lvl="0" rtl="0">
              <a:spcBef>
                <a:spcPts val="0"/>
              </a:spcBef>
              <a:buNone/>
            </a:pPr>
            <a:fld id="{00000000-1234-1234-1234-123412341234}" type="slidenum">
              <a:rPr b="1" lang="en" sz="1400">
                <a:solidFill>
                  <a:srgbClr val="FFFFFF"/>
                </a:solidFill>
                <a:latin typeface="Montserrat"/>
                <a:ea typeface="Montserrat"/>
                <a:cs typeface="Montserrat"/>
                <a:sym typeface="Montserrat"/>
              </a:rPr>
              <a:t>‹#›</a:t>
            </a:fld>
          </a:p>
        </p:txBody>
      </p:sp>
      <p:sp>
        <p:nvSpPr>
          <p:cNvPr id="61" name="Shape 61"/>
          <p:cNvSpPr txBox="1"/>
          <p:nvPr/>
        </p:nvSpPr>
        <p:spPr>
          <a:xfrm>
            <a:off x="228600" y="2799975"/>
            <a:ext cx="2081699" cy="2888100"/>
          </a:xfrm>
          <a:prstGeom prst="rect">
            <a:avLst/>
          </a:prstGeom>
          <a:noFill/>
          <a:ln>
            <a:noFill/>
          </a:ln>
        </p:spPr>
        <p:txBody>
          <a:bodyPr anchorCtr="0" anchor="t" bIns="91425" lIns="91425" rIns="91425" tIns="91425">
            <a:noAutofit/>
          </a:bodyPr>
          <a:lstStyle/>
          <a:p>
            <a:pPr rtl="0" algn="ctr">
              <a:spcBef>
                <a:spcPts val="0"/>
              </a:spcBef>
              <a:buNone/>
            </a:pPr>
            <a:r>
              <a:rPr b="1" lang="en">
                <a:solidFill>
                  <a:srgbClr val="434343"/>
                </a:solidFill>
                <a:latin typeface="Montserrat"/>
                <a:ea typeface="Montserrat"/>
                <a:cs typeface="Montserrat"/>
                <a:sym typeface="Montserrat"/>
              </a:rPr>
              <a:t>OUTER SPACE </a:t>
            </a:r>
          </a:p>
          <a:p>
            <a:pPr lvl="0" rtl="0" algn="ctr">
              <a:spcBef>
                <a:spcPts val="0"/>
              </a:spcBef>
              <a:buNone/>
            </a:pPr>
            <a:r>
              <a:t/>
            </a:r>
            <a:endParaRPr b="1">
              <a:solidFill>
                <a:srgbClr val="434343"/>
              </a:solidFill>
              <a:latin typeface="Montserrat"/>
              <a:ea typeface="Montserrat"/>
              <a:cs typeface="Montserrat"/>
              <a:sym typeface="Montserrat"/>
            </a:endParaRPr>
          </a:p>
          <a:p>
            <a:pPr lvl="0" rtl="0">
              <a:lnSpc>
                <a:spcPct val="115000"/>
              </a:lnSpc>
              <a:spcBef>
                <a:spcPts val="0"/>
              </a:spcBef>
              <a:buNone/>
            </a:pPr>
            <a:r>
              <a:rPr lang="en">
                <a:solidFill>
                  <a:srgbClr val="434343"/>
                </a:solidFill>
                <a:latin typeface="Montserrat"/>
                <a:ea typeface="Montserrat"/>
                <a:cs typeface="Montserrat"/>
                <a:sym typeface="Montserrat"/>
              </a:rPr>
              <a:t>The 10 challenges in this category covered outer space. </a:t>
            </a:r>
          </a:p>
          <a:p>
            <a:pPr lvl="0" rtl="0">
              <a:lnSpc>
                <a:spcPct val="115000"/>
              </a:lnSpc>
              <a:spcBef>
                <a:spcPts val="0"/>
              </a:spcBef>
              <a:buClr>
                <a:schemeClr val="dk1"/>
              </a:buClr>
              <a:buFont typeface="Arial"/>
              <a:buNone/>
            </a:pPr>
            <a:r>
              <a:t/>
            </a:r>
            <a:endParaRPr>
              <a:solidFill>
                <a:srgbClr val="434343"/>
              </a:solidFill>
              <a:latin typeface="Montserrat"/>
              <a:ea typeface="Montserrat"/>
              <a:cs typeface="Montserrat"/>
              <a:sym typeface="Montserrat"/>
            </a:endParaRPr>
          </a:p>
          <a:p>
            <a:pPr lvl="0" rtl="0">
              <a:lnSpc>
                <a:spcPct val="115000"/>
              </a:lnSpc>
              <a:spcBef>
                <a:spcPts val="0"/>
              </a:spcBef>
              <a:buClr>
                <a:schemeClr val="dk1"/>
              </a:buClr>
              <a:buFont typeface="Arial"/>
              <a:buNone/>
            </a:pPr>
            <a:r>
              <a:rPr lang="en">
                <a:solidFill>
                  <a:srgbClr val="434343"/>
                </a:solidFill>
                <a:latin typeface="Montserrat"/>
                <a:ea typeface="Montserrat"/>
                <a:cs typeface="Montserrat"/>
                <a:sym typeface="Montserrat"/>
              </a:rPr>
              <a:t>Ex. creating an asteroid mission, finding ways to send messages to astronauts in space, developing a camera that could orbit in deep space.</a:t>
            </a:r>
          </a:p>
          <a:p>
            <a:pPr lvl="0" rtl="0">
              <a:lnSpc>
                <a:spcPct val="115000"/>
              </a:lnSpc>
              <a:spcBef>
                <a:spcPts val="0"/>
              </a:spcBef>
              <a:buClr>
                <a:schemeClr val="dk1"/>
              </a:buClr>
              <a:buFont typeface="Arial"/>
              <a:buNone/>
            </a:pPr>
            <a:r>
              <a:t/>
            </a:r>
            <a:endParaRPr b="1" sz="1100">
              <a:solidFill>
                <a:schemeClr val="dk1"/>
              </a:solidFill>
            </a:endParaRPr>
          </a:p>
          <a:p>
            <a:pPr algn="ctr">
              <a:spcBef>
                <a:spcPts val="0"/>
              </a:spcBef>
              <a:buNone/>
            </a:pPr>
            <a:r>
              <a:t/>
            </a:r>
            <a:endParaRPr>
              <a:solidFill>
                <a:srgbClr val="434343"/>
              </a:solidFill>
              <a:latin typeface="Montserrat"/>
              <a:ea typeface="Montserrat"/>
              <a:cs typeface="Montserrat"/>
              <a:sym typeface="Montserrat"/>
            </a:endParaRPr>
          </a:p>
        </p:txBody>
      </p:sp>
      <p:sp>
        <p:nvSpPr>
          <p:cNvPr id="62" name="Shape 62"/>
          <p:cNvSpPr txBox="1"/>
          <p:nvPr/>
        </p:nvSpPr>
        <p:spPr>
          <a:xfrm>
            <a:off x="2616725" y="2799975"/>
            <a:ext cx="2037000" cy="2888100"/>
          </a:xfrm>
          <a:prstGeom prst="rect">
            <a:avLst/>
          </a:prstGeom>
          <a:noFill/>
          <a:ln>
            <a:noFill/>
          </a:ln>
        </p:spPr>
        <p:txBody>
          <a:bodyPr anchorCtr="0" anchor="t" bIns="91425" lIns="91425" rIns="91425" tIns="91425">
            <a:noAutofit/>
          </a:bodyPr>
          <a:lstStyle/>
          <a:p>
            <a:pPr rtl="0" algn="ctr">
              <a:spcBef>
                <a:spcPts val="0"/>
              </a:spcBef>
              <a:buNone/>
            </a:pPr>
            <a:r>
              <a:rPr b="1" lang="en">
                <a:solidFill>
                  <a:srgbClr val="434343"/>
                </a:solidFill>
                <a:latin typeface="Montserrat"/>
                <a:ea typeface="Montserrat"/>
                <a:cs typeface="Montserrat"/>
                <a:sym typeface="Montserrat"/>
              </a:rPr>
              <a:t>EARTH</a:t>
            </a:r>
          </a:p>
          <a:p>
            <a:pPr rtl="0" algn="ctr">
              <a:spcBef>
                <a:spcPts val="0"/>
              </a:spcBef>
              <a:buNone/>
            </a:pPr>
            <a:r>
              <a:t/>
            </a:r>
            <a:endParaRPr b="1">
              <a:solidFill>
                <a:srgbClr val="434343"/>
              </a:solidFill>
              <a:latin typeface="Montserrat"/>
              <a:ea typeface="Montserrat"/>
              <a:cs typeface="Montserrat"/>
              <a:sym typeface="Montserrat"/>
            </a:endParaRPr>
          </a:p>
          <a:p>
            <a:pPr lvl="0" rtl="0">
              <a:spcBef>
                <a:spcPts val="0"/>
              </a:spcBef>
              <a:buClr>
                <a:schemeClr val="dk1"/>
              </a:buClr>
              <a:buFont typeface="Arial"/>
              <a:buNone/>
            </a:pPr>
            <a:r>
              <a:rPr lang="en">
                <a:solidFill>
                  <a:srgbClr val="434343"/>
                </a:solidFill>
                <a:latin typeface="Montserrat"/>
                <a:ea typeface="Montserrat"/>
                <a:cs typeface="Montserrat"/>
                <a:sym typeface="Montserrat"/>
              </a:rPr>
              <a:t>Nine challenges covering topics affecting our planet.</a:t>
            </a:r>
          </a:p>
          <a:p>
            <a:pPr lvl="0" rtl="0">
              <a:spcBef>
                <a:spcPts val="0"/>
              </a:spcBef>
              <a:buClr>
                <a:schemeClr val="dk1"/>
              </a:buClr>
              <a:buFont typeface="Arial"/>
              <a:buNone/>
            </a:pPr>
            <a:r>
              <a:t/>
            </a:r>
            <a:endParaRPr>
              <a:solidFill>
                <a:srgbClr val="434343"/>
              </a:solidFill>
              <a:latin typeface="Montserrat"/>
              <a:ea typeface="Montserrat"/>
              <a:cs typeface="Montserrat"/>
              <a:sym typeface="Montserrat"/>
            </a:endParaRPr>
          </a:p>
          <a:p>
            <a:pPr lvl="0" rtl="0">
              <a:spcBef>
                <a:spcPts val="0"/>
              </a:spcBef>
              <a:buClr>
                <a:schemeClr val="dk1"/>
              </a:buClr>
              <a:buFont typeface="Arial"/>
              <a:buNone/>
            </a:pPr>
            <a:r>
              <a:rPr lang="en">
                <a:solidFill>
                  <a:srgbClr val="434343"/>
                </a:solidFill>
                <a:latin typeface="Montserrat"/>
                <a:ea typeface="Montserrat"/>
                <a:cs typeface="Montserrat"/>
                <a:sym typeface="Montserrat"/>
              </a:rPr>
              <a:t>Ex. clean water, food issues, open-source air traffic tracking, and observing volcanoes and icebergs from space.</a:t>
            </a:r>
          </a:p>
          <a:p>
            <a:pPr lvl="0" rtl="0">
              <a:spcBef>
                <a:spcPts val="0"/>
              </a:spcBef>
              <a:buClr>
                <a:schemeClr val="dk1"/>
              </a:buClr>
              <a:buFont typeface="Arial"/>
              <a:buNone/>
            </a:pPr>
            <a:r>
              <a:t/>
            </a:r>
            <a:endParaRPr>
              <a:solidFill>
                <a:srgbClr val="434343"/>
              </a:solidFill>
              <a:latin typeface="Montserrat"/>
              <a:ea typeface="Montserrat"/>
              <a:cs typeface="Montserrat"/>
              <a:sym typeface="Montserrat"/>
            </a:endParaRPr>
          </a:p>
          <a:p>
            <a:pPr lvl="0" rtl="0" algn="ctr">
              <a:spcBef>
                <a:spcPts val="0"/>
              </a:spcBef>
              <a:buNone/>
            </a:pPr>
            <a:r>
              <a:t/>
            </a:r>
            <a:endParaRPr>
              <a:solidFill>
                <a:srgbClr val="434343"/>
              </a:solidFill>
              <a:latin typeface="Montserrat"/>
              <a:ea typeface="Montserrat"/>
              <a:cs typeface="Montserrat"/>
              <a:sym typeface="Montserrat"/>
            </a:endParaRPr>
          </a:p>
        </p:txBody>
      </p:sp>
      <p:sp>
        <p:nvSpPr>
          <p:cNvPr id="63" name="Shape 63"/>
          <p:cNvSpPr txBox="1"/>
          <p:nvPr/>
        </p:nvSpPr>
        <p:spPr>
          <a:xfrm>
            <a:off x="4762812" y="2782875"/>
            <a:ext cx="2081699" cy="2888100"/>
          </a:xfrm>
          <a:prstGeom prst="rect">
            <a:avLst/>
          </a:prstGeom>
          <a:noFill/>
          <a:ln>
            <a:noFill/>
          </a:ln>
        </p:spPr>
        <p:txBody>
          <a:bodyPr anchorCtr="0" anchor="t" bIns="91425" lIns="91425" rIns="91425" tIns="91425">
            <a:noAutofit/>
          </a:bodyPr>
          <a:lstStyle/>
          <a:p>
            <a:pPr rtl="0" algn="ctr">
              <a:spcBef>
                <a:spcPts val="0"/>
              </a:spcBef>
              <a:buNone/>
            </a:pPr>
            <a:r>
              <a:rPr b="1" lang="en">
                <a:solidFill>
                  <a:srgbClr val="434343"/>
                </a:solidFill>
                <a:latin typeface="Montserrat"/>
                <a:ea typeface="Montserrat"/>
                <a:cs typeface="Montserrat"/>
                <a:sym typeface="Montserrat"/>
              </a:rPr>
              <a:t>HUMANS</a:t>
            </a:r>
          </a:p>
          <a:p>
            <a:pPr lvl="0" rtl="0" algn="ctr">
              <a:spcBef>
                <a:spcPts val="0"/>
              </a:spcBef>
              <a:buNone/>
            </a:pPr>
            <a:r>
              <a:t/>
            </a:r>
            <a:endParaRPr b="1">
              <a:solidFill>
                <a:srgbClr val="434343"/>
              </a:solidFill>
              <a:latin typeface="Montserrat"/>
              <a:ea typeface="Montserrat"/>
              <a:cs typeface="Montserrat"/>
              <a:sym typeface="Montserrat"/>
            </a:endParaRPr>
          </a:p>
          <a:p>
            <a:pPr lvl="0" rtl="0">
              <a:spcBef>
                <a:spcPts val="0"/>
              </a:spcBef>
              <a:buNone/>
            </a:pPr>
            <a:r>
              <a:rPr lang="en">
                <a:solidFill>
                  <a:srgbClr val="434343"/>
                </a:solidFill>
                <a:latin typeface="Montserrat"/>
                <a:ea typeface="Montserrat"/>
                <a:cs typeface="Montserrat"/>
                <a:sym typeface="Montserrat"/>
              </a:rPr>
              <a:t>11 challenges focused on space and the human experience.</a:t>
            </a:r>
          </a:p>
          <a:p>
            <a:pPr rtl="0">
              <a:spcBef>
                <a:spcPts val="0"/>
              </a:spcBef>
              <a:buNone/>
            </a:pPr>
            <a:r>
              <a:t/>
            </a:r>
            <a:endParaRPr>
              <a:solidFill>
                <a:srgbClr val="434343"/>
              </a:solidFill>
              <a:latin typeface="Montserrat"/>
              <a:ea typeface="Montserrat"/>
              <a:cs typeface="Montserrat"/>
              <a:sym typeface="Montserrat"/>
            </a:endParaRPr>
          </a:p>
          <a:p>
            <a:pPr lvl="0" rtl="0">
              <a:spcBef>
                <a:spcPts val="0"/>
              </a:spcBef>
              <a:buNone/>
            </a:pPr>
            <a:r>
              <a:rPr lang="en">
                <a:solidFill>
                  <a:srgbClr val="434343"/>
                </a:solidFill>
                <a:latin typeface="Montserrat"/>
                <a:ea typeface="Montserrat"/>
                <a:cs typeface="Montserrat"/>
                <a:sym typeface="Montserrat"/>
              </a:rPr>
              <a:t>Ex. game that explores lava tubes on Mars, wearables, and what can be learned from metabolic observations of space explorers.</a:t>
            </a:r>
          </a:p>
          <a:p>
            <a:pPr lvl="0" rtl="0">
              <a:spcBef>
                <a:spcPts val="0"/>
              </a:spcBef>
              <a:buNone/>
            </a:pPr>
            <a:r>
              <a:t/>
            </a:r>
            <a:endParaRPr>
              <a:solidFill>
                <a:srgbClr val="434343"/>
              </a:solidFill>
              <a:latin typeface="Montserrat"/>
              <a:ea typeface="Montserrat"/>
              <a:cs typeface="Montserrat"/>
              <a:sym typeface="Montserrat"/>
            </a:endParaRPr>
          </a:p>
          <a:p>
            <a:pPr lvl="0" rtl="0">
              <a:spcBef>
                <a:spcPts val="0"/>
              </a:spcBef>
              <a:buNone/>
            </a:pPr>
            <a:r>
              <a:t/>
            </a:r>
            <a:endParaRPr>
              <a:solidFill>
                <a:srgbClr val="434343"/>
              </a:solidFill>
              <a:latin typeface="Montserrat"/>
              <a:ea typeface="Montserrat"/>
              <a:cs typeface="Montserrat"/>
              <a:sym typeface="Montserrat"/>
            </a:endParaRPr>
          </a:p>
          <a:p>
            <a:pPr lvl="0" rtl="0">
              <a:spcBef>
                <a:spcPts val="0"/>
              </a:spcBef>
              <a:buNone/>
            </a:pPr>
            <a:r>
              <a:t/>
            </a:r>
            <a:endParaRPr>
              <a:solidFill>
                <a:srgbClr val="434343"/>
              </a:solidFill>
              <a:latin typeface="Montserrat"/>
              <a:ea typeface="Montserrat"/>
              <a:cs typeface="Montserrat"/>
              <a:sym typeface="Montserrat"/>
            </a:endParaRPr>
          </a:p>
          <a:p>
            <a:pPr lvl="0" rtl="0" algn="ctr">
              <a:spcBef>
                <a:spcPts val="0"/>
              </a:spcBef>
              <a:buNone/>
            </a:pPr>
            <a:r>
              <a:t/>
            </a:r>
            <a:endParaRPr>
              <a:solidFill>
                <a:srgbClr val="434343"/>
              </a:solidFill>
              <a:latin typeface="Montserrat"/>
              <a:ea typeface="Montserrat"/>
              <a:cs typeface="Montserrat"/>
              <a:sym typeface="Montserrat"/>
            </a:endParaRPr>
          </a:p>
        </p:txBody>
      </p:sp>
      <p:sp>
        <p:nvSpPr>
          <p:cNvPr id="64" name="Shape 64"/>
          <p:cNvSpPr txBox="1"/>
          <p:nvPr/>
        </p:nvSpPr>
        <p:spPr>
          <a:xfrm>
            <a:off x="6953600" y="2810425"/>
            <a:ext cx="2037000" cy="2888100"/>
          </a:xfrm>
          <a:prstGeom prst="rect">
            <a:avLst/>
          </a:prstGeom>
          <a:noFill/>
          <a:ln>
            <a:noFill/>
          </a:ln>
        </p:spPr>
        <p:txBody>
          <a:bodyPr anchorCtr="0" anchor="t" bIns="91425" lIns="91425" rIns="91425" tIns="91425">
            <a:noAutofit/>
          </a:bodyPr>
          <a:lstStyle/>
          <a:p>
            <a:pPr rtl="0" algn="ctr">
              <a:spcBef>
                <a:spcPts val="0"/>
              </a:spcBef>
              <a:buNone/>
            </a:pPr>
            <a:r>
              <a:rPr b="1" lang="en">
                <a:solidFill>
                  <a:srgbClr val="434343"/>
                </a:solidFill>
                <a:latin typeface="Montserrat"/>
                <a:ea typeface="Montserrat"/>
                <a:cs typeface="Montserrat"/>
                <a:sym typeface="Montserrat"/>
              </a:rPr>
              <a:t>ROBOTICS</a:t>
            </a:r>
          </a:p>
          <a:p>
            <a:pPr lvl="0" rtl="0" algn="ctr">
              <a:spcBef>
                <a:spcPts val="0"/>
              </a:spcBef>
              <a:buNone/>
            </a:pPr>
            <a:r>
              <a:t/>
            </a:r>
            <a:endParaRPr b="1">
              <a:solidFill>
                <a:srgbClr val="434343"/>
              </a:solidFill>
              <a:latin typeface="Montserrat"/>
              <a:ea typeface="Montserrat"/>
              <a:cs typeface="Montserrat"/>
              <a:sym typeface="Montserrat"/>
            </a:endParaRPr>
          </a:p>
          <a:p>
            <a:pPr rtl="0">
              <a:spcBef>
                <a:spcPts val="0"/>
              </a:spcBef>
              <a:buNone/>
            </a:pPr>
            <a:r>
              <a:rPr lang="en">
                <a:solidFill>
                  <a:srgbClr val="434343"/>
                </a:solidFill>
                <a:latin typeface="Montserrat"/>
                <a:ea typeface="Montserrat"/>
                <a:cs typeface="Montserrat"/>
                <a:sym typeface="Montserrat"/>
              </a:rPr>
              <a:t>Five challenges that included ways in which robotics can help in space.</a:t>
            </a:r>
          </a:p>
          <a:p>
            <a:pPr rtl="0">
              <a:spcBef>
                <a:spcPts val="0"/>
              </a:spcBef>
              <a:buNone/>
            </a:pPr>
            <a:r>
              <a:t/>
            </a:r>
            <a:endParaRPr>
              <a:solidFill>
                <a:srgbClr val="434343"/>
              </a:solidFill>
              <a:latin typeface="Montserrat"/>
              <a:ea typeface="Montserrat"/>
              <a:cs typeface="Montserrat"/>
              <a:sym typeface="Montserrat"/>
            </a:endParaRPr>
          </a:p>
          <a:p>
            <a:pPr lvl="0" rtl="0">
              <a:spcBef>
                <a:spcPts val="0"/>
              </a:spcBef>
              <a:buNone/>
            </a:pPr>
            <a:r>
              <a:rPr lang="en">
                <a:solidFill>
                  <a:srgbClr val="434343"/>
                </a:solidFill>
                <a:latin typeface="Montserrat"/>
                <a:ea typeface="Montserrat"/>
                <a:cs typeface="Montserrat"/>
                <a:sym typeface="Montserrat"/>
              </a:rPr>
              <a:t>Ex. programming your own robot, using sensors to monitor for danger, &amp; creating drones for space.</a:t>
            </a:r>
          </a:p>
          <a:p>
            <a:pPr lvl="0" rtl="0">
              <a:spcBef>
                <a:spcPts val="0"/>
              </a:spcBef>
              <a:buNone/>
            </a:pPr>
            <a:r>
              <a:t/>
            </a:r>
            <a:endParaRPr>
              <a:solidFill>
                <a:srgbClr val="434343"/>
              </a:solidFill>
              <a:latin typeface="Montserrat"/>
              <a:ea typeface="Montserrat"/>
              <a:cs typeface="Montserrat"/>
              <a:sym typeface="Montserrat"/>
            </a:endParaRPr>
          </a:p>
          <a:p>
            <a:pPr lvl="0" rtl="0">
              <a:spcBef>
                <a:spcPts val="0"/>
              </a:spcBef>
              <a:buNone/>
            </a:pPr>
            <a:r>
              <a:t/>
            </a:r>
            <a:endParaRPr>
              <a:solidFill>
                <a:srgbClr val="434343"/>
              </a:solidFill>
              <a:latin typeface="Montserrat"/>
              <a:ea typeface="Montserrat"/>
              <a:cs typeface="Montserrat"/>
              <a:sym typeface="Montserrat"/>
            </a:endParaRPr>
          </a:p>
          <a:p>
            <a:pPr lvl="0" rtl="0">
              <a:spcBef>
                <a:spcPts val="0"/>
              </a:spcBef>
              <a:buNone/>
            </a:pPr>
            <a:r>
              <a:t/>
            </a:r>
            <a:endParaRPr>
              <a:solidFill>
                <a:srgbClr val="434343"/>
              </a:solidFill>
              <a:latin typeface="Montserrat"/>
              <a:ea typeface="Montserrat"/>
              <a:cs typeface="Montserrat"/>
              <a:sym typeface="Montserrat"/>
            </a:endParaRPr>
          </a:p>
          <a:p>
            <a:pPr lvl="0" rtl="0">
              <a:spcBef>
                <a:spcPts val="0"/>
              </a:spcBef>
              <a:buNone/>
            </a:pPr>
            <a:r>
              <a:t/>
            </a:r>
            <a:endParaRPr>
              <a:solidFill>
                <a:srgbClr val="434343"/>
              </a:solidFill>
              <a:latin typeface="Montserrat"/>
              <a:ea typeface="Montserrat"/>
              <a:cs typeface="Montserrat"/>
              <a:sym typeface="Montserrat"/>
            </a:endParaRPr>
          </a:p>
          <a:p>
            <a:pPr lvl="0" rtl="0" algn="ctr">
              <a:spcBef>
                <a:spcPts val="0"/>
              </a:spcBef>
              <a:buNone/>
            </a:pPr>
            <a:r>
              <a:t/>
            </a:r>
            <a:endParaRPr>
              <a:solidFill>
                <a:srgbClr val="434343"/>
              </a:solidFill>
              <a:latin typeface="Montserrat"/>
              <a:ea typeface="Montserrat"/>
              <a:cs typeface="Montserrat"/>
              <a:sym typeface="Montserrat"/>
            </a:endParaRPr>
          </a:p>
        </p:txBody>
      </p:sp>
      <p:pic>
        <p:nvPicPr>
          <p:cNvPr id="65" name="Shape 65"/>
          <p:cNvPicPr preferRelativeResize="0"/>
          <p:nvPr/>
        </p:nvPicPr>
        <p:blipFill>
          <a:blip r:embed="rId3">
            <a:alphaModFix amt="25000"/>
          </a:blip>
          <a:stretch>
            <a:fillRect/>
          </a:stretch>
        </p:blipFill>
        <p:spPr>
          <a:xfrm>
            <a:off x="7388800" y="6338450"/>
            <a:ext cx="1525528" cy="30889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lgn="ctr">
              <a:spcBef>
                <a:spcPts val="0"/>
              </a:spcBef>
              <a:buNone/>
            </a:pPr>
            <a:r>
              <a:rPr lang="en">
                <a:solidFill>
                  <a:srgbClr val="434343"/>
                </a:solidFill>
                <a:latin typeface="Montserrat"/>
                <a:ea typeface="Montserrat"/>
                <a:cs typeface="Montserrat"/>
                <a:sym typeface="Montserrat"/>
              </a:rPr>
              <a:t>Who Ran It</a:t>
            </a:r>
          </a:p>
        </p:txBody>
      </p:sp>
      <p:sp>
        <p:nvSpPr>
          <p:cNvPr id="71" name="Shape 71"/>
          <p:cNvSpPr txBox="1"/>
          <p:nvPr>
            <p:ph idx="1" type="body"/>
          </p:nvPr>
        </p:nvSpPr>
        <p:spPr>
          <a:xfrm>
            <a:off x="457200" y="1530750"/>
            <a:ext cx="8229600" cy="4356000"/>
          </a:xfrm>
          <a:prstGeom prst="rect">
            <a:avLst/>
          </a:prstGeom>
        </p:spPr>
        <p:txBody>
          <a:bodyPr anchorCtr="0" anchor="t" bIns="91425" lIns="91425" rIns="91425" tIns="91425">
            <a:noAutofit/>
          </a:bodyPr>
          <a:lstStyle/>
          <a:p>
            <a:pPr lvl="0" rtl="0" algn="ctr">
              <a:spcBef>
                <a:spcPts val="0"/>
              </a:spcBef>
              <a:buClr>
                <a:schemeClr val="dk1"/>
              </a:buClr>
              <a:buSzPct val="61111"/>
              <a:buFont typeface="Arial"/>
              <a:buNone/>
            </a:pPr>
            <a:r>
              <a:rPr lang="en" sz="1800">
                <a:solidFill>
                  <a:srgbClr val="434343"/>
                </a:solidFill>
                <a:latin typeface="Montserrat"/>
                <a:ea typeface="Montserrat"/>
                <a:cs typeface="Montserrat"/>
                <a:sym typeface="Montserrat"/>
              </a:rPr>
              <a:t>The Space Apps Challenge made a huge effort to make the hackathon accessible to the international community.</a:t>
            </a:r>
          </a:p>
          <a:p>
            <a:pPr rtl="0" algn="ctr">
              <a:spcBef>
                <a:spcPts val="0"/>
              </a:spcBef>
              <a:buNone/>
            </a:pPr>
            <a:r>
              <a:t/>
            </a:r>
            <a:endParaRPr sz="1800">
              <a:solidFill>
                <a:srgbClr val="434343"/>
              </a:solidFill>
              <a:latin typeface="Montserrat"/>
              <a:ea typeface="Montserrat"/>
              <a:cs typeface="Montserrat"/>
              <a:sym typeface="Montserrat"/>
            </a:endParaRPr>
          </a:p>
          <a:p>
            <a:pPr rtl="0" algn="ctr">
              <a:spcBef>
                <a:spcPts val="0"/>
              </a:spcBef>
              <a:buNone/>
            </a:pPr>
            <a:r>
              <a:rPr lang="en" sz="1800">
                <a:solidFill>
                  <a:srgbClr val="434343"/>
                </a:solidFill>
                <a:latin typeface="Montserrat"/>
                <a:ea typeface="Montserrat"/>
                <a:cs typeface="Montserrat"/>
                <a:sym typeface="Montserrat"/>
              </a:rPr>
              <a:t>NASA lead the global collaboration and formed a Space Apps Team</a:t>
            </a:r>
          </a:p>
          <a:p>
            <a:pPr rtl="0" algn="ctr">
              <a:spcBef>
                <a:spcPts val="0"/>
              </a:spcBef>
              <a:buNone/>
            </a:pPr>
            <a:r>
              <a:t/>
            </a:r>
            <a:endParaRPr sz="1800">
              <a:solidFill>
                <a:srgbClr val="434343"/>
              </a:solidFill>
              <a:latin typeface="Montserrat"/>
              <a:ea typeface="Montserrat"/>
              <a:cs typeface="Montserrat"/>
              <a:sym typeface="Montserrat"/>
            </a:endParaRPr>
          </a:p>
          <a:p>
            <a:pPr rtl="0" algn="ctr">
              <a:spcBef>
                <a:spcPts val="0"/>
              </a:spcBef>
              <a:buNone/>
            </a:pPr>
            <a:r>
              <a:rPr lang="en" sz="1800">
                <a:solidFill>
                  <a:srgbClr val="434343"/>
                </a:solidFill>
                <a:latin typeface="Montserrat"/>
                <a:ea typeface="Montserrat"/>
                <a:cs typeface="Montserrat"/>
                <a:sym typeface="Montserrat"/>
              </a:rPr>
              <a:t>The Space Apps Team at Nasa relied primarily on local “collaborators” and local organizing teams of volunteers.</a:t>
            </a:r>
          </a:p>
          <a:p>
            <a:pPr rtl="0" algn="ctr">
              <a:spcBef>
                <a:spcPts val="0"/>
              </a:spcBef>
              <a:buNone/>
            </a:pPr>
            <a:r>
              <a:t/>
            </a:r>
            <a:endParaRPr sz="1800">
              <a:solidFill>
                <a:srgbClr val="434343"/>
              </a:solidFill>
              <a:latin typeface="Montserrat"/>
              <a:ea typeface="Montserrat"/>
              <a:cs typeface="Montserrat"/>
              <a:sym typeface="Montserrat"/>
            </a:endParaRPr>
          </a:p>
          <a:p>
            <a:pPr rtl="0" algn="ctr">
              <a:spcBef>
                <a:spcPts val="0"/>
              </a:spcBef>
              <a:buNone/>
            </a:pPr>
            <a:r>
              <a:rPr lang="en" sz="1800">
                <a:solidFill>
                  <a:srgbClr val="434343"/>
                </a:solidFill>
                <a:latin typeface="Montserrat"/>
                <a:ea typeface="Montserrat"/>
                <a:cs typeface="Montserrat"/>
                <a:sym typeface="Montserrat"/>
              </a:rPr>
              <a:t> These collaborators were primarily research centers, academic institutions, businesses and governments based in the Country and City the local hackathon was taking place in.</a:t>
            </a:r>
          </a:p>
          <a:p>
            <a:pPr rtl="0" algn="ctr">
              <a:spcBef>
                <a:spcPts val="0"/>
              </a:spcBef>
              <a:buNone/>
            </a:pPr>
            <a:r>
              <a:t/>
            </a:r>
            <a:endParaRPr sz="1800">
              <a:solidFill>
                <a:srgbClr val="434343"/>
              </a:solidFill>
              <a:latin typeface="Montserrat"/>
              <a:ea typeface="Montserrat"/>
              <a:cs typeface="Montserrat"/>
              <a:sym typeface="Montserrat"/>
            </a:endParaRPr>
          </a:p>
          <a:p>
            <a:pPr rtl="0" algn="ctr">
              <a:spcBef>
                <a:spcPts val="0"/>
              </a:spcBef>
              <a:buNone/>
            </a:pPr>
            <a:r>
              <a:rPr lang="en" sz="1800">
                <a:solidFill>
                  <a:srgbClr val="434343"/>
                </a:solidFill>
                <a:latin typeface="Montserrat"/>
                <a:ea typeface="Montserrat"/>
                <a:cs typeface="Montserrat"/>
                <a:sym typeface="Montserrat"/>
              </a:rPr>
              <a:t>NASA empowered cities around the world to host the hackathon HUB location for them. </a:t>
            </a:r>
          </a:p>
          <a:p>
            <a:pPr lvl="0" rtl="0">
              <a:spcBef>
                <a:spcPts val="0"/>
              </a:spcBef>
              <a:buNone/>
            </a:pPr>
            <a:r>
              <a:t/>
            </a:r>
            <a:endParaRPr sz="1800">
              <a:solidFill>
                <a:srgbClr val="434343"/>
              </a:solidFill>
              <a:latin typeface="Montserrat"/>
              <a:ea typeface="Montserrat"/>
              <a:cs typeface="Montserrat"/>
              <a:sym typeface="Montserrat"/>
            </a:endParaRPr>
          </a:p>
          <a:p>
            <a:pPr lvl="0" marR="0" rtl="0" algn="l">
              <a:lnSpc>
                <a:spcPct val="100000"/>
              </a:lnSpc>
              <a:spcBef>
                <a:spcPts val="600"/>
              </a:spcBef>
              <a:spcAft>
                <a:spcPts val="0"/>
              </a:spcAft>
              <a:buNone/>
            </a:pPr>
            <a:r>
              <a:t/>
            </a:r>
            <a:endParaRPr sz="1800">
              <a:solidFill>
                <a:srgbClr val="434343"/>
              </a:solidFill>
              <a:latin typeface="Montserrat"/>
              <a:ea typeface="Montserrat"/>
              <a:cs typeface="Montserrat"/>
              <a:sym typeface="Montserrat"/>
            </a:endParaRPr>
          </a:p>
          <a:p>
            <a:pPr lvl="0" marR="0" rtl="0" algn="l">
              <a:lnSpc>
                <a:spcPct val="100000"/>
              </a:lnSpc>
              <a:spcBef>
                <a:spcPts val="600"/>
              </a:spcBef>
              <a:spcAft>
                <a:spcPts val="0"/>
              </a:spcAft>
              <a:buNone/>
            </a:pPr>
            <a:r>
              <a:t/>
            </a:r>
            <a:endParaRPr sz="1800">
              <a:solidFill>
                <a:srgbClr val="434343"/>
              </a:solidFill>
              <a:latin typeface="Montserrat"/>
              <a:ea typeface="Montserrat"/>
              <a:cs typeface="Montserrat"/>
              <a:sym typeface="Montserrat"/>
            </a:endParaRPr>
          </a:p>
          <a:p>
            <a:pPr lvl="0" marR="0" rtl="0" algn="l">
              <a:lnSpc>
                <a:spcPct val="100000"/>
              </a:lnSpc>
              <a:spcBef>
                <a:spcPts val="600"/>
              </a:spcBef>
              <a:spcAft>
                <a:spcPts val="0"/>
              </a:spcAft>
              <a:buNone/>
            </a:pPr>
            <a:r>
              <a:t/>
            </a:r>
            <a:endParaRPr sz="1800">
              <a:solidFill>
                <a:srgbClr val="434343"/>
              </a:solidFill>
              <a:latin typeface="Montserrat"/>
              <a:ea typeface="Montserrat"/>
              <a:cs typeface="Montserrat"/>
              <a:sym typeface="Montserrat"/>
            </a:endParaRPr>
          </a:p>
          <a:p>
            <a:pPr lvl="0" marR="0" rtl="0" algn="l">
              <a:lnSpc>
                <a:spcPct val="100000"/>
              </a:lnSpc>
              <a:spcBef>
                <a:spcPts val="600"/>
              </a:spcBef>
              <a:spcAft>
                <a:spcPts val="0"/>
              </a:spcAft>
              <a:buNone/>
            </a:pPr>
            <a:r>
              <a:t/>
            </a:r>
            <a:endParaRPr sz="1800">
              <a:solidFill>
                <a:srgbClr val="434343"/>
              </a:solidFill>
              <a:latin typeface="Montserrat"/>
              <a:ea typeface="Montserrat"/>
              <a:cs typeface="Montserrat"/>
              <a:sym typeface="Montserrat"/>
            </a:endParaRPr>
          </a:p>
        </p:txBody>
      </p:sp>
      <p:pic>
        <p:nvPicPr>
          <p:cNvPr id="72" name="Shape 72"/>
          <p:cNvPicPr preferRelativeResize="0"/>
          <p:nvPr/>
        </p:nvPicPr>
        <p:blipFill>
          <a:blip r:embed="rId3">
            <a:alphaModFix amt="25000"/>
          </a:blip>
          <a:stretch>
            <a:fillRect/>
          </a:stretch>
        </p:blipFill>
        <p:spPr>
          <a:xfrm>
            <a:off x="7388800" y="6338450"/>
            <a:ext cx="1525528" cy="308899"/>
          </a:xfrm>
          <a:prstGeom prst="rect">
            <a:avLst/>
          </a:prstGeom>
          <a:noFill/>
          <a:ln>
            <a:noFill/>
          </a:ln>
        </p:spPr>
      </p:pic>
      <p:sp>
        <p:nvSpPr>
          <p:cNvPr id="73" name="Shape 73"/>
          <p:cNvSpPr txBox="1"/>
          <p:nvPr/>
        </p:nvSpPr>
        <p:spPr>
          <a:xfrm>
            <a:off x="2780275" y="4124075"/>
            <a:ext cx="474899" cy="2433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74" name="Shape 74"/>
          <p:cNvSpPr/>
          <p:nvPr/>
        </p:nvSpPr>
        <p:spPr>
          <a:xfrm rot="10800000">
            <a:off x="8506699" y="-50"/>
            <a:ext cx="637200" cy="637200"/>
          </a:xfrm>
          <a:prstGeom prst="rtTriangle">
            <a:avLst/>
          </a:prstGeom>
          <a:solidFill>
            <a:srgbClr val="19D1C3"/>
          </a:solidFill>
          <a:ln>
            <a:noFill/>
          </a:ln>
        </p:spPr>
        <p:txBody>
          <a:bodyPr anchorCtr="0" anchor="ctr" bIns="91425" lIns="91425" rIns="91425" tIns="91425">
            <a:noAutofit/>
          </a:bodyPr>
          <a:lstStyle/>
          <a:p>
            <a:pPr>
              <a:spcBef>
                <a:spcPts val="0"/>
              </a:spcBef>
              <a:buNone/>
            </a:pPr>
            <a:r>
              <a:t/>
            </a:r>
            <a:endParaRPr/>
          </a:p>
        </p:txBody>
      </p:sp>
      <p:sp>
        <p:nvSpPr>
          <p:cNvPr id="75" name="Shape 75"/>
          <p:cNvSpPr txBox="1"/>
          <p:nvPr>
            <p:ph idx="12" type="sldNum"/>
          </p:nvPr>
        </p:nvSpPr>
        <p:spPr>
          <a:xfrm>
            <a:off x="8556800" y="9875"/>
            <a:ext cx="587100" cy="309000"/>
          </a:xfrm>
          <a:prstGeom prst="rect">
            <a:avLst/>
          </a:prstGeom>
        </p:spPr>
        <p:txBody>
          <a:bodyPr anchorCtr="0" anchor="ctr" bIns="91425" lIns="91425" rIns="91425" tIns="91425">
            <a:noAutofit/>
          </a:bodyPr>
          <a:lstStyle/>
          <a:p>
            <a:pPr lvl="0" rtl="0">
              <a:spcBef>
                <a:spcPts val="0"/>
              </a:spcBef>
              <a:buNone/>
            </a:pPr>
            <a:fld id="{00000000-1234-1234-1234-123412341234}" type="slidenum">
              <a:rPr b="1" lang="en" sz="1400">
                <a:solidFill>
                  <a:srgbClr val="FFFFFF"/>
                </a:solidFill>
                <a:latin typeface="Montserrat"/>
                <a:ea typeface="Montserrat"/>
                <a:cs typeface="Montserrat"/>
                <a:sym typeface="Montserrat"/>
              </a:rPr>
              <a:t>‹#›</a:t>
            </a:fld>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lgn="ctr">
              <a:spcBef>
                <a:spcPts val="0"/>
              </a:spcBef>
              <a:buNone/>
            </a:pPr>
            <a:r>
              <a:rPr lang="en">
                <a:solidFill>
                  <a:srgbClr val="434343"/>
                </a:solidFill>
                <a:latin typeface="Montserrat"/>
                <a:ea typeface="Montserrat"/>
                <a:cs typeface="Montserrat"/>
                <a:sym typeface="Montserrat"/>
              </a:rPr>
              <a:t>Results</a:t>
            </a:r>
          </a:p>
        </p:txBody>
      </p:sp>
      <p:pic>
        <p:nvPicPr>
          <p:cNvPr id="81" name="Shape 81"/>
          <p:cNvPicPr preferRelativeResize="0"/>
          <p:nvPr/>
        </p:nvPicPr>
        <p:blipFill>
          <a:blip r:embed="rId3">
            <a:alphaModFix amt="25000"/>
          </a:blip>
          <a:stretch>
            <a:fillRect/>
          </a:stretch>
        </p:blipFill>
        <p:spPr>
          <a:xfrm>
            <a:off x="7388800" y="6338450"/>
            <a:ext cx="1525528" cy="308899"/>
          </a:xfrm>
          <a:prstGeom prst="rect">
            <a:avLst/>
          </a:prstGeom>
          <a:noFill/>
          <a:ln>
            <a:noFill/>
          </a:ln>
        </p:spPr>
      </p:pic>
      <p:sp>
        <p:nvSpPr>
          <p:cNvPr id="82" name="Shape 82"/>
          <p:cNvSpPr txBox="1"/>
          <p:nvPr/>
        </p:nvSpPr>
        <p:spPr>
          <a:xfrm>
            <a:off x="2780275" y="4124075"/>
            <a:ext cx="474899" cy="2433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83" name="Shape 83"/>
          <p:cNvSpPr/>
          <p:nvPr/>
        </p:nvSpPr>
        <p:spPr>
          <a:xfrm rot="10800000">
            <a:off x="8506699" y="-50"/>
            <a:ext cx="637200" cy="637200"/>
          </a:xfrm>
          <a:prstGeom prst="rtTriangle">
            <a:avLst/>
          </a:prstGeom>
          <a:solidFill>
            <a:srgbClr val="19D1C3"/>
          </a:solidFill>
          <a:ln>
            <a:noFill/>
          </a:ln>
        </p:spPr>
        <p:txBody>
          <a:bodyPr anchorCtr="0" anchor="ctr" bIns="91425" lIns="91425" rIns="91425" tIns="91425">
            <a:noAutofit/>
          </a:bodyPr>
          <a:lstStyle/>
          <a:p>
            <a:pPr>
              <a:spcBef>
                <a:spcPts val="0"/>
              </a:spcBef>
              <a:buNone/>
            </a:pPr>
            <a:r>
              <a:t/>
            </a:r>
            <a:endParaRPr/>
          </a:p>
        </p:txBody>
      </p:sp>
      <p:sp>
        <p:nvSpPr>
          <p:cNvPr id="84" name="Shape 84"/>
          <p:cNvSpPr txBox="1"/>
          <p:nvPr>
            <p:ph idx="12" type="sldNum"/>
          </p:nvPr>
        </p:nvSpPr>
        <p:spPr>
          <a:xfrm>
            <a:off x="8556800" y="9875"/>
            <a:ext cx="587100" cy="309000"/>
          </a:xfrm>
          <a:prstGeom prst="rect">
            <a:avLst/>
          </a:prstGeom>
        </p:spPr>
        <p:txBody>
          <a:bodyPr anchorCtr="0" anchor="ctr" bIns="91425" lIns="91425" rIns="91425" tIns="91425">
            <a:noAutofit/>
          </a:bodyPr>
          <a:lstStyle/>
          <a:p>
            <a:pPr lvl="0" rtl="0">
              <a:spcBef>
                <a:spcPts val="0"/>
              </a:spcBef>
              <a:buNone/>
            </a:pPr>
            <a:fld id="{00000000-1234-1234-1234-123412341234}" type="slidenum">
              <a:rPr b="1" lang="en" sz="1400">
                <a:solidFill>
                  <a:srgbClr val="FFFFFF"/>
                </a:solidFill>
                <a:latin typeface="Montserrat"/>
                <a:ea typeface="Montserrat"/>
                <a:cs typeface="Montserrat"/>
                <a:sym typeface="Montserrat"/>
              </a:rPr>
              <a:t>‹#›</a:t>
            </a:fld>
          </a:p>
        </p:txBody>
      </p:sp>
      <p:pic>
        <p:nvPicPr>
          <p:cNvPr id="85" name="Shape 85"/>
          <p:cNvPicPr preferRelativeResize="0"/>
          <p:nvPr/>
        </p:nvPicPr>
        <p:blipFill>
          <a:blip r:embed="rId4">
            <a:alphaModFix/>
          </a:blip>
          <a:stretch>
            <a:fillRect/>
          </a:stretch>
        </p:blipFill>
        <p:spPr>
          <a:xfrm>
            <a:off x="819150" y="1321050"/>
            <a:ext cx="7505700" cy="1524000"/>
          </a:xfrm>
          <a:prstGeom prst="rect">
            <a:avLst/>
          </a:prstGeom>
          <a:noFill/>
          <a:ln>
            <a:noFill/>
          </a:ln>
        </p:spPr>
      </p:pic>
      <p:pic>
        <p:nvPicPr>
          <p:cNvPr id="86" name="Shape 86"/>
          <p:cNvPicPr preferRelativeResize="0"/>
          <p:nvPr/>
        </p:nvPicPr>
        <p:blipFill>
          <a:blip r:embed="rId5">
            <a:alphaModFix/>
          </a:blip>
          <a:stretch>
            <a:fillRect/>
          </a:stretch>
        </p:blipFill>
        <p:spPr>
          <a:xfrm>
            <a:off x="1331075" y="2900550"/>
            <a:ext cx="6569974" cy="339004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122237"/>
            <a:ext cx="8229600" cy="1143299"/>
          </a:xfrm>
          <a:prstGeom prst="rect">
            <a:avLst/>
          </a:prstGeom>
        </p:spPr>
        <p:txBody>
          <a:bodyPr anchorCtr="0" anchor="b" bIns="91425" lIns="91425" rIns="91425" tIns="91425">
            <a:noAutofit/>
          </a:bodyPr>
          <a:lstStyle/>
          <a:p>
            <a:pPr lvl="0" rtl="0" algn="ctr">
              <a:spcBef>
                <a:spcPts val="0"/>
              </a:spcBef>
              <a:buNone/>
            </a:pPr>
            <a:r>
              <a:rPr lang="en">
                <a:solidFill>
                  <a:srgbClr val="434343"/>
                </a:solidFill>
                <a:latin typeface="Montserrat"/>
                <a:ea typeface="Montserrat"/>
                <a:cs typeface="Montserrat"/>
                <a:sym typeface="Montserrat"/>
              </a:rPr>
              <a:t>Promotion</a:t>
            </a:r>
          </a:p>
        </p:txBody>
      </p:sp>
      <p:pic>
        <p:nvPicPr>
          <p:cNvPr id="92" name="Shape 92"/>
          <p:cNvPicPr preferRelativeResize="0"/>
          <p:nvPr/>
        </p:nvPicPr>
        <p:blipFill>
          <a:blip r:embed="rId3">
            <a:alphaModFix amt="25000"/>
          </a:blip>
          <a:stretch>
            <a:fillRect/>
          </a:stretch>
        </p:blipFill>
        <p:spPr>
          <a:xfrm>
            <a:off x="7388800" y="6338450"/>
            <a:ext cx="1525528" cy="308899"/>
          </a:xfrm>
          <a:prstGeom prst="rect">
            <a:avLst/>
          </a:prstGeom>
          <a:noFill/>
          <a:ln>
            <a:noFill/>
          </a:ln>
        </p:spPr>
      </p:pic>
      <p:sp>
        <p:nvSpPr>
          <p:cNvPr id="93" name="Shape 93"/>
          <p:cNvSpPr txBox="1"/>
          <p:nvPr/>
        </p:nvSpPr>
        <p:spPr>
          <a:xfrm>
            <a:off x="2780275" y="4124075"/>
            <a:ext cx="474899" cy="2433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94" name="Shape 94"/>
          <p:cNvSpPr/>
          <p:nvPr/>
        </p:nvSpPr>
        <p:spPr>
          <a:xfrm rot="10800000">
            <a:off x="8506699" y="-50"/>
            <a:ext cx="637200" cy="637200"/>
          </a:xfrm>
          <a:prstGeom prst="rtTriangle">
            <a:avLst/>
          </a:prstGeom>
          <a:solidFill>
            <a:srgbClr val="19D1C3"/>
          </a:solidFill>
          <a:ln>
            <a:noFill/>
          </a:ln>
        </p:spPr>
        <p:txBody>
          <a:bodyPr anchorCtr="0" anchor="ctr" bIns="91425" lIns="91425" rIns="91425" tIns="91425">
            <a:noAutofit/>
          </a:bodyPr>
          <a:lstStyle/>
          <a:p>
            <a:pPr>
              <a:spcBef>
                <a:spcPts val="0"/>
              </a:spcBef>
              <a:buNone/>
            </a:pPr>
            <a:r>
              <a:t/>
            </a:r>
            <a:endParaRPr/>
          </a:p>
        </p:txBody>
      </p:sp>
      <p:sp>
        <p:nvSpPr>
          <p:cNvPr id="95" name="Shape 95"/>
          <p:cNvSpPr txBox="1"/>
          <p:nvPr>
            <p:ph idx="12" type="sldNum"/>
          </p:nvPr>
        </p:nvSpPr>
        <p:spPr>
          <a:xfrm>
            <a:off x="8556800" y="9875"/>
            <a:ext cx="587100" cy="309000"/>
          </a:xfrm>
          <a:prstGeom prst="rect">
            <a:avLst/>
          </a:prstGeom>
        </p:spPr>
        <p:txBody>
          <a:bodyPr anchorCtr="0" anchor="ctr" bIns="91425" lIns="91425" rIns="91425" tIns="91425">
            <a:noAutofit/>
          </a:bodyPr>
          <a:lstStyle/>
          <a:p>
            <a:pPr lvl="0" rtl="0">
              <a:spcBef>
                <a:spcPts val="0"/>
              </a:spcBef>
              <a:buNone/>
            </a:pPr>
            <a:fld id="{00000000-1234-1234-1234-123412341234}" type="slidenum">
              <a:rPr b="1" lang="en" sz="1400">
                <a:solidFill>
                  <a:srgbClr val="FFFFFF"/>
                </a:solidFill>
                <a:latin typeface="Montserrat"/>
                <a:ea typeface="Montserrat"/>
                <a:cs typeface="Montserrat"/>
                <a:sym typeface="Montserrat"/>
              </a:rPr>
              <a:t>‹#›</a:t>
            </a:fld>
          </a:p>
        </p:txBody>
      </p:sp>
      <p:pic>
        <p:nvPicPr>
          <p:cNvPr id="96" name="Shape 96"/>
          <p:cNvPicPr preferRelativeResize="0"/>
          <p:nvPr/>
        </p:nvPicPr>
        <p:blipFill>
          <a:blip r:embed="rId4">
            <a:alphaModFix/>
          </a:blip>
          <a:stretch>
            <a:fillRect/>
          </a:stretch>
        </p:blipFill>
        <p:spPr>
          <a:xfrm>
            <a:off x="1421078" y="2355383"/>
            <a:ext cx="858818" cy="858816"/>
          </a:xfrm>
          <a:prstGeom prst="rect">
            <a:avLst/>
          </a:prstGeom>
          <a:noFill/>
          <a:ln>
            <a:noFill/>
          </a:ln>
        </p:spPr>
      </p:pic>
      <p:pic>
        <p:nvPicPr>
          <p:cNvPr id="97" name="Shape 97"/>
          <p:cNvPicPr preferRelativeResize="0"/>
          <p:nvPr/>
        </p:nvPicPr>
        <p:blipFill>
          <a:blip r:embed="rId5">
            <a:alphaModFix/>
          </a:blip>
          <a:stretch>
            <a:fillRect/>
          </a:stretch>
        </p:blipFill>
        <p:spPr>
          <a:xfrm>
            <a:off x="3967364" y="2422482"/>
            <a:ext cx="806527" cy="806525"/>
          </a:xfrm>
          <a:prstGeom prst="rect">
            <a:avLst/>
          </a:prstGeom>
          <a:noFill/>
          <a:ln>
            <a:noFill/>
          </a:ln>
        </p:spPr>
      </p:pic>
      <p:pic>
        <p:nvPicPr>
          <p:cNvPr id="98" name="Shape 98"/>
          <p:cNvPicPr preferRelativeResize="0"/>
          <p:nvPr/>
        </p:nvPicPr>
        <p:blipFill>
          <a:blip r:embed="rId6">
            <a:alphaModFix/>
          </a:blip>
          <a:stretch>
            <a:fillRect/>
          </a:stretch>
        </p:blipFill>
        <p:spPr>
          <a:xfrm>
            <a:off x="6474037" y="2409625"/>
            <a:ext cx="754136" cy="754135"/>
          </a:xfrm>
          <a:prstGeom prst="rect">
            <a:avLst/>
          </a:prstGeom>
          <a:noFill/>
          <a:ln>
            <a:noFill/>
          </a:ln>
        </p:spPr>
      </p:pic>
      <p:sp>
        <p:nvSpPr>
          <p:cNvPr id="99" name="Shape 99"/>
          <p:cNvSpPr txBox="1"/>
          <p:nvPr/>
        </p:nvSpPr>
        <p:spPr>
          <a:xfrm>
            <a:off x="838200" y="3218700"/>
            <a:ext cx="2655899" cy="785100"/>
          </a:xfrm>
          <a:prstGeom prst="rect">
            <a:avLst/>
          </a:prstGeom>
          <a:noFill/>
          <a:ln>
            <a:noFill/>
          </a:ln>
        </p:spPr>
        <p:txBody>
          <a:bodyPr anchorCtr="0" anchor="t" bIns="91425" lIns="91425" rIns="91425" tIns="91425">
            <a:noAutofit/>
          </a:bodyPr>
          <a:lstStyle/>
          <a:p>
            <a:pPr indent="-228600" lvl="0" marL="457200">
              <a:spcBef>
                <a:spcPts val="0"/>
              </a:spcBef>
              <a:buClr>
                <a:srgbClr val="434343"/>
              </a:buClr>
              <a:buFont typeface="Montserrat"/>
              <a:buChar char="➔"/>
            </a:pPr>
            <a:r>
              <a:rPr lang="en">
                <a:solidFill>
                  <a:srgbClr val="434343"/>
                </a:solidFill>
                <a:latin typeface="Montserrat"/>
                <a:ea typeface="Montserrat"/>
                <a:cs typeface="Montserrat"/>
                <a:sym typeface="Montserrat"/>
              </a:rPr>
              <a:t>8,577 Likes</a:t>
            </a:r>
          </a:p>
        </p:txBody>
      </p:sp>
      <p:sp>
        <p:nvSpPr>
          <p:cNvPr id="100" name="Shape 100"/>
          <p:cNvSpPr txBox="1"/>
          <p:nvPr/>
        </p:nvSpPr>
        <p:spPr>
          <a:xfrm>
            <a:off x="3389875" y="3209750"/>
            <a:ext cx="2655899" cy="785100"/>
          </a:xfrm>
          <a:prstGeom prst="rect">
            <a:avLst/>
          </a:prstGeom>
          <a:noFill/>
          <a:ln>
            <a:noFill/>
          </a:ln>
        </p:spPr>
        <p:txBody>
          <a:bodyPr anchorCtr="0" anchor="t" bIns="91425" lIns="91425" rIns="91425" tIns="91425">
            <a:noAutofit/>
          </a:bodyPr>
          <a:lstStyle/>
          <a:p>
            <a:pPr indent="-228600" lvl="0" marL="457200" rtl="0">
              <a:spcBef>
                <a:spcPts val="0"/>
              </a:spcBef>
              <a:buClr>
                <a:srgbClr val="434343"/>
              </a:buClr>
              <a:buFont typeface="Montserrat"/>
              <a:buChar char="➔"/>
            </a:pPr>
            <a:r>
              <a:rPr lang="en">
                <a:solidFill>
                  <a:srgbClr val="434343"/>
                </a:solidFill>
                <a:latin typeface="Montserrat"/>
                <a:ea typeface="Montserrat"/>
                <a:cs typeface="Montserrat"/>
                <a:sym typeface="Montserrat"/>
              </a:rPr>
              <a:t>12K followers</a:t>
            </a:r>
          </a:p>
          <a:p>
            <a:pPr indent="-228600" lvl="0" marL="457200" rtl="0">
              <a:spcBef>
                <a:spcPts val="0"/>
              </a:spcBef>
              <a:buClr>
                <a:srgbClr val="434343"/>
              </a:buClr>
              <a:buFont typeface="Montserrat"/>
              <a:buChar char="➔"/>
            </a:pPr>
            <a:r>
              <a:rPr lang="en">
                <a:solidFill>
                  <a:srgbClr val="434343"/>
                </a:solidFill>
                <a:latin typeface="Montserrat"/>
                <a:ea typeface="Montserrat"/>
                <a:cs typeface="Montserrat"/>
                <a:sym typeface="Montserrat"/>
              </a:rPr>
              <a:t>2300 Tweets</a:t>
            </a:r>
          </a:p>
        </p:txBody>
      </p:sp>
      <p:sp>
        <p:nvSpPr>
          <p:cNvPr id="101" name="Shape 101"/>
          <p:cNvSpPr txBox="1"/>
          <p:nvPr/>
        </p:nvSpPr>
        <p:spPr>
          <a:xfrm>
            <a:off x="5706600" y="3137987"/>
            <a:ext cx="2655899" cy="785100"/>
          </a:xfrm>
          <a:prstGeom prst="rect">
            <a:avLst/>
          </a:prstGeom>
          <a:noFill/>
          <a:ln>
            <a:noFill/>
          </a:ln>
        </p:spPr>
        <p:txBody>
          <a:bodyPr anchorCtr="0" anchor="t" bIns="91425" lIns="91425" rIns="91425" tIns="91425">
            <a:noAutofit/>
          </a:bodyPr>
          <a:lstStyle/>
          <a:p>
            <a:pPr indent="-228600" lvl="0" marL="457200" rtl="0">
              <a:spcBef>
                <a:spcPts val="0"/>
              </a:spcBef>
              <a:buClr>
                <a:srgbClr val="434343"/>
              </a:buClr>
              <a:buFont typeface="Montserrat"/>
              <a:buChar char="➔"/>
            </a:pPr>
            <a:r>
              <a:rPr lang="en">
                <a:solidFill>
                  <a:srgbClr val="434343"/>
                </a:solidFill>
                <a:latin typeface="Montserrat"/>
                <a:ea typeface="Montserrat"/>
                <a:cs typeface="Montserrat"/>
                <a:sym typeface="Montserrat"/>
              </a:rPr>
              <a:t>100s of videos of participants projects </a:t>
            </a:r>
          </a:p>
        </p:txBody>
      </p:sp>
      <p:sp>
        <p:nvSpPr>
          <p:cNvPr id="102" name="Shape 102"/>
          <p:cNvSpPr txBox="1"/>
          <p:nvPr/>
        </p:nvSpPr>
        <p:spPr>
          <a:xfrm>
            <a:off x="1298050" y="1260600"/>
            <a:ext cx="2286000" cy="309000"/>
          </a:xfrm>
          <a:prstGeom prst="rect">
            <a:avLst/>
          </a:prstGeom>
          <a:noFill/>
          <a:ln>
            <a:noFill/>
          </a:ln>
        </p:spPr>
        <p:txBody>
          <a:bodyPr anchorCtr="0" anchor="t" bIns="91425" lIns="91425" rIns="91425" tIns="91425">
            <a:noAutofit/>
          </a:bodyPr>
          <a:lstStyle/>
          <a:p>
            <a:pPr>
              <a:spcBef>
                <a:spcPts val="0"/>
              </a:spcBef>
              <a:buNone/>
            </a:pPr>
            <a:r>
              <a:rPr lang="en">
                <a:solidFill>
                  <a:srgbClr val="434343"/>
                </a:solidFill>
                <a:latin typeface="Montserrat"/>
                <a:ea typeface="Montserrat"/>
                <a:cs typeface="Montserrat"/>
                <a:sym typeface="Montserrat"/>
              </a:rPr>
              <a:t>SOCIAL/COMMUNITY</a:t>
            </a:r>
          </a:p>
        </p:txBody>
      </p:sp>
      <p:sp>
        <p:nvSpPr>
          <p:cNvPr id="103" name="Shape 103"/>
          <p:cNvSpPr txBox="1"/>
          <p:nvPr/>
        </p:nvSpPr>
        <p:spPr>
          <a:xfrm>
            <a:off x="1221850" y="3910175"/>
            <a:ext cx="3779099" cy="3090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Montserrat"/>
                <a:ea typeface="Montserrat"/>
                <a:cs typeface="Montserrat"/>
                <a:sym typeface="Montserrat"/>
              </a:rPr>
              <a:t>MASSIVE ONLINE MEDIA COVERAGE</a:t>
            </a:r>
          </a:p>
        </p:txBody>
      </p:sp>
      <p:pic>
        <p:nvPicPr>
          <p:cNvPr id="104" name="Shape 104"/>
          <p:cNvPicPr preferRelativeResize="0"/>
          <p:nvPr/>
        </p:nvPicPr>
        <p:blipFill>
          <a:blip r:embed="rId7">
            <a:alphaModFix/>
          </a:blip>
          <a:stretch>
            <a:fillRect/>
          </a:stretch>
        </p:blipFill>
        <p:spPr>
          <a:xfrm>
            <a:off x="2852524" y="5029287"/>
            <a:ext cx="1023286" cy="584738"/>
          </a:xfrm>
          <a:prstGeom prst="rect">
            <a:avLst/>
          </a:prstGeom>
          <a:noFill/>
          <a:ln>
            <a:noFill/>
          </a:ln>
        </p:spPr>
      </p:pic>
      <p:sp>
        <p:nvSpPr>
          <p:cNvPr id="105" name="Shape 105"/>
          <p:cNvSpPr txBox="1"/>
          <p:nvPr/>
        </p:nvSpPr>
        <p:spPr>
          <a:xfrm>
            <a:off x="901625" y="4263225"/>
            <a:ext cx="7029900" cy="409800"/>
          </a:xfrm>
          <a:prstGeom prst="rect">
            <a:avLst/>
          </a:prstGeom>
          <a:noFill/>
          <a:ln>
            <a:noFill/>
          </a:ln>
        </p:spPr>
        <p:txBody>
          <a:bodyPr anchorCtr="0" anchor="t" bIns="91425" lIns="91425" rIns="91425" tIns="91425">
            <a:noAutofit/>
          </a:bodyPr>
          <a:lstStyle/>
          <a:p>
            <a:pPr indent="-228600" lvl="0" marL="457200" rtl="0">
              <a:spcBef>
                <a:spcPts val="0"/>
              </a:spcBef>
              <a:buClr>
                <a:srgbClr val="434343"/>
              </a:buClr>
              <a:buFont typeface="Montserrat"/>
              <a:buChar char="➔"/>
            </a:pPr>
            <a:r>
              <a:rPr lang="en">
                <a:solidFill>
                  <a:srgbClr val="434343"/>
                </a:solidFill>
                <a:latin typeface="Montserrat"/>
                <a:ea typeface="Montserrat"/>
                <a:cs typeface="Montserrat"/>
                <a:sym typeface="Montserrat"/>
              </a:rPr>
              <a:t>They received tons of coverage on major media sites, blogs, sponsor sites, government sites, academic institutions etc</a:t>
            </a:r>
          </a:p>
          <a:p>
            <a:pPr indent="-228600" lvl="0" marL="457200">
              <a:spcBef>
                <a:spcPts val="0"/>
              </a:spcBef>
              <a:buClr>
                <a:srgbClr val="434343"/>
              </a:buClr>
              <a:buFont typeface="Montserrat"/>
              <a:buChar char="➔"/>
            </a:pPr>
            <a:r>
              <a:rPr lang="en">
                <a:solidFill>
                  <a:srgbClr val="434343"/>
                </a:solidFill>
                <a:latin typeface="Montserrat"/>
                <a:ea typeface="Montserrat"/>
                <a:cs typeface="Montserrat"/>
                <a:sym typeface="Montserrat"/>
              </a:rPr>
              <a:t>Alot of coverage in smaller niche news and blog sites</a:t>
            </a:r>
          </a:p>
        </p:txBody>
      </p:sp>
      <p:pic>
        <p:nvPicPr>
          <p:cNvPr id="106" name="Shape 106"/>
          <p:cNvPicPr preferRelativeResize="0"/>
          <p:nvPr/>
        </p:nvPicPr>
        <p:blipFill>
          <a:blip r:embed="rId8">
            <a:alphaModFix/>
          </a:blip>
          <a:stretch>
            <a:fillRect/>
          </a:stretch>
        </p:blipFill>
        <p:spPr>
          <a:xfrm>
            <a:off x="4331935" y="5160115"/>
            <a:ext cx="1825314" cy="346810"/>
          </a:xfrm>
          <a:prstGeom prst="rect">
            <a:avLst/>
          </a:prstGeom>
          <a:noFill/>
          <a:ln>
            <a:noFill/>
          </a:ln>
        </p:spPr>
      </p:pic>
      <p:sp>
        <p:nvSpPr>
          <p:cNvPr id="107" name="Shape 107"/>
          <p:cNvSpPr txBox="1"/>
          <p:nvPr/>
        </p:nvSpPr>
        <p:spPr>
          <a:xfrm>
            <a:off x="1350900" y="1584775"/>
            <a:ext cx="6316200" cy="409800"/>
          </a:xfrm>
          <a:prstGeom prst="rect">
            <a:avLst/>
          </a:prstGeom>
          <a:noFill/>
          <a:ln>
            <a:noFill/>
          </a:ln>
        </p:spPr>
        <p:txBody>
          <a:bodyPr anchorCtr="0" anchor="t" bIns="91425" lIns="91425" rIns="91425" tIns="91425">
            <a:noAutofit/>
          </a:bodyPr>
          <a:lstStyle/>
          <a:p>
            <a:pPr indent="-228600" lvl="0" marL="457200">
              <a:spcBef>
                <a:spcPts val="0"/>
              </a:spcBef>
              <a:buClr>
                <a:srgbClr val="434343"/>
              </a:buClr>
              <a:buFont typeface="Montserrat"/>
              <a:buChar char="➔"/>
            </a:pPr>
            <a:r>
              <a:rPr lang="en">
                <a:solidFill>
                  <a:srgbClr val="434343"/>
                </a:solidFill>
                <a:latin typeface="Montserrat"/>
                <a:ea typeface="Montserrat"/>
                <a:cs typeface="Montserrat"/>
                <a:sym typeface="Montserrat"/>
              </a:rPr>
              <a:t>Large community of participants and people interested in the challenges being solved helped promote and spread the word of Space Apps challenge</a:t>
            </a:r>
          </a:p>
        </p:txBody>
      </p:sp>
      <p:sp>
        <p:nvSpPr>
          <p:cNvPr id="108" name="Shape 108"/>
          <p:cNvSpPr txBox="1"/>
          <p:nvPr/>
        </p:nvSpPr>
        <p:spPr>
          <a:xfrm>
            <a:off x="1186123" y="5696300"/>
            <a:ext cx="3891000" cy="3090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Montserrat"/>
                <a:ea typeface="Montserrat"/>
                <a:cs typeface="Montserrat"/>
                <a:sym typeface="Montserrat"/>
              </a:rPr>
              <a:t>LOCAL COLLABORATOR PROMOTION</a:t>
            </a:r>
          </a:p>
        </p:txBody>
      </p:sp>
      <p:sp>
        <p:nvSpPr>
          <p:cNvPr id="109" name="Shape 109"/>
          <p:cNvSpPr txBox="1"/>
          <p:nvPr/>
        </p:nvSpPr>
        <p:spPr>
          <a:xfrm>
            <a:off x="1238962" y="6020475"/>
            <a:ext cx="6316200" cy="409800"/>
          </a:xfrm>
          <a:prstGeom prst="rect">
            <a:avLst/>
          </a:prstGeom>
          <a:noFill/>
          <a:ln>
            <a:noFill/>
          </a:ln>
        </p:spPr>
        <p:txBody>
          <a:bodyPr anchorCtr="0" anchor="t" bIns="91425" lIns="91425" rIns="91425" tIns="91425">
            <a:noAutofit/>
          </a:bodyPr>
          <a:lstStyle/>
          <a:p>
            <a:pPr indent="-228600" lvl="0" marL="457200" rtl="0">
              <a:spcBef>
                <a:spcPts val="0"/>
              </a:spcBef>
              <a:buClr>
                <a:srgbClr val="434343"/>
              </a:buClr>
              <a:buFont typeface="Montserrat"/>
              <a:buChar char="➔"/>
            </a:pPr>
            <a:r>
              <a:rPr lang="en">
                <a:solidFill>
                  <a:srgbClr val="434343"/>
                </a:solidFill>
                <a:latin typeface="Montserrat"/>
                <a:ea typeface="Montserrat"/>
                <a:cs typeface="Montserrat"/>
                <a:sym typeface="Montserrat"/>
              </a:rPr>
              <a:t>Local collaborators promoted their space apps hackathon location in their local language to to their community to recruit and promote for their specific HUB</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lgn="ctr">
              <a:spcBef>
                <a:spcPts val="0"/>
              </a:spcBef>
              <a:buNone/>
            </a:pPr>
            <a:r>
              <a:rPr lang="en">
                <a:solidFill>
                  <a:srgbClr val="434343"/>
                </a:solidFill>
                <a:latin typeface="Montserrat"/>
                <a:ea typeface="Montserrat"/>
                <a:cs typeface="Montserrat"/>
                <a:sym typeface="Montserrat"/>
              </a:rPr>
              <a:t>In-Person Participation</a:t>
            </a:r>
          </a:p>
        </p:txBody>
      </p:sp>
      <p:sp>
        <p:nvSpPr>
          <p:cNvPr id="115" name="Shape 115"/>
          <p:cNvSpPr txBox="1"/>
          <p:nvPr>
            <p:ph idx="1" type="body"/>
          </p:nvPr>
        </p:nvSpPr>
        <p:spPr>
          <a:xfrm>
            <a:off x="457200" y="1888275"/>
            <a:ext cx="8229600" cy="43560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1600">
                <a:solidFill>
                  <a:srgbClr val="434343"/>
                </a:solidFill>
                <a:highlight>
                  <a:srgbClr val="FFFFFF"/>
                </a:highlight>
                <a:latin typeface="Montserrat"/>
                <a:ea typeface="Montserrat"/>
                <a:cs typeface="Montserrat"/>
                <a:sym typeface="Montserrat"/>
              </a:rPr>
              <a:t>Each physical HUB location was unique and the experience largely depending on the local collaborators that organized and managed the HUB. </a:t>
            </a:r>
          </a:p>
          <a:p>
            <a:pPr marR="0" rtl="0" algn="l">
              <a:lnSpc>
                <a:spcPct val="100000"/>
              </a:lnSpc>
              <a:spcBef>
                <a:spcPts val="600"/>
              </a:spcBef>
              <a:spcAft>
                <a:spcPts val="0"/>
              </a:spcAft>
              <a:buNone/>
            </a:pPr>
            <a:r>
              <a:t/>
            </a:r>
            <a:endParaRPr sz="1600">
              <a:solidFill>
                <a:srgbClr val="434343"/>
              </a:solidFill>
              <a:highlight>
                <a:srgbClr val="FFFFFF"/>
              </a:highlight>
              <a:latin typeface="Montserrat"/>
              <a:ea typeface="Montserrat"/>
              <a:cs typeface="Montserrat"/>
              <a:sym typeface="Montserrat"/>
            </a:endParaRPr>
          </a:p>
          <a:p>
            <a:pPr marR="0" rtl="0" algn="l">
              <a:lnSpc>
                <a:spcPct val="100000"/>
              </a:lnSpc>
              <a:spcBef>
                <a:spcPts val="600"/>
              </a:spcBef>
              <a:spcAft>
                <a:spcPts val="0"/>
              </a:spcAft>
              <a:buNone/>
            </a:pPr>
            <a:r>
              <a:rPr lang="en" sz="1600">
                <a:solidFill>
                  <a:srgbClr val="434343"/>
                </a:solidFill>
                <a:highlight>
                  <a:srgbClr val="FFFFFF"/>
                </a:highlight>
                <a:latin typeface="Montserrat"/>
                <a:ea typeface="Montserrat"/>
                <a:cs typeface="Montserrat"/>
                <a:sym typeface="Montserrat"/>
              </a:rPr>
              <a:t>Ex. Brisbane, Australia hackathon was sponsored by Microsoft and had keynote speakers, mentors, demonstrations, interactive workshops</a:t>
            </a:r>
          </a:p>
          <a:p>
            <a:pPr marR="0" rtl="0" algn="l">
              <a:lnSpc>
                <a:spcPct val="100000"/>
              </a:lnSpc>
              <a:spcBef>
                <a:spcPts val="600"/>
              </a:spcBef>
              <a:spcAft>
                <a:spcPts val="0"/>
              </a:spcAft>
              <a:buNone/>
            </a:pPr>
            <a:r>
              <a:t/>
            </a:r>
            <a:endParaRPr sz="1600">
              <a:solidFill>
                <a:srgbClr val="434343"/>
              </a:solidFill>
              <a:highlight>
                <a:srgbClr val="FFFFFF"/>
              </a:highlight>
              <a:latin typeface="Montserrat"/>
              <a:ea typeface="Montserrat"/>
              <a:cs typeface="Montserrat"/>
              <a:sym typeface="Montserrat"/>
            </a:endParaRPr>
          </a:p>
          <a:p>
            <a:pPr marR="0" rtl="0" algn="l">
              <a:lnSpc>
                <a:spcPct val="100000"/>
              </a:lnSpc>
              <a:spcBef>
                <a:spcPts val="600"/>
              </a:spcBef>
              <a:spcAft>
                <a:spcPts val="0"/>
              </a:spcAft>
              <a:buNone/>
            </a:pPr>
            <a:r>
              <a:rPr lang="en" sz="1600">
                <a:solidFill>
                  <a:srgbClr val="434343"/>
                </a:solidFill>
                <a:highlight>
                  <a:srgbClr val="FFFFFF"/>
                </a:highlight>
                <a:latin typeface="Montserrat"/>
                <a:ea typeface="Montserrat"/>
                <a:cs typeface="Montserrat"/>
                <a:sym typeface="Montserrat"/>
              </a:rPr>
              <a:t>Compared to a IBM Bluemix HUB which encouraged people to use Bluemix, </a:t>
            </a:r>
          </a:p>
          <a:p>
            <a:pPr marR="0" rtl="0" algn="l">
              <a:lnSpc>
                <a:spcPct val="100000"/>
              </a:lnSpc>
              <a:spcBef>
                <a:spcPts val="600"/>
              </a:spcBef>
              <a:spcAft>
                <a:spcPts val="0"/>
              </a:spcAft>
              <a:buNone/>
            </a:pPr>
            <a:r>
              <a:t/>
            </a:r>
            <a:endParaRPr sz="1600">
              <a:solidFill>
                <a:srgbClr val="434343"/>
              </a:solidFill>
              <a:highlight>
                <a:srgbClr val="FFFFFF"/>
              </a:highlight>
              <a:latin typeface="Montserrat"/>
              <a:ea typeface="Montserrat"/>
              <a:cs typeface="Montserrat"/>
              <a:sym typeface="Montserrat"/>
            </a:endParaRPr>
          </a:p>
          <a:p>
            <a:pPr marR="0" rtl="0" algn="l">
              <a:lnSpc>
                <a:spcPct val="100000"/>
              </a:lnSpc>
              <a:spcBef>
                <a:spcPts val="600"/>
              </a:spcBef>
              <a:spcAft>
                <a:spcPts val="0"/>
              </a:spcAft>
              <a:buNone/>
            </a:pPr>
            <a:r>
              <a:rPr lang="en" sz="1600">
                <a:solidFill>
                  <a:srgbClr val="434343"/>
                </a:solidFill>
                <a:highlight>
                  <a:srgbClr val="FFFFFF"/>
                </a:highlight>
                <a:latin typeface="Montserrat"/>
                <a:ea typeface="Montserrat"/>
                <a:cs typeface="Montserrat"/>
                <a:sym typeface="Montserrat"/>
              </a:rPr>
              <a:t>Compared to </a:t>
            </a:r>
            <a:r>
              <a:rPr lang="en" sz="1600">
                <a:solidFill>
                  <a:srgbClr val="434343"/>
                </a:solidFill>
                <a:latin typeface="Montserrat"/>
                <a:ea typeface="Montserrat"/>
                <a:cs typeface="Montserrat"/>
                <a:sym typeface="Montserrat"/>
              </a:rPr>
              <a:t>Cleveland, USA hackathon which was hosted in the Nasa state of the art Mission intergration center and had talks from top Nasa scientists</a:t>
            </a:r>
          </a:p>
          <a:p>
            <a:pPr marR="0" rtl="0" algn="l">
              <a:lnSpc>
                <a:spcPct val="100000"/>
              </a:lnSpc>
              <a:spcBef>
                <a:spcPts val="600"/>
              </a:spcBef>
              <a:spcAft>
                <a:spcPts val="0"/>
              </a:spcAft>
              <a:buNone/>
            </a:pPr>
            <a:r>
              <a:t/>
            </a:r>
            <a:endParaRPr sz="1600">
              <a:solidFill>
                <a:srgbClr val="434343"/>
              </a:solidFill>
              <a:latin typeface="Montserrat"/>
              <a:ea typeface="Montserrat"/>
              <a:cs typeface="Montserrat"/>
              <a:sym typeface="Montserrat"/>
            </a:endParaRPr>
          </a:p>
          <a:p>
            <a:pPr lvl="0" marR="0" rtl="0" algn="l">
              <a:lnSpc>
                <a:spcPct val="100000"/>
              </a:lnSpc>
              <a:spcBef>
                <a:spcPts val="600"/>
              </a:spcBef>
              <a:spcAft>
                <a:spcPts val="0"/>
              </a:spcAft>
              <a:buNone/>
            </a:pPr>
            <a:r>
              <a:rPr lang="en" sz="1600">
                <a:solidFill>
                  <a:srgbClr val="434343"/>
                </a:solidFill>
                <a:latin typeface="Montserrat"/>
                <a:ea typeface="Montserrat"/>
                <a:cs typeface="Montserrat"/>
                <a:sym typeface="Montserrat"/>
              </a:rPr>
              <a:t>Some </a:t>
            </a:r>
            <a:r>
              <a:rPr lang="en" sz="1600">
                <a:solidFill>
                  <a:srgbClr val="434343"/>
                </a:solidFill>
                <a:highlight>
                  <a:srgbClr val="FFFFFF"/>
                </a:highlight>
                <a:latin typeface="Montserrat"/>
                <a:ea typeface="Montserrat"/>
                <a:cs typeface="Montserrat"/>
                <a:sym typeface="Montserrat"/>
              </a:rPr>
              <a:t>HUBs were just a location to meet other hackers and work.</a:t>
            </a:r>
          </a:p>
          <a:p>
            <a:pPr marR="0" rtl="0" algn="l">
              <a:lnSpc>
                <a:spcPct val="100000"/>
              </a:lnSpc>
              <a:spcBef>
                <a:spcPts val="600"/>
              </a:spcBef>
              <a:spcAft>
                <a:spcPts val="0"/>
              </a:spcAft>
              <a:buNone/>
            </a:pPr>
            <a:r>
              <a:t/>
            </a:r>
            <a:endParaRPr sz="1600">
              <a:solidFill>
                <a:srgbClr val="434343"/>
              </a:solidFill>
              <a:highlight>
                <a:srgbClr val="FFFFFF"/>
              </a:highlight>
              <a:latin typeface="Montserrat"/>
              <a:ea typeface="Montserrat"/>
              <a:cs typeface="Montserrat"/>
              <a:sym typeface="Montserrat"/>
            </a:endParaRPr>
          </a:p>
          <a:p>
            <a:pPr marR="0" rtl="0" algn="l">
              <a:lnSpc>
                <a:spcPct val="100000"/>
              </a:lnSpc>
              <a:spcBef>
                <a:spcPts val="600"/>
              </a:spcBef>
              <a:spcAft>
                <a:spcPts val="0"/>
              </a:spcAft>
              <a:buNone/>
            </a:pPr>
            <a:r>
              <a:rPr lang="en" sz="1600">
                <a:solidFill>
                  <a:srgbClr val="434343"/>
                </a:solidFill>
                <a:highlight>
                  <a:srgbClr val="FFFFFF"/>
                </a:highlight>
                <a:latin typeface="Montserrat"/>
                <a:ea typeface="Montserrat"/>
                <a:cs typeface="Montserrat"/>
                <a:sym typeface="Montserrat"/>
              </a:rPr>
              <a:t>Local HUBS were also allowed to offer their own prizes, recruit their own sponsors for that HUB and the judging structure was largely up to them.  </a:t>
            </a:r>
          </a:p>
          <a:p>
            <a:pPr lvl="0" marR="0" rtl="0" algn="l">
              <a:lnSpc>
                <a:spcPct val="100000"/>
              </a:lnSpc>
              <a:spcBef>
                <a:spcPts val="600"/>
              </a:spcBef>
              <a:spcAft>
                <a:spcPts val="0"/>
              </a:spcAft>
              <a:buNone/>
            </a:pPr>
            <a:r>
              <a:t/>
            </a:r>
            <a:endParaRPr sz="1600">
              <a:solidFill>
                <a:srgbClr val="434343"/>
              </a:solidFill>
              <a:highlight>
                <a:srgbClr val="FFFFFF"/>
              </a:highlight>
              <a:latin typeface="Montserrat"/>
              <a:ea typeface="Montserrat"/>
              <a:cs typeface="Montserrat"/>
              <a:sym typeface="Montserrat"/>
            </a:endParaRPr>
          </a:p>
          <a:p>
            <a:pPr lvl="0" marR="0" rtl="0" algn="l">
              <a:lnSpc>
                <a:spcPct val="100000"/>
              </a:lnSpc>
              <a:spcBef>
                <a:spcPts val="600"/>
              </a:spcBef>
              <a:spcAft>
                <a:spcPts val="0"/>
              </a:spcAft>
              <a:buNone/>
            </a:pPr>
            <a:r>
              <a:t/>
            </a:r>
            <a:endParaRPr sz="1600">
              <a:solidFill>
                <a:srgbClr val="434343"/>
              </a:solidFill>
              <a:latin typeface="Montserrat"/>
              <a:ea typeface="Montserrat"/>
              <a:cs typeface="Montserrat"/>
              <a:sym typeface="Montserrat"/>
            </a:endParaRPr>
          </a:p>
          <a:p>
            <a:pPr lvl="0" marR="0" rtl="0" algn="l">
              <a:lnSpc>
                <a:spcPct val="100000"/>
              </a:lnSpc>
              <a:spcBef>
                <a:spcPts val="600"/>
              </a:spcBef>
              <a:spcAft>
                <a:spcPts val="0"/>
              </a:spcAft>
              <a:buNone/>
            </a:pPr>
            <a:r>
              <a:t/>
            </a:r>
            <a:endParaRPr sz="1600">
              <a:solidFill>
                <a:srgbClr val="434343"/>
              </a:solidFill>
              <a:latin typeface="Montserrat"/>
              <a:ea typeface="Montserrat"/>
              <a:cs typeface="Montserrat"/>
              <a:sym typeface="Montserrat"/>
            </a:endParaRPr>
          </a:p>
          <a:p>
            <a:pPr lvl="0" marR="0" rtl="0" algn="l">
              <a:lnSpc>
                <a:spcPct val="100000"/>
              </a:lnSpc>
              <a:spcBef>
                <a:spcPts val="600"/>
              </a:spcBef>
              <a:spcAft>
                <a:spcPts val="0"/>
              </a:spcAft>
              <a:buNone/>
            </a:pPr>
            <a:r>
              <a:t/>
            </a:r>
            <a:endParaRPr sz="1600">
              <a:solidFill>
                <a:srgbClr val="434343"/>
              </a:solidFill>
              <a:latin typeface="Montserrat"/>
              <a:ea typeface="Montserrat"/>
              <a:cs typeface="Montserrat"/>
              <a:sym typeface="Montserrat"/>
            </a:endParaRPr>
          </a:p>
        </p:txBody>
      </p:sp>
      <p:pic>
        <p:nvPicPr>
          <p:cNvPr id="116" name="Shape 116"/>
          <p:cNvPicPr preferRelativeResize="0"/>
          <p:nvPr/>
        </p:nvPicPr>
        <p:blipFill>
          <a:blip r:embed="rId3">
            <a:alphaModFix amt="25000"/>
          </a:blip>
          <a:stretch>
            <a:fillRect/>
          </a:stretch>
        </p:blipFill>
        <p:spPr>
          <a:xfrm>
            <a:off x="7388800" y="6338450"/>
            <a:ext cx="1525528" cy="308899"/>
          </a:xfrm>
          <a:prstGeom prst="rect">
            <a:avLst/>
          </a:prstGeom>
          <a:noFill/>
          <a:ln>
            <a:noFill/>
          </a:ln>
        </p:spPr>
      </p:pic>
      <p:sp>
        <p:nvSpPr>
          <p:cNvPr id="117" name="Shape 117"/>
          <p:cNvSpPr txBox="1"/>
          <p:nvPr/>
        </p:nvSpPr>
        <p:spPr>
          <a:xfrm>
            <a:off x="2780275" y="4124075"/>
            <a:ext cx="474899" cy="2433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118" name="Shape 118"/>
          <p:cNvSpPr/>
          <p:nvPr/>
        </p:nvSpPr>
        <p:spPr>
          <a:xfrm rot="10800000">
            <a:off x="8506699" y="-50"/>
            <a:ext cx="637200" cy="637200"/>
          </a:xfrm>
          <a:prstGeom prst="rtTriangle">
            <a:avLst/>
          </a:prstGeom>
          <a:solidFill>
            <a:srgbClr val="19D1C3"/>
          </a:solidFill>
          <a:ln>
            <a:noFill/>
          </a:ln>
        </p:spPr>
        <p:txBody>
          <a:bodyPr anchorCtr="0" anchor="ctr" bIns="91425" lIns="91425" rIns="91425" tIns="91425">
            <a:noAutofit/>
          </a:bodyPr>
          <a:lstStyle/>
          <a:p>
            <a:pPr>
              <a:spcBef>
                <a:spcPts val="0"/>
              </a:spcBef>
              <a:buNone/>
            </a:pPr>
            <a:r>
              <a:t/>
            </a:r>
            <a:endParaRPr/>
          </a:p>
        </p:txBody>
      </p:sp>
      <p:sp>
        <p:nvSpPr>
          <p:cNvPr id="119" name="Shape 119"/>
          <p:cNvSpPr txBox="1"/>
          <p:nvPr>
            <p:ph idx="12" type="sldNum"/>
          </p:nvPr>
        </p:nvSpPr>
        <p:spPr>
          <a:xfrm>
            <a:off x="8556800" y="9875"/>
            <a:ext cx="587100" cy="309000"/>
          </a:xfrm>
          <a:prstGeom prst="rect">
            <a:avLst/>
          </a:prstGeom>
        </p:spPr>
        <p:txBody>
          <a:bodyPr anchorCtr="0" anchor="ctr" bIns="91425" lIns="91425" rIns="91425" tIns="91425">
            <a:noAutofit/>
          </a:bodyPr>
          <a:lstStyle/>
          <a:p>
            <a:pPr lvl="0" rtl="0">
              <a:spcBef>
                <a:spcPts val="0"/>
              </a:spcBef>
              <a:buNone/>
            </a:pPr>
            <a:fld id="{00000000-1234-1234-1234-123412341234}" type="slidenum">
              <a:rPr b="1" lang="en" sz="1400">
                <a:solidFill>
                  <a:srgbClr val="FFFFFF"/>
                </a:solidFill>
                <a:latin typeface="Montserrat"/>
                <a:ea typeface="Montserrat"/>
                <a:cs typeface="Montserrat"/>
                <a:sym typeface="Montserrat"/>
              </a:rPr>
              <a:t>‹#›</a:t>
            </a:fld>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106362"/>
            <a:ext cx="8229600" cy="1143299"/>
          </a:xfrm>
          <a:prstGeom prst="rect">
            <a:avLst/>
          </a:prstGeom>
        </p:spPr>
        <p:txBody>
          <a:bodyPr anchorCtr="0" anchor="b" bIns="91425" lIns="91425" rIns="91425" tIns="91425">
            <a:noAutofit/>
          </a:bodyPr>
          <a:lstStyle/>
          <a:p>
            <a:pPr lvl="0" rtl="0" algn="ctr">
              <a:spcBef>
                <a:spcPts val="0"/>
              </a:spcBef>
              <a:buNone/>
            </a:pPr>
            <a:r>
              <a:rPr lang="en">
                <a:solidFill>
                  <a:srgbClr val="434343"/>
                </a:solidFill>
                <a:latin typeface="Montserrat"/>
                <a:ea typeface="Montserrat"/>
                <a:cs typeface="Montserrat"/>
                <a:sym typeface="Montserrat"/>
              </a:rPr>
              <a:t>Virtual Participation</a:t>
            </a:r>
          </a:p>
        </p:txBody>
      </p:sp>
      <p:sp>
        <p:nvSpPr>
          <p:cNvPr id="125" name="Shape 125"/>
          <p:cNvSpPr txBox="1"/>
          <p:nvPr>
            <p:ph idx="1" type="body"/>
          </p:nvPr>
        </p:nvSpPr>
        <p:spPr>
          <a:xfrm>
            <a:off x="479600" y="993000"/>
            <a:ext cx="8229600" cy="5231100"/>
          </a:xfrm>
          <a:prstGeom prst="rect">
            <a:avLst/>
          </a:prstGeom>
        </p:spPr>
        <p:txBody>
          <a:bodyPr anchorCtr="0" anchor="t" bIns="91425" lIns="91425" rIns="91425" tIns="91425">
            <a:noAutofit/>
          </a:bodyPr>
          <a:lstStyle/>
          <a:p>
            <a:pPr lvl="0" rtl="0">
              <a:lnSpc>
                <a:spcPct val="115000"/>
              </a:lnSpc>
              <a:spcBef>
                <a:spcPts val="0"/>
              </a:spcBef>
              <a:buNone/>
            </a:pPr>
            <a:r>
              <a:rPr b="1" lang="en" sz="1400">
                <a:solidFill>
                  <a:srgbClr val="434343"/>
                </a:solidFill>
                <a:highlight>
                  <a:srgbClr val="FFFFFF"/>
                </a:highlight>
                <a:latin typeface="Montserrat"/>
                <a:ea typeface="Montserrat"/>
                <a:cs typeface="Montserrat"/>
                <a:sym typeface="Montserrat"/>
              </a:rPr>
              <a:t>REGISTRATION</a:t>
            </a:r>
          </a:p>
          <a:p>
            <a:pPr indent="-317500" lvl="0" marL="457200" rtl="0">
              <a:lnSpc>
                <a:spcPct val="115000"/>
              </a:lnSpc>
              <a:spcBef>
                <a:spcPts val="0"/>
              </a:spcBef>
              <a:buClr>
                <a:srgbClr val="434343"/>
              </a:buClr>
              <a:buSzPct val="100000"/>
              <a:buFont typeface="Montserrat"/>
              <a:buChar char="➔"/>
            </a:pPr>
            <a:r>
              <a:rPr lang="en" sz="1400">
                <a:solidFill>
                  <a:srgbClr val="434343"/>
                </a:solidFill>
                <a:highlight>
                  <a:srgbClr val="FFFFFF"/>
                </a:highlight>
                <a:latin typeface="Montserrat"/>
                <a:ea typeface="Montserrat"/>
                <a:cs typeface="Montserrat"/>
                <a:sym typeface="Montserrat"/>
              </a:rPr>
              <a:t>Virtual Participation was open to anyone anywhere on Planet Earth</a:t>
            </a:r>
          </a:p>
          <a:p>
            <a:pPr indent="-317500" lvl="0" marL="457200" rtl="0">
              <a:lnSpc>
                <a:spcPct val="115000"/>
              </a:lnSpc>
              <a:spcBef>
                <a:spcPts val="0"/>
              </a:spcBef>
              <a:buClr>
                <a:srgbClr val="434343"/>
              </a:buClr>
              <a:buSzPct val="100000"/>
              <a:buFont typeface="Montserrat"/>
              <a:buChar char="➔"/>
            </a:pPr>
            <a:r>
              <a:rPr lang="en" sz="1400">
                <a:solidFill>
                  <a:srgbClr val="434343"/>
                </a:solidFill>
                <a:highlight>
                  <a:srgbClr val="FFFFFF"/>
                </a:highlight>
                <a:latin typeface="Montserrat"/>
                <a:ea typeface="Montserrat"/>
                <a:cs typeface="Montserrat"/>
                <a:sym typeface="Montserrat"/>
              </a:rPr>
              <a:t>To register as a virtual participant user clicked a green button on the top of any page on the website and then registered online</a:t>
            </a:r>
          </a:p>
          <a:p>
            <a:pPr lvl="0" rtl="0">
              <a:lnSpc>
                <a:spcPct val="115000"/>
              </a:lnSpc>
              <a:spcBef>
                <a:spcPts val="0"/>
              </a:spcBef>
              <a:buNone/>
            </a:pPr>
            <a:r>
              <a:t/>
            </a:r>
            <a:endParaRPr sz="1400">
              <a:solidFill>
                <a:srgbClr val="434343"/>
              </a:solidFill>
              <a:highlight>
                <a:srgbClr val="FFFFFF"/>
              </a:highlight>
              <a:latin typeface="Montserrat"/>
              <a:ea typeface="Montserrat"/>
              <a:cs typeface="Montserrat"/>
              <a:sym typeface="Montserrat"/>
            </a:endParaRPr>
          </a:p>
          <a:p>
            <a:pPr rtl="0">
              <a:lnSpc>
                <a:spcPct val="115000"/>
              </a:lnSpc>
              <a:spcBef>
                <a:spcPts val="0"/>
              </a:spcBef>
              <a:buNone/>
            </a:pPr>
            <a:r>
              <a:rPr b="1" lang="en" sz="1400">
                <a:solidFill>
                  <a:srgbClr val="434343"/>
                </a:solidFill>
                <a:highlight>
                  <a:srgbClr val="FFFFFF"/>
                </a:highlight>
                <a:latin typeface="Montserrat"/>
                <a:ea typeface="Montserrat"/>
                <a:cs typeface="Montserrat"/>
                <a:sym typeface="Montserrat"/>
              </a:rPr>
              <a:t>BUILDING A VIRTUAL TEAM</a:t>
            </a:r>
          </a:p>
          <a:p>
            <a:pPr indent="-317500" lvl="0" marL="457200" rtl="0">
              <a:lnSpc>
                <a:spcPct val="115000"/>
              </a:lnSpc>
              <a:spcBef>
                <a:spcPts val="0"/>
              </a:spcBef>
              <a:buClr>
                <a:srgbClr val="434343"/>
              </a:buClr>
              <a:buSzPct val="100000"/>
              <a:buFont typeface="Montserrat"/>
              <a:buChar char="➔"/>
            </a:pPr>
            <a:r>
              <a:rPr lang="en" sz="1400">
                <a:solidFill>
                  <a:srgbClr val="434343"/>
                </a:solidFill>
                <a:latin typeface="Montserrat"/>
                <a:ea typeface="Montserrat"/>
                <a:cs typeface="Montserrat"/>
                <a:sym typeface="Montserrat"/>
              </a:rPr>
              <a:t>Teams were formed based on the challenge they chose.</a:t>
            </a:r>
          </a:p>
          <a:p>
            <a:pPr indent="-317500" lvl="1" marL="914400" rtl="0">
              <a:lnSpc>
                <a:spcPct val="115000"/>
              </a:lnSpc>
              <a:spcBef>
                <a:spcPts val="0"/>
              </a:spcBef>
              <a:buClr>
                <a:srgbClr val="434343"/>
              </a:buClr>
              <a:buSzPct val="100000"/>
              <a:buFont typeface="Montserrat"/>
              <a:buChar char="◆"/>
            </a:pPr>
            <a:r>
              <a:rPr b="1" lang="en" sz="1400">
                <a:solidFill>
                  <a:srgbClr val="434343"/>
                </a:solidFill>
                <a:highlight>
                  <a:srgbClr val="FFFFFF"/>
                </a:highlight>
                <a:latin typeface="Montserrat"/>
                <a:ea typeface="Montserrat"/>
                <a:cs typeface="Montserrat"/>
                <a:sym typeface="Montserrat"/>
              </a:rPr>
              <a:t>Start a new team </a:t>
            </a:r>
          </a:p>
          <a:p>
            <a:pPr indent="-317500" lvl="2" marL="1371600" rtl="0">
              <a:lnSpc>
                <a:spcPct val="115000"/>
              </a:lnSpc>
              <a:spcBef>
                <a:spcPts val="0"/>
              </a:spcBef>
              <a:buClr>
                <a:srgbClr val="434343"/>
              </a:buClr>
              <a:buSzPct val="100000"/>
              <a:buFont typeface="Montserrat"/>
              <a:buChar char="●"/>
            </a:pPr>
            <a:r>
              <a:rPr lang="en" sz="1400">
                <a:solidFill>
                  <a:srgbClr val="434343"/>
                </a:solidFill>
                <a:highlight>
                  <a:srgbClr val="FFFFFF"/>
                </a:highlight>
                <a:latin typeface="Montserrat"/>
                <a:ea typeface="Montserrat"/>
                <a:cs typeface="Montserrat"/>
                <a:sym typeface="Montserrat"/>
              </a:rPr>
              <a:t>1) Create a Project. </a:t>
            </a:r>
          </a:p>
          <a:p>
            <a:pPr indent="-317500" lvl="2" marL="1371600" rtl="0">
              <a:lnSpc>
                <a:spcPct val="115000"/>
              </a:lnSpc>
              <a:spcBef>
                <a:spcPts val="0"/>
              </a:spcBef>
              <a:buClr>
                <a:srgbClr val="434343"/>
              </a:buClr>
              <a:buSzPct val="100000"/>
              <a:buFont typeface="Montserrat"/>
              <a:buChar char="●"/>
            </a:pPr>
            <a:r>
              <a:rPr lang="en" sz="1400">
                <a:solidFill>
                  <a:srgbClr val="434343"/>
                </a:solidFill>
                <a:highlight>
                  <a:srgbClr val="FFFFFF"/>
                </a:highlight>
                <a:latin typeface="Montserrat"/>
                <a:ea typeface="Montserrat"/>
                <a:cs typeface="Montserrat"/>
                <a:sym typeface="Montserrat"/>
              </a:rPr>
              <a:t>2) add your info into the Matchmaking section on your chosen Challenge page. </a:t>
            </a:r>
          </a:p>
          <a:p>
            <a:pPr indent="-317500" lvl="2" marL="1371600" rtl="0">
              <a:lnSpc>
                <a:spcPct val="115000"/>
              </a:lnSpc>
              <a:spcBef>
                <a:spcPts val="0"/>
              </a:spcBef>
              <a:buClr>
                <a:srgbClr val="434343"/>
              </a:buClr>
              <a:buSzPct val="100000"/>
              <a:buFont typeface="Montserrat"/>
              <a:buChar char="●"/>
            </a:pPr>
            <a:r>
              <a:rPr lang="en" sz="1400">
                <a:solidFill>
                  <a:srgbClr val="434343"/>
                </a:solidFill>
                <a:highlight>
                  <a:srgbClr val="FFFFFF"/>
                </a:highlight>
                <a:latin typeface="Montserrat"/>
                <a:ea typeface="Montserrat"/>
                <a:cs typeface="Montserrat"/>
                <a:sym typeface="Montserrat"/>
              </a:rPr>
              <a:t>3) Build your team - invite friends or check the Matchmaking section for people that want to work with you.</a:t>
            </a:r>
          </a:p>
          <a:p>
            <a:pPr indent="-317500" lvl="1" marL="914400" rtl="0">
              <a:lnSpc>
                <a:spcPct val="115000"/>
              </a:lnSpc>
              <a:spcBef>
                <a:spcPts val="0"/>
              </a:spcBef>
              <a:buClr>
                <a:srgbClr val="434343"/>
              </a:buClr>
              <a:buSzPct val="100000"/>
              <a:buFont typeface="Montserrat"/>
              <a:buChar char="◆"/>
            </a:pPr>
            <a:r>
              <a:rPr lang="en" sz="1400">
                <a:solidFill>
                  <a:srgbClr val="434343"/>
                </a:solidFill>
                <a:highlight>
                  <a:srgbClr val="FFFFFF"/>
                </a:highlight>
                <a:latin typeface="Montserrat"/>
                <a:ea typeface="Montserrat"/>
                <a:cs typeface="Montserrat"/>
                <a:sym typeface="Montserrat"/>
              </a:rPr>
              <a:t>find a team to join</a:t>
            </a:r>
          </a:p>
          <a:p>
            <a:pPr indent="-317500" lvl="2" marL="1371600" rtl="0">
              <a:lnSpc>
                <a:spcPct val="115000"/>
              </a:lnSpc>
              <a:spcBef>
                <a:spcPts val="0"/>
              </a:spcBef>
              <a:buClr>
                <a:srgbClr val="434343"/>
              </a:buClr>
              <a:buSzPct val="100000"/>
              <a:buFont typeface="Montserrat"/>
              <a:buChar char="●"/>
            </a:pPr>
            <a:r>
              <a:rPr lang="en" sz="1400">
                <a:solidFill>
                  <a:srgbClr val="434343"/>
                </a:solidFill>
                <a:highlight>
                  <a:srgbClr val="FFFFFF"/>
                </a:highlight>
                <a:latin typeface="Montserrat"/>
                <a:ea typeface="Montserrat"/>
                <a:cs typeface="Montserrat"/>
                <a:sym typeface="Montserrat"/>
              </a:rPr>
              <a:t>1) Add your information into the Matchmaking section </a:t>
            </a:r>
          </a:p>
          <a:p>
            <a:pPr indent="-317500" lvl="2" marL="1371600" rtl="0">
              <a:lnSpc>
                <a:spcPct val="115000"/>
              </a:lnSpc>
              <a:spcBef>
                <a:spcPts val="0"/>
              </a:spcBef>
              <a:buClr>
                <a:srgbClr val="434343"/>
              </a:buClr>
              <a:buSzPct val="100000"/>
              <a:buFont typeface="Montserrat"/>
              <a:buChar char="●"/>
            </a:pPr>
            <a:r>
              <a:rPr lang="en" sz="1400">
                <a:solidFill>
                  <a:srgbClr val="434343"/>
                </a:solidFill>
                <a:highlight>
                  <a:srgbClr val="FFFFFF"/>
                </a:highlight>
                <a:latin typeface="Montserrat"/>
                <a:ea typeface="Montserrat"/>
                <a:cs typeface="Montserrat"/>
                <a:sym typeface="Montserrat"/>
              </a:rPr>
              <a:t>2) Search the Matchmaking  section for teams that are looking for you.</a:t>
            </a:r>
          </a:p>
          <a:p>
            <a:pPr lvl="0" rtl="0">
              <a:lnSpc>
                <a:spcPct val="115000"/>
              </a:lnSpc>
              <a:spcBef>
                <a:spcPts val="0"/>
              </a:spcBef>
              <a:buNone/>
            </a:pPr>
            <a:r>
              <a:t/>
            </a:r>
            <a:endParaRPr sz="1400">
              <a:solidFill>
                <a:srgbClr val="434343"/>
              </a:solidFill>
              <a:highlight>
                <a:srgbClr val="FFFFFF"/>
              </a:highlight>
              <a:latin typeface="Montserrat"/>
              <a:ea typeface="Montserrat"/>
              <a:cs typeface="Montserrat"/>
              <a:sym typeface="Montserrat"/>
            </a:endParaRPr>
          </a:p>
          <a:p>
            <a:pPr lvl="0" rtl="0">
              <a:lnSpc>
                <a:spcPct val="115000"/>
              </a:lnSpc>
              <a:spcBef>
                <a:spcPts val="0"/>
              </a:spcBef>
              <a:buNone/>
            </a:pPr>
            <a:r>
              <a:rPr b="1" lang="en" sz="1400">
                <a:solidFill>
                  <a:srgbClr val="434343"/>
                </a:solidFill>
                <a:highlight>
                  <a:srgbClr val="FFFFFF"/>
                </a:highlight>
                <a:latin typeface="Montserrat"/>
                <a:ea typeface="Montserrat"/>
                <a:cs typeface="Montserrat"/>
                <a:sym typeface="Montserrat"/>
              </a:rPr>
              <a:t>REVIEW PROCESS</a:t>
            </a:r>
          </a:p>
          <a:p>
            <a:pPr indent="-317500" lvl="0" marL="457200" rtl="0">
              <a:lnSpc>
                <a:spcPct val="115000"/>
              </a:lnSpc>
              <a:spcBef>
                <a:spcPts val="0"/>
              </a:spcBef>
              <a:buClr>
                <a:srgbClr val="434343"/>
              </a:buClr>
              <a:buSzPct val="100000"/>
              <a:buFont typeface="Montserrat"/>
              <a:buChar char="➔"/>
            </a:pPr>
            <a:r>
              <a:rPr lang="en" sz="1400">
                <a:solidFill>
                  <a:srgbClr val="434343"/>
                </a:solidFill>
                <a:highlight>
                  <a:srgbClr val="FFFFFF"/>
                </a:highlight>
                <a:latin typeface="Montserrat"/>
                <a:ea typeface="Montserrat"/>
                <a:cs typeface="Montserrat"/>
                <a:sym typeface="Montserrat"/>
              </a:rPr>
              <a:t>Nasa reviewed all the virtual projects submitted and then choose 2 projects to move onto the Global Level to compete with the rest of the best projects from the physical locations</a:t>
            </a:r>
          </a:p>
          <a:p>
            <a:pPr lvl="0" rtl="0">
              <a:lnSpc>
                <a:spcPct val="115000"/>
              </a:lnSpc>
              <a:spcBef>
                <a:spcPts val="0"/>
              </a:spcBef>
              <a:buNone/>
            </a:pPr>
            <a:r>
              <a:rPr b="1" lang="en" sz="1400">
                <a:solidFill>
                  <a:srgbClr val="434343"/>
                </a:solidFill>
                <a:highlight>
                  <a:srgbClr val="FFFFFF"/>
                </a:highlight>
                <a:latin typeface="Montserrat"/>
                <a:ea typeface="Montserrat"/>
                <a:cs typeface="Montserrat"/>
                <a:sym typeface="Montserrat"/>
              </a:rPr>
              <a:t>RESULTS </a:t>
            </a:r>
          </a:p>
          <a:p>
            <a:pPr indent="-317500" lvl="0" marL="457200" rtl="0">
              <a:lnSpc>
                <a:spcPct val="115000"/>
              </a:lnSpc>
              <a:spcBef>
                <a:spcPts val="0"/>
              </a:spcBef>
              <a:buClr>
                <a:srgbClr val="434343"/>
              </a:buClr>
              <a:buSzPct val="100000"/>
              <a:buFont typeface="Montserrat"/>
              <a:buChar char="➔"/>
            </a:pPr>
            <a:r>
              <a:rPr lang="en" sz="1400">
                <a:solidFill>
                  <a:srgbClr val="434343"/>
                </a:solidFill>
                <a:latin typeface="Montserrat"/>
                <a:ea typeface="Montserrat"/>
                <a:cs typeface="Montserrat"/>
                <a:sym typeface="Montserrat"/>
              </a:rPr>
              <a:t>120 virtual  projects were submitted</a:t>
            </a:r>
          </a:p>
          <a:p>
            <a:pPr lvl="0" marR="0" rtl="0" algn="l">
              <a:lnSpc>
                <a:spcPct val="100000"/>
              </a:lnSpc>
              <a:spcBef>
                <a:spcPts val="600"/>
              </a:spcBef>
              <a:spcAft>
                <a:spcPts val="0"/>
              </a:spcAft>
              <a:buNone/>
            </a:pPr>
            <a:r>
              <a:t/>
            </a:r>
            <a:endParaRPr sz="1800">
              <a:solidFill>
                <a:srgbClr val="434343"/>
              </a:solidFill>
              <a:latin typeface="Montserrat"/>
              <a:ea typeface="Montserrat"/>
              <a:cs typeface="Montserrat"/>
              <a:sym typeface="Montserrat"/>
            </a:endParaRPr>
          </a:p>
          <a:p>
            <a:pPr lvl="0" marR="0" rtl="0" algn="l">
              <a:lnSpc>
                <a:spcPct val="100000"/>
              </a:lnSpc>
              <a:spcBef>
                <a:spcPts val="600"/>
              </a:spcBef>
              <a:spcAft>
                <a:spcPts val="0"/>
              </a:spcAft>
              <a:buNone/>
            </a:pPr>
            <a:r>
              <a:t/>
            </a:r>
            <a:endParaRPr sz="1800">
              <a:solidFill>
                <a:srgbClr val="434343"/>
              </a:solidFill>
              <a:latin typeface="Montserrat"/>
              <a:ea typeface="Montserrat"/>
              <a:cs typeface="Montserrat"/>
              <a:sym typeface="Montserrat"/>
            </a:endParaRPr>
          </a:p>
          <a:p>
            <a:pPr lvl="0" marR="0" rtl="0" algn="l">
              <a:lnSpc>
                <a:spcPct val="100000"/>
              </a:lnSpc>
              <a:spcBef>
                <a:spcPts val="600"/>
              </a:spcBef>
              <a:spcAft>
                <a:spcPts val="0"/>
              </a:spcAft>
              <a:buNone/>
            </a:pPr>
            <a:r>
              <a:t/>
            </a:r>
            <a:endParaRPr sz="1800">
              <a:solidFill>
                <a:srgbClr val="434343"/>
              </a:solidFill>
              <a:latin typeface="Montserrat"/>
              <a:ea typeface="Montserrat"/>
              <a:cs typeface="Montserrat"/>
              <a:sym typeface="Montserrat"/>
            </a:endParaRPr>
          </a:p>
          <a:p>
            <a:pPr lvl="0" marR="0" rtl="0" algn="l">
              <a:lnSpc>
                <a:spcPct val="100000"/>
              </a:lnSpc>
              <a:spcBef>
                <a:spcPts val="600"/>
              </a:spcBef>
              <a:spcAft>
                <a:spcPts val="0"/>
              </a:spcAft>
              <a:buNone/>
            </a:pPr>
            <a:r>
              <a:t/>
            </a:r>
            <a:endParaRPr sz="1800">
              <a:solidFill>
                <a:srgbClr val="434343"/>
              </a:solidFill>
              <a:latin typeface="Montserrat"/>
              <a:ea typeface="Montserrat"/>
              <a:cs typeface="Montserrat"/>
              <a:sym typeface="Montserrat"/>
            </a:endParaRPr>
          </a:p>
        </p:txBody>
      </p:sp>
      <p:pic>
        <p:nvPicPr>
          <p:cNvPr id="126" name="Shape 126"/>
          <p:cNvPicPr preferRelativeResize="0"/>
          <p:nvPr/>
        </p:nvPicPr>
        <p:blipFill>
          <a:blip r:embed="rId3">
            <a:alphaModFix amt="25000"/>
          </a:blip>
          <a:stretch>
            <a:fillRect/>
          </a:stretch>
        </p:blipFill>
        <p:spPr>
          <a:xfrm>
            <a:off x="7388800" y="6338450"/>
            <a:ext cx="1525528" cy="308899"/>
          </a:xfrm>
          <a:prstGeom prst="rect">
            <a:avLst/>
          </a:prstGeom>
          <a:noFill/>
          <a:ln>
            <a:noFill/>
          </a:ln>
        </p:spPr>
      </p:pic>
      <p:sp>
        <p:nvSpPr>
          <p:cNvPr id="127" name="Shape 127"/>
          <p:cNvSpPr txBox="1"/>
          <p:nvPr/>
        </p:nvSpPr>
        <p:spPr>
          <a:xfrm>
            <a:off x="2780275" y="4124075"/>
            <a:ext cx="474899" cy="2433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128" name="Shape 128"/>
          <p:cNvSpPr/>
          <p:nvPr/>
        </p:nvSpPr>
        <p:spPr>
          <a:xfrm rot="10800000">
            <a:off x="8506699" y="-50"/>
            <a:ext cx="637200" cy="637200"/>
          </a:xfrm>
          <a:prstGeom prst="rtTriangle">
            <a:avLst/>
          </a:prstGeom>
          <a:solidFill>
            <a:srgbClr val="19D1C3"/>
          </a:solidFill>
          <a:ln>
            <a:noFill/>
          </a:ln>
        </p:spPr>
        <p:txBody>
          <a:bodyPr anchorCtr="0" anchor="ctr" bIns="91425" lIns="91425" rIns="91425" tIns="91425">
            <a:noAutofit/>
          </a:bodyPr>
          <a:lstStyle/>
          <a:p>
            <a:pPr>
              <a:spcBef>
                <a:spcPts val="0"/>
              </a:spcBef>
              <a:buNone/>
            </a:pPr>
            <a:r>
              <a:t/>
            </a:r>
            <a:endParaRPr/>
          </a:p>
        </p:txBody>
      </p:sp>
      <p:sp>
        <p:nvSpPr>
          <p:cNvPr id="129" name="Shape 129"/>
          <p:cNvSpPr txBox="1"/>
          <p:nvPr>
            <p:ph idx="12" type="sldNum"/>
          </p:nvPr>
        </p:nvSpPr>
        <p:spPr>
          <a:xfrm>
            <a:off x="8556800" y="9875"/>
            <a:ext cx="587100" cy="309000"/>
          </a:xfrm>
          <a:prstGeom prst="rect">
            <a:avLst/>
          </a:prstGeom>
        </p:spPr>
        <p:txBody>
          <a:bodyPr anchorCtr="0" anchor="ctr" bIns="91425" lIns="91425" rIns="91425" tIns="91425">
            <a:noAutofit/>
          </a:bodyPr>
          <a:lstStyle/>
          <a:p>
            <a:pPr lvl="0" rtl="0">
              <a:spcBef>
                <a:spcPts val="0"/>
              </a:spcBef>
              <a:buNone/>
            </a:pPr>
            <a:fld id="{00000000-1234-1234-1234-123412341234}" type="slidenum">
              <a:rPr b="1" lang="en" sz="1400">
                <a:solidFill>
                  <a:srgbClr val="FFFFFF"/>
                </a:solidFill>
                <a:latin typeface="Montserrat"/>
                <a:ea typeface="Montserrat"/>
                <a:cs typeface="Montserrat"/>
                <a:sym typeface="Montserrat"/>
              </a:rPr>
              <a:t>‹#›</a:t>
            </a:fld>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