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95" r:id="rId8"/>
    <p:sldId id="296" r:id="rId9"/>
    <p:sldId id="297" r:id="rId10"/>
    <p:sldId id="298" r:id="rId11"/>
    <p:sldId id="262" r:id="rId12"/>
    <p:sldId id="263" r:id="rId13"/>
    <p:sldId id="293"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p:restoredTop sz="81173"/>
  </p:normalViewPr>
  <p:slideViewPr>
    <p:cSldViewPr snapToGrid="0" snapToObjects="1">
      <p:cViewPr varScale="1">
        <p:scale>
          <a:sx n="86" d="100"/>
          <a:sy n="86" d="100"/>
        </p:scale>
        <p:origin x="23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2CC97-E77B-2344-A5CA-1550B813A4F0}" type="datetimeFigureOut">
              <a:rPr lang="en-US" smtClean="0"/>
              <a:t>5/6/19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688A9-0D53-D943-AA20-86A6A2F4D1DC}" type="slidenum">
              <a:rPr lang="en-US" smtClean="0"/>
              <a:t>‹#›</a:t>
            </a:fld>
            <a:endParaRPr lang="en-US"/>
          </a:p>
        </p:txBody>
      </p:sp>
    </p:spTree>
    <p:extLst>
      <p:ext uri="{BB962C8B-B14F-4D97-AF65-F5344CB8AC3E}">
        <p14:creationId xmlns:p14="http://schemas.microsoft.com/office/powerpoint/2010/main" val="808552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Anyonne</a:t>
            </a:r>
            <a:r>
              <a:rPr lang="en-US" dirty="0"/>
              <a:t> who is interested should come with me! It is a very safe space and they are super welcoming to all levels – many people who come do not know much about R – it’s a lot programmers who know Python, but they come to this to learn! </a:t>
            </a:r>
          </a:p>
        </p:txBody>
      </p:sp>
      <p:sp>
        <p:nvSpPr>
          <p:cNvPr id="4" name="Slide Number Placeholder 3"/>
          <p:cNvSpPr>
            <a:spLocks noGrp="1"/>
          </p:cNvSpPr>
          <p:nvPr>
            <p:ph type="sldNum" sz="quarter" idx="5"/>
          </p:nvPr>
        </p:nvSpPr>
        <p:spPr/>
        <p:txBody>
          <a:bodyPr/>
          <a:lstStyle/>
          <a:p>
            <a:fld id="{4FA688A9-0D53-D943-AA20-86A6A2F4D1DC}" type="slidenum">
              <a:rPr lang="en-US" smtClean="0"/>
              <a:t>2</a:t>
            </a:fld>
            <a:endParaRPr lang="en-US"/>
          </a:p>
        </p:txBody>
      </p:sp>
    </p:spTree>
    <p:extLst>
      <p:ext uri="{BB962C8B-B14F-4D97-AF65-F5344CB8AC3E}">
        <p14:creationId xmlns:p14="http://schemas.microsoft.com/office/powerpoint/2010/main" val="37195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 like Terminal/Shell on computers, it feels a little like magic! People who know programming talk to you like they are superior sometimes when you say things “I like using </a:t>
            </a:r>
            <a:r>
              <a:rPr lang="en-US" dirty="0" err="1"/>
              <a:t>Github</a:t>
            </a:r>
            <a:r>
              <a:rPr lang="en-US" dirty="0"/>
              <a:t> because the UI is easy to work with!” but again, to me, without the UI Git feels like magic </a:t>
            </a:r>
          </a:p>
          <a:p>
            <a:endParaRPr lang="en-US" dirty="0"/>
          </a:p>
          <a:p>
            <a:r>
              <a:rPr lang="en-US" dirty="0" err="1"/>
              <a:t>Github</a:t>
            </a:r>
            <a:r>
              <a:rPr lang="en-US" dirty="0"/>
              <a:t> is just the hosting site – similar to </a:t>
            </a:r>
            <a:r>
              <a:rPr lang="en-US" dirty="0" err="1"/>
              <a:t>Rstudio</a:t>
            </a:r>
            <a:r>
              <a:rPr lang="en-US" dirty="0"/>
              <a:t>, which for friends that use R know is wonderful because the UI is great. </a:t>
            </a:r>
          </a:p>
        </p:txBody>
      </p:sp>
      <p:sp>
        <p:nvSpPr>
          <p:cNvPr id="4" name="Slide Number Placeholder 3"/>
          <p:cNvSpPr>
            <a:spLocks noGrp="1"/>
          </p:cNvSpPr>
          <p:nvPr>
            <p:ph type="sldNum" sz="quarter" idx="5"/>
          </p:nvPr>
        </p:nvSpPr>
        <p:spPr/>
        <p:txBody>
          <a:bodyPr/>
          <a:lstStyle/>
          <a:p>
            <a:fld id="{4FA688A9-0D53-D943-AA20-86A6A2F4D1DC}" type="slidenum">
              <a:rPr lang="en-US" smtClean="0"/>
              <a:t>3</a:t>
            </a:fld>
            <a:endParaRPr lang="en-US"/>
          </a:p>
        </p:txBody>
      </p:sp>
    </p:spTree>
    <p:extLst>
      <p:ext uri="{BB962C8B-B14F-4D97-AF65-F5344CB8AC3E}">
        <p14:creationId xmlns:p14="http://schemas.microsoft.com/office/powerpoint/2010/main" val="233410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screenshots! I struggled with this, but if anyone wants to do this let’s sit down together and trouble shoot it together. </a:t>
            </a:r>
          </a:p>
        </p:txBody>
      </p:sp>
      <p:sp>
        <p:nvSpPr>
          <p:cNvPr id="4" name="Slide Number Placeholder 3"/>
          <p:cNvSpPr>
            <a:spLocks noGrp="1"/>
          </p:cNvSpPr>
          <p:nvPr>
            <p:ph type="sldNum" sz="quarter" idx="5"/>
          </p:nvPr>
        </p:nvSpPr>
        <p:spPr/>
        <p:txBody>
          <a:bodyPr/>
          <a:lstStyle/>
          <a:p>
            <a:fld id="{4FA688A9-0D53-D943-AA20-86A6A2F4D1DC}" type="slidenum">
              <a:rPr lang="en-US" smtClean="0"/>
              <a:t>12</a:t>
            </a:fld>
            <a:endParaRPr lang="en-US"/>
          </a:p>
        </p:txBody>
      </p:sp>
    </p:spTree>
    <p:extLst>
      <p:ext uri="{BB962C8B-B14F-4D97-AF65-F5344CB8AC3E}">
        <p14:creationId xmlns:p14="http://schemas.microsoft.com/office/powerpoint/2010/main" val="2257726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personally haven’t done this yet, but in messing around with it, it seems ~fairly~ simple. </a:t>
            </a:r>
          </a:p>
        </p:txBody>
      </p:sp>
      <p:sp>
        <p:nvSpPr>
          <p:cNvPr id="4" name="Slide Number Placeholder 3"/>
          <p:cNvSpPr>
            <a:spLocks noGrp="1"/>
          </p:cNvSpPr>
          <p:nvPr>
            <p:ph type="sldNum" sz="quarter" idx="5"/>
          </p:nvPr>
        </p:nvSpPr>
        <p:spPr/>
        <p:txBody>
          <a:bodyPr/>
          <a:lstStyle/>
          <a:p>
            <a:fld id="{4FA688A9-0D53-D943-AA20-86A6A2F4D1DC}" type="slidenum">
              <a:rPr lang="en-US" smtClean="0"/>
              <a:t>13</a:t>
            </a:fld>
            <a:endParaRPr lang="en-US"/>
          </a:p>
        </p:txBody>
      </p:sp>
    </p:spTree>
    <p:extLst>
      <p:ext uri="{BB962C8B-B14F-4D97-AF65-F5344CB8AC3E}">
        <p14:creationId xmlns:p14="http://schemas.microsoft.com/office/powerpoint/2010/main" val="2785290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Garamond" charset="0"/>
                <a:ea typeface="Garamond" charset="0"/>
                <a:cs typeface="Garamond"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Garamond" charset="0"/>
                <a:ea typeface="Garamond" charset="0"/>
                <a:cs typeface="Garamon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Garamond" charset="0"/>
                <a:ea typeface="Garamond" charset="0"/>
                <a:cs typeface="Garamond" charset="0"/>
              </a:defRPr>
            </a:lvl1pPr>
          </a:lstStyle>
          <a:p>
            <a:fld id="{17D50A9D-F2D0-A340-80EA-41260EB0598B}" type="datetimeFigureOut">
              <a:rPr lang="en-US" smtClean="0"/>
              <a:pPr/>
              <a:t>5/6/19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E7ECF9-8F52-2749-9A2E-A510D3C60D1C}" type="slidenum">
              <a:rPr lang="en-US" smtClean="0"/>
              <a:t>‹#›</a:t>
            </a:fld>
            <a:endParaRPr lang="en-US"/>
          </a:p>
        </p:txBody>
      </p:sp>
    </p:spTree>
    <p:extLst>
      <p:ext uri="{BB962C8B-B14F-4D97-AF65-F5344CB8AC3E}">
        <p14:creationId xmlns:p14="http://schemas.microsoft.com/office/powerpoint/2010/main" val="38673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50A9D-F2D0-A340-80EA-41260EB0598B}"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7ECF9-8F52-2749-9A2E-A510D3C60D1C}" type="slidenum">
              <a:rPr lang="en-US" smtClean="0"/>
              <a:t>‹#›</a:t>
            </a:fld>
            <a:endParaRPr lang="en-US"/>
          </a:p>
        </p:txBody>
      </p:sp>
    </p:spTree>
    <p:extLst>
      <p:ext uri="{BB962C8B-B14F-4D97-AF65-F5344CB8AC3E}">
        <p14:creationId xmlns:p14="http://schemas.microsoft.com/office/powerpoint/2010/main" val="63052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50A9D-F2D0-A340-80EA-41260EB0598B}"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7ECF9-8F52-2749-9A2E-A510D3C60D1C}" type="slidenum">
              <a:rPr lang="en-US" smtClean="0"/>
              <a:t>‹#›</a:t>
            </a:fld>
            <a:endParaRPr lang="en-US"/>
          </a:p>
        </p:txBody>
      </p:sp>
    </p:spTree>
    <p:extLst>
      <p:ext uri="{BB962C8B-B14F-4D97-AF65-F5344CB8AC3E}">
        <p14:creationId xmlns:p14="http://schemas.microsoft.com/office/powerpoint/2010/main" val="157198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50A9D-F2D0-A340-80EA-41260EB0598B}"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7ECF9-8F52-2749-9A2E-A510D3C60D1C}" type="slidenum">
              <a:rPr lang="en-US" smtClean="0"/>
              <a:t>‹#›</a:t>
            </a:fld>
            <a:endParaRPr lang="en-US"/>
          </a:p>
        </p:txBody>
      </p:sp>
    </p:spTree>
    <p:extLst>
      <p:ext uri="{BB962C8B-B14F-4D97-AF65-F5344CB8AC3E}">
        <p14:creationId xmlns:p14="http://schemas.microsoft.com/office/powerpoint/2010/main" val="164075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D50A9D-F2D0-A340-80EA-41260EB0598B}" type="datetimeFigureOut">
              <a:rPr lang="en-US" smtClean="0"/>
              <a:t>5/6/19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7ECF9-8F52-2749-9A2E-A510D3C60D1C}" type="slidenum">
              <a:rPr lang="en-US" smtClean="0"/>
              <a:t>‹#›</a:t>
            </a:fld>
            <a:endParaRPr lang="en-US"/>
          </a:p>
        </p:txBody>
      </p:sp>
    </p:spTree>
    <p:extLst>
      <p:ext uri="{BB962C8B-B14F-4D97-AF65-F5344CB8AC3E}">
        <p14:creationId xmlns:p14="http://schemas.microsoft.com/office/powerpoint/2010/main" val="35533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D50A9D-F2D0-A340-80EA-41260EB0598B}" type="datetimeFigureOut">
              <a:rPr lang="en-US" smtClean="0"/>
              <a:t>5/6/19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7ECF9-8F52-2749-9A2E-A510D3C60D1C}" type="slidenum">
              <a:rPr lang="en-US" smtClean="0"/>
              <a:t>‹#›</a:t>
            </a:fld>
            <a:endParaRPr lang="en-US"/>
          </a:p>
        </p:txBody>
      </p:sp>
    </p:spTree>
    <p:extLst>
      <p:ext uri="{BB962C8B-B14F-4D97-AF65-F5344CB8AC3E}">
        <p14:creationId xmlns:p14="http://schemas.microsoft.com/office/powerpoint/2010/main" val="176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D50A9D-F2D0-A340-80EA-41260EB0598B}" type="datetimeFigureOut">
              <a:rPr lang="en-US" smtClean="0"/>
              <a:t>5/6/19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E7ECF9-8F52-2749-9A2E-A510D3C60D1C}" type="slidenum">
              <a:rPr lang="en-US" smtClean="0"/>
              <a:t>‹#›</a:t>
            </a:fld>
            <a:endParaRPr lang="en-US"/>
          </a:p>
        </p:txBody>
      </p:sp>
    </p:spTree>
    <p:extLst>
      <p:ext uri="{BB962C8B-B14F-4D97-AF65-F5344CB8AC3E}">
        <p14:creationId xmlns:p14="http://schemas.microsoft.com/office/powerpoint/2010/main" val="166810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D50A9D-F2D0-A340-80EA-41260EB0598B}" type="datetimeFigureOut">
              <a:rPr lang="en-US" smtClean="0"/>
              <a:t>5/6/19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E7ECF9-8F52-2749-9A2E-A510D3C60D1C}" type="slidenum">
              <a:rPr lang="en-US" smtClean="0"/>
              <a:t>‹#›</a:t>
            </a:fld>
            <a:endParaRPr lang="en-US"/>
          </a:p>
        </p:txBody>
      </p:sp>
    </p:spTree>
    <p:extLst>
      <p:ext uri="{BB962C8B-B14F-4D97-AF65-F5344CB8AC3E}">
        <p14:creationId xmlns:p14="http://schemas.microsoft.com/office/powerpoint/2010/main" val="49723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50A9D-F2D0-A340-80EA-41260EB0598B}" type="datetimeFigureOut">
              <a:rPr lang="en-US" smtClean="0"/>
              <a:t>5/6/19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E7ECF9-8F52-2749-9A2E-A510D3C60D1C}" type="slidenum">
              <a:rPr lang="en-US" smtClean="0"/>
              <a:t>‹#›</a:t>
            </a:fld>
            <a:endParaRPr lang="en-US"/>
          </a:p>
        </p:txBody>
      </p:sp>
    </p:spTree>
    <p:extLst>
      <p:ext uri="{BB962C8B-B14F-4D97-AF65-F5344CB8AC3E}">
        <p14:creationId xmlns:p14="http://schemas.microsoft.com/office/powerpoint/2010/main" val="120231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D50A9D-F2D0-A340-80EA-41260EB0598B}" type="datetimeFigureOut">
              <a:rPr lang="en-US" smtClean="0"/>
              <a:t>5/6/19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7ECF9-8F52-2749-9A2E-A510D3C60D1C}" type="slidenum">
              <a:rPr lang="en-US" smtClean="0"/>
              <a:t>‹#›</a:t>
            </a:fld>
            <a:endParaRPr lang="en-US"/>
          </a:p>
        </p:txBody>
      </p:sp>
    </p:spTree>
    <p:extLst>
      <p:ext uri="{BB962C8B-B14F-4D97-AF65-F5344CB8AC3E}">
        <p14:creationId xmlns:p14="http://schemas.microsoft.com/office/powerpoint/2010/main" val="159885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D50A9D-F2D0-A340-80EA-41260EB0598B}" type="datetimeFigureOut">
              <a:rPr lang="en-US" smtClean="0"/>
              <a:t>5/6/19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7ECF9-8F52-2749-9A2E-A510D3C60D1C}" type="slidenum">
              <a:rPr lang="en-US" smtClean="0"/>
              <a:t>‹#›</a:t>
            </a:fld>
            <a:endParaRPr lang="en-US"/>
          </a:p>
        </p:txBody>
      </p:sp>
    </p:spTree>
    <p:extLst>
      <p:ext uri="{BB962C8B-B14F-4D97-AF65-F5344CB8AC3E}">
        <p14:creationId xmlns:p14="http://schemas.microsoft.com/office/powerpoint/2010/main" val="50154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50A9D-F2D0-A340-80EA-41260EB0598B}" type="datetimeFigureOut">
              <a:rPr lang="en-US" smtClean="0"/>
              <a:t>5/6/19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E7ECF9-8F52-2749-9A2E-A510D3C60D1C}" type="slidenum">
              <a:rPr lang="en-US" smtClean="0"/>
              <a:t>‹#›</a:t>
            </a:fld>
            <a:endParaRPr lang="en-US"/>
          </a:p>
        </p:txBody>
      </p:sp>
    </p:spTree>
    <p:extLst>
      <p:ext uri="{BB962C8B-B14F-4D97-AF65-F5344CB8AC3E}">
        <p14:creationId xmlns:p14="http://schemas.microsoft.com/office/powerpoint/2010/main" val="425124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Garamond" charset="0"/>
          <a:ea typeface="Garamond" charset="0"/>
          <a:cs typeface="Garamon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Garamond" charset="0"/>
          <a:ea typeface="Garamond" charset="0"/>
          <a:cs typeface="Garamon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Garamond" charset="0"/>
          <a:ea typeface="Garamond" charset="0"/>
          <a:cs typeface="Garamond"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Garamond" charset="0"/>
          <a:ea typeface="Garamond" charset="0"/>
          <a:cs typeface="Garamon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Garamond" charset="0"/>
          <a:ea typeface="Garamond" charset="0"/>
          <a:cs typeface="Garamond"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Garamond" charset="0"/>
          <a:ea typeface="Garamond" charset="0"/>
          <a:cs typeface="Garamon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eetup.com/rladies-chicag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yurovsky" TargetMode="External"/><Relationship Id="rId2" Type="http://schemas.openxmlformats.org/officeDocument/2006/relationships/hyperlink" Target="https://github.com/mcfrank" TargetMode="External"/><Relationship Id="rId1" Type="http://schemas.openxmlformats.org/officeDocument/2006/relationships/slideLayout" Target="../slideLayouts/slideLayout2.xml"/><Relationship Id="rId4" Type="http://schemas.openxmlformats.org/officeDocument/2006/relationships/hyperlink" Target="https://github.com/BergelsonLa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Git and </a:t>
            </a:r>
            <a:r>
              <a:rPr lang="en-US" dirty="0" err="1"/>
              <a:t>Github</a:t>
            </a:r>
            <a:endParaRPr lang="en-US" dirty="0"/>
          </a:p>
        </p:txBody>
      </p:sp>
      <p:sp>
        <p:nvSpPr>
          <p:cNvPr id="3" name="Subtitle 2"/>
          <p:cNvSpPr>
            <a:spLocks noGrp="1"/>
          </p:cNvSpPr>
          <p:nvPr>
            <p:ph type="subTitle" idx="1"/>
          </p:nvPr>
        </p:nvSpPr>
        <p:spPr/>
        <p:txBody>
          <a:bodyPr/>
          <a:lstStyle/>
          <a:p>
            <a:r>
              <a:rPr lang="en-US" dirty="0"/>
              <a:t>Woodward Lab </a:t>
            </a:r>
            <a:r>
              <a:rPr lang="en-US" dirty="0" err="1"/>
              <a:t>FLUpdate</a:t>
            </a:r>
            <a:r>
              <a:rPr lang="en-US" dirty="0"/>
              <a:t> </a:t>
            </a:r>
          </a:p>
          <a:p>
            <a:r>
              <a:rPr lang="en-US" dirty="0"/>
              <a:t>12/12/19</a:t>
            </a:r>
          </a:p>
          <a:p>
            <a:r>
              <a:rPr lang="en-US" dirty="0"/>
              <a:t>Nicole Burke</a:t>
            </a:r>
          </a:p>
        </p:txBody>
      </p:sp>
    </p:spTree>
    <p:extLst>
      <p:ext uri="{BB962C8B-B14F-4D97-AF65-F5344CB8AC3E}">
        <p14:creationId xmlns:p14="http://schemas.microsoft.com/office/powerpoint/2010/main" val="197317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F4E1-F7F4-9E41-A8A1-F1C5D2CBD17C}"/>
              </a:ext>
            </a:extLst>
          </p:cNvPr>
          <p:cNvSpPr>
            <a:spLocks noGrp="1"/>
          </p:cNvSpPr>
          <p:nvPr>
            <p:ph type="title"/>
          </p:nvPr>
        </p:nvSpPr>
        <p:spPr/>
        <p:txBody>
          <a:bodyPr/>
          <a:lstStyle/>
          <a:p>
            <a:r>
              <a:rPr lang="en-US" dirty="0"/>
              <a:t>Existing project – make a commit</a:t>
            </a:r>
          </a:p>
        </p:txBody>
      </p:sp>
      <p:pic>
        <p:nvPicPr>
          <p:cNvPr id="3" name="Picture 2">
            <a:extLst>
              <a:ext uri="{FF2B5EF4-FFF2-40B4-BE49-F238E27FC236}">
                <a16:creationId xmlns:a16="http://schemas.microsoft.com/office/drawing/2014/main" id="{04E8755C-7B92-6646-AF82-2C8311B36800}"/>
              </a:ext>
            </a:extLst>
          </p:cNvPr>
          <p:cNvPicPr>
            <a:picLocks noChangeAspect="1"/>
          </p:cNvPicPr>
          <p:nvPr/>
        </p:nvPicPr>
        <p:blipFill>
          <a:blip r:embed="rId2"/>
          <a:stretch>
            <a:fillRect/>
          </a:stretch>
        </p:blipFill>
        <p:spPr>
          <a:xfrm>
            <a:off x="433466" y="1318074"/>
            <a:ext cx="8350771" cy="5835773"/>
          </a:xfrm>
          <a:prstGeom prst="rect">
            <a:avLst/>
          </a:prstGeom>
        </p:spPr>
      </p:pic>
      <p:sp>
        <p:nvSpPr>
          <p:cNvPr id="5" name="Donut 4">
            <a:extLst>
              <a:ext uri="{FF2B5EF4-FFF2-40B4-BE49-F238E27FC236}">
                <a16:creationId xmlns:a16="http://schemas.microsoft.com/office/drawing/2014/main" id="{998F26A5-710A-844E-9BE7-7E09E63E9C8A}"/>
              </a:ext>
            </a:extLst>
          </p:cNvPr>
          <p:cNvSpPr/>
          <p:nvPr/>
        </p:nvSpPr>
        <p:spPr>
          <a:xfrm>
            <a:off x="7961698" y="2908092"/>
            <a:ext cx="972440" cy="801465"/>
          </a:xfrm>
          <a:prstGeom prst="donut">
            <a:avLst>
              <a:gd name="adj" fmla="val 638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7C9B7F99-6AC1-CE4F-9950-B8EFC3B4D7EC}"/>
              </a:ext>
            </a:extLst>
          </p:cNvPr>
          <p:cNvSpPr txBox="1"/>
          <p:nvPr/>
        </p:nvSpPr>
        <p:spPr>
          <a:xfrm>
            <a:off x="5392134" y="2051879"/>
            <a:ext cx="3167249" cy="646331"/>
          </a:xfrm>
          <a:prstGeom prst="rect">
            <a:avLst/>
          </a:prstGeom>
          <a:noFill/>
        </p:spPr>
        <p:txBody>
          <a:bodyPr wrap="square" rtlCol="0">
            <a:spAutoFit/>
          </a:bodyPr>
          <a:lstStyle/>
          <a:p>
            <a:r>
              <a:rPr lang="en-US" dirty="0"/>
              <a:t>Comment here what changes you made.</a:t>
            </a:r>
          </a:p>
        </p:txBody>
      </p:sp>
      <p:sp>
        <p:nvSpPr>
          <p:cNvPr id="8" name="TextBox 7">
            <a:extLst>
              <a:ext uri="{FF2B5EF4-FFF2-40B4-BE49-F238E27FC236}">
                <a16:creationId xmlns:a16="http://schemas.microsoft.com/office/drawing/2014/main" id="{6D412A51-7CDA-884E-BA7E-698E0787F3AD}"/>
              </a:ext>
            </a:extLst>
          </p:cNvPr>
          <p:cNvSpPr txBox="1"/>
          <p:nvPr/>
        </p:nvSpPr>
        <p:spPr>
          <a:xfrm>
            <a:off x="8934138" y="3221938"/>
            <a:ext cx="1148910" cy="1200329"/>
          </a:xfrm>
          <a:prstGeom prst="rect">
            <a:avLst/>
          </a:prstGeom>
          <a:noFill/>
        </p:spPr>
        <p:txBody>
          <a:bodyPr wrap="square" rtlCol="0">
            <a:spAutoFit/>
          </a:bodyPr>
          <a:lstStyle/>
          <a:p>
            <a:r>
              <a:rPr lang="en-US" dirty="0"/>
              <a:t>After you comment, this this button.</a:t>
            </a:r>
          </a:p>
        </p:txBody>
      </p:sp>
      <p:sp>
        <p:nvSpPr>
          <p:cNvPr id="6" name="Donut 5">
            <a:extLst>
              <a:ext uri="{FF2B5EF4-FFF2-40B4-BE49-F238E27FC236}">
                <a16:creationId xmlns:a16="http://schemas.microsoft.com/office/drawing/2014/main" id="{F6463B24-67F0-DF4D-81F5-0361D219EC8F}"/>
              </a:ext>
            </a:extLst>
          </p:cNvPr>
          <p:cNvSpPr/>
          <p:nvPr/>
        </p:nvSpPr>
        <p:spPr>
          <a:xfrm>
            <a:off x="8173482" y="1299980"/>
            <a:ext cx="685706" cy="550849"/>
          </a:xfrm>
          <a:prstGeom prst="donut">
            <a:avLst>
              <a:gd name="adj" fmla="val 638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630F5A88-1E93-5748-88D2-DE544EAEECE3}"/>
              </a:ext>
            </a:extLst>
          </p:cNvPr>
          <p:cNvSpPr txBox="1"/>
          <p:nvPr/>
        </p:nvSpPr>
        <p:spPr>
          <a:xfrm>
            <a:off x="8934138" y="1250664"/>
            <a:ext cx="1148910" cy="1200329"/>
          </a:xfrm>
          <a:prstGeom prst="rect">
            <a:avLst/>
          </a:prstGeom>
          <a:noFill/>
        </p:spPr>
        <p:txBody>
          <a:bodyPr wrap="square" rtlCol="0">
            <a:spAutoFit/>
          </a:bodyPr>
          <a:lstStyle/>
          <a:p>
            <a:r>
              <a:rPr lang="en-US" dirty="0"/>
              <a:t>Then hit push to upload to </a:t>
            </a:r>
            <a:r>
              <a:rPr lang="en-US" dirty="0" err="1"/>
              <a:t>Github</a:t>
            </a:r>
            <a:r>
              <a:rPr lang="en-US" dirty="0"/>
              <a:t>.</a:t>
            </a:r>
          </a:p>
        </p:txBody>
      </p:sp>
    </p:spTree>
    <p:extLst>
      <p:ext uri="{BB962C8B-B14F-4D97-AF65-F5344CB8AC3E}">
        <p14:creationId xmlns:p14="http://schemas.microsoft.com/office/powerpoint/2010/main" val="165512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B567-B6A6-ED4F-B150-88A181C336BE}"/>
              </a:ext>
            </a:extLst>
          </p:cNvPr>
          <p:cNvSpPr>
            <a:spLocks noGrp="1"/>
          </p:cNvSpPr>
          <p:nvPr>
            <p:ph type="title"/>
          </p:nvPr>
        </p:nvSpPr>
        <p:spPr/>
        <p:txBody>
          <a:bodyPr/>
          <a:lstStyle/>
          <a:p>
            <a:r>
              <a:rPr lang="en-US" dirty="0"/>
              <a:t>Directions for making a git repo from scratch</a:t>
            </a:r>
          </a:p>
        </p:txBody>
      </p:sp>
      <p:sp>
        <p:nvSpPr>
          <p:cNvPr id="3" name="Content Placeholder 2">
            <a:extLst>
              <a:ext uri="{FF2B5EF4-FFF2-40B4-BE49-F238E27FC236}">
                <a16:creationId xmlns:a16="http://schemas.microsoft.com/office/drawing/2014/main" id="{7730D661-B69A-6C48-8B9E-AB56DCE1E6DD}"/>
              </a:ext>
            </a:extLst>
          </p:cNvPr>
          <p:cNvSpPr>
            <a:spLocks noGrp="1"/>
          </p:cNvSpPr>
          <p:nvPr>
            <p:ph idx="1"/>
          </p:nvPr>
        </p:nvSpPr>
        <p:spPr/>
        <p:txBody>
          <a:bodyPr>
            <a:normAutofit fontScale="92500"/>
          </a:bodyPr>
          <a:lstStyle/>
          <a:p>
            <a:r>
              <a:rPr lang="en-US" dirty="0"/>
              <a:t>Is this the best way to do this? Of course not! With R/coding I take the philosophy of an engineer – You do not need to know the best way/how it works, you just need to know that it works and is doing what you want it to! </a:t>
            </a:r>
          </a:p>
          <a:p>
            <a:pPr lvl="1"/>
            <a:r>
              <a:rPr lang="en-US" dirty="0"/>
              <a:t>Efficiency comes with experience and practice. </a:t>
            </a:r>
          </a:p>
          <a:p>
            <a:r>
              <a:rPr lang="en-US" dirty="0"/>
              <a:t>First, make a new repo on </a:t>
            </a:r>
            <a:r>
              <a:rPr lang="en-US" dirty="0" err="1"/>
              <a:t>Github</a:t>
            </a:r>
            <a:r>
              <a:rPr lang="en-US" dirty="0"/>
              <a:t>. </a:t>
            </a:r>
          </a:p>
          <a:p>
            <a:r>
              <a:rPr lang="en-US" dirty="0"/>
              <a:t>Then, open a new project is </a:t>
            </a:r>
            <a:r>
              <a:rPr lang="en-US" dirty="0" err="1"/>
              <a:t>Rstudio</a:t>
            </a:r>
            <a:r>
              <a:rPr lang="en-US" dirty="0"/>
              <a:t>. </a:t>
            </a:r>
          </a:p>
          <a:p>
            <a:r>
              <a:rPr lang="en-US" dirty="0"/>
              <a:t>Select the option about making a new project from a version control directory (</a:t>
            </a:r>
            <a:r>
              <a:rPr lang="en-US" dirty="0" err="1"/>
              <a:t>Github</a:t>
            </a:r>
            <a:r>
              <a:rPr lang="en-US" dirty="0"/>
              <a:t>). </a:t>
            </a:r>
          </a:p>
          <a:p>
            <a:r>
              <a:rPr lang="en-US" dirty="0"/>
              <a:t>Put in the URL from your Git repo. </a:t>
            </a:r>
          </a:p>
          <a:p>
            <a:r>
              <a:rPr lang="en-US" dirty="0"/>
              <a:t>You’re done! </a:t>
            </a:r>
          </a:p>
        </p:txBody>
      </p:sp>
    </p:spTree>
    <p:extLst>
      <p:ext uri="{BB962C8B-B14F-4D97-AF65-F5344CB8AC3E}">
        <p14:creationId xmlns:p14="http://schemas.microsoft.com/office/powerpoint/2010/main" val="324516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D2FDA-1B88-0E49-94C7-8C221C53CE5B}"/>
              </a:ext>
            </a:extLst>
          </p:cNvPr>
          <p:cNvSpPr>
            <a:spLocks noGrp="1"/>
          </p:cNvSpPr>
          <p:nvPr>
            <p:ph type="title"/>
          </p:nvPr>
        </p:nvSpPr>
        <p:spPr/>
        <p:txBody>
          <a:bodyPr/>
          <a:lstStyle/>
          <a:p>
            <a:r>
              <a:rPr lang="en-US" dirty="0"/>
              <a:t>Directions for making this from Terminal </a:t>
            </a:r>
          </a:p>
        </p:txBody>
      </p:sp>
      <p:pic>
        <p:nvPicPr>
          <p:cNvPr id="4" name="Picture 3">
            <a:extLst>
              <a:ext uri="{FF2B5EF4-FFF2-40B4-BE49-F238E27FC236}">
                <a16:creationId xmlns:a16="http://schemas.microsoft.com/office/drawing/2014/main" id="{D8078C35-E0D2-8048-B41B-01E80A594C8A}"/>
              </a:ext>
            </a:extLst>
          </p:cNvPr>
          <p:cNvPicPr/>
          <p:nvPr/>
        </p:nvPicPr>
        <p:blipFill>
          <a:blip r:embed="rId3"/>
          <a:stretch>
            <a:fillRect/>
          </a:stretch>
        </p:blipFill>
        <p:spPr>
          <a:xfrm>
            <a:off x="180975" y="1325563"/>
            <a:ext cx="4619625" cy="3975100"/>
          </a:xfrm>
          <a:prstGeom prst="rect">
            <a:avLst/>
          </a:prstGeom>
        </p:spPr>
      </p:pic>
      <p:pic>
        <p:nvPicPr>
          <p:cNvPr id="5" name="Picture 4">
            <a:extLst>
              <a:ext uri="{FF2B5EF4-FFF2-40B4-BE49-F238E27FC236}">
                <a16:creationId xmlns:a16="http://schemas.microsoft.com/office/drawing/2014/main" id="{5939DF14-DA85-1D48-A827-16D91AA8B051}"/>
              </a:ext>
            </a:extLst>
          </p:cNvPr>
          <p:cNvPicPr/>
          <p:nvPr/>
        </p:nvPicPr>
        <p:blipFill>
          <a:blip r:embed="rId4"/>
          <a:stretch>
            <a:fillRect/>
          </a:stretch>
        </p:blipFill>
        <p:spPr>
          <a:xfrm>
            <a:off x="3757612" y="1325563"/>
            <a:ext cx="4319588" cy="4486275"/>
          </a:xfrm>
          <a:prstGeom prst="rect">
            <a:avLst/>
          </a:prstGeom>
        </p:spPr>
      </p:pic>
      <p:pic>
        <p:nvPicPr>
          <p:cNvPr id="6" name="Picture 5">
            <a:extLst>
              <a:ext uri="{FF2B5EF4-FFF2-40B4-BE49-F238E27FC236}">
                <a16:creationId xmlns:a16="http://schemas.microsoft.com/office/drawing/2014/main" id="{732D3370-DB3B-F34B-8F1B-DCE882EB994B}"/>
              </a:ext>
            </a:extLst>
          </p:cNvPr>
          <p:cNvPicPr/>
          <p:nvPr/>
        </p:nvPicPr>
        <p:blipFill>
          <a:blip r:embed="rId5"/>
          <a:stretch>
            <a:fillRect/>
          </a:stretch>
        </p:blipFill>
        <p:spPr>
          <a:xfrm>
            <a:off x="7331869" y="2760980"/>
            <a:ext cx="5943600" cy="2377440"/>
          </a:xfrm>
          <a:prstGeom prst="rect">
            <a:avLst/>
          </a:prstGeom>
        </p:spPr>
      </p:pic>
    </p:spTree>
    <p:extLst>
      <p:ext uri="{BB962C8B-B14F-4D97-AF65-F5344CB8AC3E}">
        <p14:creationId xmlns:p14="http://schemas.microsoft.com/office/powerpoint/2010/main" val="694416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7738-8A7A-A146-B24D-A7BB798CA172}"/>
              </a:ext>
            </a:extLst>
          </p:cNvPr>
          <p:cNvSpPr>
            <a:spLocks noGrp="1"/>
          </p:cNvSpPr>
          <p:nvPr>
            <p:ph type="title"/>
          </p:nvPr>
        </p:nvSpPr>
        <p:spPr/>
        <p:txBody>
          <a:bodyPr/>
          <a:lstStyle/>
          <a:p>
            <a:r>
              <a:rPr lang="en-US" dirty="0" err="1"/>
              <a:t>Github</a:t>
            </a:r>
            <a:r>
              <a:rPr lang="en-US" dirty="0"/>
              <a:t> is great for collaboration</a:t>
            </a:r>
          </a:p>
        </p:txBody>
      </p:sp>
      <p:sp>
        <p:nvSpPr>
          <p:cNvPr id="3" name="Content Placeholder 2">
            <a:extLst>
              <a:ext uri="{FF2B5EF4-FFF2-40B4-BE49-F238E27FC236}">
                <a16:creationId xmlns:a16="http://schemas.microsoft.com/office/drawing/2014/main" id="{03CCEC78-CF63-2A48-9679-B19B382DCD0A}"/>
              </a:ext>
            </a:extLst>
          </p:cNvPr>
          <p:cNvSpPr>
            <a:spLocks noGrp="1"/>
          </p:cNvSpPr>
          <p:nvPr>
            <p:ph idx="1"/>
          </p:nvPr>
        </p:nvSpPr>
        <p:spPr/>
        <p:txBody>
          <a:bodyPr>
            <a:normAutofit fontScale="92500"/>
          </a:bodyPr>
          <a:lstStyle/>
          <a:p>
            <a:r>
              <a:rPr lang="en-US" dirty="0"/>
              <a:t>This site is a godsend for projects that have multiple people working on it. </a:t>
            </a:r>
          </a:p>
          <a:p>
            <a:r>
              <a:rPr lang="en-US" dirty="0"/>
              <a:t>I didn’t go into this, but each Git repo has different “branches”. There is the master branch that is the default, but then different users can make their own branches, work on code, and then merge it with the master branch. </a:t>
            </a:r>
          </a:p>
          <a:p>
            <a:r>
              <a:rPr lang="en-US" dirty="0"/>
              <a:t>Take the P01 – the Woodward Lab (Marlene) could take files and create her own branch, work on code, and then merge it back with the master. All the collaborators would have to agree to the merge before it becomes the default on the master branch. All the while, Git keeps track of version control, so it would be easy to go back to earlier versions and see who did what. </a:t>
            </a:r>
          </a:p>
        </p:txBody>
      </p:sp>
    </p:spTree>
    <p:extLst>
      <p:ext uri="{BB962C8B-B14F-4D97-AF65-F5344CB8AC3E}">
        <p14:creationId xmlns:p14="http://schemas.microsoft.com/office/powerpoint/2010/main" val="306663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94A6-7988-FD4D-B1F6-0A446EF6D340}"/>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2195422D-43CC-CB4D-AF26-F0EE69F7FCA9}"/>
              </a:ext>
            </a:extLst>
          </p:cNvPr>
          <p:cNvSpPr>
            <a:spLocks noGrp="1"/>
          </p:cNvSpPr>
          <p:nvPr>
            <p:ph idx="1"/>
          </p:nvPr>
        </p:nvSpPr>
        <p:spPr/>
        <p:txBody>
          <a:bodyPr/>
          <a:lstStyle/>
          <a:p>
            <a:r>
              <a:rPr lang="en-US" dirty="0"/>
              <a:t>Git/</a:t>
            </a:r>
            <a:r>
              <a:rPr lang="en-US" dirty="0" err="1"/>
              <a:t>Github</a:t>
            </a:r>
            <a:r>
              <a:rPr lang="en-US" dirty="0"/>
              <a:t> is cool! </a:t>
            </a:r>
          </a:p>
          <a:p>
            <a:r>
              <a:rPr lang="en-US" dirty="0"/>
              <a:t>The best way to learn is to stumble around the internet and then ask people who know it better than you for clarifying questions (how I learned anything in R). </a:t>
            </a:r>
          </a:p>
          <a:p>
            <a:r>
              <a:rPr lang="en-US" dirty="0"/>
              <a:t>Other best way to learn – go stalk people who do the thing you want to learn about! The best part about this move of open access/transparency – everyone is super open to sharing, so it is easy to gather information</a:t>
            </a:r>
            <a:r>
              <a:rPr lang="en-US"/>
              <a:t>. </a:t>
            </a:r>
            <a:endParaRPr lang="en-US" dirty="0"/>
          </a:p>
        </p:txBody>
      </p:sp>
    </p:spTree>
    <p:extLst>
      <p:ext uri="{BB962C8B-B14F-4D97-AF65-F5344CB8AC3E}">
        <p14:creationId xmlns:p14="http://schemas.microsoft.com/office/powerpoint/2010/main" val="383147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94B5-0B03-9E44-A154-1EC37D6BAD0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5F4CF4C-EEA5-6D46-9C53-7E7BBBCC9E98}"/>
              </a:ext>
            </a:extLst>
          </p:cNvPr>
          <p:cNvSpPr>
            <a:spLocks noGrp="1"/>
          </p:cNvSpPr>
          <p:nvPr>
            <p:ph idx="1"/>
          </p:nvPr>
        </p:nvSpPr>
        <p:spPr/>
        <p:txBody>
          <a:bodyPr>
            <a:normAutofit lnSpcReduction="10000"/>
          </a:bodyPr>
          <a:lstStyle/>
          <a:p>
            <a:r>
              <a:rPr lang="en-US" dirty="0"/>
              <a:t>As most of you know, I have been going to R-Ladies events for the past few months. </a:t>
            </a:r>
          </a:p>
          <a:p>
            <a:r>
              <a:rPr lang="en-US" dirty="0"/>
              <a:t>Once a month they gather for different events – professional development, tutorials on how to do things in R, Hackathons, etc.</a:t>
            </a:r>
          </a:p>
          <a:p>
            <a:r>
              <a:rPr lang="en-US" dirty="0"/>
              <a:t>This is an international organization that is committed to promoting gender diversity in the community of people who use R, which is very cool! </a:t>
            </a:r>
          </a:p>
          <a:p>
            <a:r>
              <a:rPr lang="en-US" dirty="0"/>
              <a:t>It was an R-Ladies event where I learned everything I am about to tell you about. </a:t>
            </a:r>
          </a:p>
          <a:p>
            <a:r>
              <a:rPr lang="en-US" dirty="0">
                <a:hlinkClick r:id="rId3"/>
              </a:rPr>
              <a:t>https://</a:t>
            </a:r>
            <a:r>
              <a:rPr lang="en-US" dirty="0" err="1">
                <a:hlinkClick r:id="rId3"/>
              </a:rPr>
              <a:t>www.meetup.com</a:t>
            </a:r>
            <a:r>
              <a:rPr lang="en-US" dirty="0">
                <a:hlinkClick r:id="rId3"/>
              </a:rPr>
              <a:t>/</a:t>
            </a:r>
            <a:r>
              <a:rPr lang="en-US" dirty="0" err="1">
                <a:hlinkClick r:id="rId3"/>
              </a:rPr>
              <a:t>rladies-chicago</a:t>
            </a:r>
            <a:r>
              <a:rPr lang="en-US" dirty="0">
                <a:hlinkClick r:id="rId3"/>
              </a:rPr>
              <a:t>/</a:t>
            </a:r>
            <a:endParaRPr lang="en-US" dirty="0"/>
          </a:p>
        </p:txBody>
      </p:sp>
      <p:pic>
        <p:nvPicPr>
          <p:cNvPr id="5" name="Picture 4">
            <a:extLst>
              <a:ext uri="{FF2B5EF4-FFF2-40B4-BE49-F238E27FC236}">
                <a16:creationId xmlns:a16="http://schemas.microsoft.com/office/drawing/2014/main" id="{784783B5-77FF-8A4C-A7D2-0BA6B5DD362E}"/>
              </a:ext>
            </a:extLst>
          </p:cNvPr>
          <p:cNvPicPr>
            <a:picLocks noChangeAspect="1"/>
          </p:cNvPicPr>
          <p:nvPr/>
        </p:nvPicPr>
        <p:blipFill rotWithShape="1">
          <a:blip r:embed="rId4"/>
          <a:srcRect l="13634" t="10151" r="3767" b="32545"/>
          <a:stretch/>
        </p:blipFill>
        <p:spPr>
          <a:xfrm>
            <a:off x="838200" y="427513"/>
            <a:ext cx="3954780" cy="1200786"/>
          </a:xfrm>
          <a:prstGeom prst="rect">
            <a:avLst/>
          </a:prstGeom>
        </p:spPr>
      </p:pic>
    </p:spTree>
    <p:extLst>
      <p:ext uri="{BB962C8B-B14F-4D97-AF65-F5344CB8AC3E}">
        <p14:creationId xmlns:p14="http://schemas.microsoft.com/office/powerpoint/2010/main" val="413569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8DE6-25E1-6444-9697-067CE097C548}"/>
              </a:ext>
            </a:extLst>
          </p:cNvPr>
          <p:cNvSpPr>
            <a:spLocks noGrp="1"/>
          </p:cNvSpPr>
          <p:nvPr>
            <p:ph type="title"/>
          </p:nvPr>
        </p:nvSpPr>
        <p:spPr/>
        <p:txBody>
          <a:bodyPr/>
          <a:lstStyle/>
          <a:p>
            <a:r>
              <a:rPr lang="en-US" dirty="0"/>
              <a:t>Git and </a:t>
            </a:r>
            <a:r>
              <a:rPr lang="en-US" dirty="0" err="1"/>
              <a:t>Github</a:t>
            </a:r>
            <a:r>
              <a:rPr lang="en-US" dirty="0"/>
              <a:t> – they are different! </a:t>
            </a:r>
          </a:p>
        </p:txBody>
      </p:sp>
      <p:sp>
        <p:nvSpPr>
          <p:cNvPr id="3" name="Content Placeholder 2">
            <a:extLst>
              <a:ext uri="{FF2B5EF4-FFF2-40B4-BE49-F238E27FC236}">
                <a16:creationId xmlns:a16="http://schemas.microsoft.com/office/drawing/2014/main" id="{9174F6D1-EBBB-4443-8A2B-7282D979674B}"/>
              </a:ext>
            </a:extLst>
          </p:cNvPr>
          <p:cNvSpPr>
            <a:spLocks noGrp="1"/>
          </p:cNvSpPr>
          <p:nvPr>
            <p:ph idx="1"/>
          </p:nvPr>
        </p:nvSpPr>
        <p:spPr/>
        <p:txBody>
          <a:bodyPr/>
          <a:lstStyle/>
          <a:p>
            <a:r>
              <a:rPr lang="en-US" b="1" dirty="0"/>
              <a:t>Git</a:t>
            </a:r>
            <a:r>
              <a:rPr lang="en-US" dirty="0"/>
              <a:t> – a version control system in your computer that keeps track of changes across different files and allows for multiple people to make changes to the same files </a:t>
            </a:r>
          </a:p>
          <a:p>
            <a:r>
              <a:rPr lang="en-US" b="1" dirty="0" err="1"/>
              <a:t>Github</a:t>
            </a:r>
            <a:r>
              <a:rPr lang="en-US" dirty="0"/>
              <a:t> – the hosting site. This is probably the thing you are more familiar with because people at conferences say things like “You can find all my code on my </a:t>
            </a:r>
            <a:r>
              <a:rPr lang="en-US" dirty="0" err="1"/>
              <a:t>Github</a:t>
            </a:r>
            <a:r>
              <a:rPr lang="en-US" dirty="0"/>
              <a:t> page”. </a:t>
            </a:r>
          </a:p>
          <a:p>
            <a:endParaRPr lang="en-US" dirty="0"/>
          </a:p>
          <a:p>
            <a:r>
              <a:rPr lang="en-US" dirty="0"/>
              <a:t>Somewhat, but not perfect analogy – Git is to R as </a:t>
            </a:r>
            <a:r>
              <a:rPr lang="en-US" dirty="0" err="1"/>
              <a:t>Github</a:t>
            </a:r>
            <a:r>
              <a:rPr lang="en-US" dirty="0"/>
              <a:t> is to </a:t>
            </a:r>
            <a:r>
              <a:rPr lang="en-US" dirty="0" err="1"/>
              <a:t>Rstudio</a:t>
            </a:r>
            <a:r>
              <a:rPr lang="en-US" dirty="0"/>
              <a:t>.</a:t>
            </a:r>
          </a:p>
        </p:txBody>
      </p:sp>
    </p:spTree>
    <p:extLst>
      <p:ext uri="{BB962C8B-B14F-4D97-AF65-F5344CB8AC3E}">
        <p14:creationId xmlns:p14="http://schemas.microsoft.com/office/powerpoint/2010/main" val="320698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B84A-354C-AE41-A74B-2253CA6D1E24}"/>
              </a:ext>
            </a:extLst>
          </p:cNvPr>
          <p:cNvSpPr>
            <a:spLocks noGrp="1"/>
          </p:cNvSpPr>
          <p:nvPr>
            <p:ph type="title"/>
          </p:nvPr>
        </p:nvSpPr>
        <p:spPr/>
        <p:txBody>
          <a:bodyPr/>
          <a:lstStyle/>
          <a:p>
            <a:r>
              <a:rPr lang="en-US" dirty="0"/>
              <a:t>Why should I care about this?</a:t>
            </a:r>
          </a:p>
        </p:txBody>
      </p:sp>
      <p:sp>
        <p:nvSpPr>
          <p:cNvPr id="3" name="Content Placeholder 2">
            <a:extLst>
              <a:ext uri="{FF2B5EF4-FFF2-40B4-BE49-F238E27FC236}">
                <a16:creationId xmlns:a16="http://schemas.microsoft.com/office/drawing/2014/main" id="{C97FE759-8F37-A348-A7D7-82ABF0F7DC97}"/>
              </a:ext>
            </a:extLst>
          </p:cNvPr>
          <p:cNvSpPr>
            <a:spLocks noGrp="1"/>
          </p:cNvSpPr>
          <p:nvPr>
            <p:ph idx="1"/>
          </p:nvPr>
        </p:nvSpPr>
        <p:spPr/>
        <p:txBody>
          <a:bodyPr>
            <a:normAutofit fontScale="92500"/>
          </a:bodyPr>
          <a:lstStyle/>
          <a:p>
            <a:r>
              <a:rPr lang="en-US" dirty="0"/>
              <a:t>In the move of open access and transparency, this is very cool! </a:t>
            </a:r>
          </a:p>
          <a:p>
            <a:r>
              <a:rPr lang="en-US" dirty="0"/>
              <a:t>If you have scripts of analysis, you can share that easily with the world.</a:t>
            </a:r>
          </a:p>
          <a:p>
            <a:r>
              <a:rPr lang="en-US" dirty="0"/>
              <a:t>The thing I love about it – version control. Instead of having 14,000 files with different dates of my scripts, I can have all the version control in one space (for the record, I still have hard back-ups of everything on the server, but it’s nice to save things in multiple spaces!). </a:t>
            </a:r>
          </a:p>
          <a:p>
            <a:r>
              <a:rPr lang="en-US" dirty="0"/>
              <a:t>If nothing else, when you give a talk at a conference, you can be that person that says things like “You can find all of this on my </a:t>
            </a:r>
            <a:r>
              <a:rPr lang="en-US" dirty="0" err="1"/>
              <a:t>Github</a:t>
            </a:r>
            <a:r>
              <a:rPr lang="en-US" dirty="0"/>
              <a:t> page”. </a:t>
            </a:r>
          </a:p>
          <a:p>
            <a:r>
              <a:rPr lang="en-US" dirty="0"/>
              <a:t>I suggest looking at people like </a:t>
            </a:r>
            <a:r>
              <a:rPr lang="en-US" dirty="0">
                <a:hlinkClick r:id="rId2"/>
              </a:rPr>
              <a:t>Mike Frank</a:t>
            </a:r>
            <a:r>
              <a:rPr lang="en-US" dirty="0"/>
              <a:t>, Dan </a:t>
            </a:r>
            <a:r>
              <a:rPr lang="en-US" dirty="0">
                <a:hlinkClick r:id="rId3"/>
              </a:rPr>
              <a:t>Yuorovksy, </a:t>
            </a:r>
            <a:r>
              <a:rPr lang="en-US" dirty="0"/>
              <a:t>and </a:t>
            </a:r>
            <a:r>
              <a:rPr lang="en-US" dirty="0" err="1">
                <a:hlinkClick r:id="rId4"/>
              </a:rPr>
              <a:t>Elika</a:t>
            </a:r>
            <a:r>
              <a:rPr lang="en-US" dirty="0">
                <a:hlinkClick r:id="rId4"/>
              </a:rPr>
              <a:t> </a:t>
            </a:r>
            <a:r>
              <a:rPr lang="en-US" dirty="0" err="1">
                <a:hlinkClick r:id="rId4"/>
              </a:rPr>
              <a:t>Bergelson</a:t>
            </a:r>
            <a:endParaRPr lang="en-US" dirty="0"/>
          </a:p>
        </p:txBody>
      </p:sp>
    </p:spTree>
    <p:extLst>
      <p:ext uri="{BB962C8B-B14F-4D97-AF65-F5344CB8AC3E}">
        <p14:creationId xmlns:p14="http://schemas.microsoft.com/office/powerpoint/2010/main" val="203902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890E-1096-F04D-9526-F524BB338E74}"/>
              </a:ext>
            </a:extLst>
          </p:cNvPr>
          <p:cNvSpPr>
            <a:spLocks noGrp="1"/>
          </p:cNvSpPr>
          <p:nvPr>
            <p:ph type="title"/>
          </p:nvPr>
        </p:nvSpPr>
        <p:spPr/>
        <p:txBody>
          <a:bodyPr/>
          <a:lstStyle/>
          <a:p>
            <a:r>
              <a:rPr lang="en-US" dirty="0"/>
              <a:t>Examples! </a:t>
            </a:r>
          </a:p>
        </p:txBody>
      </p:sp>
      <p:sp>
        <p:nvSpPr>
          <p:cNvPr id="3" name="Content Placeholder 2">
            <a:extLst>
              <a:ext uri="{FF2B5EF4-FFF2-40B4-BE49-F238E27FC236}">
                <a16:creationId xmlns:a16="http://schemas.microsoft.com/office/drawing/2014/main" id="{B6C133E5-C8BE-C248-ABE9-85675DF89BF3}"/>
              </a:ext>
            </a:extLst>
          </p:cNvPr>
          <p:cNvSpPr>
            <a:spLocks noGrp="1"/>
          </p:cNvSpPr>
          <p:nvPr>
            <p:ph idx="1"/>
          </p:nvPr>
        </p:nvSpPr>
        <p:spPr/>
        <p:txBody>
          <a:bodyPr/>
          <a:lstStyle/>
          <a:p>
            <a:r>
              <a:rPr lang="en-US" dirty="0"/>
              <a:t>First, I will show you an existing project I have been working on - my </a:t>
            </a:r>
            <a:r>
              <a:rPr lang="en-US" dirty="0" err="1"/>
              <a:t>eyetracking</a:t>
            </a:r>
            <a:r>
              <a:rPr lang="en-US" dirty="0"/>
              <a:t> function package! </a:t>
            </a:r>
          </a:p>
          <a:p>
            <a:r>
              <a:rPr lang="en-US" dirty="0"/>
              <a:t>Then, I will show how you would create a new project doing it using </a:t>
            </a:r>
            <a:r>
              <a:rPr lang="en-US" dirty="0" err="1"/>
              <a:t>Rstudio</a:t>
            </a:r>
            <a:r>
              <a:rPr lang="en-US" dirty="0"/>
              <a:t>. </a:t>
            </a:r>
          </a:p>
          <a:p>
            <a:endParaRPr lang="en-US" dirty="0"/>
          </a:p>
        </p:txBody>
      </p:sp>
    </p:spTree>
    <p:extLst>
      <p:ext uri="{BB962C8B-B14F-4D97-AF65-F5344CB8AC3E}">
        <p14:creationId xmlns:p14="http://schemas.microsoft.com/office/powerpoint/2010/main" val="3609844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2EDF-A87D-DC48-971A-5332B783D5C8}"/>
              </a:ext>
            </a:extLst>
          </p:cNvPr>
          <p:cNvSpPr>
            <a:spLocks noGrp="1"/>
          </p:cNvSpPr>
          <p:nvPr>
            <p:ph type="title"/>
          </p:nvPr>
        </p:nvSpPr>
        <p:spPr/>
        <p:txBody>
          <a:bodyPr/>
          <a:lstStyle/>
          <a:p>
            <a:r>
              <a:rPr lang="en-US" dirty="0"/>
              <a:t>Existing project </a:t>
            </a:r>
          </a:p>
        </p:txBody>
      </p:sp>
      <p:sp>
        <p:nvSpPr>
          <p:cNvPr id="3" name="Content Placeholder 2">
            <a:extLst>
              <a:ext uri="{FF2B5EF4-FFF2-40B4-BE49-F238E27FC236}">
                <a16:creationId xmlns:a16="http://schemas.microsoft.com/office/drawing/2014/main" id="{5C6407A5-E137-F346-9AFA-519AB4645C44}"/>
              </a:ext>
            </a:extLst>
          </p:cNvPr>
          <p:cNvSpPr>
            <a:spLocks noGrp="1"/>
          </p:cNvSpPr>
          <p:nvPr>
            <p:ph idx="1"/>
          </p:nvPr>
        </p:nvSpPr>
        <p:spPr/>
        <p:txBody>
          <a:bodyPr/>
          <a:lstStyle/>
          <a:p>
            <a:r>
              <a:rPr lang="en-US" dirty="0"/>
              <a:t>You have a </a:t>
            </a:r>
            <a:r>
              <a:rPr lang="en-US" dirty="0" err="1"/>
              <a:t>Rstuido</a:t>
            </a:r>
            <a:r>
              <a:rPr lang="en-US" dirty="0"/>
              <a:t> project  that looks like this:</a:t>
            </a:r>
          </a:p>
        </p:txBody>
      </p:sp>
      <p:pic>
        <p:nvPicPr>
          <p:cNvPr id="4" name="Picture 3">
            <a:extLst>
              <a:ext uri="{FF2B5EF4-FFF2-40B4-BE49-F238E27FC236}">
                <a16:creationId xmlns:a16="http://schemas.microsoft.com/office/drawing/2014/main" id="{2700402B-8A9C-5449-84D3-0598A3B185D1}"/>
              </a:ext>
            </a:extLst>
          </p:cNvPr>
          <p:cNvPicPr>
            <a:picLocks noChangeAspect="1"/>
          </p:cNvPicPr>
          <p:nvPr/>
        </p:nvPicPr>
        <p:blipFill>
          <a:blip r:embed="rId2"/>
          <a:stretch>
            <a:fillRect/>
          </a:stretch>
        </p:blipFill>
        <p:spPr>
          <a:xfrm>
            <a:off x="1136651" y="2293111"/>
            <a:ext cx="8016635" cy="4436301"/>
          </a:xfrm>
          <a:prstGeom prst="rect">
            <a:avLst/>
          </a:prstGeom>
        </p:spPr>
      </p:pic>
      <p:sp>
        <p:nvSpPr>
          <p:cNvPr id="7" name="Left Arrow 6">
            <a:extLst>
              <a:ext uri="{FF2B5EF4-FFF2-40B4-BE49-F238E27FC236}">
                <a16:creationId xmlns:a16="http://schemas.microsoft.com/office/drawing/2014/main" id="{9DE739F7-7A5A-5A49-B44B-7607149D9C61}"/>
              </a:ext>
            </a:extLst>
          </p:cNvPr>
          <p:cNvSpPr/>
          <p:nvPr/>
        </p:nvSpPr>
        <p:spPr>
          <a:xfrm>
            <a:off x="9205673" y="4914900"/>
            <a:ext cx="757237" cy="6143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6127EEA-C5CB-FE43-BE9C-A948F8CBA84C}"/>
              </a:ext>
            </a:extLst>
          </p:cNvPr>
          <p:cNvSpPr txBox="1"/>
          <p:nvPr/>
        </p:nvSpPr>
        <p:spPr>
          <a:xfrm>
            <a:off x="9962910" y="4406473"/>
            <a:ext cx="1785938" cy="1631216"/>
          </a:xfrm>
          <a:prstGeom prst="rect">
            <a:avLst/>
          </a:prstGeom>
          <a:noFill/>
        </p:spPr>
        <p:txBody>
          <a:bodyPr wrap="square" rtlCol="0">
            <a:spAutoFit/>
          </a:bodyPr>
          <a:lstStyle/>
          <a:p>
            <a:pPr algn="ctr"/>
            <a:r>
              <a:rPr lang="en-US" sz="2500" dirty="0">
                <a:latin typeface="Georgia" panose="02040502050405020303" pitchFamily="18" charset="0"/>
              </a:rPr>
              <a:t>Files that live on your computer</a:t>
            </a:r>
          </a:p>
        </p:txBody>
      </p:sp>
    </p:spTree>
    <p:extLst>
      <p:ext uri="{BB962C8B-B14F-4D97-AF65-F5344CB8AC3E}">
        <p14:creationId xmlns:p14="http://schemas.microsoft.com/office/powerpoint/2010/main" val="1325082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2EDF-A87D-DC48-971A-5332B783D5C8}"/>
              </a:ext>
            </a:extLst>
          </p:cNvPr>
          <p:cNvSpPr>
            <a:spLocks noGrp="1"/>
          </p:cNvSpPr>
          <p:nvPr>
            <p:ph type="title"/>
          </p:nvPr>
        </p:nvSpPr>
        <p:spPr/>
        <p:txBody>
          <a:bodyPr/>
          <a:lstStyle/>
          <a:p>
            <a:r>
              <a:rPr lang="en-US" dirty="0"/>
              <a:t>Existing project </a:t>
            </a:r>
          </a:p>
        </p:txBody>
      </p:sp>
      <p:sp>
        <p:nvSpPr>
          <p:cNvPr id="3" name="Content Placeholder 2">
            <a:extLst>
              <a:ext uri="{FF2B5EF4-FFF2-40B4-BE49-F238E27FC236}">
                <a16:creationId xmlns:a16="http://schemas.microsoft.com/office/drawing/2014/main" id="{5C6407A5-E137-F346-9AFA-519AB4645C44}"/>
              </a:ext>
            </a:extLst>
          </p:cNvPr>
          <p:cNvSpPr>
            <a:spLocks noGrp="1"/>
          </p:cNvSpPr>
          <p:nvPr>
            <p:ph idx="1"/>
          </p:nvPr>
        </p:nvSpPr>
        <p:spPr/>
        <p:txBody>
          <a:bodyPr/>
          <a:lstStyle/>
          <a:p>
            <a:r>
              <a:rPr lang="en-US" dirty="0"/>
              <a:t>You have a </a:t>
            </a:r>
            <a:r>
              <a:rPr lang="en-US" dirty="0" err="1"/>
              <a:t>Rstuido</a:t>
            </a:r>
            <a:r>
              <a:rPr lang="en-US" dirty="0"/>
              <a:t> project  that looks like this:</a:t>
            </a:r>
          </a:p>
        </p:txBody>
      </p:sp>
      <p:pic>
        <p:nvPicPr>
          <p:cNvPr id="4" name="Picture 3">
            <a:extLst>
              <a:ext uri="{FF2B5EF4-FFF2-40B4-BE49-F238E27FC236}">
                <a16:creationId xmlns:a16="http://schemas.microsoft.com/office/drawing/2014/main" id="{2700402B-8A9C-5449-84D3-0598A3B185D1}"/>
              </a:ext>
            </a:extLst>
          </p:cNvPr>
          <p:cNvPicPr>
            <a:picLocks noChangeAspect="1"/>
          </p:cNvPicPr>
          <p:nvPr/>
        </p:nvPicPr>
        <p:blipFill rotWithShape="1">
          <a:blip r:embed="rId2"/>
          <a:srcRect l="52655" t="35910"/>
          <a:stretch/>
        </p:blipFill>
        <p:spPr>
          <a:xfrm>
            <a:off x="128588" y="2228851"/>
            <a:ext cx="6179564" cy="4629149"/>
          </a:xfrm>
          <a:prstGeom prst="rect">
            <a:avLst/>
          </a:prstGeom>
        </p:spPr>
      </p:pic>
      <p:sp>
        <p:nvSpPr>
          <p:cNvPr id="8" name="TextBox 7">
            <a:extLst>
              <a:ext uri="{FF2B5EF4-FFF2-40B4-BE49-F238E27FC236}">
                <a16:creationId xmlns:a16="http://schemas.microsoft.com/office/drawing/2014/main" id="{36127EEA-C5CB-FE43-BE9C-A948F8CBA84C}"/>
              </a:ext>
            </a:extLst>
          </p:cNvPr>
          <p:cNvSpPr txBox="1"/>
          <p:nvPr/>
        </p:nvSpPr>
        <p:spPr>
          <a:xfrm>
            <a:off x="852551" y="5718415"/>
            <a:ext cx="4731638" cy="861774"/>
          </a:xfrm>
          <a:prstGeom prst="rect">
            <a:avLst/>
          </a:prstGeom>
          <a:noFill/>
        </p:spPr>
        <p:txBody>
          <a:bodyPr wrap="square" rtlCol="0">
            <a:spAutoFit/>
          </a:bodyPr>
          <a:lstStyle/>
          <a:p>
            <a:pPr algn="ctr"/>
            <a:r>
              <a:rPr lang="en-US" sz="2500" dirty="0">
                <a:latin typeface="Georgia" panose="02040502050405020303" pitchFamily="18" charset="0"/>
              </a:rPr>
              <a:t>Files that live on your computer - </a:t>
            </a:r>
            <a:r>
              <a:rPr lang="en-US" sz="2500" b="1" dirty="0">
                <a:latin typeface="Georgia" panose="02040502050405020303" pitchFamily="18" charset="0"/>
              </a:rPr>
              <a:t>they are the same files!</a:t>
            </a:r>
            <a:endParaRPr lang="en-US" sz="2500" dirty="0">
              <a:latin typeface="Georgia" panose="02040502050405020303" pitchFamily="18" charset="0"/>
            </a:endParaRPr>
          </a:p>
        </p:txBody>
      </p:sp>
      <p:sp>
        <p:nvSpPr>
          <p:cNvPr id="9" name="TextBox 8">
            <a:extLst>
              <a:ext uri="{FF2B5EF4-FFF2-40B4-BE49-F238E27FC236}">
                <a16:creationId xmlns:a16="http://schemas.microsoft.com/office/drawing/2014/main" id="{4267ED8E-DCF3-B148-9944-D379E50064AA}"/>
              </a:ext>
            </a:extLst>
          </p:cNvPr>
          <p:cNvSpPr txBox="1"/>
          <p:nvPr/>
        </p:nvSpPr>
        <p:spPr>
          <a:xfrm>
            <a:off x="7464138" y="5380435"/>
            <a:ext cx="3018124" cy="1246495"/>
          </a:xfrm>
          <a:prstGeom prst="rect">
            <a:avLst/>
          </a:prstGeom>
          <a:noFill/>
        </p:spPr>
        <p:txBody>
          <a:bodyPr wrap="square" rtlCol="0">
            <a:spAutoFit/>
          </a:bodyPr>
          <a:lstStyle/>
          <a:p>
            <a:pPr algn="ctr"/>
            <a:r>
              <a:rPr lang="en-US" sz="2500" dirty="0">
                <a:latin typeface="Georgia" panose="02040502050405020303" pitchFamily="18" charset="0"/>
              </a:rPr>
              <a:t>Files that live on </a:t>
            </a:r>
            <a:r>
              <a:rPr lang="en-US" sz="2500" dirty="0" err="1">
                <a:latin typeface="Georgia" panose="02040502050405020303" pitchFamily="18" charset="0"/>
              </a:rPr>
              <a:t>Github</a:t>
            </a:r>
            <a:r>
              <a:rPr lang="en-US" sz="2500" dirty="0">
                <a:latin typeface="Georgia" panose="02040502050405020303" pitchFamily="18" charset="0"/>
              </a:rPr>
              <a:t> – </a:t>
            </a:r>
            <a:r>
              <a:rPr lang="en-US" sz="2500" b="1" dirty="0">
                <a:latin typeface="Georgia" panose="02040502050405020303" pitchFamily="18" charset="0"/>
              </a:rPr>
              <a:t>they are the same files!</a:t>
            </a:r>
            <a:endParaRPr lang="en-US" sz="2500" dirty="0">
              <a:latin typeface="Georgia" panose="02040502050405020303" pitchFamily="18" charset="0"/>
            </a:endParaRPr>
          </a:p>
        </p:txBody>
      </p:sp>
      <p:pic>
        <p:nvPicPr>
          <p:cNvPr id="6" name="Picture 5">
            <a:extLst>
              <a:ext uri="{FF2B5EF4-FFF2-40B4-BE49-F238E27FC236}">
                <a16:creationId xmlns:a16="http://schemas.microsoft.com/office/drawing/2014/main" id="{33AB3070-3C00-904C-9AFF-C65B391E9447}"/>
              </a:ext>
            </a:extLst>
          </p:cNvPr>
          <p:cNvPicPr>
            <a:picLocks noChangeAspect="1"/>
          </p:cNvPicPr>
          <p:nvPr/>
        </p:nvPicPr>
        <p:blipFill>
          <a:blip r:embed="rId3"/>
          <a:stretch>
            <a:fillRect/>
          </a:stretch>
        </p:blipFill>
        <p:spPr>
          <a:xfrm>
            <a:off x="6470159" y="2272110"/>
            <a:ext cx="5593253" cy="3108325"/>
          </a:xfrm>
          <a:prstGeom prst="rect">
            <a:avLst/>
          </a:prstGeom>
        </p:spPr>
      </p:pic>
    </p:spTree>
    <p:extLst>
      <p:ext uri="{BB962C8B-B14F-4D97-AF65-F5344CB8AC3E}">
        <p14:creationId xmlns:p14="http://schemas.microsoft.com/office/powerpoint/2010/main" val="2468057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EAF0-494F-AA42-A91C-0CF4AB910A2A}"/>
              </a:ext>
            </a:extLst>
          </p:cNvPr>
          <p:cNvSpPr>
            <a:spLocks noGrp="1"/>
          </p:cNvSpPr>
          <p:nvPr>
            <p:ph type="title"/>
          </p:nvPr>
        </p:nvSpPr>
        <p:spPr/>
        <p:txBody>
          <a:bodyPr/>
          <a:lstStyle/>
          <a:p>
            <a:r>
              <a:rPr lang="en-US" dirty="0"/>
              <a:t>Existing project </a:t>
            </a:r>
          </a:p>
        </p:txBody>
      </p:sp>
      <p:sp>
        <p:nvSpPr>
          <p:cNvPr id="3" name="Content Placeholder 2">
            <a:extLst>
              <a:ext uri="{FF2B5EF4-FFF2-40B4-BE49-F238E27FC236}">
                <a16:creationId xmlns:a16="http://schemas.microsoft.com/office/drawing/2014/main" id="{7F6CCB11-3441-4547-9B74-201D44586E4D}"/>
              </a:ext>
            </a:extLst>
          </p:cNvPr>
          <p:cNvSpPr>
            <a:spLocks noGrp="1"/>
          </p:cNvSpPr>
          <p:nvPr>
            <p:ph idx="1"/>
          </p:nvPr>
        </p:nvSpPr>
        <p:spPr/>
        <p:txBody>
          <a:bodyPr/>
          <a:lstStyle/>
          <a:p>
            <a:r>
              <a:rPr lang="en-US" dirty="0"/>
              <a:t>You are working on this script and you just made a change. You have saved your file to the local computer, but now you want to upload it to </a:t>
            </a:r>
            <a:r>
              <a:rPr lang="en-US" dirty="0" err="1"/>
              <a:t>Github</a:t>
            </a:r>
            <a:r>
              <a:rPr lang="en-US" dirty="0"/>
              <a:t>.</a:t>
            </a:r>
          </a:p>
        </p:txBody>
      </p:sp>
      <p:pic>
        <p:nvPicPr>
          <p:cNvPr id="4" name="Picture 3">
            <a:extLst>
              <a:ext uri="{FF2B5EF4-FFF2-40B4-BE49-F238E27FC236}">
                <a16:creationId xmlns:a16="http://schemas.microsoft.com/office/drawing/2014/main" id="{6A302B34-D048-964F-ABAC-1C69C8578B48}"/>
              </a:ext>
            </a:extLst>
          </p:cNvPr>
          <p:cNvPicPr>
            <a:picLocks noChangeAspect="1"/>
          </p:cNvPicPr>
          <p:nvPr/>
        </p:nvPicPr>
        <p:blipFill>
          <a:blip r:embed="rId2"/>
          <a:stretch>
            <a:fillRect/>
          </a:stretch>
        </p:blipFill>
        <p:spPr>
          <a:xfrm>
            <a:off x="2943225" y="2623786"/>
            <a:ext cx="7586663" cy="4234214"/>
          </a:xfrm>
          <a:prstGeom prst="rect">
            <a:avLst/>
          </a:prstGeom>
        </p:spPr>
      </p:pic>
    </p:spTree>
    <p:extLst>
      <p:ext uri="{BB962C8B-B14F-4D97-AF65-F5344CB8AC3E}">
        <p14:creationId xmlns:p14="http://schemas.microsoft.com/office/powerpoint/2010/main" val="3477771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F4E1-F7F4-9E41-A8A1-F1C5D2CBD17C}"/>
              </a:ext>
            </a:extLst>
          </p:cNvPr>
          <p:cNvSpPr>
            <a:spLocks noGrp="1"/>
          </p:cNvSpPr>
          <p:nvPr>
            <p:ph type="title"/>
          </p:nvPr>
        </p:nvSpPr>
        <p:spPr/>
        <p:txBody>
          <a:bodyPr/>
          <a:lstStyle/>
          <a:p>
            <a:r>
              <a:rPr lang="en-US" dirty="0"/>
              <a:t>Existing project – make a commit</a:t>
            </a:r>
          </a:p>
        </p:txBody>
      </p:sp>
      <p:pic>
        <p:nvPicPr>
          <p:cNvPr id="4" name="Picture 3">
            <a:extLst>
              <a:ext uri="{FF2B5EF4-FFF2-40B4-BE49-F238E27FC236}">
                <a16:creationId xmlns:a16="http://schemas.microsoft.com/office/drawing/2014/main" id="{4287C63D-7E98-5946-958D-001EC50C2155}"/>
              </a:ext>
            </a:extLst>
          </p:cNvPr>
          <p:cNvPicPr>
            <a:picLocks noChangeAspect="1"/>
          </p:cNvPicPr>
          <p:nvPr/>
        </p:nvPicPr>
        <p:blipFill>
          <a:blip r:embed="rId2"/>
          <a:stretch>
            <a:fillRect/>
          </a:stretch>
        </p:blipFill>
        <p:spPr>
          <a:xfrm>
            <a:off x="567074" y="1690687"/>
            <a:ext cx="10540237" cy="4381501"/>
          </a:xfrm>
          <a:prstGeom prst="rect">
            <a:avLst/>
          </a:prstGeom>
        </p:spPr>
      </p:pic>
      <p:sp>
        <p:nvSpPr>
          <p:cNvPr id="5" name="Donut 4">
            <a:extLst>
              <a:ext uri="{FF2B5EF4-FFF2-40B4-BE49-F238E27FC236}">
                <a16:creationId xmlns:a16="http://schemas.microsoft.com/office/drawing/2014/main" id="{998F26A5-710A-844E-9BE7-7E09E63E9C8A}"/>
              </a:ext>
            </a:extLst>
          </p:cNvPr>
          <p:cNvSpPr/>
          <p:nvPr/>
        </p:nvSpPr>
        <p:spPr>
          <a:xfrm>
            <a:off x="5040536" y="1495815"/>
            <a:ext cx="796656" cy="977561"/>
          </a:xfrm>
          <a:prstGeom prst="donut">
            <a:avLst>
              <a:gd name="adj" fmla="val 638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onut 5">
            <a:extLst>
              <a:ext uri="{FF2B5EF4-FFF2-40B4-BE49-F238E27FC236}">
                <a16:creationId xmlns:a16="http://schemas.microsoft.com/office/drawing/2014/main" id="{F6463B24-67F0-DF4D-81F5-0361D219EC8F}"/>
              </a:ext>
            </a:extLst>
          </p:cNvPr>
          <p:cNvSpPr/>
          <p:nvPr/>
        </p:nvSpPr>
        <p:spPr>
          <a:xfrm>
            <a:off x="5040536" y="3731536"/>
            <a:ext cx="5422598" cy="299804"/>
          </a:xfrm>
          <a:prstGeom prst="donut">
            <a:avLst>
              <a:gd name="adj" fmla="val 638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49377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AF23093-C5DC-2F49-8F9B-3E3C71905728}" vid="{BC3232A7-7BE1-1548-A90B-C75DB25DC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1045</Words>
  <Application>Microsoft Macintosh PowerPoint</Application>
  <PresentationFormat>Widescreen</PresentationFormat>
  <Paragraphs>64</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Garamond</vt:lpstr>
      <vt:lpstr>Georgia</vt:lpstr>
      <vt:lpstr>Office Theme</vt:lpstr>
      <vt:lpstr>Git and Github</vt:lpstr>
      <vt:lpstr>PowerPoint Presentation</vt:lpstr>
      <vt:lpstr>Git and Github – they are different! </vt:lpstr>
      <vt:lpstr>Why should I care about this?</vt:lpstr>
      <vt:lpstr>Examples! </vt:lpstr>
      <vt:lpstr>Existing project </vt:lpstr>
      <vt:lpstr>Existing project </vt:lpstr>
      <vt:lpstr>Existing project </vt:lpstr>
      <vt:lpstr>Existing project – make a commit</vt:lpstr>
      <vt:lpstr>Existing project – make a commit</vt:lpstr>
      <vt:lpstr>Directions for making a git repo from scratch</vt:lpstr>
      <vt:lpstr>Directions for making this from Terminal </vt:lpstr>
      <vt:lpstr>Github is great for collaboration</vt:lpstr>
      <vt:lpstr>Conclusions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Microsoft Office User</dc:creator>
  <cp:lastModifiedBy>Microsoft Office User</cp:lastModifiedBy>
  <cp:revision>23</cp:revision>
  <dcterms:created xsi:type="dcterms:W3CDTF">2018-12-07T17:54:57Z</dcterms:created>
  <dcterms:modified xsi:type="dcterms:W3CDTF">2019-05-06T20:06:45Z</dcterms:modified>
</cp:coreProperties>
</file>