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9" r:id="rId5"/>
    <p:sldId id="260" r:id="rId6"/>
    <p:sldId id="263" r:id="rId7"/>
    <p:sldId id="264" r:id="rId8"/>
    <p:sldId id="265" r:id="rId9"/>
    <p:sldId id="268" r:id="rId10"/>
    <p:sldId id="273" r:id="rId11"/>
    <p:sldId id="269" r:id="rId12"/>
    <p:sldId id="270" r:id="rId13"/>
    <p:sldId id="271" r:id="rId14"/>
    <p:sldId id="272" r:id="rId15"/>
    <p:sldId id="275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7EF0"/>
    <a:srgbClr val="000000"/>
    <a:srgbClr val="CBC4F8"/>
    <a:srgbClr val="F0F0F0"/>
    <a:srgbClr val="B0A5F5"/>
    <a:srgbClr val="EDEAFC"/>
    <a:srgbClr val="E1DDFB"/>
    <a:srgbClr val="3B1FE5"/>
    <a:srgbClr val="150A56"/>
    <a:srgbClr val="271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72"/>
      </p:cViewPr>
      <p:guideLst>
        <p:guide orient="horz" pos="368"/>
        <p:guide pos="166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r>
              <a:rPr lang="zh-CN" sz="1400" dirty="0">
                <a:solidFill>
                  <a:schemeClr val="bg1">
                    <a:lumMod val="50000"/>
                  </a:schemeClr>
                </a:solidFill>
              </a:rPr>
              <a:t>年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11</a:t>
            </a:r>
            <a:r>
              <a:rPr lang="zh-CN" sz="1400" dirty="0">
                <a:solidFill>
                  <a:schemeClr val="bg1">
                    <a:lumMod val="50000"/>
                  </a:schemeClr>
                </a:solidFill>
              </a:rPr>
              <a:t>月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lang="zh-CN" sz="1400" dirty="0">
                <a:solidFill>
                  <a:schemeClr val="bg1">
                    <a:lumMod val="50000"/>
                  </a:schemeClr>
                </a:solidFill>
              </a:rPr>
              <a:t>日北京市部分区域二手房房价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0" normalizeH="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8.56820864057347E-2"/>
          <c:y val="0.10491557566255277"/>
          <c:w val="0.88261466898943575"/>
          <c:h val="0.781806443889755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房价2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bg1"/>
              </a:solidFill>
              <a:ln w="15875">
                <a:solidFill>
                  <a:srgbClr val="8E7EF0"/>
                </a:solidFill>
                <a:round/>
              </a:ln>
              <a:effectLst/>
            </c:spPr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246.53</c:v>
                </c:pt>
                <c:pt idx="1">
                  <c:v>108.77</c:v>
                </c:pt>
                <c:pt idx="2">
                  <c:v>138.47</c:v>
                </c:pt>
                <c:pt idx="3">
                  <c:v>214.93</c:v>
                </c:pt>
                <c:pt idx="4">
                  <c:v>126.08</c:v>
                </c:pt>
                <c:pt idx="5">
                  <c:v>49.08</c:v>
                </c:pt>
                <c:pt idx="6">
                  <c:v>86.41</c:v>
                </c:pt>
                <c:pt idx="7">
                  <c:v>117.2</c:v>
                </c:pt>
                <c:pt idx="8">
                  <c:v>139.44</c:v>
                </c:pt>
                <c:pt idx="9">
                  <c:v>84.17</c:v>
                </c:pt>
                <c:pt idx="10">
                  <c:v>59</c:v>
                </c:pt>
                <c:pt idx="11">
                  <c:v>136.51</c:v>
                </c:pt>
                <c:pt idx="12">
                  <c:v>165.41</c:v>
                </c:pt>
                <c:pt idx="13">
                  <c:v>90.13</c:v>
                </c:pt>
                <c:pt idx="14">
                  <c:v>87.67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3050</c:v>
                </c:pt>
                <c:pt idx="1">
                  <c:v>719</c:v>
                </c:pt>
                <c:pt idx="2">
                  <c:v>990</c:v>
                </c:pt>
                <c:pt idx="3">
                  <c:v>1460</c:v>
                </c:pt>
                <c:pt idx="4">
                  <c:v>825</c:v>
                </c:pt>
                <c:pt idx="5">
                  <c:v>750</c:v>
                </c:pt>
                <c:pt idx="6">
                  <c:v>1030</c:v>
                </c:pt>
                <c:pt idx="7">
                  <c:v>1980</c:v>
                </c:pt>
                <c:pt idx="8">
                  <c:v>2200</c:v>
                </c:pt>
                <c:pt idx="9">
                  <c:v>1150</c:v>
                </c:pt>
                <c:pt idx="10">
                  <c:v>329</c:v>
                </c:pt>
                <c:pt idx="11">
                  <c:v>750</c:v>
                </c:pt>
                <c:pt idx="12">
                  <c:v>967</c:v>
                </c:pt>
                <c:pt idx="13">
                  <c:v>475</c:v>
                </c:pt>
                <c:pt idx="14">
                  <c:v>509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E97-4648-A7E5-E3A8096DC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363856"/>
        <c:axId val="189220576"/>
      </c:scatterChart>
      <c:valAx>
        <c:axId val="191363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zh-CN">
                    <a:solidFill>
                      <a:schemeClr val="bg1">
                        <a:lumMod val="50000"/>
                      </a:schemeClr>
                    </a:solidFill>
                  </a:rPr>
                  <a:t>房屋面积（平方米）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89220576"/>
        <c:crosses val="autoZero"/>
        <c:crossBetween val="midCat"/>
      </c:valAx>
      <c:valAx>
        <c:axId val="18922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r>
                  <a:rPr lang="zh-CN">
                    <a:solidFill>
                      <a:schemeClr val="bg1">
                        <a:lumMod val="50000"/>
                      </a:schemeClr>
                    </a:solidFill>
                  </a:rPr>
                  <a:t>房屋价格（万元）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9136385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BBF5B-189B-1D11-309D-35F14A56D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4B3CB-6EA5-BE56-4236-E8C56C100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C59F0-4038-C254-1EAC-A660342E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C333A-84AE-D835-EB2C-7312EC21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4C5E9-664E-A27C-9032-6429143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80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9F43-0C13-7088-17C6-F9EB430F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CFFB4-7652-AB78-A9CA-36FCF139C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D2142-B585-9924-6C01-0CC9FA42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707F4-98D7-7D41-6A88-0CBD9130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2526D3-4FE1-212B-2BDA-3D0302B2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23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EBF0FF-4DCA-90EE-61D9-86E6E3EC9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AF8F9-CD58-6C8F-6EAC-F6087628E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E9096C-5EB9-BE3C-E285-C422EADB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7E27F-D8BA-F257-48B9-3CDF94BE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A08DD-82D7-93E5-C513-E8135994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5F078-3696-0932-FCB5-DB65788D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0022F-2F72-C56F-B8D4-049759D68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7C9D0-4046-AB4C-425B-93A78C6F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6D473-95E7-CCC4-613B-9ECA45F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8CE8F9-6003-28C2-6847-CB4C9244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73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7FAD-DABF-E4BF-B982-C7132095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E9EF0D-E7F9-F09A-E976-8C848A2E2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2FB14-0697-827B-43EF-BF02352B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CFC20-362B-136A-637C-CD6A457C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20BE2-7FB9-B80B-C23E-32DC8F1D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2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93EEF-73A8-8A41-DA04-60914F6B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79135-315D-1593-C2FA-3D12F2692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7B1993-64C3-CD0E-58A1-58094082E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C7007-673D-1E4E-D5CE-F2C8F8A6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6B33F9-000E-E94B-C520-142AF909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4A7F7-0FA4-4A4B-084D-D6346709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02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06DDE-E7B2-DE0A-7E35-5BEA5802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D26906-763D-645B-0762-F7E8577B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15ECA-90E5-6A89-5B23-FA85DC638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FA75F9-4C67-C8D2-5D00-8C88C7ABE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F83271-234F-E6DD-6544-E5958AC0C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CEB328-A40A-A500-AE00-4F7DEFAD8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A48AD3-0726-ECCE-E8B9-6BC41E7E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D2BC0-73F9-2EC7-64A3-7B84AA2C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56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234A1-130F-40D0-37A6-CF0678E4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29A8A0-E72B-EDE8-CEFC-CB1B4053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42B522-1783-1460-3A37-B6E35722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2A899F-BE12-E3DE-C541-19376DD7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5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97CD01-5AE9-B156-BD6A-31C49F8F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582FA3-224A-A8F4-3F62-AB14965A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E2B0DB-DBF1-7420-4A96-138D38F5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58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DAB452-8255-8DDD-843A-EFB1DEEE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F3142-27D9-3A0E-041E-F115D0666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167E32-67FE-5FEB-C92D-96319BDE7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545C7-7F72-3064-81F2-DE97EA78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274AA1-F737-D546-4C84-CDA4BA69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8BE335-34B2-6F0E-722D-10C57412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0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14B25-FF82-8413-0952-B127F954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AA65FF-048B-B394-782E-839A09F0D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DBE455-A7AB-7C85-A59B-82AB72809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CB298-1027-4A21-F1F0-8F12A30F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76BF35-B4A4-49F5-847A-45608294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CEE61C-E59C-2B7D-A27C-56296552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99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CF586D-CA47-282A-1C60-032AA111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AC04-CC48-FF49-6AE9-1BF2DEA8A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54993-6792-B1AA-5AF8-D6303A6C3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F241-0A0E-4D04-8B41-B7BFFACD60A9}" type="datetimeFigureOut">
              <a:rPr lang="zh-CN" altLang="en-US" smtClean="0"/>
              <a:t>24.1.10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AA0E23-84AF-E521-95E6-073F655DE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A953C1-C5B4-BA28-C7FD-9B8657439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CE93-CE1C-4538-B98F-3910CD6CF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5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FlIM0jSI9I&amp;t=543s&amp;ab_channel=%E6%9D%8E%E6%B0%B8%E4%B9%90%E8%80%81%E5%B8%88" TargetMode="External"/><Relationship Id="rId3" Type="http://schemas.openxmlformats.org/officeDocument/2006/relationships/hyperlink" Target="https://medium.com/@ageitgey/machine-learning-is-fun-80ea3ec3c471#.ak1of1xbg" TargetMode="External"/><Relationship Id="rId7" Type="http://schemas.openxmlformats.org/officeDocument/2006/relationships/hyperlink" Target="https://www.youtube.com/watch?v=5A9bmW1qTpk&amp;t=485s&amp;ab_channel=%E6%9D%8E%E6%B0%B8%E4%B9%90%E8%80%81%E5%B8%88" TargetMode="External"/><Relationship Id="rId2" Type="http://schemas.openxmlformats.org/officeDocument/2006/relationships/hyperlink" Target="https://nndl.github.io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loud.google.com/learn/what-is-artificial-intelligence?hl=zh-cn" TargetMode="External"/><Relationship Id="rId5" Type="http://schemas.openxmlformats.org/officeDocument/2006/relationships/hyperlink" Target="https://feisky.xyz/machine-learning/basic.html" TargetMode="External"/><Relationship Id="rId4" Type="http://schemas.openxmlformats.org/officeDocument/2006/relationships/hyperlink" Target="https://synoptek.com/insights/it-blogs/data-insights/ai-ml-dl-and-generative-ai-face-off-a-comparative-analysis/" TargetMode="External"/><Relationship Id="rId9" Type="http://schemas.openxmlformats.org/officeDocument/2006/relationships/hyperlink" Target="https://www.youtube.com/watch?v=MU03tMR1-CU&amp;list=PLxIHUhMHF8okwhq8poRuiHBChWjkVUHLL&amp;index=3&amp;ab_channel=%E7%8E%8B%E6%9C%A8%E5%A4%B4%E5%AD%A6%E7%A7%91%E5%AD%A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33.jpe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32.jp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422F35-23CC-8F53-A818-E98C8D57C6BA}"/>
              </a:ext>
            </a:extLst>
          </p:cNvPr>
          <p:cNvSpPr txBox="1"/>
          <p:nvPr/>
        </p:nvSpPr>
        <p:spPr>
          <a:xfrm>
            <a:off x="2120692" y="7204214"/>
            <a:ext cx="79506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9600" dirty="0">
                <a:solidFill>
                  <a:srgbClr val="8E7EF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rPr>
              <a:t>认识机器学习</a:t>
            </a:r>
            <a:endParaRPr lang="zh-CN" altLang="en-US" sz="9600" dirty="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7353AB-ACB6-946D-6C58-72ADD8D1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80" y="1561481"/>
            <a:ext cx="9236241" cy="25666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ECD1F98-40CA-B73E-B86C-8575E18F8EF0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1D7B6C-E980-0872-05C5-EBE3D4954E8E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机器学习知识科普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2BE87D-7C67-6E61-37B5-E8F45C8E065C}"/>
              </a:ext>
            </a:extLst>
          </p:cNvPr>
          <p:cNvSpPr txBox="1"/>
          <p:nvPr/>
        </p:nvSpPr>
        <p:spPr>
          <a:xfrm>
            <a:off x="4808883" y="5595730"/>
            <a:ext cx="257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woodwhales.cn</a:t>
            </a:r>
          </a:p>
        </p:txBody>
      </p:sp>
    </p:spTree>
    <p:extLst>
      <p:ext uri="{BB962C8B-B14F-4D97-AF65-F5344CB8AC3E}">
        <p14:creationId xmlns:p14="http://schemas.microsoft.com/office/powerpoint/2010/main" val="179746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屏幕剪辑">
            <a:extLst>
              <a:ext uri="{FF2B5EF4-FFF2-40B4-BE49-F238E27FC236}">
                <a16:creationId xmlns:a16="http://schemas.microsoft.com/office/drawing/2014/main" id="{58E5DBF8-CC15-807B-CBEB-3D26ED580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94" y="1638300"/>
            <a:ext cx="2966012" cy="2286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59DC2B-1DCC-C8C8-453C-B0010CF1B10D}"/>
              </a:ext>
            </a:extLst>
          </p:cNvPr>
          <p:cNvSpPr txBox="1"/>
          <p:nvPr/>
        </p:nvSpPr>
        <p:spPr>
          <a:xfrm>
            <a:off x="4914900" y="426266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8E7EF0"/>
                </a:solidFill>
              </a:rPr>
              <a:t>分类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6C008-A227-8BCD-22CF-0080B524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198" y="2095500"/>
            <a:ext cx="3324225" cy="1371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3620B1-FF55-FFE2-4A25-51C4FFD2F0A0}"/>
              </a:ext>
            </a:extLst>
          </p:cNvPr>
          <p:cNvSpPr txBox="1"/>
          <p:nvPr/>
        </p:nvSpPr>
        <p:spPr>
          <a:xfrm>
            <a:off x="8797210" y="426266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8E7EF0"/>
                </a:solidFill>
              </a:rPr>
              <a:t>聚类</a:t>
            </a:r>
          </a:p>
        </p:txBody>
      </p:sp>
      <p:pic>
        <p:nvPicPr>
          <p:cNvPr id="6" name="图片 5" descr="屏幕剪辑">
            <a:extLst>
              <a:ext uri="{FF2B5EF4-FFF2-40B4-BE49-F238E27FC236}">
                <a16:creationId xmlns:a16="http://schemas.microsoft.com/office/drawing/2014/main" id="{0DC4CC75-2996-7A78-DAD6-CCB146B772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5" y="1770972"/>
            <a:ext cx="3373138" cy="20206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2196080-8A7D-969B-F1FD-E894B2090A76}"/>
              </a:ext>
            </a:extLst>
          </p:cNvPr>
          <p:cNvSpPr txBox="1"/>
          <p:nvPr/>
        </p:nvSpPr>
        <p:spPr>
          <a:xfrm>
            <a:off x="1156064" y="426266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8E7EF0"/>
                </a:solidFill>
              </a:rPr>
              <a:t>回归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E2F310-44A1-7F6F-9662-31134B700D79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常见的机器学习问题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D2DD4D-8DE7-B2FD-C8C5-CD5C46D237FD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098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76DDC-6388-FEA5-F25C-A3E34A45A848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机器学习算法的分类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94632C-7840-D302-732A-7748E6033006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315EFAE-3BCF-8A20-04E6-F3F075D15E63}"/>
              </a:ext>
            </a:extLst>
          </p:cNvPr>
          <p:cNvGrpSpPr/>
          <p:nvPr/>
        </p:nvGrpSpPr>
        <p:grpSpPr>
          <a:xfrm>
            <a:off x="342610" y="1365766"/>
            <a:ext cx="11506781" cy="4361934"/>
            <a:chOff x="578400" y="1721366"/>
            <a:chExt cx="11506781" cy="436193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D08E81-8CF1-EC5D-4D80-584B9C77A871}"/>
                </a:ext>
              </a:extLst>
            </p:cNvPr>
            <p:cNvSpPr/>
            <p:nvPr/>
          </p:nvSpPr>
          <p:spPr>
            <a:xfrm>
              <a:off x="578400" y="1721366"/>
              <a:ext cx="2520000" cy="4361934"/>
            </a:xfrm>
            <a:prstGeom prst="rect">
              <a:avLst/>
            </a:prstGeom>
            <a:solidFill>
              <a:srgbClr val="EDEAFC"/>
            </a:solidFill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2583C79-518D-4147-45BB-6C5411BAAC1F}"/>
                </a:ext>
              </a:extLst>
            </p:cNvPr>
            <p:cNvSpPr txBox="1"/>
            <p:nvPr/>
          </p:nvSpPr>
          <p:spPr>
            <a:xfrm>
              <a:off x="578400" y="1990477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8E7EF0"/>
                  </a:solidFill>
                </a:rPr>
                <a:t>监督学习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AF80695-804B-1D72-9E16-93BE1EB8A3B1}"/>
                </a:ext>
              </a:extLst>
            </p:cNvPr>
            <p:cNvSpPr txBox="1"/>
            <p:nvPr/>
          </p:nvSpPr>
          <p:spPr>
            <a:xfrm>
              <a:off x="584770" y="2654417"/>
              <a:ext cx="2520000" cy="3285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i="0" dirty="0">
                  <a:solidFill>
                    <a:srgbClr val="8E7EF0"/>
                  </a:solidFill>
                  <a:effectLst/>
                  <a:latin typeface="Roboto" panose="020F0502020204030204" pitchFamily="2" charset="0"/>
                </a:rPr>
                <a:t>输入数据带有标签</a:t>
              </a:r>
              <a:endParaRPr lang="en-US" altLang="zh-CN" sz="1400" b="1" i="0" dirty="0">
                <a:solidFill>
                  <a:srgbClr val="8E7EF0"/>
                </a:solidFill>
                <a:effectLst/>
                <a:latin typeface="Roboto" panose="020F05020202040302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0" i="0" dirty="0">
                  <a:solidFill>
                    <a:srgbClr val="222222"/>
                  </a:solidFill>
                  <a:effectLst/>
                  <a:latin typeface="Roboto" panose="02000000000000000000" pitchFamily="2" charset="0"/>
                </a:rPr>
                <a:t>监督学习建立一个学习过程，将预测结果与 “训练数据”（即输入数据）的实际结果进行比较，不断的调整预测模型，直到模型的预测结果达到一个预期的准确率，如分类和回归问题等。常用算法包括决策树、贝叶斯分类、支持向量机、神经网络等。</a:t>
              </a:r>
              <a:endParaRPr lang="zh-CN" altLang="en-US" sz="1400" dirty="0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67493C87-DA18-A143-865C-20D9564743DA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0" y="2504385"/>
              <a:ext cx="2520000" cy="0"/>
            </a:xfrm>
            <a:prstGeom prst="line">
              <a:avLst/>
            </a:prstGeom>
            <a:ln w="6350">
              <a:solidFill>
                <a:srgbClr val="8E7E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E93B78E-A8E8-D09E-F459-FF5EF2F84184}"/>
                </a:ext>
              </a:extLst>
            </p:cNvPr>
            <p:cNvSpPr/>
            <p:nvPr/>
          </p:nvSpPr>
          <p:spPr>
            <a:xfrm>
              <a:off x="3611213" y="1741943"/>
              <a:ext cx="2520000" cy="4341357"/>
            </a:xfrm>
            <a:prstGeom prst="rect">
              <a:avLst/>
            </a:prstGeom>
            <a:solidFill>
              <a:srgbClr val="EDEAFC"/>
            </a:solidFill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301BA6C-DCFC-7E3F-82F1-3D437F052360}"/>
                </a:ext>
              </a:extLst>
            </p:cNvPr>
            <p:cNvSpPr txBox="1"/>
            <p:nvPr/>
          </p:nvSpPr>
          <p:spPr>
            <a:xfrm>
              <a:off x="3611213" y="1990477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8E7EF0"/>
                  </a:solidFill>
                </a:rPr>
                <a:t>非监督学习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3AF96C9-80C7-F30F-D432-BC571CBEF8FA}"/>
                </a:ext>
              </a:extLst>
            </p:cNvPr>
            <p:cNvSpPr txBox="1"/>
            <p:nvPr/>
          </p:nvSpPr>
          <p:spPr>
            <a:xfrm>
              <a:off x="3611213" y="2654417"/>
              <a:ext cx="2520000" cy="199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i="0" dirty="0">
                  <a:solidFill>
                    <a:srgbClr val="8E7EF0"/>
                  </a:solidFill>
                  <a:effectLst/>
                  <a:latin typeface="Roboto" panose="020F0502020204030204" pitchFamily="2" charset="0"/>
                </a:rPr>
                <a:t>输入数据没有标签</a:t>
              </a:r>
              <a:endParaRPr lang="en-US" altLang="zh-CN" sz="1400" b="1" i="0" dirty="0">
                <a:solidFill>
                  <a:srgbClr val="8E7EF0"/>
                </a:solidFill>
                <a:effectLst/>
                <a:latin typeface="Roboto" panose="020F05020202040302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/>
                <a:t>是通过算法来推断数据的内在联系，比如聚类和关联规则学习等。常用算法包括独立成分分析、</a:t>
              </a:r>
              <a:r>
                <a:rPr lang="en-US" altLang="zh-CN" sz="1400" dirty="0"/>
                <a:t>K-Means </a:t>
              </a:r>
              <a:r>
                <a:rPr lang="zh-CN" altLang="en-US" sz="1400" dirty="0"/>
                <a:t>和 </a:t>
              </a:r>
              <a:r>
                <a:rPr lang="en-US" altLang="zh-CN" sz="1400" dirty="0" err="1"/>
                <a:t>Apriori</a:t>
              </a:r>
              <a:r>
                <a:rPr lang="en-US" altLang="zh-CN" sz="1400" dirty="0"/>
                <a:t> </a:t>
              </a:r>
              <a:r>
                <a:rPr lang="zh-CN" altLang="en-US" sz="1400" dirty="0"/>
                <a:t>算法等。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C71B041-920C-0E7E-177A-D5F5D3709264}"/>
                </a:ext>
              </a:extLst>
            </p:cNvPr>
            <p:cNvCxnSpPr>
              <a:cxnSpLocks/>
            </p:cNvCxnSpPr>
            <p:nvPr/>
          </p:nvCxnSpPr>
          <p:spPr>
            <a:xfrm>
              <a:off x="3611213" y="2504385"/>
              <a:ext cx="2520000" cy="0"/>
            </a:xfrm>
            <a:prstGeom prst="line">
              <a:avLst/>
            </a:prstGeom>
            <a:ln w="6350">
              <a:solidFill>
                <a:srgbClr val="8E7E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5D86625-93E8-3DEE-CA0F-837397BD7DA6}"/>
                </a:ext>
              </a:extLst>
            </p:cNvPr>
            <p:cNvSpPr/>
            <p:nvPr/>
          </p:nvSpPr>
          <p:spPr>
            <a:xfrm>
              <a:off x="6538738" y="1741943"/>
              <a:ext cx="2520000" cy="4341353"/>
            </a:xfrm>
            <a:prstGeom prst="rect">
              <a:avLst/>
            </a:prstGeom>
            <a:solidFill>
              <a:srgbClr val="EDEAFC"/>
            </a:solidFill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8CF722-1F29-C78B-A353-0B5E4231A3AB}"/>
                </a:ext>
              </a:extLst>
            </p:cNvPr>
            <p:cNvSpPr txBox="1"/>
            <p:nvPr/>
          </p:nvSpPr>
          <p:spPr>
            <a:xfrm>
              <a:off x="6538738" y="1990477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8E7EF0"/>
                  </a:solidFill>
                </a:rPr>
                <a:t>半监督学习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BF34BD7-5625-397C-6BAE-4D84B25D9304}"/>
                </a:ext>
              </a:extLst>
            </p:cNvPr>
            <p:cNvSpPr txBox="1"/>
            <p:nvPr/>
          </p:nvSpPr>
          <p:spPr>
            <a:xfrm>
              <a:off x="6538738" y="2654417"/>
              <a:ext cx="2520000" cy="16696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i="0" dirty="0">
                  <a:solidFill>
                    <a:srgbClr val="8E7EF0"/>
                  </a:solidFill>
                  <a:effectLst/>
                  <a:latin typeface="Roboto" panose="020F0502020204030204" pitchFamily="2" charset="0"/>
                </a:rPr>
                <a:t>输入数据部分有标签</a:t>
              </a:r>
              <a:endParaRPr lang="en-US" altLang="zh-CN" sz="1400" b="1" i="0" dirty="0">
                <a:solidFill>
                  <a:srgbClr val="8E7EF0"/>
                </a:solidFill>
                <a:effectLst/>
                <a:latin typeface="Roboto" panose="020F05020202040302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rgbClr val="222222"/>
                  </a:solidFill>
                  <a:latin typeface="Roboto" panose="020F0502020204030204" pitchFamily="2" charset="0"/>
                </a:rPr>
                <a:t>是监督学习的延申</a:t>
              </a:r>
              <a:r>
                <a:rPr lang="zh-CN" altLang="en-US" sz="1400" b="0" i="0" dirty="0">
                  <a:solidFill>
                    <a:srgbClr val="222222"/>
                  </a:solidFill>
                  <a:effectLst/>
                  <a:latin typeface="Roboto" panose="020F0502020204030204" pitchFamily="2" charset="0"/>
                </a:rPr>
                <a:t>，常用于分类和回归。常用算法包括图论推理算法、拉普拉斯支持向量机等。</a:t>
              </a:r>
              <a:endParaRPr lang="zh-CN" altLang="en-US" sz="1400" dirty="0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246E94A-FE35-B77C-5996-E9EE9F549F76}"/>
                </a:ext>
              </a:extLst>
            </p:cNvPr>
            <p:cNvCxnSpPr>
              <a:cxnSpLocks/>
            </p:cNvCxnSpPr>
            <p:nvPr/>
          </p:nvCxnSpPr>
          <p:spPr>
            <a:xfrm>
              <a:off x="6538738" y="2504385"/>
              <a:ext cx="2520000" cy="0"/>
            </a:xfrm>
            <a:prstGeom prst="line">
              <a:avLst/>
            </a:prstGeom>
            <a:ln w="6350">
              <a:solidFill>
                <a:srgbClr val="8E7E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4684479-C6E8-4ED9-A43A-4856BBF57AC7}"/>
                </a:ext>
              </a:extLst>
            </p:cNvPr>
            <p:cNvSpPr/>
            <p:nvPr/>
          </p:nvSpPr>
          <p:spPr>
            <a:xfrm>
              <a:off x="9565181" y="1741943"/>
              <a:ext cx="2520000" cy="4341347"/>
            </a:xfrm>
            <a:prstGeom prst="rect">
              <a:avLst/>
            </a:prstGeom>
            <a:solidFill>
              <a:srgbClr val="EDEAFC"/>
            </a:solidFill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8FFA86-07FF-4AC8-3182-8C7BDC518DE5}"/>
                </a:ext>
              </a:extLst>
            </p:cNvPr>
            <p:cNvSpPr txBox="1"/>
            <p:nvPr/>
          </p:nvSpPr>
          <p:spPr>
            <a:xfrm>
              <a:off x="9565181" y="1990477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8E7EF0"/>
                  </a:solidFill>
                </a:rPr>
                <a:t>强化学习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9F9A929-A1B6-BB05-5152-A704DD5EE7E0}"/>
                </a:ext>
              </a:extLst>
            </p:cNvPr>
            <p:cNvSpPr txBox="1"/>
            <p:nvPr/>
          </p:nvSpPr>
          <p:spPr>
            <a:xfrm>
              <a:off x="9565181" y="2654417"/>
              <a:ext cx="2520000" cy="1992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b="1" i="0" dirty="0">
                  <a:solidFill>
                    <a:srgbClr val="8E7EF0"/>
                  </a:solidFill>
                  <a:effectLst/>
                  <a:latin typeface="Roboto" panose="020F0502020204030204" pitchFamily="2" charset="0"/>
                </a:rPr>
                <a:t>输入数据作为对模型的反馈</a:t>
              </a:r>
              <a:endParaRPr lang="en-US" altLang="zh-CN" sz="1400" b="1" i="0" dirty="0">
                <a:solidFill>
                  <a:srgbClr val="8E7EF0"/>
                </a:solidFill>
                <a:effectLst/>
                <a:latin typeface="Roboto" panose="020F0502020204030204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400" b="0" i="0" dirty="0">
                  <a:solidFill>
                    <a:srgbClr val="222222"/>
                  </a:solidFill>
                  <a:effectLst/>
                  <a:latin typeface="Roboto" panose="020F0502020204030204" pitchFamily="2" charset="0"/>
                </a:rPr>
                <a:t>强调如何基于环境而行动，以取得最大化的预期利益。更加专注于在线规划，需要在探索（未知领域）和遵从（现有知识）之间找到平衡。</a:t>
              </a:r>
              <a:endParaRPr lang="zh-CN" altLang="en-US" sz="1400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AF7DAB3-C242-45B2-F6AE-72BAC11D8B62}"/>
                </a:ext>
              </a:extLst>
            </p:cNvPr>
            <p:cNvCxnSpPr>
              <a:cxnSpLocks/>
            </p:cNvCxnSpPr>
            <p:nvPr/>
          </p:nvCxnSpPr>
          <p:spPr>
            <a:xfrm>
              <a:off x="9565181" y="2504385"/>
              <a:ext cx="2520000" cy="0"/>
            </a:xfrm>
            <a:prstGeom prst="line">
              <a:avLst/>
            </a:prstGeom>
            <a:ln w="6350">
              <a:solidFill>
                <a:srgbClr val="8E7E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44818EBE-DFB6-0CF7-2A9C-CFB7239F4A96}"/>
              </a:ext>
            </a:extLst>
          </p:cNvPr>
          <p:cNvSpPr txBox="1"/>
          <p:nvPr/>
        </p:nvSpPr>
        <p:spPr>
          <a:xfrm>
            <a:off x="3048000" y="803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8E7EF0"/>
                </a:solidFill>
              </a:rPr>
              <a:t>按学习的方式来划分</a:t>
            </a:r>
          </a:p>
        </p:txBody>
      </p:sp>
    </p:spTree>
    <p:extLst>
      <p:ext uri="{BB962C8B-B14F-4D97-AF65-F5344CB8AC3E}">
        <p14:creationId xmlns:p14="http://schemas.microsoft.com/office/powerpoint/2010/main" val="76289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A976DDC-6388-FEA5-F25C-A3E34A45A848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机器学习算法的分类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94632C-7840-D302-732A-7748E6033006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4818EBE-DFB6-0CF7-2A9C-CFB7239F4A96}"/>
              </a:ext>
            </a:extLst>
          </p:cNvPr>
          <p:cNvSpPr txBox="1"/>
          <p:nvPr/>
        </p:nvSpPr>
        <p:spPr>
          <a:xfrm>
            <a:off x="3048000" y="8037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8E7EF0"/>
                </a:solidFill>
              </a:rPr>
              <a:t>按照功能来划分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DA98FCC-3817-CF31-8E6B-886AAC666C3A}"/>
              </a:ext>
            </a:extLst>
          </p:cNvPr>
          <p:cNvGrpSpPr/>
          <p:nvPr/>
        </p:nvGrpSpPr>
        <p:grpSpPr>
          <a:xfrm>
            <a:off x="322263" y="7564395"/>
            <a:ext cx="11693536" cy="5410204"/>
            <a:chOff x="456613" y="1417595"/>
            <a:chExt cx="11693536" cy="5410204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70F3EFC-F59E-748D-3A4D-88C70EF2027B}"/>
                </a:ext>
              </a:extLst>
            </p:cNvPr>
            <p:cNvSpPr txBox="1"/>
            <p:nvPr/>
          </p:nvSpPr>
          <p:spPr>
            <a:xfrm>
              <a:off x="456613" y="2051848"/>
              <a:ext cx="217846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回归算法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606FFBB-EDB9-733A-4627-0B5DCC89201F}"/>
                </a:ext>
              </a:extLst>
            </p:cNvPr>
            <p:cNvSpPr txBox="1"/>
            <p:nvPr/>
          </p:nvSpPr>
          <p:spPr>
            <a:xfrm>
              <a:off x="6096000" y="1486564"/>
              <a:ext cx="46276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基于实例的学习算法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05F86C-2431-E929-543B-0D5C857FED23}"/>
                </a:ext>
              </a:extLst>
            </p:cNvPr>
            <p:cNvSpPr txBox="1"/>
            <p:nvPr/>
          </p:nvSpPr>
          <p:spPr>
            <a:xfrm>
              <a:off x="1211400" y="2999544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正则化算法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BACA21A-1B78-AB95-D129-295DA1258727}"/>
                </a:ext>
              </a:extLst>
            </p:cNvPr>
            <p:cNvSpPr txBox="1"/>
            <p:nvPr/>
          </p:nvSpPr>
          <p:spPr>
            <a:xfrm>
              <a:off x="612520" y="4041550"/>
              <a:ext cx="222378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决策树算法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FE5385F-0ACF-00AB-1D3D-62B18AD82EA1}"/>
                </a:ext>
              </a:extLst>
            </p:cNvPr>
            <p:cNvSpPr txBox="1"/>
            <p:nvPr/>
          </p:nvSpPr>
          <p:spPr>
            <a:xfrm>
              <a:off x="2014263" y="5083556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贝叶斯算法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AA77C0C-D3B6-0ECD-8573-23FC12AFD2E2}"/>
                </a:ext>
              </a:extLst>
            </p:cNvPr>
            <p:cNvSpPr txBox="1"/>
            <p:nvPr/>
          </p:nvSpPr>
          <p:spPr>
            <a:xfrm>
              <a:off x="8269700" y="5796609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基于核的算法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2C1965A-63D7-152F-E00B-04AE38EF42F5}"/>
                </a:ext>
              </a:extLst>
            </p:cNvPr>
            <p:cNvSpPr txBox="1"/>
            <p:nvPr/>
          </p:nvSpPr>
          <p:spPr>
            <a:xfrm>
              <a:off x="701537" y="5911394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聚类算法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47CEF34-EC86-7516-C628-B973C9E6CDFF}"/>
                </a:ext>
              </a:extLst>
            </p:cNvPr>
            <p:cNvSpPr txBox="1"/>
            <p:nvPr/>
          </p:nvSpPr>
          <p:spPr>
            <a:xfrm>
              <a:off x="5526951" y="4816903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关联规则学习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BEA24D5-1668-BCAB-953A-CFFE928C71FD}"/>
                </a:ext>
              </a:extLst>
            </p:cNvPr>
            <p:cNvSpPr txBox="1"/>
            <p:nvPr/>
          </p:nvSpPr>
          <p:spPr>
            <a:xfrm>
              <a:off x="7122004" y="2616790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神经网络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F58C0C0-0CCB-FE5B-5ED9-F0F713A37AFA}"/>
                </a:ext>
              </a:extLst>
            </p:cNvPr>
            <p:cNvSpPr txBox="1"/>
            <p:nvPr/>
          </p:nvSpPr>
          <p:spPr>
            <a:xfrm>
              <a:off x="4146963" y="2499737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深度学习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8C1B23F-023D-6632-DADA-FBFD72A6DEFB}"/>
                </a:ext>
              </a:extLst>
            </p:cNvPr>
            <p:cNvSpPr txBox="1"/>
            <p:nvPr/>
          </p:nvSpPr>
          <p:spPr>
            <a:xfrm>
              <a:off x="2462188" y="1417595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降维算法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E7AC0E06-C9CE-14FE-8651-35E5A7463F67}"/>
                </a:ext>
              </a:extLst>
            </p:cNvPr>
            <p:cNvSpPr txBox="1"/>
            <p:nvPr/>
          </p:nvSpPr>
          <p:spPr>
            <a:xfrm>
              <a:off x="4160700" y="5784288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集成算法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F77CC87-BEF1-15E8-B3EA-371B12AC1E64}"/>
                </a:ext>
              </a:extLst>
            </p:cNvPr>
            <p:cNvSpPr txBox="1"/>
            <p:nvPr/>
          </p:nvSpPr>
          <p:spPr>
            <a:xfrm>
              <a:off x="8228150" y="4210123"/>
              <a:ext cx="2880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其他算法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0057A56-EF3E-C876-2702-F4CA2A4AD0CB}"/>
                </a:ext>
              </a:extLst>
            </p:cNvPr>
            <p:cNvSpPr txBox="1"/>
            <p:nvPr/>
          </p:nvSpPr>
          <p:spPr>
            <a:xfrm>
              <a:off x="3082138" y="3653318"/>
              <a:ext cx="5782850" cy="110799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 dirty="0">
                  <a:solidFill>
                    <a:srgbClr val="8E7EF0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机器学习算法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A0766E1-372C-5F78-A7AC-7ACB4FDA850F}"/>
                </a:ext>
              </a:extLst>
            </p:cNvPr>
            <p:cNvSpPr txBox="1"/>
            <p:nvPr/>
          </p:nvSpPr>
          <p:spPr>
            <a:xfrm>
              <a:off x="4926150" y="6336947"/>
              <a:ext cx="13491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随机森林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30ECE74-0994-C9DE-8567-B4184C62ADEB}"/>
                </a:ext>
              </a:extLst>
            </p:cNvPr>
            <p:cNvSpPr txBox="1"/>
            <p:nvPr/>
          </p:nvSpPr>
          <p:spPr>
            <a:xfrm>
              <a:off x="3095964" y="1973563"/>
              <a:ext cx="1612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主成分分析法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5BE483D-ACFC-2BDD-574C-C3C0623A6044}"/>
                </a:ext>
              </a:extLst>
            </p:cNvPr>
            <p:cNvSpPr txBox="1"/>
            <p:nvPr/>
          </p:nvSpPr>
          <p:spPr>
            <a:xfrm>
              <a:off x="4663832" y="3043377"/>
              <a:ext cx="1846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卷积神经网络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4A1A1E0-D94C-084C-D18F-6C2519606373}"/>
                </a:ext>
              </a:extLst>
            </p:cNvPr>
            <p:cNvSpPr txBox="1"/>
            <p:nvPr/>
          </p:nvSpPr>
          <p:spPr>
            <a:xfrm>
              <a:off x="7663754" y="3263121"/>
              <a:ext cx="1796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反向传播算法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79FCADB-1FF8-F85A-2652-F158036E706B}"/>
                </a:ext>
              </a:extLst>
            </p:cNvPr>
            <p:cNvSpPr txBox="1"/>
            <p:nvPr/>
          </p:nvSpPr>
          <p:spPr>
            <a:xfrm>
              <a:off x="1218406" y="6458467"/>
              <a:ext cx="1846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BC4F8"/>
                  </a:solidFill>
                </a:rPr>
                <a:t>K - </a:t>
              </a:r>
              <a:r>
                <a:rPr lang="zh-CN" altLang="en-US" dirty="0">
                  <a:solidFill>
                    <a:srgbClr val="CBC4F8"/>
                  </a:solidFill>
                </a:rPr>
                <a:t>均值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F6D6909-AB7E-3C4A-A51E-F550095AC97B}"/>
                </a:ext>
              </a:extLst>
            </p:cNvPr>
            <p:cNvSpPr txBox="1"/>
            <p:nvPr/>
          </p:nvSpPr>
          <p:spPr>
            <a:xfrm>
              <a:off x="8903476" y="6355667"/>
              <a:ext cx="1612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支持向量机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4CFFCA6-B0D6-988E-10FA-1B8EC2DEEE47}"/>
                </a:ext>
              </a:extLst>
            </p:cNvPr>
            <p:cNvSpPr txBox="1"/>
            <p:nvPr/>
          </p:nvSpPr>
          <p:spPr>
            <a:xfrm>
              <a:off x="2481331" y="5642781"/>
              <a:ext cx="19458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高斯朴素贝叶斯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31316A5-31DC-0048-BF7E-A3C51844EC9C}"/>
                </a:ext>
              </a:extLst>
            </p:cNvPr>
            <p:cNvSpPr txBox="1"/>
            <p:nvPr/>
          </p:nvSpPr>
          <p:spPr>
            <a:xfrm>
              <a:off x="802439" y="4671788"/>
              <a:ext cx="18439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分类和回归树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9A94881-9FAB-C9D6-9F57-6F97FD66F22C}"/>
                </a:ext>
              </a:extLst>
            </p:cNvPr>
            <p:cNvSpPr txBox="1"/>
            <p:nvPr/>
          </p:nvSpPr>
          <p:spPr>
            <a:xfrm>
              <a:off x="1845176" y="3583348"/>
              <a:ext cx="1612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最小角回归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5E7A702-19D3-3CA5-CE66-5E28D1B7B743}"/>
                </a:ext>
              </a:extLst>
            </p:cNvPr>
            <p:cNvSpPr txBox="1"/>
            <p:nvPr/>
          </p:nvSpPr>
          <p:spPr>
            <a:xfrm>
              <a:off x="7603625" y="2041690"/>
              <a:ext cx="16124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BC4F8"/>
                  </a:solidFill>
                </a:rPr>
                <a:t>K - </a:t>
              </a:r>
              <a:r>
                <a:rPr lang="zh-CN" altLang="en-US" dirty="0">
                  <a:solidFill>
                    <a:srgbClr val="CBC4F8"/>
                  </a:solidFill>
                </a:rPr>
                <a:t>邻近算法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FCD7320-9A83-46FE-0FF7-6D5BA1CDEC9E}"/>
                </a:ext>
              </a:extLst>
            </p:cNvPr>
            <p:cNvSpPr txBox="1"/>
            <p:nvPr/>
          </p:nvSpPr>
          <p:spPr>
            <a:xfrm>
              <a:off x="811693" y="2601542"/>
              <a:ext cx="14683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线性回归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7AD2413-1803-1FD6-F716-B87AF42EF33D}"/>
                </a:ext>
              </a:extLst>
            </p:cNvPr>
            <p:cNvSpPr txBox="1"/>
            <p:nvPr/>
          </p:nvSpPr>
          <p:spPr>
            <a:xfrm>
              <a:off x="8518800" y="4856454"/>
              <a:ext cx="22987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自然语言处理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998028B-D692-A385-45C3-83EE5D27BDF1}"/>
                </a:ext>
              </a:extLst>
            </p:cNvPr>
            <p:cNvSpPr txBox="1"/>
            <p:nvPr/>
          </p:nvSpPr>
          <p:spPr>
            <a:xfrm>
              <a:off x="10698174" y="4495172"/>
              <a:ext cx="1451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CBC4F8"/>
                  </a:solidFill>
                </a:rPr>
                <a:t>推荐系统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DAF5E266-1C3E-ACC3-B263-A3A0DF387187}"/>
                </a:ext>
              </a:extLst>
            </p:cNvPr>
            <p:cNvSpPr txBox="1"/>
            <p:nvPr/>
          </p:nvSpPr>
          <p:spPr>
            <a:xfrm>
              <a:off x="10002453" y="3822874"/>
              <a:ext cx="18462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CBC4F8"/>
                  </a:solidFill>
                </a:rPr>
                <a:t>计算机视觉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6DF0CC90-AFFF-AF32-6623-C3B88BDDA2D5}"/>
                </a:ext>
              </a:extLst>
            </p:cNvPr>
            <p:cNvSpPr txBox="1"/>
            <p:nvPr/>
          </p:nvSpPr>
          <p:spPr>
            <a:xfrm>
              <a:off x="6078142" y="5385620"/>
              <a:ext cx="1777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 err="1">
                  <a:solidFill>
                    <a:srgbClr val="CBC4F8"/>
                  </a:solidFill>
                </a:rPr>
                <a:t>Apriori</a:t>
              </a:r>
              <a:r>
                <a:rPr lang="en-US" altLang="zh-CN" dirty="0">
                  <a:solidFill>
                    <a:srgbClr val="CBC4F8"/>
                  </a:solidFill>
                </a:rPr>
                <a:t> </a:t>
              </a:r>
              <a:r>
                <a:rPr lang="zh-CN" altLang="en-US" dirty="0">
                  <a:solidFill>
                    <a:srgbClr val="CBC4F8"/>
                  </a:solidFill>
                </a:rPr>
                <a:t>算法</a:t>
              </a:r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1BB5840B-F313-0DCE-6579-C6F137AB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0" y="1033539"/>
            <a:ext cx="11693141" cy="557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0099B1-ACB0-739C-4051-0402122D87D3}"/>
              </a:ext>
            </a:extLst>
          </p:cNvPr>
          <p:cNvGrpSpPr/>
          <p:nvPr/>
        </p:nvGrpSpPr>
        <p:grpSpPr>
          <a:xfrm>
            <a:off x="370054" y="1856777"/>
            <a:ext cx="11437149" cy="4849855"/>
            <a:chOff x="370054" y="1755177"/>
            <a:chExt cx="11437149" cy="4849855"/>
          </a:xfrm>
        </p:grpSpPr>
        <p:pic>
          <p:nvPicPr>
            <p:cNvPr id="4" name="图片 3" descr="图片包含 QR 代码&#10;&#10;描述已自动生成">
              <a:extLst>
                <a:ext uri="{FF2B5EF4-FFF2-40B4-BE49-F238E27FC236}">
                  <a16:creationId xmlns:a16="http://schemas.microsoft.com/office/drawing/2014/main" id="{EEBE7D32-D4C9-4E16-5AC1-3AE17414A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054" y="2001317"/>
              <a:ext cx="6487887" cy="4132783"/>
            </a:xfrm>
            <a:prstGeom prst="rect">
              <a:avLst/>
            </a:prstGeom>
          </p:spPr>
        </p:pic>
        <p:pic>
          <p:nvPicPr>
            <p:cNvPr id="6" name="图片 5" descr="图示&#10;&#10;描述已自动生成">
              <a:extLst>
                <a:ext uri="{FF2B5EF4-FFF2-40B4-BE49-F238E27FC236}">
                  <a16:creationId xmlns:a16="http://schemas.microsoft.com/office/drawing/2014/main" id="{96D88D1F-F8E5-CDD4-DB38-7CAAD999C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901" y="1755177"/>
              <a:ext cx="4733302" cy="4193706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FCA8DE0-04AA-F839-D4EC-B2E704F0577C}"/>
                </a:ext>
              </a:extLst>
            </p:cNvPr>
            <p:cNvSpPr txBox="1"/>
            <p:nvPr/>
          </p:nvSpPr>
          <p:spPr>
            <a:xfrm>
              <a:off x="1397847" y="6235700"/>
              <a:ext cx="443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altLang="zh-CN" dirty="0">
                  <a:solidFill>
                    <a:srgbClr val="8E7EF0"/>
                  </a:solidFill>
                </a:rPr>
                <a:t>AI</a:t>
              </a:r>
              <a:r>
                <a:rPr lang="zh-CN" altLang="en-US" dirty="0">
                  <a:solidFill>
                    <a:srgbClr val="8E7EF0"/>
                  </a:solidFill>
                </a:rPr>
                <a:t>、</a:t>
              </a:r>
              <a:r>
                <a:rPr lang="it-IT" altLang="zh-CN" dirty="0">
                  <a:solidFill>
                    <a:srgbClr val="8E7EF0"/>
                  </a:solidFill>
                </a:rPr>
                <a:t>ML</a:t>
              </a:r>
              <a:r>
                <a:rPr lang="zh-CN" altLang="en-US" dirty="0">
                  <a:solidFill>
                    <a:srgbClr val="8E7EF0"/>
                  </a:solidFill>
                </a:rPr>
                <a:t>、</a:t>
              </a:r>
              <a:r>
                <a:rPr lang="it-IT" altLang="zh-CN" dirty="0">
                  <a:solidFill>
                    <a:srgbClr val="8E7EF0"/>
                  </a:solidFill>
                </a:rPr>
                <a:t>DL</a:t>
              </a:r>
              <a:r>
                <a:rPr lang="zh-CN" altLang="en-US" dirty="0">
                  <a:solidFill>
                    <a:srgbClr val="8E7EF0"/>
                  </a:solidFill>
                </a:rPr>
                <a:t>、</a:t>
              </a:r>
              <a:r>
                <a:rPr lang="it-IT" altLang="zh-CN" dirty="0">
                  <a:solidFill>
                    <a:srgbClr val="8E7EF0"/>
                  </a:solidFill>
                </a:rPr>
                <a:t>Generative AI </a:t>
              </a:r>
              <a:r>
                <a:rPr lang="zh-CN" altLang="en-US" dirty="0">
                  <a:solidFill>
                    <a:srgbClr val="8E7EF0"/>
                  </a:solidFill>
                </a:rPr>
                <a:t>发展历程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1F478C-2883-E977-5626-8B46797937BE}"/>
                </a:ext>
              </a:extLst>
            </p:cNvPr>
            <p:cNvSpPr txBox="1"/>
            <p:nvPr/>
          </p:nvSpPr>
          <p:spPr>
            <a:xfrm>
              <a:off x="7224402" y="6203434"/>
              <a:ext cx="4432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altLang="zh-CN" dirty="0">
                  <a:solidFill>
                    <a:srgbClr val="8E7EF0"/>
                  </a:solidFill>
                </a:rPr>
                <a:t>AI</a:t>
              </a:r>
              <a:r>
                <a:rPr lang="zh-CN" altLang="en-US" dirty="0">
                  <a:solidFill>
                    <a:srgbClr val="8E7EF0"/>
                  </a:solidFill>
                </a:rPr>
                <a:t>、</a:t>
              </a:r>
              <a:r>
                <a:rPr lang="it-IT" altLang="zh-CN" dirty="0">
                  <a:solidFill>
                    <a:srgbClr val="8E7EF0"/>
                  </a:solidFill>
                </a:rPr>
                <a:t>ML</a:t>
              </a:r>
              <a:r>
                <a:rPr lang="zh-CN" altLang="en-US" dirty="0">
                  <a:solidFill>
                    <a:srgbClr val="8E7EF0"/>
                  </a:solidFill>
                </a:rPr>
                <a:t>、</a:t>
              </a:r>
              <a:r>
                <a:rPr lang="it-IT" altLang="zh-CN" dirty="0">
                  <a:solidFill>
                    <a:srgbClr val="8E7EF0"/>
                  </a:solidFill>
                </a:rPr>
                <a:t>DL</a:t>
              </a:r>
              <a:r>
                <a:rPr lang="zh-CN" altLang="en-US" dirty="0">
                  <a:solidFill>
                    <a:srgbClr val="8E7EF0"/>
                  </a:solidFill>
                </a:rPr>
                <a:t>、</a:t>
              </a:r>
              <a:r>
                <a:rPr lang="it-IT" altLang="zh-CN" dirty="0">
                  <a:solidFill>
                    <a:srgbClr val="8E7EF0"/>
                  </a:solidFill>
                </a:rPr>
                <a:t>Generative AI </a:t>
              </a:r>
              <a:r>
                <a:rPr lang="zh-CN" altLang="en-US" dirty="0">
                  <a:solidFill>
                    <a:srgbClr val="8E7EF0"/>
                  </a:solidFill>
                </a:rPr>
                <a:t>关系图</a:t>
              </a: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218094C-4345-5A38-141F-771DABA9BB9E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AI</a:t>
            </a: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ML</a:t>
            </a: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、</a:t>
            </a: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DL</a:t>
            </a: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、</a:t>
            </a:r>
            <a:r>
              <a:rPr lang="it-IT" altLang="zh-CN" dirty="0">
                <a:solidFill>
                  <a:srgbClr val="8E7EF0"/>
                </a:solidFill>
              </a:rPr>
              <a:t> AIGC</a:t>
            </a:r>
            <a:endParaRPr lang="zh-CN" altLang="en-US" dirty="0">
              <a:solidFill>
                <a:srgbClr val="8E7EF0"/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F9FC98-6EFB-ED2B-FFAA-2D294712E908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ADC2966-0443-F1A8-0C64-16F19B3DFFED}"/>
              </a:ext>
            </a:extLst>
          </p:cNvPr>
          <p:cNvGrpSpPr/>
          <p:nvPr/>
        </p:nvGrpSpPr>
        <p:grpSpPr>
          <a:xfrm>
            <a:off x="565997" y="677342"/>
            <a:ext cx="5695103" cy="1525739"/>
            <a:chOff x="565997" y="677342"/>
            <a:chExt cx="5695103" cy="1525739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F2C4708-9D54-3344-B2A3-A5E97CF86D50}"/>
                </a:ext>
              </a:extLst>
            </p:cNvPr>
            <p:cNvSpPr txBox="1"/>
            <p:nvPr/>
          </p:nvSpPr>
          <p:spPr>
            <a:xfrm>
              <a:off x="565997" y="677342"/>
              <a:ext cx="5530003" cy="15257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8E7EF0"/>
                  </a:solidFill>
                  <a:latin typeface="+mn-ea"/>
                </a:rPr>
                <a:t>人工智能，</a:t>
              </a:r>
              <a:r>
                <a:rPr lang="en-US" altLang="zh-CN" sz="1600" dirty="0">
                  <a:solidFill>
                    <a:srgbClr val="8E7EF0"/>
                  </a:solidFill>
                  <a:latin typeface="+mn-ea"/>
                </a:rPr>
                <a:t>Artificial intelligence</a:t>
              </a:r>
              <a:r>
                <a:rPr lang="zh-CN" altLang="en-US" sz="1600" dirty="0">
                  <a:solidFill>
                    <a:srgbClr val="8E7EF0"/>
                  </a:solidFill>
                  <a:latin typeface="+mn-ea"/>
                </a:rPr>
                <a:t>，</a:t>
              </a:r>
              <a:r>
                <a:rPr lang="en-US" altLang="zh-CN" sz="1600" dirty="0">
                  <a:solidFill>
                    <a:srgbClr val="8E7EF0"/>
                  </a:solidFill>
                  <a:latin typeface="+mn-ea"/>
                </a:rPr>
                <a:t>AL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8E7EF0"/>
                  </a:solidFill>
                  <a:latin typeface="+mn-ea"/>
                </a:rPr>
                <a:t>机器学习，</a:t>
              </a:r>
              <a:r>
                <a:rPr lang="en-US" altLang="zh-CN" sz="1600" dirty="0">
                  <a:solidFill>
                    <a:srgbClr val="8E7EF0"/>
                  </a:solidFill>
                  <a:latin typeface="+mn-ea"/>
                </a:rPr>
                <a:t>Machine Learning</a:t>
              </a:r>
              <a:r>
                <a:rPr lang="zh-CN" altLang="en-US" sz="1600" dirty="0">
                  <a:solidFill>
                    <a:srgbClr val="8E7EF0"/>
                  </a:solidFill>
                  <a:latin typeface="+mn-ea"/>
                </a:rPr>
                <a:t>，</a:t>
              </a:r>
              <a:r>
                <a:rPr lang="en-US" altLang="zh-CN" sz="1600" dirty="0">
                  <a:solidFill>
                    <a:srgbClr val="8E7EF0"/>
                  </a:solidFill>
                  <a:latin typeface="+mn-ea"/>
                </a:rPr>
                <a:t>ML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8E7EF0"/>
                  </a:solidFill>
                  <a:latin typeface="+mn-ea"/>
                </a:rPr>
                <a:t>深度学习，</a:t>
              </a:r>
              <a:r>
                <a:rPr lang="en-US" altLang="zh-CN" sz="1600" b="0" i="0" dirty="0">
                  <a:solidFill>
                    <a:srgbClr val="8E7EF0"/>
                  </a:solidFill>
                  <a:effectLst/>
                  <a:latin typeface="+mn-ea"/>
                </a:rPr>
                <a:t>Deep learning</a:t>
              </a:r>
              <a:r>
                <a:rPr lang="zh-CN" altLang="en-US" sz="1600" dirty="0">
                  <a:solidFill>
                    <a:srgbClr val="8E7EF0"/>
                  </a:solidFill>
                  <a:latin typeface="+mn-ea"/>
                </a:rPr>
                <a:t>，</a:t>
              </a:r>
              <a:r>
                <a:rPr lang="en-US" altLang="zh-CN" sz="1600" dirty="0">
                  <a:solidFill>
                    <a:srgbClr val="8E7EF0"/>
                  </a:solidFill>
                  <a:latin typeface="+mn-ea"/>
                </a:rPr>
                <a:t>DL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rgbClr val="8E7EF0"/>
                  </a:solidFill>
                  <a:latin typeface="+mn-ea"/>
                </a:rPr>
                <a:t>AIGC</a:t>
              </a:r>
              <a:r>
                <a:rPr lang="zh-CN" altLang="en-US" sz="1600" dirty="0">
                  <a:solidFill>
                    <a:srgbClr val="8E7EF0"/>
                  </a:solidFill>
                  <a:latin typeface="+mn-ea"/>
                </a:rPr>
                <a:t>，</a:t>
              </a:r>
              <a:r>
                <a:rPr lang="en-US" altLang="zh-CN" sz="1600" dirty="0">
                  <a:solidFill>
                    <a:srgbClr val="8E7EF0"/>
                  </a:solidFill>
                  <a:latin typeface="+mn-ea"/>
                </a:rPr>
                <a:t>Artificial Intelligence Generated Content</a:t>
              </a:r>
              <a:r>
                <a:rPr lang="zh-CN" altLang="en-US" sz="1600" dirty="0">
                  <a:solidFill>
                    <a:srgbClr val="8E7EF0"/>
                  </a:solidFill>
                  <a:latin typeface="+mn-ea"/>
                </a:rPr>
                <a:t>，</a:t>
              </a:r>
              <a:r>
                <a:rPr lang="en-US" altLang="zh-CN" sz="1600" dirty="0">
                  <a:solidFill>
                    <a:srgbClr val="8E7EF0"/>
                  </a:solidFill>
                  <a:latin typeface="+mn-ea"/>
                </a:rPr>
                <a:t>AIGC</a:t>
              </a:r>
              <a:endParaRPr lang="zh-CN" altLang="en-US" sz="1600" dirty="0">
                <a:solidFill>
                  <a:srgbClr val="8E7EF0"/>
                </a:solidFill>
                <a:latin typeface="+mn-ea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07BD4E4-E393-3E0F-8ACB-700E02198B7E}"/>
                </a:ext>
              </a:extLst>
            </p:cNvPr>
            <p:cNvSpPr/>
            <p:nvPr/>
          </p:nvSpPr>
          <p:spPr>
            <a:xfrm>
              <a:off x="565997" y="677342"/>
              <a:ext cx="5695103" cy="152573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4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590769-BAF8-307C-C60D-B90005AF84BC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2BFA6AF-63DB-5821-1F14-53D03618B094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33668C-F724-BEC5-0AA0-7549CF034EB3}"/>
              </a:ext>
            </a:extLst>
          </p:cNvPr>
          <p:cNvSpPr txBox="1"/>
          <p:nvPr/>
        </p:nvSpPr>
        <p:spPr>
          <a:xfrm>
            <a:off x="311150" y="657225"/>
            <a:ext cx="11569700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8E7EF0"/>
                </a:solidFill>
              </a:rPr>
              <a:t>文字资料</a:t>
            </a:r>
            <a:endParaRPr lang="en-US" altLang="zh-CN" b="1" dirty="0">
              <a:solidFill>
                <a:srgbClr val="8E7EF0"/>
              </a:solidFill>
            </a:endParaRPr>
          </a:p>
          <a:p>
            <a:endParaRPr lang="en-US" altLang="zh-CN" b="1" dirty="0">
              <a:solidFill>
                <a:srgbClr val="8E7E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神经网络与深度学习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邱锡鹏 </a:t>
            </a: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https://nndl.github.io/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https://medium.com/@ageitgey/machine-learning-is-fun-80ea3ec3c471#.ak1of1xbg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/>
              </a:rPr>
              <a:t>https://synoptek.com/insights/it-blogs/data-insights/ai-ml-dl-and-generative-ai-face-off-a-comparative-analysis/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5"/>
              </a:rPr>
              <a:t>https://feisky.xyz/machine-learning/basic.html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hlinkClick r:id="rId6"/>
              </a:rPr>
              <a:t>https://cloud.google.com/learn/what-is-artificial-intelligence?hl=zh-cn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b="1" dirty="0">
                <a:solidFill>
                  <a:srgbClr val="8E7EF0"/>
                </a:solidFill>
              </a:rPr>
              <a:t>视频资料</a:t>
            </a:r>
            <a:endParaRPr lang="en-US" altLang="zh-CN" b="1" dirty="0">
              <a:solidFill>
                <a:srgbClr val="8E7EF0"/>
              </a:solidFill>
            </a:endParaRPr>
          </a:p>
          <a:p>
            <a:endParaRPr lang="en-US" altLang="zh-CN" b="1" dirty="0">
              <a:solidFill>
                <a:srgbClr val="8E7E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机器能像人一样思考吗？人工智能（一）机器学习和神经网络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hlinkClick r:id="rId7"/>
              </a:rPr>
              <a:t>https://www.youtube.com/watch?v=5A9bmW1qTpk&amp;t=485s&amp;ab_channel=%E6%9D%8E%E6%B0%B8%E4%B9%90%E8%80%81%E5%B8%88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人脸识别啥原理？人工智能（二）卷积神经网络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hlinkClick r:id="rId8"/>
              </a:rPr>
              <a:t>https://www.youtube.com/watch?v=AFlIM0jSI9I&amp;t=543s&amp;ab_channel=%E6%9D%8E%E6%B0%B8%E4%B9%90%E8%80%81%E5%B8%88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“神经网络”是什么？如何直观理解它的能力极限？它是如何无限逼近真理的？</a:t>
            </a:r>
            <a:r>
              <a:rPr lang="en-US" altLang="zh-CN" sz="1600" b="1" dirty="0">
                <a:solidFill>
                  <a:schemeClr val="tx1">
                    <a:lumMod val="50000"/>
                    <a:lumOff val="50000"/>
                  </a:schemeClr>
                </a:solidFill>
                <a:hlinkClick r:id="rId9"/>
              </a:rPr>
              <a:t>https://www.youtube.com/watch?v=MU03tMR1-CU&amp;list=PLxIHUhMHF8okwhq8poRuiHBChWjkVUHLL&amp;index=3&amp;ab_channel=%E7%8E%8B%E6%9C%A8%E5%A4%B4%E5%AD%A6%E7%A7%91%E5%AD%A6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5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422F35-23CC-8F53-A818-E98C8D57C6BA}"/>
              </a:ext>
            </a:extLst>
          </p:cNvPr>
          <p:cNvSpPr txBox="1"/>
          <p:nvPr/>
        </p:nvSpPr>
        <p:spPr>
          <a:xfrm>
            <a:off x="2120692" y="7204214"/>
            <a:ext cx="79506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CN" sz="9600" dirty="0">
                <a:solidFill>
                  <a:srgbClr val="8E7EF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rPr>
              <a:t>THANKS</a:t>
            </a:r>
            <a:endParaRPr lang="zh-CN" altLang="en-US" sz="9600" dirty="0">
              <a:latin typeface="方正超粗黑简体" panose="03000509000000000000" pitchFamily="65" charset="-122"/>
              <a:ea typeface="方正超粗黑简体" panose="03000509000000000000" pitchFamily="65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ECC3F6-1359-359E-029D-4D03D5A0A3CA}"/>
              </a:ext>
            </a:extLst>
          </p:cNvPr>
          <p:cNvSpPr txBox="1"/>
          <p:nvPr/>
        </p:nvSpPr>
        <p:spPr>
          <a:xfrm>
            <a:off x="4808883" y="5595730"/>
            <a:ext cx="2574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woodwhales.cn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ECD1F98-40CA-B73E-B86C-8575E18F8EF0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1D7B6C-E980-0872-05C5-EBE3D4954E8E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机器学习知识科普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A4D625-CCD4-CCA8-AC28-12325624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79" y="2145681"/>
            <a:ext cx="9236241" cy="25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3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5C7B59-DCA1-6F96-6D5D-DBBEDCEF4460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生活中的问题</a:t>
            </a: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1</a:t>
            </a:r>
            <a:endParaRPr lang="zh-CN" altLang="en-US" dirty="0">
              <a:solidFill>
                <a:srgbClr val="8E7EF0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B9BDFC-797B-AAE7-3141-4717655F7AAE}"/>
              </a:ext>
            </a:extLst>
          </p:cNvPr>
          <p:cNvSpPr txBox="1"/>
          <p:nvPr/>
        </p:nvSpPr>
        <p:spPr>
          <a:xfrm>
            <a:off x="3380231" y="1234642"/>
            <a:ext cx="7604740" cy="106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第一档用气量为</a:t>
            </a:r>
            <a:r>
              <a:rPr lang="en-US" altLang="zh-CN" dirty="0">
                <a:cs typeface="+mn-ea"/>
                <a:sym typeface="+mn-lt"/>
              </a:rPr>
              <a:t>0-350</a:t>
            </a:r>
            <a:r>
              <a:rPr lang="zh-CN" altLang="en-US" dirty="0">
                <a:cs typeface="+mn-ea"/>
                <a:sym typeface="+mn-lt"/>
              </a:rPr>
              <a:t>（含）立方米，气价为</a:t>
            </a:r>
            <a:r>
              <a:rPr lang="en-US" altLang="zh-CN" dirty="0">
                <a:cs typeface="+mn-ea"/>
                <a:sym typeface="+mn-lt"/>
              </a:rPr>
              <a:t>2.61</a:t>
            </a:r>
            <a:r>
              <a:rPr lang="zh-CN" altLang="en-US" dirty="0">
                <a:cs typeface="+mn-ea"/>
                <a:sym typeface="+mn-lt"/>
              </a:rPr>
              <a:t>元</a:t>
            </a:r>
            <a:r>
              <a:rPr lang="en-US" altLang="zh-CN" dirty="0">
                <a:cs typeface="+mn-ea"/>
                <a:sym typeface="+mn-lt"/>
              </a:rPr>
              <a:t>/m³</a:t>
            </a:r>
            <a:r>
              <a:rPr lang="zh-CN" altLang="en-US" dirty="0">
                <a:cs typeface="+mn-ea"/>
                <a:sym typeface="+mn-lt"/>
              </a:rPr>
              <a:t>； 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第二档用气量在</a:t>
            </a:r>
            <a:r>
              <a:rPr lang="en-US" altLang="zh-CN" dirty="0">
                <a:cs typeface="+mn-ea"/>
                <a:sym typeface="+mn-lt"/>
              </a:rPr>
              <a:t>350-500</a:t>
            </a:r>
            <a:r>
              <a:rPr lang="zh-CN" altLang="en-US" dirty="0">
                <a:cs typeface="+mn-ea"/>
                <a:sym typeface="+mn-lt"/>
              </a:rPr>
              <a:t>（含）立方米之间，气价为每立方米</a:t>
            </a:r>
            <a:r>
              <a:rPr lang="en-US" altLang="zh-CN" dirty="0">
                <a:cs typeface="+mn-ea"/>
                <a:sym typeface="+mn-lt"/>
              </a:rPr>
              <a:t>2.83</a:t>
            </a:r>
            <a:r>
              <a:rPr lang="zh-CN" altLang="en-US" dirty="0">
                <a:cs typeface="+mn-ea"/>
                <a:sym typeface="+mn-lt"/>
              </a:rPr>
              <a:t>元</a:t>
            </a:r>
            <a:r>
              <a:rPr lang="en-US" altLang="zh-CN" dirty="0">
                <a:cs typeface="+mn-ea"/>
                <a:sym typeface="+mn-lt"/>
              </a:rPr>
              <a:t>/m³</a:t>
            </a:r>
            <a:r>
              <a:rPr lang="zh-CN" altLang="en-US" dirty="0">
                <a:cs typeface="+mn-ea"/>
                <a:sym typeface="+mn-lt"/>
              </a:rPr>
              <a:t>；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cs typeface="+mn-ea"/>
                <a:sym typeface="+mn-lt"/>
              </a:rPr>
              <a:t>第三档用气量为</a:t>
            </a:r>
            <a:r>
              <a:rPr lang="en-US" altLang="zh-CN" dirty="0">
                <a:cs typeface="+mn-ea"/>
                <a:sym typeface="+mn-lt"/>
              </a:rPr>
              <a:t>500</a:t>
            </a:r>
            <a:r>
              <a:rPr lang="zh-CN" altLang="en-US" dirty="0">
                <a:cs typeface="+mn-ea"/>
                <a:sym typeface="+mn-lt"/>
              </a:rPr>
              <a:t>立方米以上，气价为每立方米</a:t>
            </a:r>
            <a:r>
              <a:rPr lang="en-US" altLang="zh-CN" dirty="0">
                <a:cs typeface="+mn-ea"/>
                <a:sym typeface="+mn-lt"/>
              </a:rPr>
              <a:t>4.23</a:t>
            </a:r>
            <a:r>
              <a:rPr lang="zh-CN" altLang="en-US" dirty="0">
                <a:cs typeface="+mn-ea"/>
                <a:sym typeface="+mn-lt"/>
              </a:rPr>
              <a:t>元</a:t>
            </a:r>
            <a:r>
              <a:rPr lang="en-US" altLang="zh-CN" dirty="0">
                <a:cs typeface="+mn-ea"/>
                <a:sym typeface="+mn-lt"/>
              </a:rPr>
              <a:t>/m³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793868-7EE7-4D6B-EEFB-DC2DE4742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05986"/>
              </p:ext>
            </p:extLst>
          </p:nvPr>
        </p:nvGraphicFramePr>
        <p:xfrm>
          <a:off x="3459970" y="2386772"/>
          <a:ext cx="7658793" cy="156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931">
                  <a:extLst>
                    <a:ext uri="{9D8B030D-6E8A-4147-A177-3AD203B41FA5}">
                      <a16:colId xmlns:a16="http://schemas.microsoft.com/office/drawing/2014/main" val="3891585261"/>
                    </a:ext>
                  </a:extLst>
                </a:gridCol>
                <a:gridCol w="2552931">
                  <a:extLst>
                    <a:ext uri="{9D8B030D-6E8A-4147-A177-3AD203B41FA5}">
                      <a16:colId xmlns:a16="http://schemas.microsoft.com/office/drawing/2014/main" val="2160757035"/>
                    </a:ext>
                  </a:extLst>
                </a:gridCol>
                <a:gridCol w="2552931">
                  <a:extLst>
                    <a:ext uri="{9D8B030D-6E8A-4147-A177-3AD203B41FA5}">
                      <a16:colId xmlns:a16="http://schemas.microsoft.com/office/drawing/2014/main" val="3124961812"/>
                    </a:ext>
                  </a:extLst>
                </a:gridCol>
              </a:tblGrid>
              <a:tr h="3835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solidFill>
                            <a:srgbClr val="8E7EF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分档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solidFill>
                            <a:srgbClr val="8E7EF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用气量（立方米）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solidFill>
                            <a:srgbClr val="8E7EF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价格（元</a:t>
                      </a:r>
                      <a:r>
                        <a:rPr lang="en-US" altLang="zh-CN" dirty="0">
                          <a:solidFill>
                            <a:srgbClr val="8E7EF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/</a:t>
                      </a:r>
                      <a:r>
                        <a:rPr lang="zh-CN" altLang="en-US" dirty="0">
                          <a:solidFill>
                            <a:srgbClr val="8E7EF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立方米）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058292"/>
                  </a:ext>
                </a:extLst>
              </a:tr>
              <a:tr h="3835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第一档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0-350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（含）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2.61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908759"/>
                  </a:ext>
                </a:extLst>
              </a:tr>
              <a:tr h="3835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第二档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350-500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（含）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2.83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375669"/>
                  </a:ext>
                </a:extLst>
              </a:tr>
              <a:tr h="383567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第三档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500</a:t>
                      </a:r>
                      <a:r>
                        <a:rPr lang="zh-CN" altLang="en-US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以上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4.23</a:t>
                      </a:r>
                      <a:endParaRPr lang="zh-CN" altLang="en-US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40240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90E78B2-A019-D5C7-D4D5-FA76970EF758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F84754C-5A17-103C-6387-593947AB1B4B}"/>
              </a:ext>
            </a:extLst>
          </p:cNvPr>
          <p:cNvGrpSpPr/>
          <p:nvPr/>
        </p:nvGrpSpPr>
        <p:grpSpPr>
          <a:xfrm>
            <a:off x="641572" y="1053367"/>
            <a:ext cx="2209770" cy="5304757"/>
            <a:chOff x="739391" y="1183167"/>
            <a:chExt cx="1999057" cy="4798923"/>
          </a:xfrm>
        </p:grpSpPr>
        <p:pic>
          <p:nvPicPr>
            <p:cNvPr id="6" name="图片 5" descr="图形用户界面, 文本, 应用程序&#10;&#10;描述已自动生成">
              <a:extLst>
                <a:ext uri="{FF2B5EF4-FFF2-40B4-BE49-F238E27FC236}">
                  <a16:creationId xmlns:a16="http://schemas.microsoft.com/office/drawing/2014/main" id="{C1AE0457-3BB3-83CB-2E2E-07AA031EE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26" r="1106"/>
            <a:stretch/>
          </p:blipFill>
          <p:spPr>
            <a:xfrm>
              <a:off x="739391" y="1675381"/>
              <a:ext cx="1999057" cy="4306709"/>
            </a:xfrm>
            <a:prstGeom prst="rect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AEFE3C2-6B33-98B4-995F-055E0718D9DB}"/>
                </a:ext>
              </a:extLst>
            </p:cNvPr>
            <p:cNvSpPr txBox="1"/>
            <p:nvPr/>
          </p:nvSpPr>
          <p:spPr>
            <a:xfrm>
              <a:off x="844789" y="1183167"/>
              <a:ext cx="1788260" cy="419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北京燃气小程序</a:t>
              </a:r>
              <a:endParaRPr lang="en-US" altLang="zh-CN" sz="1050" dirty="0"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cs typeface="+mn-ea"/>
                  <a:sym typeface="+mn-lt"/>
                </a:rPr>
                <a:t>在线咨询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97D2C8-3FE6-BC8F-CD83-FF30EFBECD21}"/>
                  </a:ext>
                </a:extLst>
              </p:cNvPr>
              <p:cNvSpPr txBox="1"/>
              <p:nvPr/>
            </p:nvSpPr>
            <p:spPr>
              <a:xfrm>
                <a:off x="3496942" y="5201405"/>
                <a:ext cx="7833300" cy="10611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2.61</m:t>
                              </m:r>
                              <m:r>
                                <a:rPr lang="en-US" altLang="zh-CN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  0 ≤</m:t>
                              </m:r>
                              <m:r>
                                <a:rPr lang="en-US" altLang="zh-CN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&lt;350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2.61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350 +2.61(</m:t>
                              </m:r>
                              <m:r>
                                <a:rPr lang="en-US" altLang="zh-CN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−350)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350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&lt;</m:t>
                              </m:r>
                              <m:r>
                                <a:rPr lang="en-US" altLang="zh-CN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500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2.61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×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350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+2.61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 ×(500−350) +4.23(</m:t>
                              </m:r>
                              <m:r>
                                <a:rPr lang="en-US" altLang="zh-CN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−500)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,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500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&lt;</m:t>
                              </m:r>
                              <m:r>
                                <a:rPr lang="en-US" altLang="zh-CN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297D2C8-3FE6-BC8F-CD83-FF30EFBEC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942" y="5201405"/>
                <a:ext cx="7833300" cy="1061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AB41F080-4A3F-BE8E-D5BE-04076A599517}"/>
              </a:ext>
            </a:extLst>
          </p:cNvPr>
          <p:cNvSpPr txBox="1"/>
          <p:nvPr/>
        </p:nvSpPr>
        <p:spPr>
          <a:xfrm>
            <a:off x="3496942" y="653284"/>
            <a:ext cx="5198116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居民家庭生活用气价格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0C0E5DF-53BC-66F6-01AE-7A752204F553}"/>
              </a:ext>
            </a:extLst>
          </p:cNvPr>
          <p:cNvGrpSpPr/>
          <p:nvPr/>
        </p:nvGrpSpPr>
        <p:grpSpPr>
          <a:xfrm>
            <a:off x="3399750" y="4198996"/>
            <a:ext cx="7445263" cy="856832"/>
            <a:chOff x="3399750" y="4038871"/>
            <a:chExt cx="7445263" cy="856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7255B5C-04C1-87F5-571F-2869A8BD063A}"/>
                    </a:ext>
                  </a:extLst>
                </p:cNvPr>
                <p:cNvSpPr txBox="1"/>
                <p:nvPr/>
              </p:nvSpPr>
              <p:spPr>
                <a:xfrm>
                  <a:off x="3399750" y="4038871"/>
                  <a:ext cx="7445263" cy="3961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从上表，可得：居民家庭生活用气量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 与 价格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en-US" altLang="zh-CN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rgbClr val="8E7EF0"/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cs typeface="+mn-ea"/>
                      <a:sym typeface="+mn-lt"/>
                    </a:rPr>
                    <a:t>的函数关系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7255B5C-04C1-87F5-571F-2869A8BD0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9750" y="4038871"/>
                  <a:ext cx="7445263" cy="396134"/>
                </a:xfrm>
                <a:prstGeom prst="rect">
                  <a:avLst/>
                </a:prstGeom>
                <a:blipFill>
                  <a:blip r:embed="rId4"/>
                  <a:stretch>
                    <a:fillRect l="-737" t="-1538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7A0C9C-DF90-7124-D328-B8192308B345}"/>
                    </a:ext>
                  </a:extLst>
                </p:cNvPr>
                <p:cNvSpPr txBox="1"/>
                <p:nvPr/>
              </p:nvSpPr>
              <p:spPr>
                <a:xfrm>
                  <a:off x="6029626" y="4501493"/>
                  <a:ext cx="2045013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rgbClr val="8E7EF0"/>
                      </a:solidFill>
                      <a:cs typeface="+mn-ea"/>
                      <a:sym typeface="+mn-lt"/>
                    </a:rPr>
                    <a:t> </a:t>
                  </a:r>
                  <a:r>
                    <a:rPr lang="en-US" altLang="zh-CN" dirty="0">
                      <a:solidFill>
                        <a:srgbClr val="8E7EF0"/>
                      </a:solidFill>
                      <a:cs typeface="+mn-ea"/>
                      <a:sym typeface="+mn-lt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? </m:t>
                      </m:r>
                      <m:r>
                        <a:rPr lang="en-US" altLang="zh-CN" i="1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</m:oMath>
                  </a14:m>
                  <a:endParaRPr lang="zh-CN" altLang="en-US" dirty="0">
                    <a:solidFill>
                      <a:srgbClr val="8E7EF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F77A0C9C-DF90-7124-D328-B8192308B3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626" y="4501493"/>
                  <a:ext cx="2045013" cy="394210"/>
                </a:xfrm>
                <a:prstGeom prst="rect">
                  <a:avLst/>
                </a:prstGeom>
                <a:blipFill>
                  <a:blip r:embed="rId5"/>
                  <a:stretch>
                    <a:fillRect t="-1563" b="-26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1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D5C7B59-DCA1-6F96-6D5D-DBBEDCEF4460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生活中的问题</a:t>
            </a: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2</a:t>
            </a:r>
            <a:endParaRPr lang="zh-CN" altLang="en-US" dirty="0">
              <a:solidFill>
                <a:srgbClr val="8E7EF0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0E78B2-A019-D5C7-D4D5-FA76970EF758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D9031A-5BF4-B884-FD4F-D801826DFBA4}"/>
              </a:ext>
            </a:extLst>
          </p:cNvPr>
          <p:cNvSpPr txBox="1"/>
          <p:nvPr/>
        </p:nvSpPr>
        <p:spPr>
          <a:xfrm>
            <a:off x="3468094" y="657225"/>
            <a:ext cx="525581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rgbClr val="8E7EF0"/>
                </a:solidFill>
                <a:cs typeface="+mn-ea"/>
                <a:sym typeface="+mn-lt"/>
              </a:rPr>
              <a:t>2023</a:t>
            </a: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年</a:t>
            </a:r>
            <a:r>
              <a:rPr lang="en-US" altLang="zh-CN" b="1" dirty="0">
                <a:solidFill>
                  <a:srgbClr val="8E7EF0"/>
                </a:solidFill>
                <a:cs typeface="+mn-ea"/>
                <a:sym typeface="+mn-lt"/>
              </a:rPr>
              <a:t>11</a:t>
            </a: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月</a:t>
            </a:r>
            <a:r>
              <a:rPr lang="en-US" altLang="zh-CN" b="1" dirty="0">
                <a:solidFill>
                  <a:srgbClr val="8E7EF0"/>
                </a:solidFill>
                <a:cs typeface="+mn-ea"/>
                <a:sym typeface="+mn-lt"/>
              </a:rPr>
              <a:t>30</a:t>
            </a: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日北京市部分区域二手房房价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A4630BA-CA4C-34BD-7F76-8B49CB0A6D49}"/>
              </a:ext>
            </a:extLst>
          </p:cNvPr>
          <p:cNvGrpSpPr/>
          <p:nvPr/>
        </p:nvGrpSpPr>
        <p:grpSpPr>
          <a:xfrm>
            <a:off x="4119710" y="1291350"/>
            <a:ext cx="3724288" cy="4121997"/>
            <a:chOff x="4119710" y="1291350"/>
            <a:chExt cx="3724288" cy="4121997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0A999BB0-A52C-DD1E-B584-7E6670F0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9710" y="1666226"/>
              <a:ext cx="3724288" cy="3747121"/>
            </a:xfrm>
            <a:prstGeom prst="rect">
              <a:avLst/>
            </a:prstGeom>
            <a:ln w="6350">
              <a:noFill/>
            </a:ln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0EF40D-120D-D2B8-E16F-549978521C04}"/>
                </a:ext>
              </a:extLst>
            </p:cNvPr>
            <p:cNvSpPr txBox="1"/>
            <p:nvPr/>
          </p:nvSpPr>
          <p:spPr>
            <a:xfrm>
              <a:off x="4326746" y="1291350"/>
              <a:ext cx="3310216" cy="26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8E7EF0"/>
                  </a:solidFill>
                  <a:cs typeface="+mn-ea"/>
                  <a:sym typeface="+mn-lt"/>
                </a:rPr>
                <a:t>海淀区 万柳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118E751-F23A-CE1A-CC21-09958C1BF9C7}"/>
              </a:ext>
            </a:extLst>
          </p:cNvPr>
          <p:cNvGrpSpPr/>
          <p:nvPr/>
        </p:nvGrpSpPr>
        <p:grpSpPr>
          <a:xfrm>
            <a:off x="383947" y="1291349"/>
            <a:ext cx="3555543" cy="4060532"/>
            <a:chOff x="383947" y="1291349"/>
            <a:chExt cx="3555543" cy="40605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A0CA175-AB2E-25BE-D966-41BE88967C89}"/>
                </a:ext>
              </a:extLst>
            </p:cNvPr>
            <p:cNvSpPr txBox="1"/>
            <p:nvPr/>
          </p:nvSpPr>
          <p:spPr>
            <a:xfrm>
              <a:off x="506610" y="1291349"/>
              <a:ext cx="3310216" cy="26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8E7EF0"/>
                  </a:solidFill>
                  <a:cs typeface="+mn-ea"/>
                  <a:sym typeface="+mn-lt"/>
                </a:rPr>
                <a:t>朝阳区 奥林比克公园</a:t>
              </a:r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DA804EA-57DF-EFBA-A22C-776550E7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47" y="1666226"/>
              <a:ext cx="3555543" cy="3685655"/>
            </a:xfrm>
            <a:prstGeom prst="rect">
              <a:avLst/>
            </a:prstGeom>
            <a:ln w="6350">
              <a:noFill/>
            </a:ln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4BE35BD-558D-36D9-C4FC-5323D20120ED}"/>
              </a:ext>
            </a:extLst>
          </p:cNvPr>
          <p:cNvGrpSpPr/>
          <p:nvPr/>
        </p:nvGrpSpPr>
        <p:grpSpPr>
          <a:xfrm>
            <a:off x="8218122" y="1291349"/>
            <a:ext cx="3846341" cy="4383510"/>
            <a:chOff x="8218122" y="1291349"/>
            <a:chExt cx="3846341" cy="4383510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BEBD9E0-6658-BD48-3140-E6ED00181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18122" y="1666226"/>
              <a:ext cx="3846341" cy="4008633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BD12DDE-5993-D568-F96E-B93EE2D595B9}"/>
                </a:ext>
              </a:extLst>
            </p:cNvPr>
            <p:cNvSpPr txBox="1"/>
            <p:nvPr/>
          </p:nvSpPr>
          <p:spPr>
            <a:xfrm>
              <a:off x="8499575" y="1291349"/>
              <a:ext cx="3310216" cy="2610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00" dirty="0">
                  <a:solidFill>
                    <a:srgbClr val="8E7EF0"/>
                  </a:solidFill>
                  <a:cs typeface="+mn-ea"/>
                  <a:sym typeface="+mn-lt"/>
                </a:rPr>
                <a:t>大兴区 亦庄</a:t>
              </a: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C7A6812-8913-38F8-EA53-77DC28C94A93}"/>
              </a:ext>
            </a:extLst>
          </p:cNvPr>
          <p:cNvGrpSpPr/>
          <p:nvPr/>
        </p:nvGrpSpPr>
        <p:grpSpPr>
          <a:xfrm>
            <a:off x="2190837" y="5566650"/>
            <a:ext cx="7810326" cy="1472361"/>
            <a:chOff x="2033579" y="5674859"/>
            <a:chExt cx="7810326" cy="1472361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64C8E0B-E7B5-0DBB-88BD-F1F0878198B4}"/>
                </a:ext>
              </a:extLst>
            </p:cNvPr>
            <p:cNvGrpSpPr/>
            <p:nvPr/>
          </p:nvGrpSpPr>
          <p:grpSpPr>
            <a:xfrm>
              <a:off x="4498742" y="5957813"/>
              <a:ext cx="2880000" cy="460873"/>
              <a:chOff x="3468094" y="5872430"/>
              <a:chExt cx="2880000" cy="460873"/>
            </a:xfrm>
          </p:grpSpPr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F763AE5E-AF59-96F1-9FD1-6BDAA54E5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8094" y="6333302"/>
                <a:ext cx="2880000" cy="1"/>
              </a:xfrm>
              <a:prstGeom prst="straightConnector1">
                <a:avLst/>
              </a:prstGeom>
              <a:ln w="76200">
                <a:solidFill>
                  <a:srgbClr val="8E7E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48B7430C-A706-F212-CAB1-F4ADC3BA7B3F}"/>
                  </a:ext>
                </a:extLst>
              </p:cNvPr>
              <p:cNvSpPr txBox="1"/>
              <p:nvPr/>
            </p:nvSpPr>
            <p:spPr>
              <a:xfrm>
                <a:off x="4035207" y="5872430"/>
                <a:ext cx="1745774" cy="396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8E7EF0"/>
                    </a:solidFill>
                  </a:rPr>
                  <a:t>有什么关系呢？</a:t>
                </a:r>
              </a:p>
            </p:txBody>
          </p:sp>
        </p:grp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3448ED5-1182-3367-B0FE-F7923A9A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3579" y="5674859"/>
              <a:ext cx="2206943" cy="145707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613FB33-1DE6-486A-D7EA-8E723F92E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6962" y="5690150"/>
              <a:ext cx="2206943" cy="1457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24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9EA1908-F32E-021C-AD49-130466166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498295"/>
              </p:ext>
            </p:extLst>
          </p:nvPr>
        </p:nvGraphicFramePr>
        <p:xfrm>
          <a:off x="1369353" y="1132840"/>
          <a:ext cx="9461207" cy="4577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954E3FD-BEEA-A22E-B26A-73745E03A90B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问题</a:t>
            </a: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的数学语言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B679CAB-A1E8-5364-3B66-96C484769C55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51A8B0-A565-43FC-5875-AEE4D4155CE6}"/>
              </a:ext>
            </a:extLst>
          </p:cNvPr>
          <p:cNvCxnSpPr>
            <a:cxnSpLocks/>
          </p:cNvCxnSpPr>
          <p:nvPr/>
        </p:nvCxnSpPr>
        <p:spPr>
          <a:xfrm flipV="1">
            <a:off x="2752442" y="2250441"/>
            <a:ext cx="7447280" cy="2844405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F62E7BA-7527-5C60-B939-5943265F7A7F}"/>
              </a:ext>
            </a:extLst>
          </p:cNvPr>
          <p:cNvGrpSpPr/>
          <p:nvPr/>
        </p:nvGrpSpPr>
        <p:grpSpPr>
          <a:xfrm>
            <a:off x="3030220" y="1728602"/>
            <a:ext cx="6131559" cy="3047999"/>
            <a:chOff x="3096721" y="2694232"/>
            <a:chExt cx="5990092" cy="288010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6A82B0C-7B23-C3A3-B996-E614846070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6721" y="4633501"/>
              <a:ext cx="5177087" cy="940833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5F8F10A-2E17-0ACD-F0F7-8F0DA2E7C9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3808" y="2694232"/>
              <a:ext cx="813005" cy="1939268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C839CF4-4A03-227E-A4C2-72C7D024DF5C}"/>
              </a:ext>
            </a:extLst>
          </p:cNvPr>
          <p:cNvSpPr txBox="1"/>
          <p:nvPr/>
        </p:nvSpPr>
        <p:spPr>
          <a:xfrm>
            <a:off x="3468094" y="657225"/>
            <a:ext cx="525581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二手房价的数学表达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510F487-9FB2-F84C-A98D-2BF9AD93BF31}"/>
              </a:ext>
            </a:extLst>
          </p:cNvPr>
          <p:cNvGrpSpPr/>
          <p:nvPr/>
        </p:nvGrpSpPr>
        <p:grpSpPr>
          <a:xfrm>
            <a:off x="3981837" y="5861069"/>
            <a:ext cx="4228326" cy="845616"/>
            <a:chOff x="3901010" y="5861069"/>
            <a:chExt cx="4228326" cy="845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CDCB55C-F541-65AA-865F-21A00CACCD85}"/>
                    </a:ext>
                  </a:extLst>
                </p:cNvPr>
                <p:cNvSpPr txBox="1"/>
                <p:nvPr/>
              </p:nvSpPr>
              <p:spPr>
                <a:xfrm>
                  <a:off x="4462976" y="5861069"/>
                  <a:ext cx="3133759" cy="8456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能否找到一个函数</a:t>
                  </a:r>
                  <a:endParaRPr lang="en-US" altLang="zh-CN" sz="1400" dirty="0">
                    <a:cs typeface="+mn-ea"/>
                    <a:sym typeface="+mn-lt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40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140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zh-CN" altLang="en-US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40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8E7EF0"/>
                    </a:solidFill>
                  </a:endParaRPr>
                </a:p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400" dirty="0">
                      <a:cs typeface="+mn-ea"/>
                      <a:sym typeface="+mn-lt"/>
                    </a:rPr>
                    <a:t>可以预测未知的二手房的价格呢？</a:t>
                  </a: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CDCB55C-F541-65AA-865F-21A00CACCD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976" y="5861069"/>
                  <a:ext cx="3133759" cy="845616"/>
                </a:xfrm>
                <a:prstGeom prst="rect">
                  <a:avLst/>
                </a:prstGeom>
                <a:blipFill>
                  <a:blip r:embed="rId4"/>
                  <a:stretch>
                    <a:fillRect b="-719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brainstorming_272421">
              <a:extLst>
                <a:ext uri="{FF2B5EF4-FFF2-40B4-BE49-F238E27FC236}">
                  <a16:creationId xmlns:a16="http://schemas.microsoft.com/office/drawing/2014/main" id="{41C378F7-8A4A-E3A2-600F-6845B6AEA96C}"/>
                </a:ext>
              </a:extLst>
            </p:cNvPr>
            <p:cNvSpPr/>
            <p:nvPr/>
          </p:nvSpPr>
          <p:spPr>
            <a:xfrm>
              <a:off x="7653885" y="5979035"/>
              <a:ext cx="475451" cy="609685"/>
            </a:xfrm>
            <a:custGeom>
              <a:avLst/>
              <a:gdLst>
                <a:gd name="connsiteX0" fmla="*/ 402646 w 473141"/>
                <a:gd name="connsiteY0" fmla="*/ 512370 h 606722"/>
                <a:gd name="connsiteX1" fmla="*/ 351021 w 473141"/>
                <a:gd name="connsiteY1" fmla="*/ 563811 h 606722"/>
                <a:gd name="connsiteX2" fmla="*/ 351466 w 473141"/>
                <a:gd name="connsiteY2" fmla="*/ 587887 h 606722"/>
                <a:gd name="connsiteX3" fmla="*/ 454271 w 473141"/>
                <a:gd name="connsiteY3" fmla="*/ 587887 h 606722"/>
                <a:gd name="connsiteX4" fmla="*/ 454271 w 473141"/>
                <a:gd name="connsiteY4" fmla="*/ 563900 h 606722"/>
                <a:gd name="connsiteX5" fmla="*/ 402646 w 473141"/>
                <a:gd name="connsiteY5" fmla="*/ 512370 h 606722"/>
                <a:gd name="connsiteX6" fmla="*/ 235890 w 473141"/>
                <a:gd name="connsiteY6" fmla="*/ 512370 h 606722"/>
                <a:gd name="connsiteX7" fmla="*/ 184272 w 473141"/>
                <a:gd name="connsiteY7" fmla="*/ 563900 h 606722"/>
                <a:gd name="connsiteX8" fmla="*/ 184272 w 473141"/>
                <a:gd name="connsiteY8" fmla="*/ 587887 h 606722"/>
                <a:gd name="connsiteX9" fmla="*/ 287063 w 473141"/>
                <a:gd name="connsiteY9" fmla="*/ 587887 h 606722"/>
                <a:gd name="connsiteX10" fmla="*/ 287597 w 473141"/>
                <a:gd name="connsiteY10" fmla="*/ 563811 h 606722"/>
                <a:gd name="connsiteX11" fmla="*/ 235890 w 473141"/>
                <a:gd name="connsiteY11" fmla="*/ 512370 h 606722"/>
                <a:gd name="connsiteX12" fmla="*/ 70574 w 473141"/>
                <a:gd name="connsiteY12" fmla="*/ 512370 h 606722"/>
                <a:gd name="connsiteX13" fmla="*/ 18867 w 473141"/>
                <a:gd name="connsiteY13" fmla="*/ 563900 h 606722"/>
                <a:gd name="connsiteX14" fmla="*/ 18867 w 473141"/>
                <a:gd name="connsiteY14" fmla="*/ 587887 h 606722"/>
                <a:gd name="connsiteX15" fmla="*/ 121658 w 473141"/>
                <a:gd name="connsiteY15" fmla="*/ 587887 h 606722"/>
                <a:gd name="connsiteX16" fmla="*/ 122192 w 473141"/>
                <a:gd name="connsiteY16" fmla="*/ 563811 h 606722"/>
                <a:gd name="connsiteX17" fmla="*/ 70574 w 473141"/>
                <a:gd name="connsiteY17" fmla="*/ 512370 h 606722"/>
                <a:gd name="connsiteX18" fmla="*/ 402646 w 473141"/>
                <a:gd name="connsiteY18" fmla="*/ 493535 h 606722"/>
                <a:gd name="connsiteX19" fmla="*/ 473141 w 473141"/>
                <a:gd name="connsiteY19" fmla="*/ 563900 h 606722"/>
                <a:gd name="connsiteX20" fmla="*/ 473141 w 473141"/>
                <a:gd name="connsiteY20" fmla="*/ 597305 h 606722"/>
                <a:gd name="connsiteX21" fmla="*/ 463706 w 473141"/>
                <a:gd name="connsiteY21" fmla="*/ 606722 h 606722"/>
                <a:gd name="connsiteX22" fmla="*/ 342298 w 473141"/>
                <a:gd name="connsiteY22" fmla="*/ 606722 h 606722"/>
                <a:gd name="connsiteX23" fmla="*/ 332863 w 473141"/>
                <a:gd name="connsiteY23" fmla="*/ 597482 h 606722"/>
                <a:gd name="connsiteX24" fmla="*/ 332151 w 473141"/>
                <a:gd name="connsiteY24" fmla="*/ 564077 h 606722"/>
                <a:gd name="connsiteX25" fmla="*/ 332151 w 473141"/>
                <a:gd name="connsiteY25" fmla="*/ 563900 h 606722"/>
                <a:gd name="connsiteX26" fmla="*/ 402646 w 473141"/>
                <a:gd name="connsiteY26" fmla="*/ 493535 h 606722"/>
                <a:gd name="connsiteX27" fmla="*/ 235890 w 473141"/>
                <a:gd name="connsiteY27" fmla="*/ 493535 h 606722"/>
                <a:gd name="connsiteX28" fmla="*/ 306465 w 473141"/>
                <a:gd name="connsiteY28" fmla="*/ 563900 h 606722"/>
                <a:gd name="connsiteX29" fmla="*/ 306465 w 473141"/>
                <a:gd name="connsiteY29" fmla="*/ 564077 h 606722"/>
                <a:gd name="connsiteX30" fmla="*/ 305753 w 473141"/>
                <a:gd name="connsiteY30" fmla="*/ 597482 h 606722"/>
                <a:gd name="connsiteX31" fmla="*/ 296319 w 473141"/>
                <a:gd name="connsiteY31" fmla="*/ 606722 h 606722"/>
                <a:gd name="connsiteX32" fmla="*/ 174838 w 473141"/>
                <a:gd name="connsiteY32" fmla="*/ 606722 h 606722"/>
                <a:gd name="connsiteX33" fmla="*/ 165405 w 473141"/>
                <a:gd name="connsiteY33" fmla="*/ 597305 h 606722"/>
                <a:gd name="connsiteX34" fmla="*/ 165405 w 473141"/>
                <a:gd name="connsiteY34" fmla="*/ 563900 h 606722"/>
                <a:gd name="connsiteX35" fmla="*/ 235890 w 473141"/>
                <a:gd name="connsiteY35" fmla="*/ 493535 h 606722"/>
                <a:gd name="connsiteX36" fmla="*/ 70574 w 473141"/>
                <a:gd name="connsiteY36" fmla="*/ 493535 h 606722"/>
                <a:gd name="connsiteX37" fmla="*/ 141060 w 473141"/>
                <a:gd name="connsiteY37" fmla="*/ 563900 h 606722"/>
                <a:gd name="connsiteX38" fmla="*/ 141060 w 473141"/>
                <a:gd name="connsiteY38" fmla="*/ 564077 h 606722"/>
                <a:gd name="connsiteX39" fmla="*/ 140348 w 473141"/>
                <a:gd name="connsiteY39" fmla="*/ 597482 h 606722"/>
                <a:gd name="connsiteX40" fmla="*/ 130914 w 473141"/>
                <a:gd name="connsiteY40" fmla="*/ 606722 h 606722"/>
                <a:gd name="connsiteX41" fmla="*/ 9433 w 473141"/>
                <a:gd name="connsiteY41" fmla="*/ 606722 h 606722"/>
                <a:gd name="connsiteX42" fmla="*/ 0 w 473141"/>
                <a:gd name="connsiteY42" fmla="*/ 597305 h 606722"/>
                <a:gd name="connsiteX43" fmla="*/ 0 w 473141"/>
                <a:gd name="connsiteY43" fmla="*/ 563900 h 606722"/>
                <a:gd name="connsiteX44" fmla="*/ 70574 w 473141"/>
                <a:gd name="connsiteY44" fmla="*/ 493535 h 606722"/>
                <a:gd name="connsiteX45" fmla="*/ 400177 w 473141"/>
                <a:gd name="connsiteY45" fmla="*/ 395665 h 606722"/>
                <a:gd name="connsiteX46" fmla="*/ 361816 w 473141"/>
                <a:gd name="connsiteY46" fmla="*/ 433978 h 606722"/>
                <a:gd name="connsiteX47" fmla="*/ 400177 w 473141"/>
                <a:gd name="connsiteY47" fmla="*/ 472291 h 606722"/>
                <a:gd name="connsiteX48" fmla="*/ 438537 w 473141"/>
                <a:gd name="connsiteY48" fmla="*/ 433978 h 606722"/>
                <a:gd name="connsiteX49" fmla="*/ 400177 w 473141"/>
                <a:gd name="connsiteY49" fmla="*/ 395665 h 606722"/>
                <a:gd name="connsiteX50" fmla="*/ 238449 w 473141"/>
                <a:gd name="connsiteY50" fmla="*/ 395665 h 606722"/>
                <a:gd name="connsiteX51" fmla="*/ 200006 w 473141"/>
                <a:gd name="connsiteY51" fmla="*/ 433978 h 606722"/>
                <a:gd name="connsiteX52" fmla="*/ 238449 w 473141"/>
                <a:gd name="connsiteY52" fmla="*/ 472291 h 606722"/>
                <a:gd name="connsiteX53" fmla="*/ 276803 w 473141"/>
                <a:gd name="connsiteY53" fmla="*/ 433978 h 606722"/>
                <a:gd name="connsiteX54" fmla="*/ 238449 w 473141"/>
                <a:gd name="connsiteY54" fmla="*/ 395665 h 606722"/>
                <a:gd name="connsiteX55" fmla="*/ 73105 w 473141"/>
                <a:gd name="connsiteY55" fmla="*/ 395665 h 606722"/>
                <a:gd name="connsiteX56" fmla="*/ 34745 w 473141"/>
                <a:gd name="connsiteY56" fmla="*/ 433978 h 606722"/>
                <a:gd name="connsiteX57" fmla="*/ 73105 w 473141"/>
                <a:gd name="connsiteY57" fmla="*/ 472291 h 606722"/>
                <a:gd name="connsiteX58" fmla="*/ 111465 w 473141"/>
                <a:gd name="connsiteY58" fmla="*/ 433978 h 606722"/>
                <a:gd name="connsiteX59" fmla="*/ 73105 w 473141"/>
                <a:gd name="connsiteY59" fmla="*/ 395665 h 606722"/>
                <a:gd name="connsiteX60" fmla="*/ 400177 w 473141"/>
                <a:gd name="connsiteY60" fmla="*/ 376820 h 606722"/>
                <a:gd name="connsiteX61" fmla="*/ 457405 w 473141"/>
                <a:gd name="connsiteY61" fmla="*/ 433978 h 606722"/>
                <a:gd name="connsiteX62" fmla="*/ 400177 w 473141"/>
                <a:gd name="connsiteY62" fmla="*/ 491136 h 606722"/>
                <a:gd name="connsiteX63" fmla="*/ 342948 w 473141"/>
                <a:gd name="connsiteY63" fmla="*/ 433978 h 606722"/>
                <a:gd name="connsiteX64" fmla="*/ 400177 w 473141"/>
                <a:gd name="connsiteY64" fmla="*/ 376820 h 606722"/>
                <a:gd name="connsiteX65" fmla="*/ 238449 w 473141"/>
                <a:gd name="connsiteY65" fmla="*/ 376820 h 606722"/>
                <a:gd name="connsiteX66" fmla="*/ 295669 w 473141"/>
                <a:gd name="connsiteY66" fmla="*/ 433978 h 606722"/>
                <a:gd name="connsiteX67" fmla="*/ 238449 w 473141"/>
                <a:gd name="connsiteY67" fmla="*/ 491136 h 606722"/>
                <a:gd name="connsiteX68" fmla="*/ 181141 w 473141"/>
                <a:gd name="connsiteY68" fmla="*/ 433978 h 606722"/>
                <a:gd name="connsiteX69" fmla="*/ 238449 w 473141"/>
                <a:gd name="connsiteY69" fmla="*/ 376820 h 606722"/>
                <a:gd name="connsiteX70" fmla="*/ 73105 w 473141"/>
                <a:gd name="connsiteY70" fmla="*/ 376820 h 606722"/>
                <a:gd name="connsiteX71" fmla="*/ 130334 w 473141"/>
                <a:gd name="connsiteY71" fmla="*/ 433978 h 606722"/>
                <a:gd name="connsiteX72" fmla="*/ 73105 w 473141"/>
                <a:gd name="connsiteY72" fmla="*/ 491136 h 606722"/>
                <a:gd name="connsiteX73" fmla="*/ 15877 w 473141"/>
                <a:gd name="connsiteY73" fmla="*/ 433978 h 606722"/>
                <a:gd name="connsiteX74" fmla="*/ 73105 w 473141"/>
                <a:gd name="connsiteY74" fmla="*/ 376820 h 606722"/>
                <a:gd name="connsiteX75" fmla="*/ 205818 w 473141"/>
                <a:gd name="connsiteY75" fmla="*/ 254962 h 606722"/>
                <a:gd name="connsiteX76" fmla="*/ 205818 w 473141"/>
                <a:gd name="connsiteY76" fmla="*/ 271314 h 606722"/>
                <a:gd name="connsiteX77" fmla="*/ 236615 w 473141"/>
                <a:gd name="connsiteY77" fmla="*/ 271314 h 606722"/>
                <a:gd name="connsiteX78" fmla="*/ 267501 w 473141"/>
                <a:gd name="connsiteY78" fmla="*/ 271314 h 606722"/>
                <a:gd name="connsiteX79" fmla="*/ 267501 w 473141"/>
                <a:gd name="connsiteY79" fmla="*/ 254962 h 606722"/>
                <a:gd name="connsiteX80" fmla="*/ 205818 w 473141"/>
                <a:gd name="connsiteY80" fmla="*/ 219770 h 606722"/>
                <a:gd name="connsiteX81" fmla="*/ 205818 w 473141"/>
                <a:gd name="connsiteY81" fmla="*/ 236122 h 606722"/>
                <a:gd name="connsiteX82" fmla="*/ 267501 w 473141"/>
                <a:gd name="connsiteY82" fmla="*/ 236122 h 606722"/>
                <a:gd name="connsiteX83" fmla="*/ 267501 w 473141"/>
                <a:gd name="connsiteY83" fmla="*/ 219770 h 606722"/>
                <a:gd name="connsiteX84" fmla="*/ 236615 w 473141"/>
                <a:gd name="connsiteY84" fmla="*/ 219770 h 606722"/>
                <a:gd name="connsiteX85" fmla="*/ 220949 w 473141"/>
                <a:gd name="connsiteY85" fmla="*/ 129392 h 606722"/>
                <a:gd name="connsiteX86" fmla="*/ 220949 w 473141"/>
                <a:gd name="connsiteY86" fmla="*/ 199597 h 606722"/>
                <a:gd name="connsiteX87" fmla="*/ 236615 w 473141"/>
                <a:gd name="connsiteY87" fmla="*/ 200930 h 606722"/>
                <a:gd name="connsiteX88" fmla="*/ 252369 w 473141"/>
                <a:gd name="connsiteY88" fmla="*/ 199597 h 606722"/>
                <a:gd name="connsiteX89" fmla="*/ 252369 w 473141"/>
                <a:gd name="connsiteY89" fmla="*/ 129392 h 606722"/>
                <a:gd name="connsiteX90" fmla="*/ 380981 w 473141"/>
                <a:gd name="connsiteY90" fmla="*/ 105121 h 606722"/>
                <a:gd name="connsiteX91" fmla="*/ 394331 w 473141"/>
                <a:gd name="connsiteY91" fmla="*/ 105121 h 606722"/>
                <a:gd name="connsiteX92" fmla="*/ 419250 w 473141"/>
                <a:gd name="connsiteY92" fmla="*/ 130036 h 606722"/>
                <a:gd name="connsiteX93" fmla="*/ 419250 w 473141"/>
                <a:gd name="connsiteY93" fmla="*/ 143383 h 606722"/>
                <a:gd name="connsiteX94" fmla="*/ 412575 w 473141"/>
                <a:gd name="connsiteY94" fmla="*/ 146141 h 606722"/>
                <a:gd name="connsiteX95" fmla="*/ 405901 w 473141"/>
                <a:gd name="connsiteY95" fmla="*/ 143383 h 606722"/>
                <a:gd name="connsiteX96" fmla="*/ 380981 w 473141"/>
                <a:gd name="connsiteY96" fmla="*/ 118468 h 606722"/>
                <a:gd name="connsiteX97" fmla="*/ 380981 w 473141"/>
                <a:gd name="connsiteY97" fmla="*/ 105121 h 606722"/>
                <a:gd name="connsiteX98" fmla="*/ 89011 w 473141"/>
                <a:gd name="connsiteY98" fmla="*/ 105121 h 606722"/>
                <a:gd name="connsiteX99" fmla="*/ 102345 w 473141"/>
                <a:gd name="connsiteY99" fmla="*/ 105121 h 606722"/>
                <a:gd name="connsiteX100" fmla="*/ 102345 w 473141"/>
                <a:gd name="connsiteY100" fmla="*/ 118468 h 606722"/>
                <a:gd name="connsiteX101" fmla="*/ 77454 w 473141"/>
                <a:gd name="connsiteY101" fmla="*/ 143383 h 606722"/>
                <a:gd name="connsiteX102" fmla="*/ 70787 w 473141"/>
                <a:gd name="connsiteY102" fmla="*/ 146141 h 606722"/>
                <a:gd name="connsiteX103" fmla="*/ 64120 w 473141"/>
                <a:gd name="connsiteY103" fmla="*/ 143383 h 606722"/>
                <a:gd name="connsiteX104" fmla="*/ 64120 w 473141"/>
                <a:gd name="connsiteY104" fmla="*/ 130036 h 606722"/>
                <a:gd name="connsiteX105" fmla="*/ 293210 w 473141"/>
                <a:gd name="connsiteY105" fmla="*/ 80863 h 606722"/>
                <a:gd name="connsiteX106" fmla="*/ 305129 w 473141"/>
                <a:gd name="connsiteY106" fmla="*/ 86818 h 606722"/>
                <a:gd name="connsiteX107" fmla="*/ 308064 w 473141"/>
                <a:gd name="connsiteY107" fmla="*/ 98373 h 606722"/>
                <a:gd name="connsiteX108" fmla="*/ 300237 w 473141"/>
                <a:gd name="connsiteY108" fmla="*/ 109127 h 606722"/>
                <a:gd name="connsiteX109" fmla="*/ 298724 w 473141"/>
                <a:gd name="connsiteY109" fmla="*/ 109305 h 606722"/>
                <a:gd name="connsiteX110" fmla="*/ 289385 w 473141"/>
                <a:gd name="connsiteY110" fmla="*/ 101395 h 606722"/>
                <a:gd name="connsiteX111" fmla="*/ 287339 w 473141"/>
                <a:gd name="connsiteY111" fmla="*/ 92862 h 606722"/>
                <a:gd name="connsiteX112" fmla="*/ 293210 w 473141"/>
                <a:gd name="connsiteY112" fmla="*/ 80863 h 606722"/>
                <a:gd name="connsiteX113" fmla="*/ 398601 w 473141"/>
                <a:gd name="connsiteY113" fmla="*/ 70495 h 606722"/>
                <a:gd name="connsiteX114" fmla="*/ 437669 w 473141"/>
                <a:gd name="connsiteY114" fmla="*/ 70495 h 606722"/>
                <a:gd name="connsiteX115" fmla="*/ 447102 w 473141"/>
                <a:gd name="connsiteY115" fmla="*/ 79916 h 606722"/>
                <a:gd name="connsiteX116" fmla="*/ 437669 w 473141"/>
                <a:gd name="connsiteY116" fmla="*/ 89336 h 606722"/>
                <a:gd name="connsiteX117" fmla="*/ 398601 w 473141"/>
                <a:gd name="connsiteY117" fmla="*/ 89336 h 606722"/>
                <a:gd name="connsiteX118" fmla="*/ 389168 w 473141"/>
                <a:gd name="connsiteY118" fmla="*/ 79916 h 606722"/>
                <a:gd name="connsiteX119" fmla="*/ 398601 w 473141"/>
                <a:gd name="connsiteY119" fmla="*/ 70495 h 606722"/>
                <a:gd name="connsiteX120" fmla="*/ 45570 w 473141"/>
                <a:gd name="connsiteY120" fmla="*/ 70495 h 606722"/>
                <a:gd name="connsiteX121" fmla="*/ 84762 w 473141"/>
                <a:gd name="connsiteY121" fmla="*/ 70495 h 606722"/>
                <a:gd name="connsiteX122" fmla="*/ 94204 w 473141"/>
                <a:gd name="connsiteY122" fmla="*/ 79916 h 606722"/>
                <a:gd name="connsiteX123" fmla="*/ 84762 w 473141"/>
                <a:gd name="connsiteY123" fmla="*/ 89336 h 606722"/>
                <a:gd name="connsiteX124" fmla="*/ 45570 w 473141"/>
                <a:gd name="connsiteY124" fmla="*/ 89336 h 606722"/>
                <a:gd name="connsiteX125" fmla="*/ 36129 w 473141"/>
                <a:gd name="connsiteY125" fmla="*/ 79916 h 606722"/>
                <a:gd name="connsiteX126" fmla="*/ 45570 w 473141"/>
                <a:gd name="connsiteY126" fmla="*/ 70495 h 606722"/>
                <a:gd name="connsiteX127" fmla="*/ 236587 w 473141"/>
                <a:gd name="connsiteY127" fmla="*/ 37682 h 606722"/>
                <a:gd name="connsiteX128" fmla="*/ 292144 w 473141"/>
                <a:gd name="connsiteY128" fmla="*/ 63638 h 606722"/>
                <a:gd name="connsiteX129" fmla="*/ 290987 w 473141"/>
                <a:gd name="connsiteY129" fmla="*/ 76971 h 606722"/>
                <a:gd name="connsiteX130" fmla="*/ 284933 w 473141"/>
                <a:gd name="connsiteY130" fmla="*/ 79104 h 606722"/>
                <a:gd name="connsiteX131" fmla="*/ 277721 w 473141"/>
                <a:gd name="connsiteY131" fmla="*/ 75726 h 606722"/>
                <a:gd name="connsiteX132" fmla="*/ 236587 w 473141"/>
                <a:gd name="connsiteY132" fmla="*/ 56527 h 606722"/>
                <a:gd name="connsiteX133" fmla="*/ 227150 w 473141"/>
                <a:gd name="connsiteY133" fmla="*/ 47104 h 606722"/>
                <a:gd name="connsiteX134" fmla="*/ 236587 w 473141"/>
                <a:gd name="connsiteY134" fmla="*/ 37682 h 606722"/>
                <a:gd name="connsiteX135" fmla="*/ 236615 w 473141"/>
                <a:gd name="connsiteY135" fmla="*/ 18840 h 606722"/>
                <a:gd name="connsiteX136" fmla="*/ 145470 w 473141"/>
                <a:gd name="connsiteY136" fmla="*/ 109930 h 606722"/>
                <a:gd name="connsiteX137" fmla="*/ 202080 w 473141"/>
                <a:gd name="connsiteY137" fmla="*/ 194176 h 606722"/>
                <a:gd name="connsiteX138" fmla="*/ 202080 w 473141"/>
                <a:gd name="connsiteY138" fmla="*/ 129392 h 606722"/>
                <a:gd name="connsiteX139" fmla="*/ 191399 w 473141"/>
                <a:gd name="connsiteY139" fmla="*/ 129392 h 606722"/>
                <a:gd name="connsiteX140" fmla="*/ 181964 w 473141"/>
                <a:gd name="connsiteY140" fmla="*/ 119972 h 606722"/>
                <a:gd name="connsiteX141" fmla="*/ 191399 w 473141"/>
                <a:gd name="connsiteY141" fmla="*/ 110552 h 606722"/>
                <a:gd name="connsiteX142" fmla="*/ 202080 w 473141"/>
                <a:gd name="connsiteY142" fmla="*/ 110552 h 606722"/>
                <a:gd name="connsiteX143" fmla="*/ 202080 w 473141"/>
                <a:gd name="connsiteY143" fmla="*/ 104864 h 606722"/>
                <a:gd name="connsiteX144" fmla="*/ 211514 w 473141"/>
                <a:gd name="connsiteY144" fmla="*/ 95444 h 606722"/>
                <a:gd name="connsiteX145" fmla="*/ 220949 w 473141"/>
                <a:gd name="connsiteY145" fmla="*/ 104864 h 606722"/>
                <a:gd name="connsiteX146" fmla="*/ 220949 w 473141"/>
                <a:gd name="connsiteY146" fmla="*/ 110552 h 606722"/>
                <a:gd name="connsiteX147" fmla="*/ 252369 w 473141"/>
                <a:gd name="connsiteY147" fmla="*/ 110552 h 606722"/>
                <a:gd name="connsiteX148" fmla="*/ 252369 w 473141"/>
                <a:gd name="connsiteY148" fmla="*/ 104864 h 606722"/>
                <a:gd name="connsiteX149" fmla="*/ 261804 w 473141"/>
                <a:gd name="connsiteY149" fmla="*/ 95444 h 606722"/>
                <a:gd name="connsiteX150" fmla="*/ 271239 w 473141"/>
                <a:gd name="connsiteY150" fmla="*/ 104864 h 606722"/>
                <a:gd name="connsiteX151" fmla="*/ 271239 w 473141"/>
                <a:gd name="connsiteY151" fmla="*/ 110552 h 606722"/>
                <a:gd name="connsiteX152" fmla="*/ 281920 w 473141"/>
                <a:gd name="connsiteY152" fmla="*/ 110552 h 606722"/>
                <a:gd name="connsiteX153" fmla="*/ 291355 w 473141"/>
                <a:gd name="connsiteY153" fmla="*/ 119972 h 606722"/>
                <a:gd name="connsiteX154" fmla="*/ 281920 w 473141"/>
                <a:gd name="connsiteY154" fmla="*/ 129392 h 606722"/>
                <a:gd name="connsiteX155" fmla="*/ 271239 w 473141"/>
                <a:gd name="connsiteY155" fmla="*/ 129392 h 606722"/>
                <a:gd name="connsiteX156" fmla="*/ 271239 w 473141"/>
                <a:gd name="connsiteY156" fmla="*/ 194176 h 606722"/>
                <a:gd name="connsiteX157" fmla="*/ 327848 w 473141"/>
                <a:gd name="connsiteY157" fmla="*/ 109930 h 606722"/>
                <a:gd name="connsiteX158" fmla="*/ 236615 w 473141"/>
                <a:gd name="connsiteY158" fmla="*/ 18840 h 606722"/>
                <a:gd name="connsiteX159" fmla="*/ 406112 w 473141"/>
                <a:gd name="connsiteY159" fmla="*/ 16345 h 606722"/>
                <a:gd name="connsiteX160" fmla="*/ 419372 w 473141"/>
                <a:gd name="connsiteY160" fmla="*/ 16345 h 606722"/>
                <a:gd name="connsiteX161" fmla="*/ 419372 w 473141"/>
                <a:gd name="connsiteY161" fmla="*/ 29670 h 606722"/>
                <a:gd name="connsiteX162" fmla="*/ 394542 w 473141"/>
                <a:gd name="connsiteY162" fmla="*/ 54545 h 606722"/>
                <a:gd name="connsiteX163" fmla="*/ 387867 w 473141"/>
                <a:gd name="connsiteY163" fmla="*/ 57299 h 606722"/>
                <a:gd name="connsiteX164" fmla="*/ 381192 w 473141"/>
                <a:gd name="connsiteY164" fmla="*/ 54545 h 606722"/>
                <a:gd name="connsiteX165" fmla="*/ 381192 w 473141"/>
                <a:gd name="connsiteY165" fmla="*/ 41219 h 606722"/>
                <a:gd name="connsiteX166" fmla="*/ 63842 w 473141"/>
                <a:gd name="connsiteY166" fmla="*/ 16345 h 606722"/>
                <a:gd name="connsiteX167" fmla="*/ 77197 w 473141"/>
                <a:gd name="connsiteY167" fmla="*/ 16345 h 606722"/>
                <a:gd name="connsiteX168" fmla="*/ 102126 w 473141"/>
                <a:gd name="connsiteY168" fmla="*/ 41219 h 606722"/>
                <a:gd name="connsiteX169" fmla="*/ 102126 w 473141"/>
                <a:gd name="connsiteY169" fmla="*/ 54545 h 606722"/>
                <a:gd name="connsiteX170" fmla="*/ 95449 w 473141"/>
                <a:gd name="connsiteY170" fmla="*/ 57299 h 606722"/>
                <a:gd name="connsiteX171" fmla="*/ 88771 w 473141"/>
                <a:gd name="connsiteY171" fmla="*/ 54545 h 606722"/>
                <a:gd name="connsiteX172" fmla="*/ 63842 w 473141"/>
                <a:gd name="connsiteY172" fmla="*/ 29670 h 606722"/>
                <a:gd name="connsiteX173" fmla="*/ 63842 w 473141"/>
                <a:gd name="connsiteY173" fmla="*/ 16345 h 606722"/>
                <a:gd name="connsiteX174" fmla="*/ 236615 w 473141"/>
                <a:gd name="connsiteY174" fmla="*/ 0 h 606722"/>
                <a:gd name="connsiteX175" fmla="*/ 346718 w 473141"/>
                <a:gd name="connsiteY175" fmla="*/ 109930 h 606722"/>
                <a:gd name="connsiteX176" fmla="*/ 286014 w 473141"/>
                <a:gd name="connsiteY176" fmla="*/ 208129 h 606722"/>
                <a:gd name="connsiteX177" fmla="*/ 286370 w 473141"/>
                <a:gd name="connsiteY177" fmla="*/ 210350 h 606722"/>
                <a:gd name="connsiteX178" fmla="*/ 286370 w 473141"/>
                <a:gd name="connsiteY178" fmla="*/ 245542 h 606722"/>
                <a:gd name="connsiteX179" fmla="*/ 286370 w 473141"/>
                <a:gd name="connsiteY179" fmla="*/ 280734 h 606722"/>
                <a:gd name="connsiteX180" fmla="*/ 276935 w 473141"/>
                <a:gd name="connsiteY180" fmla="*/ 290154 h 606722"/>
                <a:gd name="connsiteX181" fmla="*/ 246050 w 473141"/>
                <a:gd name="connsiteY181" fmla="*/ 290154 h 606722"/>
                <a:gd name="connsiteX182" fmla="*/ 246050 w 473141"/>
                <a:gd name="connsiteY182" fmla="*/ 316548 h 606722"/>
                <a:gd name="connsiteX183" fmla="*/ 392646 w 473141"/>
                <a:gd name="connsiteY183" fmla="*/ 316548 h 606722"/>
                <a:gd name="connsiteX184" fmla="*/ 402081 w 473141"/>
                <a:gd name="connsiteY184" fmla="*/ 325968 h 606722"/>
                <a:gd name="connsiteX185" fmla="*/ 402081 w 473141"/>
                <a:gd name="connsiteY185" fmla="*/ 351028 h 606722"/>
                <a:gd name="connsiteX186" fmla="*/ 392646 w 473141"/>
                <a:gd name="connsiteY186" fmla="*/ 360448 h 606722"/>
                <a:gd name="connsiteX187" fmla="*/ 383212 w 473141"/>
                <a:gd name="connsiteY187" fmla="*/ 351028 h 606722"/>
                <a:gd name="connsiteX188" fmla="*/ 383212 w 473141"/>
                <a:gd name="connsiteY188" fmla="*/ 335388 h 606722"/>
                <a:gd name="connsiteX189" fmla="*/ 246050 w 473141"/>
                <a:gd name="connsiteY189" fmla="*/ 335388 h 606722"/>
                <a:gd name="connsiteX190" fmla="*/ 246050 w 473141"/>
                <a:gd name="connsiteY190" fmla="*/ 351028 h 606722"/>
                <a:gd name="connsiteX191" fmla="*/ 236615 w 473141"/>
                <a:gd name="connsiteY191" fmla="*/ 360448 h 606722"/>
                <a:gd name="connsiteX192" fmla="*/ 227180 w 473141"/>
                <a:gd name="connsiteY192" fmla="*/ 351028 h 606722"/>
                <a:gd name="connsiteX193" fmla="*/ 227180 w 473141"/>
                <a:gd name="connsiteY193" fmla="*/ 335388 h 606722"/>
                <a:gd name="connsiteX194" fmla="*/ 80049 w 473141"/>
                <a:gd name="connsiteY194" fmla="*/ 335388 h 606722"/>
                <a:gd name="connsiteX195" fmla="*/ 80049 w 473141"/>
                <a:gd name="connsiteY195" fmla="*/ 351028 h 606722"/>
                <a:gd name="connsiteX196" fmla="*/ 70615 w 473141"/>
                <a:gd name="connsiteY196" fmla="*/ 360448 h 606722"/>
                <a:gd name="connsiteX197" fmla="*/ 61180 w 473141"/>
                <a:gd name="connsiteY197" fmla="*/ 351028 h 606722"/>
                <a:gd name="connsiteX198" fmla="*/ 61180 w 473141"/>
                <a:gd name="connsiteY198" fmla="*/ 325968 h 606722"/>
                <a:gd name="connsiteX199" fmla="*/ 70615 w 473141"/>
                <a:gd name="connsiteY199" fmla="*/ 316548 h 606722"/>
                <a:gd name="connsiteX200" fmla="*/ 227180 w 473141"/>
                <a:gd name="connsiteY200" fmla="*/ 316548 h 606722"/>
                <a:gd name="connsiteX201" fmla="*/ 227180 w 473141"/>
                <a:gd name="connsiteY201" fmla="*/ 290154 h 606722"/>
                <a:gd name="connsiteX202" fmla="*/ 196383 w 473141"/>
                <a:gd name="connsiteY202" fmla="*/ 290154 h 606722"/>
                <a:gd name="connsiteX203" fmla="*/ 186948 w 473141"/>
                <a:gd name="connsiteY203" fmla="*/ 280734 h 606722"/>
                <a:gd name="connsiteX204" fmla="*/ 186948 w 473141"/>
                <a:gd name="connsiteY204" fmla="*/ 245542 h 606722"/>
                <a:gd name="connsiteX205" fmla="*/ 186948 w 473141"/>
                <a:gd name="connsiteY205" fmla="*/ 210350 h 606722"/>
                <a:gd name="connsiteX206" fmla="*/ 187215 w 473141"/>
                <a:gd name="connsiteY206" fmla="*/ 208129 h 606722"/>
                <a:gd name="connsiteX207" fmla="*/ 126601 w 473141"/>
                <a:gd name="connsiteY207" fmla="*/ 109930 h 606722"/>
                <a:gd name="connsiteX208" fmla="*/ 236615 w 473141"/>
                <a:gd name="connsiteY2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473141" h="606722">
                  <a:moveTo>
                    <a:pt x="402646" y="512370"/>
                  </a:moveTo>
                  <a:cubicBezTo>
                    <a:pt x="374163" y="512370"/>
                    <a:pt x="351021" y="535381"/>
                    <a:pt x="351021" y="563811"/>
                  </a:cubicBezTo>
                  <a:lnTo>
                    <a:pt x="351466" y="587887"/>
                  </a:lnTo>
                  <a:lnTo>
                    <a:pt x="454271" y="587887"/>
                  </a:lnTo>
                  <a:lnTo>
                    <a:pt x="454271" y="563900"/>
                  </a:lnTo>
                  <a:cubicBezTo>
                    <a:pt x="454271" y="535470"/>
                    <a:pt x="431129" y="512370"/>
                    <a:pt x="402646" y="512370"/>
                  </a:cubicBezTo>
                  <a:close/>
                  <a:moveTo>
                    <a:pt x="235890" y="512370"/>
                  </a:moveTo>
                  <a:cubicBezTo>
                    <a:pt x="207411" y="512370"/>
                    <a:pt x="184272" y="535470"/>
                    <a:pt x="184272" y="563900"/>
                  </a:cubicBezTo>
                  <a:lnTo>
                    <a:pt x="184272" y="587887"/>
                  </a:lnTo>
                  <a:lnTo>
                    <a:pt x="287063" y="587887"/>
                  </a:lnTo>
                  <a:lnTo>
                    <a:pt x="287597" y="563811"/>
                  </a:lnTo>
                  <a:cubicBezTo>
                    <a:pt x="287508" y="535470"/>
                    <a:pt x="264369" y="512370"/>
                    <a:pt x="235890" y="512370"/>
                  </a:cubicBezTo>
                  <a:close/>
                  <a:moveTo>
                    <a:pt x="70574" y="512370"/>
                  </a:moveTo>
                  <a:cubicBezTo>
                    <a:pt x="42095" y="512370"/>
                    <a:pt x="18867" y="535470"/>
                    <a:pt x="18867" y="563900"/>
                  </a:cubicBezTo>
                  <a:lnTo>
                    <a:pt x="18867" y="587887"/>
                  </a:lnTo>
                  <a:lnTo>
                    <a:pt x="121658" y="587887"/>
                  </a:lnTo>
                  <a:lnTo>
                    <a:pt x="122192" y="563811"/>
                  </a:lnTo>
                  <a:cubicBezTo>
                    <a:pt x="122192" y="535470"/>
                    <a:pt x="98964" y="512370"/>
                    <a:pt x="70574" y="512370"/>
                  </a:cubicBezTo>
                  <a:close/>
                  <a:moveTo>
                    <a:pt x="402646" y="493535"/>
                  </a:moveTo>
                  <a:cubicBezTo>
                    <a:pt x="441543" y="493535"/>
                    <a:pt x="473141" y="525075"/>
                    <a:pt x="473141" y="563900"/>
                  </a:cubicBezTo>
                  <a:lnTo>
                    <a:pt x="473141" y="597305"/>
                  </a:lnTo>
                  <a:cubicBezTo>
                    <a:pt x="473141" y="602458"/>
                    <a:pt x="468958" y="606722"/>
                    <a:pt x="463706" y="606722"/>
                  </a:cubicBezTo>
                  <a:lnTo>
                    <a:pt x="342298" y="606722"/>
                  </a:lnTo>
                  <a:cubicBezTo>
                    <a:pt x="337135" y="606722"/>
                    <a:pt x="332952" y="602635"/>
                    <a:pt x="332863" y="597482"/>
                  </a:cubicBezTo>
                  <a:lnTo>
                    <a:pt x="332151" y="564077"/>
                  </a:lnTo>
                  <a:cubicBezTo>
                    <a:pt x="332151" y="564077"/>
                    <a:pt x="332151" y="563988"/>
                    <a:pt x="332151" y="563900"/>
                  </a:cubicBezTo>
                  <a:cubicBezTo>
                    <a:pt x="332151" y="525075"/>
                    <a:pt x="363749" y="493535"/>
                    <a:pt x="402646" y="493535"/>
                  </a:cubicBezTo>
                  <a:close/>
                  <a:moveTo>
                    <a:pt x="235890" y="493535"/>
                  </a:moveTo>
                  <a:cubicBezTo>
                    <a:pt x="274782" y="493535"/>
                    <a:pt x="306465" y="525075"/>
                    <a:pt x="306465" y="563900"/>
                  </a:cubicBezTo>
                  <a:cubicBezTo>
                    <a:pt x="306465" y="563988"/>
                    <a:pt x="306465" y="564077"/>
                    <a:pt x="306465" y="564077"/>
                  </a:cubicBezTo>
                  <a:lnTo>
                    <a:pt x="305753" y="597482"/>
                  </a:lnTo>
                  <a:cubicBezTo>
                    <a:pt x="305575" y="602635"/>
                    <a:pt x="301392" y="606722"/>
                    <a:pt x="296319" y="606722"/>
                  </a:cubicBezTo>
                  <a:lnTo>
                    <a:pt x="174838" y="606722"/>
                  </a:lnTo>
                  <a:cubicBezTo>
                    <a:pt x="169588" y="606722"/>
                    <a:pt x="165405" y="602458"/>
                    <a:pt x="165405" y="597305"/>
                  </a:cubicBezTo>
                  <a:lnTo>
                    <a:pt x="165405" y="563900"/>
                  </a:lnTo>
                  <a:cubicBezTo>
                    <a:pt x="165405" y="525075"/>
                    <a:pt x="196999" y="493535"/>
                    <a:pt x="235890" y="493535"/>
                  </a:cubicBezTo>
                  <a:close/>
                  <a:moveTo>
                    <a:pt x="70574" y="493535"/>
                  </a:moveTo>
                  <a:cubicBezTo>
                    <a:pt x="109466" y="493535"/>
                    <a:pt x="141060" y="525075"/>
                    <a:pt x="141060" y="563900"/>
                  </a:cubicBezTo>
                  <a:cubicBezTo>
                    <a:pt x="141060" y="563988"/>
                    <a:pt x="141060" y="564077"/>
                    <a:pt x="141060" y="564077"/>
                  </a:cubicBezTo>
                  <a:lnTo>
                    <a:pt x="140348" y="597482"/>
                  </a:lnTo>
                  <a:cubicBezTo>
                    <a:pt x="140259" y="602635"/>
                    <a:pt x="136076" y="606722"/>
                    <a:pt x="130914" y="606722"/>
                  </a:cubicBezTo>
                  <a:lnTo>
                    <a:pt x="9433" y="606722"/>
                  </a:lnTo>
                  <a:cubicBezTo>
                    <a:pt x="4272" y="606722"/>
                    <a:pt x="0" y="602458"/>
                    <a:pt x="0" y="597305"/>
                  </a:cubicBezTo>
                  <a:lnTo>
                    <a:pt x="0" y="563900"/>
                  </a:lnTo>
                  <a:cubicBezTo>
                    <a:pt x="0" y="525075"/>
                    <a:pt x="31683" y="493535"/>
                    <a:pt x="70574" y="493535"/>
                  </a:cubicBezTo>
                  <a:close/>
                  <a:moveTo>
                    <a:pt x="400177" y="395665"/>
                  </a:moveTo>
                  <a:cubicBezTo>
                    <a:pt x="378994" y="395665"/>
                    <a:pt x="361816" y="412911"/>
                    <a:pt x="361816" y="433978"/>
                  </a:cubicBezTo>
                  <a:cubicBezTo>
                    <a:pt x="361816" y="455135"/>
                    <a:pt x="378994" y="472291"/>
                    <a:pt x="400177" y="472291"/>
                  </a:cubicBezTo>
                  <a:cubicBezTo>
                    <a:pt x="421270" y="472291"/>
                    <a:pt x="438537" y="455135"/>
                    <a:pt x="438537" y="433978"/>
                  </a:cubicBezTo>
                  <a:cubicBezTo>
                    <a:pt x="438537" y="412911"/>
                    <a:pt x="421270" y="395665"/>
                    <a:pt x="400177" y="395665"/>
                  </a:cubicBezTo>
                  <a:close/>
                  <a:moveTo>
                    <a:pt x="238449" y="395665"/>
                  </a:moveTo>
                  <a:cubicBezTo>
                    <a:pt x="217270" y="395665"/>
                    <a:pt x="200006" y="412911"/>
                    <a:pt x="200006" y="433978"/>
                  </a:cubicBezTo>
                  <a:cubicBezTo>
                    <a:pt x="200006" y="455135"/>
                    <a:pt x="217270" y="472291"/>
                    <a:pt x="238449" y="472291"/>
                  </a:cubicBezTo>
                  <a:cubicBezTo>
                    <a:pt x="259539" y="472291"/>
                    <a:pt x="276803" y="455135"/>
                    <a:pt x="276803" y="433978"/>
                  </a:cubicBezTo>
                  <a:cubicBezTo>
                    <a:pt x="276803" y="412911"/>
                    <a:pt x="259539" y="395665"/>
                    <a:pt x="238449" y="395665"/>
                  </a:cubicBezTo>
                  <a:close/>
                  <a:moveTo>
                    <a:pt x="73105" y="395665"/>
                  </a:moveTo>
                  <a:cubicBezTo>
                    <a:pt x="51923" y="395665"/>
                    <a:pt x="34745" y="412911"/>
                    <a:pt x="34745" y="433978"/>
                  </a:cubicBezTo>
                  <a:cubicBezTo>
                    <a:pt x="34745" y="455135"/>
                    <a:pt x="51923" y="472291"/>
                    <a:pt x="73105" y="472291"/>
                  </a:cubicBezTo>
                  <a:cubicBezTo>
                    <a:pt x="94288" y="472291"/>
                    <a:pt x="111465" y="455135"/>
                    <a:pt x="111465" y="433978"/>
                  </a:cubicBezTo>
                  <a:cubicBezTo>
                    <a:pt x="111465" y="412911"/>
                    <a:pt x="94288" y="395665"/>
                    <a:pt x="73105" y="395665"/>
                  </a:cubicBezTo>
                  <a:close/>
                  <a:moveTo>
                    <a:pt x="400177" y="376820"/>
                  </a:moveTo>
                  <a:cubicBezTo>
                    <a:pt x="431684" y="376820"/>
                    <a:pt x="457405" y="402510"/>
                    <a:pt x="457405" y="433978"/>
                  </a:cubicBezTo>
                  <a:cubicBezTo>
                    <a:pt x="457405" y="465535"/>
                    <a:pt x="431684" y="491136"/>
                    <a:pt x="400177" y="491136"/>
                  </a:cubicBezTo>
                  <a:cubicBezTo>
                    <a:pt x="368580" y="491136"/>
                    <a:pt x="342948" y="465535"/>
                    <a:pt x="342948" y="433978"/>
                  </a:cubicBezTo>
                  <a:cubicBezTo>
                    <a:pt x="342948" y="402510"/>
                    <a:pt x="368580" y="376820"/>
                    <a:pt x="400177" y="376820"/>
                  </a:cubicBezTo>
                  <a:close/>
                  <a:moveTo>
                    <a:pt x="238449" y="376820"/>
                  </a:moveTo>
                  <a:cubicBezTo>
                    <a:pt x="269951" y="376820"/>
                    <a:pt x="295669" y="402510"/>
                    <a:pt x="295669" y="433978"/>
                  </a:cubicBezTo>
                  <a:cubicBezTo>
                    <a:pt x="295669" y="465535"/>
                    <a:pt x="269951" y="491136"/>
                    <a:pt x="238449" y="491136"/>
                  </a:cubicBezTo>
                  <a:cubicBezTo>
                    <a:pt x="206858" y="491136"/>
                    <a:pt x="181141" y="465535"/>
                    <a:pt x="181141" y="433978"/>
                  </a:cubicBezTo>
                  <a:cubicBezTo>
                    <a:pt x="181141" y="402510"/>
                    <a:pt x="206858" y="376820"/>
                    <a:pt x="238449" y="376820"/>
                  </a:cubicBezTo>
                  <a:close/>
                  <a:moveTo>
                    <a:pt x="73105" y="376820"/>
                  </a:moveTo>
                  <a:cubicBezTo>
                    <a:pt x="104701" y="376820"/>
                    <a:pt x="130334" y="402510"/>
                    <a:pt x="130334" y="433978"/>
                  </a:cubicBezTo>
                  <a:cubicBezTo>
                    <a:pt x="130334" y="465535"/>
                    <a:pt x="104701" y="491136"/>
                    <a:pt x="73105" y="491136"/>
                  </a:cubicBezTo>
                  <a:cubicBezTo>
                    <a:pt x="41509" y="491136"/>
                    <a:pt x="15877" y="465535"/>
                    <a:pt x="15877" y="433978"/>
                  </a:cubicBezTo>
                  <a:cubicBezTo>
                    <a:pt x="15877" y="402510"/>
                    <a:pt x="41509" y="376820"/>
                    <a:pt x="73105" y="376820"/>
                  </a:cubicBezTo>
                  <a:close/>
                  <a:moveTo>
                    <a:pt x="205818" y="254962"/>
                  </a:moveTo>
                  <a:lnTo>
                    <a:pt x="205818" y="271314"/>
                  </a:lnTo>
                  <a:lnTo>
                    <a:pt x="236615" y="271314"/>
                  </a:lnTo>
                  <a:lnTo>
                    <a:pt x="267501" y="271314"/>
                  </a:lnTo>
                  <a:lnTo>
                    <a:pt x="267501" y="254962"/>
                  </a:lnTo>
                  <a:close/>
                  <a:moveTo>
                    <a:pt x="205818" y="219770"/>
                  </a:moveTo>
                  <a:lnTo>
                    <a:pt x="205818" y="236122"/>
                  </a:lnTo>
                  <a:lnTo>
                    <a:pt x="267501" y="236122"/>
                  </a:lnTo>
                  <a:lnTo>
                    <a:pt x="267501" y="219770"/>
                  </a:lnTo>
                  <a:lnTo>
                    <a:pt x="236615" y="219770"/>
                  </a:lnTo>
                  <a:close/>
                  <a:moveTo>
                    <a:pt x="220949" y="129392"/>
                  </a:moveTo>
                  <a:lnTo>
                    <a:pt x="220949" y="199597"/>
                  </a:lnTo>
                  <a:cubicBezTo>
                    <a:pt x="226023" y="200486"/>
                    <a:pt x="231274" y="200930"/>
                    <a:pt x="236615" y="200930"/>
                  </a:cubicBezTo>
                  <a:cubicBezTo>
                    <a:pt x="242044" y="200930"/>
                    <a:pt x="247296" y="200486"/>
                    <a:pt x="252369" y="199597"/>
                  </a:cubicBezTo>
                  <a:lnTo>
                    <a:pt x="252369" y="129392"/>
                  </a:lnTo>
                  <a:close/>
                  <a:moveTo>
                    <a:pt x="380981" y="105121"/>
                  </a:moveTo>
                  <a:cubicBezTo>
                    <a:pt x="384630" y="101473"/>
                    <a:pt x="390593" y="101473"/>
                    <a:pt x="394331" y="105121"/>
                  </a:cubicBezTo>
                  <a:lnTo>
                    <a:pt x="419250" y="130036"/>
                  </a:lnTo>
                  <a:cubicBezTo>
                    <a:pt x="422899" y="133773"/>
                    <a:pt x="422899" y="139735"/>
                    <a:pt x="419250" y="143383"/>
                  </a:cubicBezTo>
                  <a:cubicBezTo>
                    <a:pt x="417381" y="145251"/>
                    <a:pt x="414978" y="146141"/>
                    <a:pt x="412575" y="146141"/>
                  </a:cubicBezTo>
                  <a:cubicBezTo>
                    <a:pt x="410173" y="146141"/>
                    <a:pt x="407681" y="145251"/>
                    <a:pt x="405901" y="143383"/>
                  </a:cubicBezTo>
                  <a:lnTo>
                    <a:pt x="380981" y="118468"/>
                  </a:lnTo>
                  <a:cubicBezTo>
                    <a:pt x="377243" y="114820"/>
                    <a:pt x="377243" y="108859"/>
                    <a:pt x="380981" y="105121"/>
                  </a:cubicBezTo>
                  <a:close/>
                  <a:moveTo>
                    <a:pt x="89011" y="105121"/>
                  </a:moveTo>
                  <a:cubicBezTo>
                    <a:pt x="92655" y="101473"/>
                    <a:pt x="98611" y="101473"/>
                    <a:pt x="102345" y="105121"/>
                  </a:cubicBezTo>
                  <a:cubicBezTo>
                    <a:pt x="105990" y="108859"/>
                    <a:pt x="105990" y="114820"/>
                    <a:pt x="102345" y="118468"/>
                  </a:cubicBezTo>
                  <a:lnTo>
                    <a:pt x="77454" y="143383"/>
                  </a:lnTo>
                  <a:cubicBezTo>
                    <a:pt x="75587" y="145251"/>
                    <a:pt x="73187" y="146141"/>
                    <a:pt x="70787" y="146141"/>
                  </a:cubicBezTo>
                  <a:cubicBezTo>
                    <a:pt x="68387" y="146141"/>
                    <a:pt x="65986" y="145251"/>
                    <a:pt x="64120" y="143383"/>
                  </a:cubicBezTo>
                  <a:cubicBezTo>
                    <a:pt x="60475" y="139735"/>
                    <a:pt x="60475" y="133773"/>
                    <a:pt x="64120" y="130036"/>
                  </a:cubicBezTo>
                  <a:close/>
                  <a:moveTo>
                    <a:pt x="293210" y="80863"/>
                  </a:moveTo>
                  <a:cubicBezTo>
                    <a:pt x="298102" y="79174"/>
                    <a:pt x="303528" y="81841"/>
                    <a:pt x="305129" y="86818"/>
                  </a:cubicBezTo>
                  <a:cubicBezTo>
                    <a:pt x="306463" y="90551"/>
                    <a:pt x="307442" y="94462"/>
                    <a:pt x="308064" y="98373"/>
                  </a:cubicBezTo>
                  <a:cubicBezTo>
                    <a:pt x="308865" y="103528"/>
                    <a:pt x="305396" y="108328"/>
                    <a:pt x="300237" y="109127"/>
                  </a:cubicBezTo>
                  <a:cubicBezTo>
                    <a:pt x="299703" y="109216"/>
                    <a:pt x="299169" y="109305"/>
                    <a:pt x="298724" y="109305"/>
                  </a:cubicBezTo>
                  <a:cubicBezTo>
                    <a:pt x="294188" y="109305"/>
                    <a:pt x="290185" y="106017"/>
                    <a:pt x="289385" y="101395"/>
                  </a:cubicBezTo>
                  <a:cubicBezTo>
                    <a:pt x="288940" y="98462"/>
                    <a:pt x="288228" y="95617"/>
                    <a:pt x="287339" y="92862"/>
                  </a:cubicBezTo>
                  <a:cubicBezTo>
                    <a:pt x="285649" y="87885"/>
                    <a:pt x="288228" y="82552"/>
                    <a:pt x="293210" y="80863"/>
                  </a:cubicBezTo>
                  <a:close/>
                  <a:moveTo>
                    <a:pt x="398601" y="70495"/>
                  </a:moveTo>
                  <a:lnTo>
                    <a:pt x="437669" y="70495"/>
                  </a:lnTo>
                  <a:cubicBezTo>
                    <a:pt x="442920" y="70495"/>
                    <a:pt x="447102" y="74672"/>
                    <a:pt x="447102" y="79916"/>
                  </a:cubicBezTo>
                  <a:cubicBezTo>
                    <a:pt x="447102" y="85070"/>
                    <a:pt x="442920" y="89336"/>
                    <a:pt x="437669" y="89336"/>
                  </a:cubicBezTo>
                  <a:lnTo>
                    <a:pt x="398601" y="89336"/>
                  </a:lnTo>
                  <a:cubicBezTo>
                    <a:pt x="393351" y="89336"/>
                    <a:pt x="389168" y="85070"/>
                    <a:pt x="389168" y="79916"/>
                  </a:cubicBezTo>
                  <a:cubicBezTo>
                    <a:pt x="389168" y="74672"/>
                    <a:pt x="393351" y="70495"/>
                    <a:pt x="398601" y="70495"/>
                  </a:cubicBezTo>
                  <a:close/>
                  <a:moveTo>
                    <a:pt x="45570" y="70495"/>
                  </a:moveTo>
                  <a:lnTo>
                    <a:pt x="84762" y="70495"/>
                  </a:lnTo>
                  <a:cubicBezTo>
                    <a:pt x="90017" y="70495"/>
                    <a:pt x="94204" y="74672"/>
                    <a:pt x="94204" y="79916"/>
                  </a:cubicBezTo>
                  <a:cubicBezTo>
                    <a:pt x="94204" y="85070"/>
                    <a:pt x="90017" y="89336"/>
                    <a:pt x="84762" y="89336"/>
                  </a:cubicBezTo>
                  <a:lnTo>
                    <a:pt x="45570" y="89336"/>
                  </a:lnTo>
                  <a:cubicBezTo>
                    <a:pt x="40404" y="89336"/>
                    <a:pt x="36129" y="85070"/>
                    <a:pt x="36129" y="79916"/>
                  </a:cubicBezTo>
                  <a:cubicBezTo>
                    <a:pt x="36129" y="74672"/>
                    <a:pt x="40404" y="70495"/>
                    <a:pt x="45570" y="70495"/>
                  </a:cubicBezTo>
                  <a:close/>
                  <a:moveTo>
                    <a:pt x="236587" y="37682"/>
                  </a:moveTo>
                  <a:cubicBezTo>
                    <a:pt x="258134" y="37682"/>
                    <a:pt x="278344" y="47193"/>
                    <a:pt x="292144" y="63638"/>
                  </a:cubicBezTo>
                  <a:cubicBezTo>
                    <a:pt x="295528" y="67638"/>
                    <a:pt x="294994" y="73593"/>
                    <a:pt x="290987" y="76971"/>
                  </a:cubicBezTo>
                  <a:cubicBezTo>
                    <a:pt x="289206" y="78393"/>
                    <a:pt x="287070" y="79104"/>
                    <a:pt x="284933" y="79104"/>
                  </a:cubicBezTo>
                  <a:cubicBezTo>
                    <a:pt x="282262" y="79104"/>
                    <a:pt x="279591" y="77949"/>
                    <a:pt x="277721" y="75726"/>
                  </a:cubicBezTo>
                  <a:cubicBezTo>
                    <a:pt x="267482" y="63549"/>
                    <a:pt x="252524" y="56527"/>
                    <a:pt x="236587" y="56527"/>
                  </a:cubicBezTo>
                  <a:cubicBezTo>
                    <a:pt x="231423" y="56527"/>
                    <a:pt x="227150" y="52349"/>
                    <a:pt x="227150" y="47104"/>
                  </a:cubicBezTo>
                  <a:cubicBezTo>
                    <a:pt x="227150" y="41860"/>
                    <a:pt x="231423" y="37682"/>
                    <a:pt x="236587" y="37682"/>
                  </a:cubicBezTo>
                  <a:close/>
                  <a:moveTo>
                    <a:pt x="236615" y="18840"/>
                  </a:moveTo>
                  <a:cubicBezTo>
                    <a:pt x="186325" y="18840"/>
                    <a:pt x="145470" y="59719"/>
                    <a:pt x="145470" y="109930"/>
                  </a:cubicBezTo>
                  <a:cubicBezTo>
                    <a:pt x="145470" y="147876"/>
                    <a:pt x="168880" y="180491"/>
                    <a:pt x="202080" y="194176"/>
                  </a:cubicBezTo>
                  <a:lnTo>
                    <a:pt x="202080" y="129392"/>
                  </a:lnTo>
                  <a:lnTo>
                    <a:pt x="191399" y="129392"/>
                  </a:lnTo>
                  <a:cubicBezTo>
                    <a:pt x="186147" y="129392"/>
                    <a:pt x="181964" y="125126"/>
                    <a:pt x="181964" y="119972"/>
                  </a:cubicBezTo>
                  <a:cubicBezTo>
                    <a:pt x="181964" y="114729"/>
                    <a:pt x="186147" y="110552"/>
                    <a:pt x="191399" y="110552"/>
                  </a:cubicBezTo>
                  <a:lnTo>
                    <a:pt x="202080" y="110552"/>
                  </a:lnTo>
                  <a:lnTo>
                    <a:pt x="202080" y="104864"/>
                  </a:lnTo>
                  <a:cubicBezTo>
                    <a:pt x="202080" y="99710"/>
                    <a:pt x="206263" y="95444"/>
                    <a:pt x="211514" y="95444"/>
                  </a:cubicBezTo>
                  <a:cubicBezTo>
                    <a:pt x="216677" y="95444"/>
                    <a:pt x="220949" y="99710"/>
                    <a:pt x="220949" y="104864"/>
                  </a:cubicBezTo>
                  <a:lnTo>
                    <a:pt x="220949" y="110552"/>
                  </a:lnTo>
                  <a:lnTo>
                    <a:pt x="252369" y="110552"/>
                  </a:lnTo>
                  <a:lnTo>
                    <a:pt x="252369" y="104864"/>
                  </a:lnTo>
                  <a:cubicBezTo>
                    <a:pt x="252369" y="99710"/>
                    <a:pt x="256553" y="95444"/>
                    <a:pt x="261804" y="95444"/>
                  </a:cubicBezTo>
                  <a:cubicBezTo>
                    <a:pt x="267055" y="95444"/>
                    <a:pt x="271239" y="99710"/>
                    <a:pt x="271239" y="104864"/>
                  </a:cubicBezTo>
                  <a:lnTo>
                    <a:pt x="271239" y="110552"/>
                  </a:lnTo>
                  <a:lnTo>
                    <a:pt x="281920" y="110552"/>
                  </a:lnTo>
                  <a:cubicBezTo>
                    <a:pt x="287171" y="110552"/>
                    <a:pt x="291355" y="114729"/>
                    <a:pt x="291355" y="119972"/>
                  </a:cubicBezTo>
                  <a:cubicBezTo>
                    <a:pt x="291355" y="125126"/>
                    <a:pt x="287171" y="129392"/>
                    <a:pt x="281920" y="129392"/>
                  </a:cubicBezTo>
                  <a:lnTo>
                    <a:pt x="271239" y="129392"/>
                  </a:lnTo>
                  <a:lnTo>
                    <a:pt x="271239" y="194176"/>
                  </a:lnTo>
                  <a:cubicBezTo>
                    <a:pt x="304439" y="180491"/>
                    <a:pt x="327848" y="147876"/>
                    <a:pt x="327848" y="109930"/>
                  </a:cubicBezTo>
                  <a:cubicBezTo>
                    <a:pt x="327848" y="59719"/>
                    <a:pt x="286904" y="18840"/>
                    <a:pt x="236615" y="18840"/>
                  </a:cubicBezTo>
                  <a:close/>
                  <a:moveTo>
                    <a:pt x="406112" y="16345"/>
                  </a:moveTo>
                  <a:cubicBezTo>
                    <a:pt x="409761" y="12702"/>
                    <a:pt x="415723" y="12702"/>
                    <a:pt x="419372" y="16345"/>
                  </a:cubicBezTo>
                  <a:cubicBezTo>
                    <a:pt x="423110" y="19987"/>
                    <a:pt x="423110" y="25939"/>
                    <a:pt x="419372" y="29670"/>
                  </a:cubicBezTo>
                  <a:lnTo>
                    <a:pt x="394542" y="54545"/>
                  </a:lnTo>
                  <a:cubicBezTo>
                    <a:pt x="392673" y="56322"/>
                    <a:pt x="390270" y="57299"/>
                    <a:pt x="387867" y="57299"/>
                  </a:cubicBezTo>
                  <a:cubicBezTo>
                    <a:pt x="385464" y="57299"/>
                    <a:pt x="382972" y="56322"/>
                    <a:pt x="381192" y="54545"/>
                  </a:cubicBezTo>
                  <a:cubicBezTo>
                    <a:pt x="377454" y="50814"/>
                    <a:pt x="377454" y="44862"/>
                    <a:pt x="381192" y="41219"/>
                  </a:cubicBezTo>
                  <a:close/>
                  <a:moveTo>
                    <a:pt x="63842" y="16345"/>
                  </a:moveTo>
                  <a:cubicBezTo>
                    <a:pt x="67582" y="12702"/>
                    <a:pt x="73547" y="12702"/>
                    <a:pt x="77197" y="16345"/>
                  </a:cubicBezTo>
                  <a:lnTo>
                    <a:pt x="102126" y="41219"/>
                  </a:lnTo>
                  <a:cubicBezTo>
                    <a:pt x="105777" y="44862"/>
                    <a:pt x="105777" y="50814"/>
                    <a:pt x="102126" y="54545"/>
                  </a:cubicBezTo>
                  <a:cubicBezTo>
                    <a:pt x="100257" y="56322"/>
                    <a:pt x="97853" y="57299"/>
                    <a:pt x="95449" y="57299"/>
                  </a:cubicBezTo>
                  <a:cubicBezTo>
                    <a:pt x="93045" y="57299"/>
                    <a:pt x="90641" y="56322"/>
                    <a:pt x="88771" y="54545"/>
                  </a:cubicBezTo>
                  <a:lnTo>
                    <a:pt x="63842" y="29670"/>
                  </a:lnTo>
                  <a:cubicBezTo>
                    <a:pt x="60192" y="25939"/>
                    <a:pt x="60192" y="19987"/>
                    <a:pt x="63842" y="16345"/>
                  </a:cubicBezTo>
                  <a:close/>
                  <a:moveTo>
                    <a:pt x="236615" y="0"/>
                  </a:moveTo>
                  <a:cubicBezTo>
                    <a:pt x="297318" y="0"/>
                    <a:pt x="346718" y="49322"/>
                    <a:pt x="346718" y="109930"/>
                  </a:cubicBezTo>
                  <a:cubicBezTo>
                    <a:pt x="346718" y="152764"/>
                    <a:pt x="321973" y="190000"/>
                    <a:pt x="286014" y="208129"/>
                  </a:cubicBezTo>
                  <a:cubicBezTo>
                    <a:pt x="286192" y="208840"/>
                    <a:pt x="286370" y="209640"/>
                    <a:pt x="286370" y="210350"/>
                  </a:cubicBezTo>
                  <a:lnTo>
                    <a:pt x="286370" y="245542"/>
                  </a:lnTo>
                  <a:lnTo>
                    <a:pt x="286370" y="280734"/>
                  </a:lnTo>
                  <a:cubicBezTo>
                    <a:pt x="286370" y="285888"/>
                    <a:pt x="282098" y="290154"/>
                    <a:pt x="276935" y="290154"/>
                  </a:cubicBezTo>
                  <a:lnTo>
                    <a:pt x="246050" y="290154"/>
                  </a:lnTo>
                  <a:lnTo>
                    <a:pt x="246050" y="316548"/>
                  </a:lnTo>
                  <a:lnTo>
                    <a:pt x="392646" y="316548"/>
                  </a:lnTo>
                  <a:cubicBezTo>
                    <a:pt x="397809" y="316548"/>
                    <a:pt x="402081" y="320724"/>
                    <a:pt x="402081" y="325968"/>
                  </a:cubicBezTo>
                  <a:lnTo>
                    <a:pt x="402081" y="351028"/>
                  </a:lnTo>
                  <a:cubicBezTo>
                    <a:pt x="402081" y="356271"/>
                    <a:pt x="397809" y="360448"/>
                    <a:pt x="392646" y="360448"/>
                  </a:cubicBezTo>
                  <a:cubicBezTo>
                    <a:pt x="387395" y="360448"/>
                    <a:pt x="383212" y="356271"/>
                    <a:pt x="383212" y="351028"/>
                  </a:cubicBezTo>
                  <a:lnTo>
                    <a:pt x="383212" y="335388"/>
                  </a:lnTo>
                  <a:lnTo>
                    <a:pt x="246050" y="335388"/>
                  </a:lnTo>
                  <a:lnTo>
                    <a:pt x="246050" y="351028"/>
                  </a:lnTo>
                  <a:cubicBezTo>
                    <a:pt x="246050" y="356271"/>
                    <a:pt x="241866" y="360448"/>
                    <a:pt x="236615" y="360448"/>
                  </a:cubicBezTo>
                  <a:cubicBezTo>
                    <a:pt x="231452" y="360448"/>
                    <a:pt x="227180" y="356271"/>
                    <a:pt x="227180" y="351028"/>
                  </a:cubicBezTo>
                  <a:lnTo>
                    <a:pt x="227180" y="335388"/>
                  </a:lnTo>
                  <a:lnTo>
                    <a:pt x="80049" y="335388"/>
                  </a:lnTo>
                  <a:lnTo>
                    <a:pt x="80049" y="351028"/>
                  </a:lnTo>
                  <a:cubicBezTo>
                    <a:pt x="80049" y="356271"/>
                    <a:pt x="75777" y="360448"/>
                    <a:pt x="70615" y="360448"/>
                  </a:cubicBezTo>
                  <a:cubicBezTo>
                    <a:pt x="65363" y="360448"/>
                    <a:pt x="61180" y="356271"/>
                    <a:pt x="61180" y="351028"/>
                  </a:cubicBezTo>
                  <a:lnTo>
                    <a:pt x="61180" y="325968"/>
                  </a:lnTo>
                  <a:cubicBezTo>
                    <a:pt x="61180" y="320724"/>
                    <a:pt x="65363" y="316548"/>
                    <a:pt x="70615" y="316548"/>
                  </a:cubicBezTo>
                  <a:lnTo>
                    <a:pt x="227180" y="316548"/>
                  </a:lnTo>
                  <a:lnTo>
                    <a:pt x="227180" y="290154"/>
                  </a:lnTo>
                  <a:lnTo>
                    <a:pt x="196383" y="290154"/>
                  </a:lnTo>
                  <a:cubicBezTo>
                    <a:pt x="191132" y="290154"/>
                    <a:pt x="186948" y="285888"/>
                    <a:pt x="186948" y="280734"/>
                  </a:cubicBezTo>
                  <a:lnTo>
                    <a:pt x="186948" y="245542"/>
                  </a:lnTo>
                  <a:lnTo>
                    <a:pt x="186948" y="210350"/>
                  </a:lnTo>
                  <a:cubicBezTo>
                    <a:pt x="186948" y="209640"/>
                    <a:pt x="187037" y="208840"/>
                    <a:pt x="187215" y="208129"/>
                  </a:cubicBezTo>
                  <a:cubicBezTo>
                    <a:pt x="151256" y="190000"/>
                    <a:pt x="126601" y="152764"/>
                    <a:pt x="126601" y="109930"/>
                  </a:cubicBezTo>
                  <a:cubicBezTo>
                    <a:pt x="126601" y="49322"/>
                    <a:pt x="175911" y="0"/>
                    <a:pt x="236615" y="0"/>
                  </a:cubicBezTo>
                  <a:close/>
                </a:path>
              </a:pathLst>
            </a:custGeom>
            <a:solidFill>
              <a:srgbClr val="8E7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athematics_171060">
              <a:extLst>
                <a:ext uri="{FF2B5EF4-FFF2-40B4-BE49-F238E27FC236}">
                  <a16:creationId xmlns:a16="http://schemas.microsoft.com/office/drawing/2014/main" id="{D4407D0D-157D-D851-1738-155A9F5D3925}"/>
                </a:ext>
              </a:extLst>
            </p:cNvPr>
            <p:cNvSpPr/>
            <p:nvPr/>
          </p:nvSpPr>
          <p:spPr>
            <a:xfrm>
              <a:off x="3901010" y="5979035"/>
              <a:ext cx="504816" cy="609685"/>
            </a:xfrm>
            <a:custGeom>
              <a:avLst/>
              <a:gdLst>
                <a:gd name="connsiteX0" fmla="*/ 321839 w 501428"/>
                <a:gd name="connsiteY0" fmla="*/ 129770 h 605592"/>
                <a:gd name="connsiteX1" fmla="*/ 358999 w 501428"/>
                <a:gd name="connsiteY1" fmla="*/ 129770 h 605592"/>
                <a:gd name="connsiteX2" fmla="*/ 371447 w 501428"/>
                <a:gd name="connsiteY2" fmla="*/ 142102 h 605592"/>
                <a:gd name="connsiteX3" fmla="*/ 371447 w 501428"/>
                <a:gd name="connsiteY3" fmla="*/ 222493 h 605592"/>
                <a:gd name="connsiteX4" fmla="*/ 346643 w 501428"/>
                <a:gd name="connsiteY4" fmla="*/ 222493 h 605592"/>
                <a:gd name="connsiteX5" fmla="*/ 346643 w 501428"/>
                <a:gd name="connsiteY5" fmla="*/ 154527 h 605592"/>
                <a:gd name="connsiteX6" fmla="*/ 321839 w 501428"/>
                <a:gd name="connsiteY6" fmla="*/ 154527 h 605592"/>
                <a:gd name="connsiteX7" fmla="*/ 148601 w 501428"/>
                <a:gd name="connsiteY7" fmla="*/ 129770 h 605592"/>
                <a:gd name="connsiteX8" fmla="*/ 185777 w 501428"/>
                <a:gd name="connsiteY8" fmla="*/ 129770 h 605592"/>
                <a:gd name="connsiteX9" fmla="*/ 198138 w 501428"/>
                <a:gd name="connsiteY9" fmla="*/ 142102 h 605592"/>
                <a:gd name="connsiteX10" fmla="*/ 198138 w 501428"/>
                <a:gd name="connsiteY10" fmla="*/ 222493 h 605592"/>
                <a:gd name="connsiteX11" fmla="*/ 173323 w 501428"/>
                <a:gd name="connsiteY11" fmla="*/ 222493 h 605592"/>
                <a:gd name="connsiteX12" fmla="*/ 173323 w 501428"/>
                <a:gd name="connsiteY12" fmla="*/ 154527 h 605592"/>
                <a:gd name="connsiteX13" fmla="*/ 148601 w 501428"/>
                <a:gd name="connsiteY13" fmla="*/ 154527 h 605592"/>
                <a:gd name="connsiteX14" fmla="*/ 253837 w 501428"/>
                <a:gd name="connsiteY14" fmla="*/ 123560 h 605592"/>
                <a:gd name="connsiteX15" fmla="*/ 278629 w 501428"/>
                <a:gd name="connsiteY15" fmla="*/ 123560 h 605592"/>
                <a:gd name="connsiteX16" fmla="*/ 278629 w 501428"/>
                <a:gd name="connsiteY16" fmla="*/ 160648 h 605592"/>
                <a:gd name="connsiteX17" fmla="*/ 315770 w 501428"/>
                <a:gd name="connsiteY17" fmla="*/ 160648 h 605592"/>
                <a:gd name="connsiteX18" fmla="*/ 315770 w 501428"/>
                <a:gd name="connsiteY18" fmla="*/ 185405 h 605592"/>
                <a:gd name="connsiteX19" fmla="*/ 278629 w 501428"/>
                <a:gd name="connsiteY19" fmla="*/ 185405 h 605592"/>
                <a:gd name="connsiteX20" fmla="*/ 278629 w 501428"/>
                <a:gd name="connsiteY20" fmla="*/ 222493 h 605592"/>
                <a:gd name="connsiteX21" fmla="*/ 253837 w 501428"/>
                <a:gd name="connsiteY21" fmla="*/ 222493 h 605592"/>
                <a:gd name="connsiteX22" fmla="*/ 253837 w 501428"/>
                <a:gd name="connsiteY22" fmla="*/ 185405 h 605592"/>
                <a:gd name="connsiteX23" fmla="*/ 216696 w 501428"/>
                <a:gd name="connsiteY23" fmla="*/ 185405 h 605592"/>
                <a:gd name="connsiteX24" fmla="*/ 216696 w 501428"/>
                <a:gd name="connsiteY24" fmla="*/ 160648 h 605592"/>
                <a:gd name="connsiteX25" fmla="*/ 253837 w 501428"/>
                <a:gd name="connsiteY25" fmla="*/ 160648 h 605592"/>
                <a:gd name="connsiteX26" fmla="*/ 222887 w 501428"/>
                <a:gd name="connsiteY26" fmla="*/ 0 h 605592"/>
                <a:gd name="connsiteX27" fmla="*/ 303292 w 501428"/>
                <a:gd name="connsiteY27" fmla="*/ 0 h 605592"/>
                <a:gd name="connsiteX28" fmla="*/ 501428 w 501428"/>
                <a:gd name="connsiteY28" fmla="*/ 197724 h 605592"/>
                <a:gd name="connsiteX29" fmla="*/ 501428 w 501428"/>
                <a:gd name="connsiteY29" fmla="*/ 605592 h 605592"/>
                <a:gd name="connsiteX30" fmla="*/ 476638 w 501428"/>
                <a:gd name="connsiteY30" fmla="*/ 605592 h 605592"/>
                <a:gd name="connsiteX31" fmla="*/ 476638 w 501428"/>
                <a:gd name="connsiteY31" fmla="*/ 197724 h 605592"/>
                <a:gd name="connsiteX32" fmla="*/ 303292 w 501428"/>
                <a:gd name="connsiteY32" fmla="*/ 24750 h 605592"/>
                <a:gd name="connsiteX33" fmla="*/ 222887 w 501428"/>
                <a:gd name="connsiteY33" fmla="*/ 24750 h 605592"/>
                <a:gd name="connsiteX34" fmla="*/ 49540 w 501428"/>
                <a:gd name="connsiteY34" fmla="*/ 197724 h 605592"/>
                <a:gd name="connsiteX35" fmla="*/ 49540 w 501428"/>
                <a:gd name="connsiteY35" fmla="*/ 271882 h 605592"/>
                <a:gd name="connsiteX36" fmla="*/ 49262 w 501428"/>
                <a:gd name="connsiteY36" fmla="*/ 274292 h 605592"/>
                <a:gd name="connsiteX37" fmla="*/ 27536 w 501428"/>
                <a:gd name="connsiteY37" fmla="*/ 383118 h 605592"/>
                <a:gd name="connsiteX38" fmla="*/ 61889 w 501428"/>
                <a:gd name="connsiteY38" fmla="*/ 383118 h 605592"/>
                <a:gd name="connsiteX39" fmla="*/ 72195 w 501428"/>
                <a:gd name="connsiteY39" fmla="*/ 388680 h 605592"/>
                <a:gd name="connsiteX40" fmla="*/ 87886 w 501428"/>
                <a:gd name="connsiteY40" fmla="*/ 459594 h 605592"/>
                <a:gd name="connsiteX41" fmla="*/ 88908 w 501428"/>
                <a:gd name="connsiteY41" fmla="*/ 477948 h 605592"/>
                <a:gd name="connsiteX42" fmla="*/ 111469 w 501428"/>
                <a:gd name="connsiteY42" fmla="*/ 482026 h 605592"/>
                <a:gd name="connsiteX43" fmla="*/ 260026 w 501428"/>
                <a:gd name="connsiteY43" fmla="*/ 482026 h 605592"/>
                <a:gd name="connsiteX44" fmla="*/ 272374 w 501428"/>
                <a:gd name="connsiteY44" fmla="*/ 494355 h 605592"/>
                <a:gd name="connsiteX45" fmla="*/ 272374 w 501428"/>
                <a:gd name="connsiteY45" fmla="*/ 605592 h 605592"/>
                <a:gd name="connsiteX46" fmla="*/ 247584 w 501428"/>
                <a:gd name="connsiteY46" fmla="*/ 605592 h 605592"/>
                <a:gd name="connsiteX47" fmla="*/ 247584 w 501428"/>
                <a:gd name="connsiteY47" fmla="*/ 506777 h 605592"/>
                <a:gd name="connsiteX48" fmla="*/ 111469 w 501428"/>
                <a:gd name="connsiteY48" fmla="*/ 506777 h 605592"/>
                <a:gd name="connsiteX49" fmla="*/ 70802 w 501428"/>
                <a:gd name="connsiteY49" fmla="*/ 494819 h 605592"/>
                <a:gd name="connsiteX50" fmla="*/ 63189 w 501428"/>
                <a:gd name="connsiteY50" fmla="*/ 457925 h 605592"/>
                <a:gd name="connsiteX51" fmla="*/ 55018 w 501428"/>
                <a:gd name="connsiteY51" fmla="*/ 407869 h 605592"/>
                <a:gd name="connsiteX52" fmla="*/ 12402 w 501428"/>
                <a:gd name="connsiteY52" fmla="*/ 407869 h 605592"/>
                <a:gd name="connsiteX53" fmla="*/ 2838 w 501428"/>
                <a:gd name="connsiteY53" fmla="*/ 403326 h 605592"/>
                <a:gd name="connsiteX54" fmla="*/ 239 w 501428"/>
                <a:gd name="connsiteY54" fmla="*/ 393130 h 605592"/>
                <a:gd name="connsiteX55" fmla="*/ 24750 w 501428"/>
                <a:gd name="connsiteY55" fmla="*/ 270676 h 605592"/>
                <a:gd name="connsiteX56" fmla="*/ 24750 w 501428"/>
                <a:gd name="connsiteY56" fmla="*/ 197724 h 605592"/>
                <a:gd name="connsiteX57" fmla="*/ 82780 w 501428"/>
                <a:gd name="connsiteY57" fmla="*/ 59326 h 605592"/>
                <a:gd name="connsiteX58" fmla="*/ 222887 w 501428"/>
                <a:gd name="connsiteY58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01428" h="605592">
                  <a:moveTo>
                    <a:pt x="321839" y="129770"/>
                  </a:moveTo>
                  <a:lnTo>
                    <a:pt x="358999" y="129770"/>
                  </a:lnTo>
                  <a:cubicBezTo>
                    <a:pt x="365873" y="129770"/>
                    <a:pt x="371447" y="135333"/>
                    <a:pt x="371447" y="142102"/>
                  </a:cubicBezTo>
                  <a:lnTo>
                    <a:pt x="371447" y="222493"/>
                  </a:lnTo>
                  <a:lnTo>
                    <a:pt x="346643" y="222493"/>
                  </a:lnTo>
                  <a:lnTo>
                    <a:pt x="346643" y="154527"/>
                  </a:lnTo>
                  <a:lnTo>
                    <a:pt x="321839" y="154527"/>
                  </a:lnTo>
                  <a:close/>
                  <a:moveTo>
                    <a:pt x="148601" y="129770"/>
                  </a:moveTo>
                  <a:lnTo>
                    <a:pt x="185777" y="129770"/>
                  </a:lnTo>
                  <a:cubicBezTo>
                    <a:pt x="192562" y="129770"/>
                    <a:pt x="198138" y="135333"/>
                    <a:pt x="198138" y="142102"/>
                  </a:cubicBezTo>
                  <a:lnTo>
                    <a:pt x="198138" y="222493"/>
                  </a:lnTo>
                  <a:lnTo>
                    <a:pt x="173323" y="222493"/>
                  </a:lnTo>
                  <a:lnTo>
                    <a:pt x="173323" y="154527"/>
                  </a:lnTo>
                  <a:lnTo>
                    <a:pt x="148601" y="154527"/>
                  </a:lnTo>
                  <a:close/>
                  <a:moveTo>
                    <a:pt x="253837" y="123560"/>
                  </a:moveTo>
                  <a:lnTo>
                    <a:pt x="278629" y="123560"/>
                  </a:lnTo>
                  <a:lnTo>
                    <a:pt x="278629" y="160648"/>
                  </a:lnTo>
                  <a:lnTo>
                    <a:pt x="315770" y="160648"/>
                  </a:lnTo>
                  <a:lnTo>
                    <a:pt x="315770" y="185405"/>
                  </a:lnTo>
                  <a:lnTo>
                    <a:pt x="278629" y="185405"/>
                  </a:lnTo>
                  <a:lnTo>
                    <a:pt x="278629" y="222493"/>
                  </a:lnTo>
                  <a:lnTo>
                    <a:pt x="253837" y="222493"/>
                  </a:lnTo>
                  <a:lnTo>
                    <a:pt x="253837" y="185405"/>
                  </a:lnTo>
                  <a:lnTo>
                    <a:pt x="216696" y="185405"/>
                  </a:lnTo>
                  <a:lnTo>
                    <a:pt x="216696" y="160648"/>
                  </a:lnTo>
                  <a:lnTo>
                    <a:pt x="253837" y="160648"/>
                  </a:lnTo>
                  <a:close/>
                  <a:moveTo>
                    <a:pt x="222887" y="0"/>
                  </a:moveTo>
                  <a:lnTo>
                    <a:pt x="303292" y="0"/>
                  </a:lnTo>
                  <a:cubicBezTo>
                    <a:pt x="412573" y="0"/>
                    <a:pt x="501428" y="88711"/>
                    <a:pt x="501428" y="197724"/>
                  </a:cubicBezTo>
                  <a:lnTo>
                    <a:pt x="501428" y="605592"/>
                  </a:lnTo>
                  <a:lnTo>
                    <a:pt x="476638" y="605592"/>
                  </a:lnTo>
                  <a:lnTo>
                    <a:pt x="476638" y="197724"/>
                  </a:lnTo>
                  <a:cubicBezTo>
                    <a:pt x="476638" y="102338"/>
                    <a:pt x="398925" y="24750"/>
                    <a:pt x="303292" y="24750"/>
                  </a:cubicBezTo>
                  <a:lnTo>
                    <a:pt x="222887" y="24750"/>
                  </a:lnTo>
                  <a:cubicBezTo>
                    <a:pt x="128925" y="24750"/>
                    <a:pt x="49540" y="103914"/>
                    <a:pt x="49540" y="197724"/>
                  </a:cubicBezTo>
                  <a:lnTo>
                    <a:pt x="49540" y="271882"/>
                  </a:lnTo>
                  <a:cubicBezTo>
                    <a:pt x="49540" y="272716"/>
                    <a:pt x="49448" y="273550"/>
                    <a:pt x="49262" y="274292"/>
                  </a:cubicBezTo>
                  <a:lnTo>
                    <a:pt x="27536" y="383118"/>
                  </a:lnTo>
                  <a:lnTo>
                    <a:pt x="61889" y="383118"/>
                  </a:lnTo>
                  <a:cubicBezTo>
                    <a:pt x="66067" y="383118"/>
                    <a:pt x="69967" y="385250"/>
                    <a:pt x="72195" y="388680"/>
                  </a:cubicBezTo>
                  <a:cubicBezTo>
                    <a:pt x="90765" y="416397"/>
                    <a:pt x="89093" y="441332"/>
                    <a:pt x="87886" y="459594"/>
                  </a:cubicBezTo>
                  <a:cubicBezTo>
                    <a:pt x="87329" y="467473"/>
                    <a:pt x="86772" y="475630"/>
                    <a:pt x="88908" y="477948"/>
                  </a:cubicBezTo>
                  <a:cubicBezTo>
                    <a:pt x="89743" y="478875"/>
                    <a:pt x="94014" y="482026"/>
                    <a:pt x="111469" y="482026"/>
                  </a:cubicBezTo>
                  <a:lnTo>
                    <a:pt x="260026" y="482026"/>
                  </a:lnTo>
                  <a:cubicBezTo>
                    <a:pt x="266803" y="482026"/>
                    <a:pt x="272374" y="487588"/>
                    <a:pt x="272374" y="494355"/>
                  </a:cubicBezTo>
                  <a:lnTo>
                    <a:pt x="272374" y="605592"/>
                  </a:lnTo>
                  <a:lnTo>
                    <a:pt x="247584" y="605592"/>
                  </a:lnTo>
                  <a:lnTo>
                    <a:pt x="247584" y="506777"/>
                  </a:lnTo>
                  <a:lnTo>
                    <a:pt x="111469" y="506777"/>
                  </a:lnTo>
                  <a:cubicBezTo>
                    <a:pt x="91043" y="506777"/>
                    <a:pt x="78509" y="503069"/>
                    <a:pt x="70802" y="494819"/>
                  </a:cubicBezTo>
                  <a:cubicBezTo>
                    <a:pt x="61332" y="484715"/>
                    <a:pt x="62260" y="471088"/>
                    <a:pt x="63189" y="457925"/>
                  </a:cubicBezTo>
                  <a:cubicBezTo>
                    <a:pt x="64117" y="443094"/>
                    <a:pt x="65324" y="426408"/>
                    <a:pt x="55018" y="407869"/>
                  </a:cubicBezTo>
                  <a:lnTo>
                    <a:pt x="12402" y="407869"/>
                  </a:lnTo>
                  <a:cubicBezTo>
                    <a:pt x="8688" y="407869"/>
                    <a:pt x="5159" y="406200"/>
                    <a:pt x="2838" y="403326"/>
                  </a:cubicBezTo>
                  <a:cubicBezTo>
                    <a:pt x="517" y="400453"/>
                    <a:pt x="-504" y="396745"/>
                    <a:pt x="239" y="393130"/>
                  </a:cubicBezTo>
                  <a:lnTo>
                    <a:pt x="24750" y="270676"/>
                  </a:lnTo>
                  <a:lnTo>
                    <a:pt x="24750" y="197724"/>
                  </a:lnTo>
                  <a:cubicBezTo>
                    <a:pt x="24750" y="147018"/>
                    <a:pt x="45919" y="96591"/>
                    <a:pt x="82780" y="59326"/>
                  </a:cubicBezTo>
                  <a:cubicBezTo>
                    <a:pt x="120569" y="21042"/>
                    <a:pt x="170335" y="0"/>
                    <a:pt x="222887" y="0"/>
                  </a:cubicBezTo>
                  <a:close/>
                </a:path>
              </a:pathLst>
            </a:custGeom>
            <a:solidFill>
              <a:srgbClr val="8E7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4841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图片 1030">
            <a:extLst>
              <a:ext uri="{FF2B5EF4-FFF2-40B4-BE49-F238E27FC236}">
                <a16:creationId xmlns:a16="http://schemas.microsoft.com/office/drawing/2014/main" id="{221E16ED-B105-FAB9-A5E4-55833F69C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389" y="182713"/>
            <a:ext cx="12820778" cy="7180094"/>
          </a:xfrm>
          <a:prstGeom prst="rect">
            <a:avLst/>
          </a:prstGeom>
        </p:spPr>
      </p:pic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BEF09483-4359-4B91-48A9-E798240A8D33}"/>
              </a:ext>
            </a:extLst>
          </p:cNvPr>
          <p:cNvGrpSpPr/>
          <p:nvPr/>
        </p:nvGrpSpPr>
        <p:grpSpPr>
          <a:xfrm>
            <a:off x="-248104" y="7779240"/>
            <a:ext cx="12550046" cy="6663809"/>
            <a:chOff x="12002465" y="7804640"/>
            <a:chExt cx="12550046" cy="666380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FDA9671-9F61-9515-8AC4-7C3B29E83FE9}"/>
                </a:ext>
              </a:extLst>
            </p:cNvPr>
            <p:cNvSpPr txBox="1"/>
            <p:nvPr/>
          </p:nvSpPr>
          <p:spPr>
            <a:xfrm>
              <a:off x="21635242" y="10081882"/>
              <a:ext cx="2917269" cy="1720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6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社区</a:t>
              </a:r>
              <a:endParaRPr lang="zh-CN" altLang="en-US" sz="96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FE70131-D1CC-24B2-CDDB-A964768CB993}"/>
                </a:ext>
              </a:extLst>
            </p:cNvPr>
            <p:cNvSpPr txBox="1"/>
            <p:nvPr/>
          </p:nvSpPr>
          <p:spPr>
            <a:xfrm>
              <a:off x="14171535" y="10635194"/>
              <a:ext cx="2365271" cy="770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0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物业类型</a:t>
              </a:r>
              <a:endParaRPr lang="zh-CN" altLang="en-US" sz="40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AAA8DBF-21FE-06AC-7D5F-C4E4B3DFA7D6}"/>
                </a:ext>
              </a:extLst>
            </p:cNvPr>
            <p:cNvSpPr txBox="1"/>
            <p:nvPr/>
          </p:nvSpPr>
          <p:spPr>
            <a:xfrm>
              <a:off x="12273858" y="11238163"/>
              <a:ext cx="3337978" cy="21783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3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户型</a:t>
              </a:r>
              <a:endParaRPr lang="zh-CN" altLang="en-US" sz="123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1910E09-274C-57FB-50A9-F922C1CE845D}"/>
                </a:ext>
              </a:extLst>
            </p:cNvPr>
            <p:cNvSpPr txBox="1"/>
            <p:nvPr/>
          </p:nvSpPr>
          <p:spPr>
            <a:xfrm>
              <a:off x="12002465" y="7804640"/>
              <a:ext cx="5415805" cy="2551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5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面积</a:t>
              </a:r>
              <a:endParaRPr lang="zh-CN" altLang="en-US" sz="145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E65A8D1-574F-267B-1A84-E678713AF0C0}"/>
                </a:ext>
              </a:extLst>
            </p:cNvPr>
            <p:cNvSpPr txBox="1"/>
            <p:nvPr/>
          </p:nvSpPr>
          <p:spPr>
            <a:xfrm>
              <a:off x="19714026" y="12715490"/>
              <a:ext cx="1815784" cy="11099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0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楼层</a:t>
              </a:r>
              <a:endParaRPr lang="zh-CN" altLang="en-US" sz="60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412E745-AAE9-365B-5304-022F81C34ABA}"/>
                </a:ext>
              </a:extLst>
            </p:cNvPr>
            <p:cNvSpPr txBox="1"/>
            <p:nvPr/>
          </p:nvSpPr>
          <p:spPr>
            <a:xfrm>
              <a:off x="15501741" y="11488256"/>
              <a:ext cx="3404794" cy="1720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6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采光</a:t>
              </a:r>
              <a:endParaRPr lang="zh-CN" altLang="en-US" sz="96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BB3086A-402B-1293-D8AC-053865E78C7E}"/>
                </a:ext>
              </a:extLst>
            </p:cNvPr>
            <p:cNvSpPr txBox="1"/>
            <p:nvPr/>
          </p:nvSpPr>
          <p:spPr>
            <a:xfrm>
              <a:off x="21491833" y="12642304"/>
              <a:ext cx="2933425" cy="1720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6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朝向</a:t>
              </a:r>
              <a:endParaRPr lang="zh-CN" altLang="en-US" sz="96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0CA192F-7AB4-E646-F615-EBBCA5C369CF}"/>
                </a:ext>
              </a:extLst>
            </p:cNvPr>
            <p:cNvSpPr txBox="1"/>
            <p:nvPr/>
          </p:nvSpPr>
          <p:spPr>
            <a:xfrm>
              <a:off x="20797196" y="11572749"/>
              <a:ext cx="2230555" cy="1381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76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景观</a:t>
              </a:r>
              <a:endParaRPr lang="zh-CN" altLang="en-US" sz="76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CB31D87-3B6F-9DC9-88E2-B10B5E8B5E14}"/>
                </a:ext>
              </a:extLst>
            </p:cNvPr>
            <p:cNvSpPr txBox="1"/>
            <p:nvPr/>
          </p:nvSpPr>
          <p:spPr>
            <a:xfrm>
              <a:off x="14449945" y="12968423"/>
              <a:ext cx="2726747" cy="15000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83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装修</a:t>
              </a:r>
              <a:endParaRPr lang="zh-CN" altLang="en-US" sz="83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83FC537-7788-712E-1BEC-312818819535}"/>
                </a:ext>
              </a:extLst>
            </p:cNvPr>
            <p:cNvSpPr txBox="1"/>
            <p:nvPr/>
          </p:nvSpPr>
          <p:spPr>
            <a:xfrm>
              <a:off x="12437274" y="10011209"/>
              <a:ext cx="1960505" cy="11777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4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房龄</a:t>
              </a:r>
              <a:endParaRPr lang="zh-CN" altLang="en-US" sz="64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DBE2E11-0145-ECAF-63A3-6B86D96D43F4}"/>
                </a:ext>
              </a:extLst>
            </p:cNvPr>
            <p:cNvSpPr txBox="1"/>
            <p:nvPr/>
          </p:nvSpPr>
          <p:spPr>
            <a:xfrm>
              <a:off x="16458826" y="8586562"/>
              <a:ext cx="4242187" cy="940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50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配套设施</a:t>
              </a:r>
              <a:endParaRPr lang="zh-CN" altLang="en-US" sz="50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F324CD2-27F5-5BAF-7DCA-E7F0E7E8C09A}"/>
                </a:ext>
              </a:extLst>
            </p:cNvPr>
            <p:cNvSpPr txBox="1"/>
            <p:nvPr/>
          </p:nvSpPr>
          <p:spPr>
            <a:xfrm>
              <a:off x="16689488" y="13202117"/>
              <a:ext cx="3487672" cy="8385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开发商品牌</a:t>
              </a:r>
              <a:endParaRPr lang="zh-CN" altLang="en-US" sz="44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334A4E6-334A-0A5F-FBF5-87ED6A5E56C2}"/>
                </a:ext>
              </a:extLst>
            </p:cNvPr>
            <p:cNvSpPr txBox="1"/>
            <p:nvPr/>
          </p:nvSpPr>
          <p:spPr>
            <a:xfrm>
              <a:off x="20376777" y="7860954"/>
              <a:ext cx="3702424" cy="21275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0" dirty="0"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心情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F18E55F-FEBF-A44F-ED99-9F16AD98841E}"/>
                </a:ext>
              </a:extLst>
            </p:cNvPr>
            <p:cNvSpPr txBox="1"/>
            <p:nvPr/>
          </p:nvSpPr>
          <p:spPr>
            <a:xfrm>
              <a:off x="18147052" y="9520190"/>
              <a:ext cx="3921011" cy="12286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6700" b="0" i="0" dirty="0">
                  <a:effectLst/>
                  <a:latin typeface="方正超粗黑简体" panose="03000509000000000000" pitchFamily="65" charset="-122"/>
                  <a:ea typeface="方正超粗黑简体" panose="03000509000000000000" pitchFamily="65" charset="-122"/>
                  <a:cs typeface="+mn-ea"/>
                  <a:sym typeface="+mn-lt"/>
                </a:rPr>
                <a:t>贷款利率</a:t>
              </a:r>
              <a:endParaRPr lang="zh-CN" altLang="en-US" sz="6700" dirty="0"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4A147614-029A-2C6A-7FEE-CBD55FCC8ADD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问题</a:t>
            </a: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的数学语言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9F8A0-3252-B1FE-032E-B959957D2CBD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91CBAF5-1252-EF0E-A72B-96E9402E7391}"/>
              </a:ext>
            </a:extLst>
          </p:cNvPr>
          <p:cNvSpPr txBox="1"/>
          <p:nvPr/>
        </p:nvSpPr>
        <p:spPr>
          <a:xfrm>
            <a:off x="6108064" y="10350962"/>
            <a:ext cx="2303669" cy="290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600" dirty="0">
                <a:solidFill>
                  <a:srgbClr val="8E7EF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rPr>
              <a:t>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26F9EF4-4D1B-EFE6-7E09-0DF7F4A7FD39}"/>
              </a:ext>
            </a:extLst>
          </p:cNvPr>
          <p:cNvSpPr txBox="1"/>
          <p:nvPr/>
        </p:nvSpPr>
        <p:spPr>
          <a:xfrm>
            <a:off x="4438919" y="9528677"/>
            <a:ext cx="1534251" cy="2432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3800" dirty="0">
                <a:solidFill>
                  <a:srgbClr val="8E7EF0"/>
                </a:solidFill>
                <a:latin typeface="方正超粗黑简体" panose="03000509000000000000" pitchFamily="65" charset="-122"/>
                <a:ea typeface="方正超粗黑简体" panose="03000509000000000000" pitchFamily="65" charset="-122"/>
                <a:cs typeface="+mn-ea"/>
                <a:sym typeface="+mn-lt"/>
              </a:rPr>
              <a:t>房</a:t>
            </a:r>
            <a:endParaRPr lang="zh-CN" altLang="en-US" sz="2400" dirty="0">
              <a:solidFill>
                <a:srgbClr val="8E7EF0"/>
              </a:solidFill>
              <a:latin typeface="方正超粗黑简体" panose="03000509000000000000" pitchFamily="65" charset="-122"/>
              <a:ea typeface="方正超粗黑简体" panose="03000509000000000000" pitchFamily="65" charset="-122"/>
              <a:cs typeface="+mn-ea"/>
              <a:sym typeface="+mn-lt"/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CD4E1F3E-968E-A2DF-FD99-961D5E75E5B2}"/>
              </a:ext>
            </a:extLst>
          </p:cNvPr>
          <p:cNvSpPr/>
          <p:nvPr/>
        </p:nvSpPr>
        <p:spPr>
          <a:xfrm>
            <a:off x="-1" y="657386"/>
            <a:ext cx="12174689" cy="620061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5A75BAF-0F76-B104-9F39-B4EEAFA46270}"/>
              </a:ext>
            </a:extLst>
          </p:cNvPr>
          <p:cNvSpPr txBox="1"/>
          <p:nvPr/>
        </p:nvSpPr>
        <p:spPr>
          <a:xfrm>
            <a:off x="3468094" y="659952"/>
            <a:ext cx="525581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影响房价的因素</a:t>
            </a:r>
            <a:endParaRPr lang="en-US" altLang="zh-CN" b="1" dirty="0">
              <a:solidFill>
                <a:srgbClr val="8E7EF0"/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76E864-D480-493F-5534-C574B05D02E8}"/>
              </a:ext>
            </a:extLst>
          </p:cNvPr>
          <p:cNvGrpSpPr/>
          <p:nvPr/>
        </p:nvGrpSpPr>
        <p:grpSpPr>
          <a:xfrm>
            <a:off x="4685163" y="1056086"/>
            <a:ext cx="2821674" cy="404393"/>
            <a:chOff x="4734826" y="1056086"/>
            <a:chExt cx="2821674" cy="404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03660A3C-5102-4181-E6F4-6745839D56EC}"/>
                    </a:ext>
                  </a:extLst>
                </p:cNvPr>
                <p:cNvSpPr txBox="1"/>
                <p:nvPr/>
              </p:nvSpPr>
              <p:spPr>
                <a:xfrm>
                  <a:off x="4809432" y="1122041"/>
                  <a:ext cx="2672462" cy="258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zh-CN" altLang="en-US" sz="140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⋯</m:t>
                        </m:r>
                        <m:r>
                          <a:rPr lang="zh-CN" altLang="en-US" sz="1400" i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8E7EF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03660A3C-5102-4181-E6F4-6745839D5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432" y="1122041"/>
                  <a:ext cx="2672462" cy="258532"/>
                </a:xfrm>
                <a:prstGeom prst="rect">
                  <a:avLst/>
                </a:prstGeom>
                <a:blipFill>
                  <a:blip r:embed="rId3"/>
                  <a:stretch>
                    <a:fillRect l="-1826" r="-913" b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8F93AB0-33AD-273F-B004-E7961C8AE485}"/>
                </a:ext>
              </a:extLst>
            </p:cNvPr>
            <p:cNvSpPr/>
            <p:nvPr/>
          </p:nvSpPr>
          <p:spPr>
            <a:xfrm>
              <a:off x="4734826" y="1056086"/>
              <a:ext cx="2821674" cy="404393"/>
            </a:xfrm>
            <a:prstGeom prst="rect">
              <a:avLst/>
            </a:prstGeom>
            <a:noFill/>
            <a:ln w="19050"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0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147614-029A-2C6A-7FEE-CBD55FCC8ADD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问题</a:t>
            </a: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的数学语言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9F8A0-3252-B1FE-032E-B959957D2CBD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5A75BAF-0F76-B104-9F39-B4EEAFA46270}"/>
              </a:ext>
            </a:extLst>
          </p:cNvPr>
          <p:cNvSpPr txBox="1"/>
          <p:nvPr/>
        </p:nvSpPr>
        <p:spPr>
          <a:xfrm>
            <a:off x="3468094" y="659952"/>
            <a:ext cx="525581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如何找到最优的参数 </a:t>
            </a:r>
            <a:r>
              <a:rPr lang="en-US" altLang="zh-CN" b="1" dirty="0">
                <a:solidFill>
                  <a:srgbClr val="8E7EF0"/>
                </a:solidFill>
                <a:cs typeface="+mn-ea"/>
                <a:sym typeface="+mn-lt"/>
              </a:rPr>
              <a:t>w, b </a:t>
            </a: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？</a:t>
            </a:r>
            <a:endParaRPr lang="en-US" altLang="zh-CN" b="1" dirty="0">
              <a:solidFill>
                <a:srgbClr val="8E7EF0"/>
              </a:solidFill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4837B8F-BDAD-A86F-C4D9-CA9F64B63324}"/>
                  </a:ext>
                </a:extLst>
              </p:cNvPr>
              <p:cNvSpPr txBox="1"/>
              <p:nvPr/>
            </p:nvSpPr>
            <p:spPr>
              <a:xfrm>
                <a:off x="1524001" y="1784473"/>
                <a:ext cx="9143999" cy="247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400" dirty="0"/>
                  <a:t>如果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d>
                      <m:dPr>
                        <m:ctrlPr>
                          <a:rPr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1400" dirty="0"/>
                  <a:t>是最优函数的参数对，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8E7EF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𝑓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</m:e>
                    </m:d>
                    <m:r>
                      <a:rPr lang="en-US" altLang="zh-CN" sz="1400" i="1">
                        <a:solidFill>
                          <a:srgbClr val="8E7EF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zh-CN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𝑇</m:t>
                        </m:r>
                      </m:sup>
                    </m:sSup>
                    <m:r>
                      <a:rPr lang="en-US" altLang="zh-CN" sz="1400" i="1">
                        <a:solidFill>
                          <a:srgbClr val="8E7EF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𝑥</m:t>
                    </m:r>
                    <m:r>
                      <a:rPr lang="en-US" altLang="zh-CN" sz="1400" i="1">
                        <a:solidFill>
                          <a:srgbClr val="8E7EF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+</m:t>
                    </m:r>
                    <m:sSub>
                      <m:sSubPr>
                        <m:ctrlPr>
                          <a:rPr lang="en-US" altLang="zh-CN" sz="1400" i="1" dirty="0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i="0" dirty="0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400" dirty="0"/>
                  <a:t> 。那么，如何衡量这个参数对是最好的呢？</a:t>
                </a:r>
                <a:endParaRPr lang="en-US" altLang="zh-CN" sz="1400" dirty="0">
                  <a:solidFill>
                    <a:srgbClr val="8E7EF0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4837B8F-BDAD-A86F-C4D9-CA9F64B63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1784473"/>
                <a:ext cx="9143999" cy="247825"/>
              </a:xfrm>
              <a:prstGeom prst="rect">
                <a:avLst/>
              </a:prstGeom>
              <a:blipFill>
                <a:blip r:embed="rId2"/>
                <a:stretch>
                  <a:fillRect t="-12500" b="-4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84EB8E55-25D1-1961-7CC8-F813259F4A30}"/>
              </a:ext>
            </a:extLst>
          </p:cNvPr>
          <p:cNvGrpSpPr/>
          <p:nvPr/>
        </p:nvGrpSpPr>
        <p:grpSpPr>
          <a:xfrm>
            <a:off x="372209" y="2776361"/>
            <a:ext cx="4876039" cy="4015399"/>
            <a:chOff x="429359" y="2206530"/>
            <a:chExt cx="4876039" cy="4015399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F208D09E-FED6-74F9-E1A9-A7B2275A39A8}"/>
                </a:ext>
              </a:extLst>
            </p:cNvPr>
            <p:cNvCxnSpPr/>
            <p:nvPr/>
          </p:nvCxnSpPr>
          <p:spPr>
            <a:xfrm flipV="1">
              <a:off x="741681" y="2289530"/>
              <a:ext cx="0" cy="360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CAF01BE-4B29-6978-6266-C873ED928F41}"/>
                </a:ext>
              </a:extLst>
            </p:cNvPr>
            <p:cNvCxnSpPr>
              <a:cxnSpLocks/>
            </p:cNvCxnSpPr>
            <p:nvPr/>
          </p:nvCxnSpPr>
          <p:spPr>
            <a:xfrm>
              <a:off x="741681" y="5883550"/>
              <a:ext cx="36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1250FBD-9FD5-CD32-4A01-84FDD34E3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734" y="2932957"/>
              <a:ext cx="3115734" cy="2695826"/>
            </a:xfrm>
            <a:prstGeom prst="line">
              <a:avLst/>
            </a:prstGeom>
            <a:ln w="22225">
              <a:solidFill>
                <a:srgbClr val="8E7E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C726B28-6B13-70D7-DFC8-122387E828AC}"/>
                </a:ext>
              </a:extLst>
            </p:cNvPr>
            <p:cNvSpPr/>
            <p:nvPr/>
          </p:nvSpPr>
          <p:spPr>
            <a:xfrm>
              <a:off x="1193801" y="4838471"/>
              <a:ext cx="101600" cy="10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5C73AB6-DA44-86E7-8245-DB98209A041A}"/>
                </a:ext>
              </a:extLst>
            </p:cNvPr>
            <p:cNvSpPr/>
            <p:nvPr/>
          </p:nvSpPr>
          <p:spPr>
            <a:xfrm>
              <a:off x="1867895" y="5106266"/>
              <a:ext cx="101600" cy="10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066D92A-E874-56E2-4ECE-2AE4EEFFFCE5}"/>
                </a:ext>
              </a:extLst>
            </p:cNvPr>
            <p:cNvSpPr/>
            <p:nvPr/>
          </p:nvSpPr>
          <p:spPr>
            <a:xfrm>
              <a:off x="2248897" y="3975230"/>
              <a:ext cx="101600" cy="10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C2E9EE2-38B8-5628-025F-78710D6368DB}"/>
                </a:ext>
              </a:extLst>
            </p:cNvPr>
            <p:cNvSpPr/>
            <p:nvPr/>
          </p:nvSpPr>
          <p:spPr>
            <a:xfrm>
              <a:off x="2617197" y="4515693"/>
              <a:ext cx="101600" cy="10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0806997-705F-DF8C-4E1C-E9C170EE8C88}"/>
                </a:ext>
              </a:extLst>
            </p:cNvPr>
            <p:cNvSpPr/>
            <p:nvPr/>
          </p:nvSpPr>
          <p:spPr>
            <a:xfrm>
              <a:off x="2972797" y="3335602"/>
              <a:ext cx="101600" cy="10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124AAA7-E122-0DFE-4524-C540121D82FB}"/>
                </a:ext>
              </a:extLst>
            </p:cNvPr>
            <p:cNvSpPr/>
            <p:nvPr/>
          </p:nvSpPr>
          <p:spPr>
            <a:xfrm>
              <a:off x="3209864" y="3987930"/>
              <a:ext cx="101600" cy="101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FDBF909-8569-94DA-FC8F-1AC8D0E9C468}"/>
                </a:ext>
              </a:extLst>
            </p:cNvPr>
            <p:cNvCxnSpPr>
              <a:cxnSpLocks/>
            </p:cNvCxnSpPr>
            <p:nvPr/>
          </p:nvCxnSpPr>
          <p:spPr>
            <a:xfrm>
              <a:off x="1918695" y="4838471"/>
              <a:ext cx="0" cy="24560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5B2F3CC-4FFD-DB82-58B9-3D240076D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44601" y="4961271"/>
              <a:ext cx="0" cy="36000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4EB6BF4-0F33-1AAA-BE1B-EC8DAA694C73}"/>
                </a:ext>
              </a:extLst>
            </p:cNvPr>
            <p:cNvCxnSpPr>
              <a:cxnSpLocks/>
            </p:cNvCxnSpPr>
            <p:nvPr/>
          </p:nvCxnSpPr>
          <p:spPr>
            <a:xfrm>
              <a:off x="2299697" y="4123683"/>
              <a:ext cx="0" cy="28800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96462DDE-F123-7588-F326-B48F88687868}"/>
                </a:ext>
              </a:extLst>
            </p:cNvPr>
            <p:cNvCxnSpPr>
              <a:cxnSpLocks/>
            </p:cNvCxnSpPr>
            <p:nvPr/>
          </p:nvCxnSpPr>
          <p:spPr>
            <a:xfrm>
              <a:off x="2667997" y="4201910"/>
              <a:ext cx="0" cy="28800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E1C981D-FD4F-76B9-2926-A6F29869D307}"/>
                </a:ext>
              </a:extLst>
            </p:cNvPr>
            <p:cNvCxnSpPr>
              <a:cxnSpLocks/>
            </p:cNvCxnSpPr>
            <p:nvPr/>
          </p:nvCxnSpPr>
          <p:spPr>
            <a:xfrm>
              <a:off x="3023597" y="3503410"/>
              <a:ext cx="0" cy="28800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C94F41F-DF07-EAAC-B550-A393B99C9388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64" y="3686990"/>
              <a:ext cx="0" cy="288000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5875412-EF58-B62A-392C-0D3009FD22A0}"/>
                    </a:ext>
                  </a:extLst>
                </p:cNvPr>
                <p:cNvSpPr txBox="1"/>
                <p:nvPr/>
              </p:nvSpPr>
              <p:spPr>
                <a:xfrm>
                  <a:off x="913142" y="4530959"/>
                  <a:ext cx="700769" cy="295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altLang="en-US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1600" i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1600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sz="1600" i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5875412-EF58-B62A-392C-0D3009FD2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42" y="4530959"/>
                  <a:ext cx="700769" cy="295466"/>
                </a:xfrm>
                <a:prstGeom prst="rect">
                  <a:avLst/>
                </a:prstGeom>
                <a:blipFill>
                  <a:blip r:embed="rId3"/>
                  <a:stretch>
                    <a:fillRect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1867CE2-546A-3C42-9241-FD9E2CB7FB15}"/>
                    </a:ext>
                  </a:extLst>
                </p:cNvPr>
                <p:cNvSpPr txBox="1"/>
                <p:nvPr/>
              </p:nvSpPr>
              <p:spPr>
                <a:xfrm>
                  <a:off x="1632191" y="5231422"/>
                  <a:ext cx="710258" cy="295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altLang="en-US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1600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1867CE2-546A-3C42-9241-FD9E2CB7FB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191" y="5231422"/>
                  <a:ext cx="710258" cy="295466"/>
                </a:xfrm>
                <a:prstGeom prst="rect">
                  <a:avLst/>
                </a:prstGeom>
                <a:blipFill>
                  <a:blip r:embed="rId4"/>
                  <a:stretch>
                    <a:fillRect b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A8CE23B-CDDE-4512-C6F6-B88031FDF421}"/>
                    </a:ext>
                  </a:extLst>
                </p:cNvPr>
                <p:cNvSpPr txBox="1"/>
                <p:nvPr/>
              </p:nvSpPr>
              <p:spPr>
                <a:xfrm>
                  <a:off x="2760003" y="2979937"/>
                  <a:ext cx="726032" cy="295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zh-CN" altLang="en-US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1600" i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2A8CE23B-CDDE-4512-C6F6-B88031FDF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003" y="2979937"/>
                  <a:ext cx="726032" cy="295466"/>
                </a:xfrm>
                <a:prstGeom prst="rect">
                  <a:avLst/>
                </a:prstGeom>
                <a:blipFill>
                  <a:blip r:embed="rId5"/>
                  <a:stretch>
                    <a:fillRect b="-122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8D5BAA7C-454A-2BB5-2CE7-357C4D330D35}"/>
                    </a:ext>
                  </a:extLst>
                </p:cNvPr>
                <p:cNvSpPr txBox="1"/>
                <p:nvPr/>
              </p:nvSpPr>
              <p:spPr>
                <a:xfrm>
                  <a:off x="4193611" y="5889530"/>
                  <a:ext cx="194540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8D5BAA7C-454A-2BB5-2CE7-357C4D330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611" y="5889530"/>
                  <a:ext cx="194540" cy="332399"/>
                </a:xfrm>
                <a:prstGeom prst="rect">
                  <a:avLst/>
                </a:prstGeom>
                <a:blipFill>
                  <a:blip r:embed="rId6"/>
                  <a:stretch>
                    <a:fillRect l="-16129" r="-129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2BA694E-7359-8DCF-2C46-C40E86D3A835}"/>
                    </a:ext>
                  </a:extLst>
                </p:cNvPr>
                <p:cNvSpPr txBox="1"/>
                <p:nvPr/>
              </p:nvSpPr>
              <p:spPr>
                <a:xfrm>
                  <a:off x="429359" y="2206530"/>
                  <a:ext cx="197939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2BA694E-7359-8DCF-2C46-C40E86D3A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59" y="2206530"/>
                  <a:ext cx="197939" cy="332399"/>
                </a:xfrm>
                <a:prstGeom prst="rect">
                  <a:avLst/>
                </a:prstGeom>
                <a:blipFill>
                  <a:blip r:embed="rId7"/>
                  <a:stretch>
                    <a:fillRect l="-27273" r="-21212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95D8482-AA9D-76A0-1477-9C60FE1E28A5}"/>
                    </a:ext>
                  </a:extLst>
                </p:cNvPr>
                <p:cNvSpPr txBox="1"/>
                <p:nvPr/>
              </p:nvSpPr>
              <p:spPr>
                <a:xfrm>
                  <a:off x="3787803" y="2613207"/>
                  <a:ext cx="1517595" cy="295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160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160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zh-CN" altLang="en-US" sz="160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zh-CN" altLang="en-US" sz="160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zh-CN" altLang="en-US" sz="160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60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60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8E7EF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95D8482-AA9D-76A0-1477-9C60FE1E2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803" y="2613207"/>
                  <a:ext cx="1517595" cy="295466"/>
                </a:xfrm>
                <a:prstGeom prst="rect">
                  <a:avLst/>
                </a:prstGeom>
                <a:blipFill>
                  <a:blip r:embed="rId8"/>
                  <a:stretch>
                    <a:fillRect l="-4016" r="-2008" b="-204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4" name="线性代数">
            <a:extLst>
              <a:ext uri="{FF2B5EF4-FFF2-40B4-BE49-F238E27FC236}">
                <a16:creationId xmlns:a16="http://schemas.microsoft.com/office/drawing/2014/main" id="{30AAA0C7-7363-115A-DA6E-075F0685342C}"/>
              </a:ext>
            </a:extLst>
          </p:cNvPr>
          <p:cNvGrpSpPr/>
          <p:nvPr/>
        </p:nvGrpSpPr>
        <p:grpSpPr>
          <a:xfrm>
            <a:off x="2159777" y="775553"/>
            <a:ext cx="7872447" cy="952440"/>
            <a:chOff x="2159777" y="889853"/>
            <a:chExt cx="7872447" cy="952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03660A3C-5102-4181-E6F4-6745839D56EC}"/>
                    </a:ext>
                  </a:extLst>
                </p:cNvPr>
                <p:cNvSpPr txBox="1"/>
                <p:nvPr/>
              </p:nvSpPr>
              <p:spPr>
                <a:xfrm>
                  <a:off x="2159777" y="1236807"/>
                  <a:ext cx="2672462" cy="2585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zh-CN" altLang="en-US" sz="140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⋯</m:t>
                        </m:r>
                        <m:r>
                          <a:rPr lang="zh-CN" altLang="en-US" sz="1400" i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400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n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8E7EF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03660A3C-5102-4181-E6F4-6745839D5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777" y="1236807"/>
                  <a:ext cx="2672462" cy="258532"/>
                </a:xfrm>
                <a:prstGeom prst="rect">
                  <a:avLst/>
                </a:prstGeom>
                <a:blipFill>
                  <a:blip r:embed="rId9"/>
                  <a:stretch>
                    <a:fillRect l="-1595" r="-911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2B2FDB1-A220-D43E-B9CA-ACEF4BE5DAB9}"/>
                    </a:ext>
                  </a:extLst>
                </p:cNvPr>
                <p:cNvSpPr txBox="1"/>
                <p:nvPr/>
              </p:nvSpPr>
              <p:spPr>
                <a:xfrm>
                  <a:off x="6753351" y="889853"/>
                  <a:ext cx="3278873" cy="95244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𝑏</m:t>
                        </m:r>
                        <m:r>
                          <a:rPr lang="zh-CN" altLang="en-US" sz="1400" i="1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，</m:t>
                        </m:r>
                        <m:r>
                          <a:rPr lang="zh-CN" altLang="en-US" sz="140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其中</m:t>
                        </m:r>
                        <m:r>
                          <a:rPr lang="en-US" altLang="zh-CN" sz="1400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400" i="1" dirty="0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W</m:t>
                        </m:r>
                        <m:r>
                          <a:rPr lang="zh-CN" altLang="en-US" sz="1400" i="0" dirty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en-US" sz="1400" i="1" dirty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400" i="1" dirty="0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  <a:cs typeface="+mn-ea"/>
                                    <a:sym typeface="+mn-lt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sz="1400" i="1" dirty="0" smtClean="0">
                                        <a:solidFill>
                                          <a:srgbClr val="8E7EF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i="1" dirty="0" smtClean="0">
                                            <a:solidFill>
                                              <a:srgbClr val="8E7EF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 dirty="0" smtClean="0">
                                            <a:solidFill>
                                              <a:srgbClr val="8E7EF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 dirty="0" smtClean="0">
                                            <a:solidFill>
                                              <a:srgbClr val="8E7EF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eqArr>
                                      <m:eqArrPr>
                                        <m:ctrlPr>
                                          <a:rPr lang="en-US" altLang="zh-CN" sz="1400" i="1" dirty="0" smtClean="0">
                                            <a:solidFill>
                                              <a:srgbClr val="8E7EF0"/>
                                            </a:solidFill>
                                            <a:latin typeface="Cambria Math" panose="02040503050406030204" pitchFamily="18" charset="0"/>
                                            <a:cs typeface="+mn-ea"/>
                                            <a:sym typeface="+mn-lt"/>
                                          </a:rPr>
                                        </m:ctrlPr>
                                      </m:eqAr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 dirty="0">
                                                <a:solidFill>
                                                  <a:srgbClr val="8E7EF0"/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 dirty="0">
                                                <a:solidFill>
                                                  <a:srgbClr val="8E7EF0"/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dirty="0" smtClean="0">
                                                <a:solidFill>
                                                  <a:srgbClr val="8E7EF0"/>
                                                </a:solidFill>
                                                <a:latin typeface="Cambria Math" panose="02040503050406030204" pitchFamily="18" charset="0"/>
                                                <a:cs typeface="+mn-ea"/>
                                                <a:sym typeface="+mn-lt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a:rPr lang="zh-CN" altLang="en-US" i="1" smtClean="0">
                                            <a:solidFill>
                                              <a:srgbClr val="8E7E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eqArr>
                                  </m:den>
                                </m:f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400" i="1" dirty="0">
                                        <a:solidFill>
                                          <a:srgbClr val="8E7EF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 dirty="0">
                                        <a:solidFill>
                                          <a:srgbClr val="8E7EF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i="1" dirty="0" smtClean="0">
                                        <a:solidFill>
                                          <a:srgbClr val="8E7EF0"/>
                                        </a:solidFill>
                                        <a:latin typeface="Cambria Math" panose="02040503050406030204" pitchFamily="18" charset="0"/>
                                        <a:cs typeface="+mn-ea"/>
                                        <a:sym typeface="+mn-lt"/>
                                      </a:rPr>
                                      <m:t>n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rgbClr val="8E7EF0"/>
                    </a:solidFill>
                    <a:cs typeface="+mn-ea"/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82B2FDB1-A220-D43E-B9CA-ACEF4BE5D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351" y="889853"/>
                  <a:ext cx="3278873" cy="95244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4" name="组合 1023">
              <a:extLst>
                <a:ext uri="{FF2B5EF4-FFF2-40B4-BE49-F238E27FC236}">
                  <a16:creationId xmlns:a16="http://schemas.microsoft.com/office/drawing/2014/main" id="{D148D312-8B49-3742-6AF2-DD06FC33D94E}"/>
                </a:ext>
              </a:extLst>
            </p:cNvPr>
            <p:cNvGrpSpPr/>
            <p:nvPr/>
          </p:nvGrpSpPr>
          <p:grpSpPr>
            <a:xfrm>
              <a:off x="5050526" y="1213832"/>
              <a:ext cx="1534423" cy="304482"/>
              <a:chOff x="5154652" y="1098958"/>
              <a:chExt cx="1534423" cy="304482"/>
            </a:xfrm>
          </p:grpSpPr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6AE45E6B-A356-972D-173B-D21437A0F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305" y="1403440"/>
                <a:ext cx="1399117" cy="0"/>
              </a:xfrm>
              <a:prstGeom prst="straightConnector1">
                <a:avLst/>
              </a:prstGeom>
              <a:ln>
                <a:solidFill>
                  <a:srgbClr val="8E7E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2103AFD-A995-127A-3613-90CE35103D1C}"/>
                  </a:ext>
                </a:extLst>
              </p:cNvPr>
              <p:cNvSpPr txBox="1"/>
              <p:nvPr/>
            </p:nvSpPr>
            <p:spPr>
              <a:xfrm>
                <a:off x="5154652" y="1098958"/>
                <a:ext cx="1534423" cy="277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100" dirty="0">
                    <a:solidFill>
                      <a:srgbClr val="8E7EF0"/>
                    </a:solidFill>
                  </a:rPr>
                  <a:t>线性代数表示</a:t>
                </a:r>
              </a:p>
            </p:txBody>
          </p:sp>
        </p:grpSp>
      </p:grp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B3D7AE00-2C1C-4839-A335-1B7CC4CF76BE}"/>
              </a:ext>
            </a:extLst>
          </p:cNvPr>
          <p:cNvGrpSpPr/>
          <p:nvPr/>
        </p:nvGrpSpPr>
        <p:grpSpPr>
          <a:xfrm>
            <a:off x="6854453" y="3061271"/>
            <a:ext cx="3738909" cy="1472482"/>
            <a:chOff x="6217640" y="3061271"/>
            <a:chExt cx="3738909" cy="1472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6" name="文本框 1025">
                  <a:extLst>
                    <a:ext uri="{FF2B5EF4-FFF2-40B4-BE49-F238E27FC236}">
                      <a16:creationId xmlns:a16="http://schemas.microsoft.com/office/drawing/2014/main" id="{F8DAE0EC-FCA6-71FB-005B-E97265627866}"/>
                    </a:ext>
                  </a:extLst>
                </p:cNvPr>
                <p:cNvSpPr txBox="1"/>
                <p:nvPr/>
              </p:nvSpPr>
              <p:spPr>
                <a:xfrm>
                  <a:off x="6249636" y="3061271"/>
                  <a:ext cx="3674917" cy="3677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zh-CN" altLang="en-US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6" name="文本框 1025">
                  <a:extLst>
                    <a:ext uri="{FF2B5EF4-FFF2-40B4-BE49-F238E27FC236}">
                      <a16:creationId xmlns:a16="http://schemas.microsoft.com/office/drawing/2014/main" id="{F8DAE0EC-FCA6-71FB-005B-E97265627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636" y="3061271"/>
                  <a:ext cx="3674917" cy="367729"/>
                </a:xfrm>
                <a:prstGeom prst="rect">
                  <a:avLst/>
                </a:prstGeom>
                <a:blipFill>
                  <a:blip r:embed="rId11"/>
                  <a:stretch>
                    <a:fillRect l="-995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8" name="文本框 1027">
                  <a:extLst>
                    <a:ext uri="{FF2B5EF4-FFF2-40B4-BE49-F238E27FC236}">
                      <a16:creationId xmlns:a16="http://schemas.microsoft.com/office/drawing/2014/main" id="{B8095AB6-0583-8727-75A3-C39BF786DC0D}"/>
                    </a:ext>
                  </a:extLst>
                </p:cNvPr>
                <p:cNvSpPr txBox="1"/>
                <p:nvPr/>
              </p:nvSpPr>
              <p:spPr>
                <a:xfrm>
                  <a:off x="6238992" y="3448128"/>
                  <a:ext cx="3696204" cy="3677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zh-CN" altLang="en-US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8" name="文本框 1027">
                  <a:extLst>
                    <a:ext uri="{FF2B5EF4-FFF2-40B4-BE49-F238E27FC236}">
                      <a16:creationId xmlns:a16="http://schemas.microsoft.com/office/drawing/2014/main" id="{B8095AB6-0583-8727-75A3-C39BF786D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8992" y="3448128"/>
                  <a:ext cx="3696204" cy="367729"/>
                </a:xfrm>
                <a:prstGeom prst="rect">
                  <a:avLst/>
                </a:prstGeom>
                <a:blipFill>
                  <a:blip r:embed="rId12"/>
                  <a:stretch>
                    <a:fillRect l="-990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9" name="文本框 1028">
                  <a:extLst>
                    <a:ext uri="{FF2B5EF4-FFF2-40B4-BE49-F238E27FC236}">
                      <a16:creationId xmlns:a16="http://schemas.microsoft.com/office/drawing/2014/main" id="{733D549B-BFD9-A667-1CF4-74FDBD2D1095}"/>
                    </a:ext>
                  </a:extLst>
                </p:cNvPr>
                <p:cNvSpPr txBox="1"/>
                <p:nvPr/>
              </p:nvSpPr>
              <p:spPr>
                <a:xfrm>
                  <a:off x="6217640" y="4166024"/>
                  <a:ext cx="3738909" cy="3677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b>
                            </m:sSub>
                          </m:sub>
                        </m:s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zh-CN" altLang="en-US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8E7EF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 smtClean="0">
                                <a:solidFill>
                                  <a:srgbClr val="8E7E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9" name="文本框 1028">
                  <a:extLst>
                    <a:ext uri="{FF2B5EF4-FFF2-40B4-BE49-F238E27FC236}">
                      <a16:creationId xmlns:a16="http://schemas.microsoft.com/office/drawing/2014/main" id="{733D549B-BFD9-A667-1CF4-74FDBD2D1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640" y="4166024"/>
                  <a:ext cx="3738909" cy="367729"/>
                </a:xfrm>
                <a:prstGeom prst="rect">
                  <a:avLst/>
                </a:prstGeom>
                <a:blipFill>
                  <a:blip r:embed="rId13"/>
                  <a:stretch>
                    <a:fillRect l="-814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0" name="文本框 1029">
                  <a:extLst>
                    <a:ext uri="{FF2B5EF4-FFF2-40B4-BE49-F238E27FC236}">
                      <a16:creationId xmlns:a16="http://schemas.microsoft.com/office/drawing/2014/main" id="{035D69C6-81D4-7A47-1074-E528D3A9EED5}"/>
                    </a:ext>
                  </a:extLst>
                </p:cNvPr>
                <p:cNvSpPr txBox="1"/>
                <p:nvPr/>
              </p:nvSpPr>
              <p:spPr>
                <a:xfrm>
                  <a:off x="8018966" y="3834985"/>
                  <a:ext cx="136256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0" name="文本框 1029">
                  <a:extLst>
                    <a:ext uri="{FF2B5EF4-FFF2-40B4-BE49-F238E27FC236}">
                      <a16:creationId xmlns:a16="http://schemas.microsoft.com/office/drawing/2014/main" id="{035D69C6-81D4-7A47-1074-E528D3A9E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966" y="3834985"/>
                  <a:ext cx="136256" cy="332399"/>
                </a:xfrm>
                <a:prstGeom prst="rect">
                  <a:avLst/>
                </a:prstGeom>
                <a:blipFill>
                  <a:blip r:embed="rId14"/>
                  <a:stretch>
                    <a:fillRect l="-36364" r="-3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9EE2B793-7D49-DB5C-A685-E7BEAC2CF8F2}"/>
              </a:ext>
            </a:extLst>
          </p:cNvPr>
          <p:cNvSpPr txBox="1"/>
          <p:nvPr/>
        </p:nvSpPr>
        <p:spPr>
          <a:xfrm>
            <a:off x="1333500" y="2129573"/>
            <a:ext cx="10696575" cy="277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如果存在某个函数存在，使得能精准预测所有真实结果，则该函数为最优解。但是现实情况中，可能没有最完美的函数。那如何在所有“差的”函数中找到“最不差的”？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35" name="文本框 1034">
            <a:extLst>
              <a:ext uri="{FF2B5EF4-FFF2-40B4-BE49-F238E27FC236}">
                <a16:creationId xmlns:a16="http://schemas.microsoft.com/office/drawing/2014/main" id="{300ACD0E-48DF-3201-BBFB-D818D46FACB4}"/>
              </a:ext>
            </a:extLst>
          </p:cNvPr>
          <p:cNvSpPr txBox="1"/>
          <p:nvPr/>
        </p:nvSpPr>
        <p:spPr>
          <a:xfrm>
            <a:off x="4499583" y="5594110"/>
            <a:ext cx="6884621" cy="95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因为差值有正负，所以为了计算准确，可以对差值（代价）平方再求和，得到</a:t>
            </a:r>
            <a:r>
              <a:rPr lang="zh-CN" altLang="en-US" sz="1600" b="1" dirty="0">
                <a:solidFill>
                  <a:srgbClr val="8E7EF0"/>
                </a:solidFill>
              </a:rPr>
              <a:t>代价函数（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8E7EF0"/>
                </a:solidFill>
              </a:rPr>
              <a:t>cost function </a:t>
            </a:r>
            <a:r>
              <a:rPr lang="zh-CN" altLang="en-US" sz="1600" b="1" dirty="0">
                <a:solidFill>
                  <a:srgbClr val="8E7EF0"/>
                </a:solidFill>
              </a:rPr>
              <a:t>）</a:t>
            </a:r>
            <a:endParaRPr lang="en-US" altLang="zh-CN" sz="1600" b="1" dirty="0">
              <a:solidFill>
                <a:srgbClr val="8E7EF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/>
              <a:t>也叫</a:t>
            </a:r>
            <a:r>
              <a:rPr lang="zh-CN" altLang="en-US" sz="1600" b="1" dirty="0">
                <a:solidFill>
                  <a:srgbClr val="8E7EF0"/>
                </a:solidFill>
              </a:rPr>
              <a:t>损失函数（</a:t>
            </a:r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8E7EF0"/>
                </a:solidFill>
              </a:rPr>
              <a:t>loss function </a:t>
            </a:r>
            <a:r>
              <a:rPr lang="zh-CN" altLang="en-US" sz="1600" b="1" dirty="0">
                <a:solidFill>
                  <a:srgbClr val="8E7EF0"/>
                </a:solidFill>
              </a:rPr>
              <a:t>）</a:t>
            </a:r>
            <a:endParaRPr lang="en-US" altLang="zh-C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文本框 1035">
                <a:extLst>
                  <a:ext uri="{FF2B5EF4-FFF2-40B4-BE49-F238E27FC236}">
                    <a16:creationId xmlns:a16="http://schemas.microsoft.com/office/drawing/2014/main" id="{192BC0FC-7CE5-D4BF-CFCD-013E4ADD8EAF}"/>
                  </a:ext>
                </a:extLst>
              </p:cNvPr>
              <p:cNvSpPr txBox="1"/>
              <p:nvPr/>
            </p:nvSpPr>
            <p:spPr>
              <a:xfrm>
                <a:off x="7088299" y="4607644"/>
                <a:ext cx="3271216" cy="907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zh-CN" altLang="en-US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36" name="文本框 1035">
                <a:extLst>
                  <a:ext uri="{FF2B5EF4-FFF2-40B4-BE49-F238E27FC236}">
                    <a16:creationId xmlns:a16="http://schemas.microsoft.com/office/drawing/2014/main" id="{192BC0FC-7CE5-D4BF-CFCD-013E4ADD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299" y="4607644"/>
                <a:ext cx="3271216" cy="9074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E5AB8F6C-77AA-0C9A-C11E-D678742911CA}"/>
                  </a:ext>
                </a:extLst>
              </p:cNvPr>
              <p:cNvSpPr txBox="1"/>
              <p:nvPr/>
            </p:nvSpPr>
            <p:spPr>
              <a:xfrm>
                <a:off x="7925020" y="5845913"/>
                <a:ext cx="3644780" cy="905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Sup>
                            <m:sSubSupPr>
                              <m:ctrlPr>
                                <a:rPr lang="zh-CN" altLang="en-US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zh-CN" altLang="en-US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Sup>
                            <m:sSubSupPr>
                              <m:ctrlPr>
                                <a:rPr lang="zh-CN" altLang="en-US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zh-CN" altLang="en-US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zh-CN" altLang="en-US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𝜟</m:t>
                          </m:r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1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zh-CN" altLang="en-US" b="1" i="1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zh-CN" altLang="en-US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Sup>
                            <m:sSubSupPr>
                              <m:ctrlPr>
                                <a:rPr lang="zh-CN" altLang="en-US" b="1" i="1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𝜟</m:t>
                              </m:r>
                              <m:r>
                                <a:rPr lang="zh-CN" altLang="en-US" b="1" i="1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  <m:sup>
                              <m:r>
                                <a:rPr lang="zh-CN" altLang="en-US" b="1" i="1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1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8E7EF0"/>
                  </a:solidFill>
                </a:endParaRPr>
              </a:p>
            </p:txBody>
          </p:sp>
        </mc:Choice>
        <mc:Fallback xmlns=""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E5AB8F6C-77AA-0C9A-C11E-D67874291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20" y="5845913"/>
                <a:ext cx="3644780" cy="9058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1" name="文本框 1040">
            <a:extLst>
              <a:ext uri="{FF2B5EF4-FFF2-40B4-BE49-F238E27FC236}">
                <a16:creationId xmlns:a16="http://schemas.microsoft.com/office/drawing/2014/main" id="{23426858-6175-6344-5603-49D08F61DE87}"/>
              </a:ext>
            </a:extLst>
          </p:cNvPr>
          <p:cNvSpPr txBox="1"/>
          <p:nvPr/>
        </p:nvSpPr>
        <p:spPr>
          <a:xfrm>
            <a:off x="3048000" y="2677968"/>
            <a:ext cx="6096000" cy="328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/>
              <a:t>数学表达，真实值 </a:t>
            </a:r>
            <a:r>
              <a:rPr lang="en-US" altLang="zh-CN" sz="1400" dirty="0"/>
              <a:t>– </a:t>
            </a:r>
            <a:r>
              <a:rPr lang="zh-CN" altLang="en-US" sz="1400" dirty="0"/>
              <a:t>预测值 </a:t>
            </a:r>
            <a:r>
              <a:rPr lang="en-US" altLang="zh-CN" sz="1400" dirty="0"/>
              <a:t>= </a:t>
            </a:r>
            <a:r>
              <a:rPr lang="zh-CN" altLang="en-US" sz="1400" dirty="0"/>
              <a:t>差值（</a:t>
            </a:r>
            <a:r>
              <a:rPr lang="zh-CN" altLang="en-US" sz="1400" dirty="0">
                <a:solidFill>
                  <a:srgbClr val="8E7EF0"/>
                </a:solidFill>
              </a:rPr>
              <a:t>代价</a:t>
            </a:r>
            <a:r>
              <a:rPr lang="zh-CN" altLang="en-US" sz="1400" dirty="0"/>
              <a:t>），所有差值之和最小则为最优解。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文本框 1042">
                <a:extLst>
                  <a:ext uri="{FF2B5EF4-FFF2-40B4-BE49-F238E27FC236}">
                    <a16:creationId xmlns:a16="http://schemas.microsoft.com/office/drawing/2014/main" id="{67BB7D4E-C524-51F5-0DAA-B49334DB7CF3}"/>
                  </a:ext>
                </a:extLst>
              </p:cNvPr>
              <p:cNvSpPr txBox="1"/>
              <p:nvPr/>
            </p:nvSpPr>
            <p:spPr>
              <a:xfrm>
                <a:off x="4759769" y="1122507"/>
                <a:ext cx="2672462" cy="258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2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zh-CN" altLang="en-US" sz="1400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⋯</m:t>
                      </m:r>
                      <m:r>
                        <a:rPr lang="zh-CN" altLang="en-US" sz="1400" i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n</m:t>
                          </m:r>
                        </m:sub>
                      </m:sSub>
                      <m:r>
                        <a:rPr lang="en-US" altLang="zh-CN" sz="1400" i="1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altLang="zh-CN" sz="1400" b="0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  <a:cs typeface="+mn-ea"/>
                          <a:sym typeface="+mn-lt"/>
                        </a:rPr>
                        <m:t>𝑏</m:t>
                      </m:r>
                    </m:oMath>
                  </m:oMathPara>
                </a14:m>
                <a:endParaRPr lang="zh-CN" altLang="en-US" sz="1400" dirty="0">
                  <a:solidFill>
                    <a:srgbClr val="8E7EF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1043" name="文本框 1042">
                <a:extLst>
                  <a:ext uri="{FF2B5EF4-FFF2-40B4-BE49-F238E27FC236}">
                    <a16:creationId xmlns:a16="http://schemas.microsoft.com/office/drawing/2014/main" id="{67BB7D4E-C524-51F5-0DAA-B49334DB7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769" y="1122507"/>
                <a:ext cx="2672462" cy="258532"/>
              </a:xfrm>
              <a:prstGeom prst="rect">
                <a:avLst/>
              </a:prstGeom>
              <a:blipFill>
                <a:blip r:embed="rId17"/>
                <a:stretch>
                  <a:fillRect l="-1826" r="-913" b="-20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EE04F43-F861-B476-0B75-6727854D5899}"/>
              </a:ext>
            </a:extLst>
          </p:cNvPr>
          <p:cNvCxnSpPr>
            <a:cxnSpLocks/>
          </p:cNvCxnSpPr>
          <p:nvPr/>
        </p:nvCxnSpPr>
        <p:spPr>
          <a:xfrm>
            <a:off x="1309271" y="2543849"/>
            <a:ext cx="957345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86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33" grpId="0"/>
      <p:bldP spid="1035" grpId="0"/>
      <p:bldP spid="1036" grpId="0"/>
      <p:bldP spid="1037" grpId="0"/>
      <p:bldP spid="1041" grpId="0"/>
      <p:bldP spid="10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147614-029A-2C6A-7FEE-CBD55FCC8ADD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问题</a:t>
            </a: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的数学语言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9F8A0-3252-B1FE-032E-B959957D2CBD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5A75BAF-0F76-B104-9F39-B4EEAFA46270}"/>
              </a:ext>
            </a:extLst>
          </p:cNvPr>
          <p:cNvSpPr txBox="1"/>
          <p:nvPr/>
        </p:nvSpPr>
        <p:spPr>
          <a:xfrm>
            <a:off x="3468094" y="659952"/>
            <a:ext cx="525581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代价函数</a:t>
            </a:r>
            <a:endParaRPr lang="en-US" altLang="zh-CN" b="1" dirty="0">
              <a:solidFill>
                <a:srgbClr val="8E7EF0"/>
              </a:solidFill>
              <a:cs typeface="+mn-ea"/>
              <a:sym typeface="+mn-lt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33A9A47-DC75-ADDD-2001-4BFA57DA9CEB}"/>
              </a:ext>
            </a:extLst>
          </p:cNvPr>
          <p:cNvGrpSpPr/>
          <p:nvPr/>
        </p:nvGrpSpPr>
        <p:grpSpPr>
          <a:xfrm>
            <a:off x="4791236" y="1393910"/>
            <a:ext cx="1657111" cy="469038"/>
            <a:chOff x="4359394" y="1791750"/>
            <a:chExt cx="1657111" cy="469038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8035B9A-7B40-1D07-512D-C91E6D99A4D8}"/>
                </a:ext>
              </a:extLst>
            </p:cNvPr>
            <p:cNvCxnSpPr>
              <a:cxnSpLocks/>
            </p:cNvCxnSpPr>
            <p:nvPr/>
          </p:nvCxnSpPr>
          <p:spPr>
            <a:xfrm>
              <a:off x="4489449" y="2260788"/>
              <a:ext cx="1397000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751DA38-343E-078E-4D38-C0E5095BD4B2}"/>
                </a:ext>
              </a:extLst>
            </p:cNvPr>
            <p:cNvSpPr txBox="1"/>
            <p:nvPr/>
          </p:nvSpPr>
          <p:spPr>
            <a:xfrm>
              <a:off x="4359394" y="1791750"/>
              <a:ext cx="1657111" cy="328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简化函数表示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5412CD9-8E26-5AC0-F696-6236153B88D5}"/>
              </a:ext>
            </a:extLst>
          </p:cNvPr>
          <p:cNvGrpSpPr/>
          <p:nvPr/>
        </p:nvGrpSpPr>
        <p:grpSpPr>
          <a:xfrm>
            <a:off x="6698514" y="1022178"/>
            <a:ext cx="5000469" cy="1308927"/>
            <a:chOff x="7130313" y="1201294"/>
            <a:chExt cx="5000469" cy="130892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F132844-7FC5-99FA-D344-9C0C8E7E1B2A}"/>
                </a:ext>
              </a:extLst>
            </p:cNvPr>
            <p:cNvGrpSpPr/>
            <p:nvPr/>
          </p:nvGrpSpPr>
          <p:grpSpPr>
            <a:xfrm>
              <a:off x="7563188" y="1201294"/>
              <a:ext cx="4087529" cy="907493"/>
              <a:chOff x="6096000" y="1612121"/>
              <a:chExt cx="4087529" cy="90749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07D00667-D625-0117-5111-BB6754391DD9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1612121"/>
                    <a:ext cx="4087529" cy="9074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                            </m:t>
                                      </m:r>
                                      <m:r>
                                        <a:rPr lang="zh-CN" altLang="en-US" i="1" smtClean="0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 smtClean="0">
                                              <a:solidFill>
                                                <a:schemeClr val="accent2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 smtClean="0">
                                                  <a:solidFill>
                                                    <a:schemeClr val="accent2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zh-CN" altLang="en-US" dirty="0">
                      <a:solidFill>
                        <a:srgbClr val="8E7EF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文本框 8">
                    <a:extLst>
                      <a:ext uri="{FF2B5EF4-FFF2-40B4-BE49-F238E27FC236}">
                        <a16:creationId xmlns:a16="http://schemas.microsoft.com/office/drawing/2014/main" id="{07D00667-D625-0117-5111-BB6754391D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1612121"/>
                    <a:ext cx="4087529" cy="9074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D3C8BBC4-2978-9318-0EFD-4A57336EE560}"/>
                      </a:ext>
                    </a:extLst>
                  </p:cNvPr>
                  <p:cNvSpPr txBox="1"/>
                  <p:nvPr/>
                </p:nvSpPr>
                <p:spPr>
                  <a:xfrm>
                    <a:off x="7793912" y="1879808"/>
                    <a:ext cx="1657111" cy="47371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zh-CN" altLang="en-US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 smtClean="0">
                                      <a:solidFill>
                                        <a:srgbClr val="8E7E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 smtClean="0">
                                      <a:solidFill>
                                        <a:srgbClr val="8E7E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 smtClean="0">
                                          <a:solidFill>
                                            <a:srgbClr val="8E7E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 smtClean="0">
                                          <a:solidFill>
                                            <a:srgbClr val="8E7E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D3C8BBC4-2978-9318-0EFD-4A57336EE5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3912" y="1879808"/>
                    <a:ext cx="1657111" cy="4737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5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DDF7BD1F-6012-8F23-CF50-6146DAB71BD5}"/>
                    </a:ext>
                  </a:extLst>
                </p:cNvPr>
                <p:cNvSpPr txBox="1"/>
                <p:nvPr/>
              </p:nvSpPr>
              <p:spPr>
                <a:xfrm>
                  <a:off x="7130313" y="2133002"/>
                  <a:ext cx="5000469" cy="377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600" dirty="0"/>
                    <a:t>其中，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zh-CN" altLang="en-US" sz="1600" dirty="0"/>
                    <a:t>表示真实数据样本 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sz="1600" dirty="0"/>
                    <a:t>的输入值和输出值</a:t>
                  </a: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DDF7BD1F-6012-8F23-CF50-6146DAB71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313" y="2133002"/>
                  <a:ext cx="5000469" cy="377219"/>
                </a:xfrm>
                <a:prstGeom prst="rect">
                  <a:avLst/>
                </a:prstGeom>
                <a:blipFill>
                  <a:blip r:embed="rId6"/>
                  <a:stretch>
                    <a:fillRect l="-244" r="-122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21ACD1C-0288-E330-8078-D52329A3D8AE}"/>
                  </a:ext>
                </a:extLst>
              </p:cNvPr>
              <p:cNvSpPr txBox="1"/>
              <p:nvPr/>
            </p:nvSpPr>
            <p:spPr>
              <a:xfrm>
                <a:off x="533739" y="2719041"/>
                <a:ext cx="6597650" cy="36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dirty="0"/>
                  <a:t>对于函数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的参数对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1600" dirty="0"/>
                  <a:t> 数值进行穷举，会得到如下数据：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721ACD1C-0288-E330-8078-D52329A3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9" y="2719041"/>
                <a:ext cx="6597650" cy="362343"/>
              </a:xfrm>
              <a:prstGeom prst="rect">
                <a:avLst/>
              </a:prstGeom>
              <a:blipFill>
                <a:blip r:embed="rId7"/>
                <a:stretch>
                  <a:fillRect l="-555" b="-22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7D0CD-746E-7320-972F-4B7FD6811891}"/>
              </a:ext>
            </a:extLst>
          </p:cNvPr>
          <p:cNvGrpSpPr/>
          <p:nvPr/>
        </p:nvGrpSpPr>
        <p:grpSpPr>
          <a:xfrm>
            <a:off x="956871" y="3659827"/>
            <a:ext cx="1568891" cy="1587851"/>
            <a:chOff x="956871" y="3457804"/>
            <a:chExt cx="1568891" cy="1587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520A606E-DB65-B10C-5B15-D7338E22AF05}"/>
                    </a:ext>
                  </a:extLst>
                </p:cNvPr>
                <p:cNvSpPr txBox="1"/>
                <p:nvPr/>
              </p:nvSpPr>
              <p:spPr>
                <a:xfrm>
                  <a:off x="1001948" y="3457804"/>
                  <a:ext cx="1507849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520A606E-DB65-B10C-5B15-D7338E22AF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48" y="3457804"/>
                  <a:ext cx="1507849" cy="332399"/>
                </a:xfrm>
                <a:prstGeom prst="rect">
                  <a:avLst/>
                </a:prstGeom>
                <a:blipFill>
                  <a:blip r:embed="rId8"/>
                  <a:stretch>
                    <a:fillRect l="-3226" b="-1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47DA597-7D56-CD46-A1F2-4FDCBA21DF59}"/>
                    </a:ext>
                  </a:extLst>
                </p:cNvPr>
                <p:cNvSpPr txBox="1"/>
                <p:nvPr/>
              </p:nvSpPr>
              <p:spPr>
                <a:xfrm>
                  <a:off x="1001948" y="3876288"/>
                  <a:ext cx="1523814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847DA597-7D56-CD46-A1F2-4FDCBA21D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48" y="3876288"/>
                  <a:ext cx="1523814" cy="332399"/>
                </a:xfrm>
                <a:prstGeom prst="rect">
                  <a:avLst/>
                </a:prstGeom>
                <a:blipFill>
                  <a:blip r:embed="rId9"/>
                  <a:stretch>
                    <a:fillRect l="-3200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E4A9B86-FAC7-B57A-A4D5-AD2B1CF6F788}"/>
                    </a:ext>
                  </a:extLst>
                </p:cNvPr>
                <p:cNvSpPr txBox="1"/>
                <p:nvPr/>
              </p:nvSpPr>
              <p:spPr>
                <a:xfrm>
                  <a:off x="1687745" y="4294772"/>
                  <a:ext cx="136256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7E4A9B86-FAC7-B57A-A4D5-AD2B1CF6F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745" y="4294772"/>
                  <a:ext cx="136256" cy="332399"/>
                </a:xfrm>
                <a:prstGeom prst="rect">
                  <a:avLst/>
                </a:prstGeom>
                <a:blipFill>
                  <a:blip r:embed="rId10"/>
                  <a:stretch>
                    <a:fillRect l="-36364" r="-36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D9C7120-A13E-6B65-5950-D434E4C7BB0A}"/>
                    </a:ext>
                  </a:extLst>
                </p:cNvPr>
                <p:cNvSpPr txBox="1"/>
                <p:nvPr/>
              </p:nvSpPr>
              <p:spPr>
                <a:xfrm>
                  <a:off x="956871" y="4713256"/>
                  <a:ext cx="1559145" cy="332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1D9C7120-A13E-6B65-5950-D434E4C7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871" y="4713256"/>
                  <a:ext cx="1559145" cy="332399"/>
                </a:xfrm>
                <a:prstGeom prst="rect">
                  <a:avLst/>
                </a:prstGeom>
                <a:blipFill>
                  <a:blip r:embed="rId11"/>
                  <a:stretch>
                    <a:fillRect l="-3125" b="-1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486D5CF3-8498-D49F-F053-BE58518A841D}"/>
              </a:ext>
            </a:extLst>
          </p:cNvPr>
          <p:cNvGrpSpPr/>
          <p:nvPr/>
        </p:nvGrpSpPr>
        <p:grpSpPr>
          <a:xfrm>
            <a:off x="2774356" y="4075241"/>
            <a:ext cx="1903753" cy="587084"/>
            <a:chOff x="2774356" y="3873218"/>
            <a:chExt cx="1903753" cy="587084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830811E6-4114-8D6E-FA1E-0A11DBAEFAE6}"/>
                </a:ext>
              </a:extLst>
            </p:cNvPr>
            <p:cNvCxnSpPr>
              <a:cxnSpLocks/>
            </p:cNvCxnSpPr>
            <p:nvPr/>
          </p:nvCxnSpPr>
          <p:spPr>
            <a:xfrm>
              <a:off x="3027732" y="4443887"/>
              <a:ext cx="1397000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4E03FDC-D2F9-E52F-E530-F157AF9BA4B3}"/>
                </a:ext>
              </a:extLst>
            </p:cNvPr>
            <p:cNvSpPr txBox="1"/>
            <p:nvPr/>
          </p:nvSpPr>
          <p:spPr>
            <a:xfrm>
              <a:off x="2774356" y="3873218"/>
              <a:ext cx="1903753" cy="587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将参数和结果值</a:t>
              </a:r>
              <a:endPara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绘制到三维坐标系中</a:t>
              </a:r>
            </a:p>
          </p:txBody>
        </p:sp>
      </p:grpSp>
      <p:pic>
        <p:nvPicPr>
          <p:cNvPr id="1039" name="图片 1038">
            <a:extLst>
              <a:ext uri="{FF2B5EF4-FFF2-40B4-BE49-F238E27FC236}">
                <a16:creationId xmlns:a16="http://schemas.microsoft.com/office/drawing/2014/main" id="{785F49D4-8172-0418-DBF4-7CA022C037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7409" y="3210722"/>
            <a:ext cx="6356642" cy="302933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045" name="组合 1044">
            <a:extLst>
              <a:ext uri="{FF2B5EF4-FFF2-40B4-BE49-F238E27FC236}">
                <a16:creationId xmlns:a16="http://schemas.microsoft.com/office/drawing/2014/main" id="{76427B56-CCA1-DDD5-06B8-8D0602D5D1F4}"/>
              </a:ext>
            </a:extLst>
          </p:cNvPr>
          <p:cNvGrpSpPr/>
          <p:nvPr/>
        </p:nvGrpSpPr>
        <p:grpSpPr>
          <a:xfrm>
            <a:off x="5202442" y="5897973"/>
            <a:ext cx="6506576" cy="824650"/>
            <a:chOff x="4969144" y="5695950"/>
            <a:chExt cx="6506576" cy="824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0" name="文本框 1039">
                  <a:extLst>
                    <a:ext uri="{FF2B5EF4-FFF2-40B4-BE49-F238E27FC236}">
                      <a16:creationId xmlns:a16="http://schemas.microsoft.com/office/drawing/2014/main" id="{8E5068FB-0151-745C-A444-314FA2DC8AD6}"/>
                    </a:ext>
                  </a:extLst>
                </p:cNvPr>
                <p:cNvSpPr txBox="1"/>
                <p:nvPr/>
              </p:nvSpPr>
              <p:spPr>
                <a:xfrm>
                  <a:off x="4969144" y="6158257"/>
                  <a:ext cx="6506576" cy="3623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600" dirty="0"/>
                    <a:t>“碗”</a:t>
                  </a:r>
                  <a:r>
                    <a:rPr lang="en-US" altLang="zh-CN" sz="1600" dirty="0"/>
                    <a:t> </a:t>
                  </a:r>
                  <a:r>
                    <a:rPr lang="zh-CN" altLang="en-US" sz="1600" dirty="0"/>
                    <a:t>中的</a:t>
                  </a:r>
                  <a:r>
                    <a:rPr lang="zh-CN" altLang="en-US" sz="1600" dirty="0">
                      <a:solidFill>
                        <a:srgbClr val="8E7EF0"/>
                      </a:solidFill>
                    </a:rPr>
                    <a:t>最低处</a:t>
                  </a:r>
                  <a:r>
                    <a:rPr lang="zh-CN" altLang="en-US" sz="1600" dirty="0"/>
                    <a:t>，是我们追求的最优参数对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en-US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zh-CN" altLang="en-US" sz="1600" dirty="0"/>
                    <a:t> 对应的 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040" name="文本框 1039">
                  <a:extLst>
                    <a:ext uri="{FF2B5EF4-FFF2-40B4-BE49-F238E27FC236}">
                      <a16:creationId xmlns:a16="http://schemas.microsoft.com/office/drawing/2014/main" id="{8E5068FB-0151-745C-A444-314FA2DC8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44" y="6158257"/>
                  <a:ext cx="6506576" cy="362343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2" name="直接箭头连接符 1041">
              <a:extLst>
                <a:ext uri="{FF2B5EF4-FFF2-40B4-BE49-F238E27FC236}">
                  <a16:creationId xmlns:a16="http://schemas.microsoft.com/office/drawing/2014/main" id="{A1ECB727-AA67-60DE-8236-4A1E636F4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55000" y="5695950"/>
              <a:ext cx="0" cy="462307"/>
            </a:xfrm>
            <a:prstGeom prst="straightConnector1">
              <a:avLst/>
            </a:prstGeom>
            <a:ln w="19050">
              <a:solidFill>
                <a:srgbClr val="8E7E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FCB8C6C-5EF5-3BF7-D6C3-002427F0AB61}"/>
              </a:ext>
            </a:extLst>
          </p:cNvPr>
          <p:cNvGrpSpPr/>
          <p:nvPr/>
        </p:nvGrpSpPr>
        <p:grpSpPr>
          <a:xfrm>
            <a:off x="1001948" y="986512"/>
            <a:ext cx="3544817" cy="1653115"/>
            <a:chOff x="1001948" y="986512"/>
            <a:chExt cx="3544817" cy="165311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1C79154-100F-9DEF-2C4F-DD2978C6ABEA}"/>
                </a:ext>
              </a:extLst>
            </p:cNvPr>
            <p:cNvGrpSpPr/>
            <p:nvPr/>
          </p:nvGrpSpPr>
          <p:grpSpPr>
            <a:xfrm>
              <a:off x="1001948" y="986512"/>
              <a:ext cx="3544817" cy="1349868"/>
              <a:chOff x="684531" y="1346285"/>
              <a:chExt cx="3544817" cy="13498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7" name="文本框 1036">
                    <a:extLst>
                      <a:ext uri="{FF2B5EF4-FFF2-40B4-BE49-F238E27FC236}">
                        <a16:creationId xmlns:a16="http://schemas.microsoft.com/office/drawing/2014/main" id="{E5AB8F6C-77AA-0C9A-C11E-D678742911CA}"/>
                      </a:ext>
                    </a:extLst>
                  </p:cNvPr>
                  <p:cNvSpPr txBox="1"/>
                  <p:nvPr/>
                </p:nvSpPr>
                <p:spPr>
                  <a:xfrm>
                    <a:off x="684531" y="1346285"/>
                    <a:ext cx="3544817" cy="9074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  <m:f>
                            <m:fPr>
                              <m:ctrl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zh-CN" alt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zh-CN" altLang="en-US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zh-CN" altLang="en-US" dirty="0">
                      <a:solidFill>
                        <a:schemeClr val="accent2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7" name="文本框 1036">
                    <a:extLst>
                      <a:ext uri="{FF2B5EF4-FFF2-40B4-BE49-F238E27FC236}">
                        <a16:creationId xmlns:a16="http://schemas.microsoft.com/office/drawing/2014/main" id="{E5AB8F6C-77AA-0C9A-C11E-D678742911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31" y="1346285"/>
                    <a:ext cx="3544817" cy="90749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61BFEB2-3BF9-98D6-9BA6-3D0901D47343}"/>
                      </a:ext>
                    </a:extLst>
                  </p:cNvPr>
                  <p:cNvSpPr txBox="1"/>
                  <p:nvPr/>
                </p:nvSpPr>
                <p:spPr>
                  <a:xfrm>
                    <a:off x="684531" y="2271421"/>
                    <a:ext cx="1926314" cy="4247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8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solidFill>
                                    <a:srgbClr val="8E7EF0"/>
                                  </a:solidFill>
                                  <a:latin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  <a:cs typeface="+mn-ea"/>
                              <a:sym typeface="+mn-lt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61BFEB2-3BF9-98D6-9BA6-3D0901D473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531" y="2271421"/>
                    <a:ext cx="1926314" cy="4247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724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470CF33-C95C-958F-5437-EB5F76127183}"/>
                    </a:ext>
                  </a:extLst>
                </p:cNvPr>
                <p:cNvSpPr txBox="1"/>
                <p:nvPr/>
              </p:nvSpPr>
              <p:spPr>
                <a:xfrm>
                  <a:off x="1117693" y="2362628"/>
                  <a:ext cx="1694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470CF33-C95C-958F-5437-EB5F76127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693" y="2362628"/>
                  <a:ext cx="169482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518" t="-2222" r="-719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908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147614-029A-2C6A-7FEE-CBD55FCC8ADD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问题</a:t>
            </a:r>
            <a:r>
              <a:rPr lang="en-US" altLang="zh-CN" dirty="0">
                <a:solidFill>
                  <a:srgbClr val="8E7EF0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的数学语言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9F8A0-3252-B1FE-032E-B959957D2CBD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0B04AD-43BE-26BE-9242-181BEBC438D8}"/>
                  </a:ext>
                </a:extLst>
              </p:cNvPr>
              <p:cNvSpPr txBox="1"/>
              <p:nvPr/>
            </p:nvSpPr>
            <p:spPr>
              <a:xfrm>
                <a:off x="5453409" y="2046446"/>
                <a:ext cx="6278880" cy="2139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6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我们只需要</a:t>
                </a:r>
                <a:r>
                  <a:rPr lang="zh-CN" altLang="en-US" sz="1600" dirty="0">
                    <a:solidFill>
                      <a:srgbClr val="121212"/>
                    </a:solidFill>
                    <a:latin typeface="-apple-system"/>
                  </a:rPr>
                  <a:t>不断</a:t>
                </a:r>
                <a:r>
                  <a:rPr lang="zh-CN" altLang="en-US" sz="16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调整</a:t>
                </a:r>
                <a:r>
                  <a:rPr lang="zh-CN" altLang="en-US" sz="1600" dirty="0">
                    <a:solidFill>
                      <a:srgbClr val="121212"/>
                    </a:solidFill>
                    <a:latin typeface="-apple-system"/>
                  </a:rPr>
                  <a:t>参数对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1600" dirty="0"/>
                  <a:t> 数据值</a:t>
                </a:r>
                <a:r>
                  <a:rPr lang="zh-CN" altLang="en-US" sz="16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，使得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16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 </a:t>
                </a:r>
                <a:r>
                  <a:rPr lang="zh-CN" altLang="en-US" sz="1600" dirty="0">
                    <a:solidFill>
                      <a:srgbClr val="121212"/>
                    </a:solidFill>
                    <a:latin typeface="-apple-system"/>
                  </a:rPr>
                  <a:t>数值</a:t>
                </a:r>
                <a:r>
                  <a:rPr lang="zh-CN" altLang="en-US" sz="1600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朝着最低处「走下坡路」，就能找到最优的参数对。</a:t>
                </a:r>
                <a:endParaRPr lang="en-US" altLang="zh-CN" sz="1600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algn="l">
                  <a:lnSpc>
                    <a:spcPct val="120000"/>
                  </a:lnSpc>
                </a:pPr>
                <a:endParaRPr lang="en-US" altLang="zh-CN" sz="1600" dirty="0">
                  <a:solidFill>
                    <a:srgbClr val="121212"/>
                  </a:solidFill>
                  <a:latin typeface="-apple-system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1600" dirty="0">
                    <a:solidFill>
                      <a:srgbClr val="121212"/>
                    </a:solidFill>
                    <a:latin typeface="-apple-system"/>
                  </a:rPr>
                  <a:t>求“最低点”的</a:t>
                </a:r>
                <a:r>
                  <a:rPr lang="zh-CN" altLang="en-US" sz="1600" dirty="0">
                    <a:solidFill>
                      <a:srgbClr val="8E7EF0"/>
                    </a:solidFill>
                    <a:latin typeface="-apple-system"/>
                  </a:rPr>
                  <a:t>梯度下降算法</a:t>
                </a:r>
                <a:r>
                  <a:rPr lang="zh-CN" altLang="en-US" sz="1600" dirty="0">
                    <a:solidFill>
                      <a:srgbClr val="121212"/>
                    </a:solidFill>
                    <a:latin typeface="-apple-system"/>
                  </a:rPr>
                  <a:t>有三种：</a:t>
                </a:r>
                <a:endParaRPr lang="en-US" altLang="zh-CN" sz="1600" dirty="0">
                  <a:solidFill>
                    <a:srgbClr val="121212"/>
                  </a:solidFill>
                  <a:latin typeface="-apple-system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121212"/>
                    </a:solidFill>
                    <a:latin typeface="-apple-system"/>
                  </a:rPr>
                  <a:t>1</a:t>
                </a:r>
                <a:r>
                  <a:rPr lang="zh-CN" altLang="en-US" sz="1600" dirty="0">
                    <a:solidFill>
                      <a:srgbClr val="121212"/>
                    </a:solidFill>
                    <a:latin typeface="-apple-system"/>
                  </a:rPr>
                  <a:t>、批量梯度下降</a:t>
                </a:r>
                <a:endParaRPr lang="en-US" altLang="zh-CN" sz="1600" dirty="0">
                  <a:solidFill>
                    <a:srgbClr val="121212"/>
                  </a:solidFill>
                  <a:latin typeface="-apple-system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121212"/>
                    </a:solidFill>
                    <a:latin typeface="-apple-system"/>
                  </a:rPr>
                  <a:t>2</a:t>
                </a:r>
                <a:r>
                  <a:rPr lang="zh-CN" altLang="en-US" sz="1600" dirty="0">
                    <a:solidFill>
                      <a:srgbClr val="121212"/>
                    </a:solidFill>
                    <a:latin typeface="-apple-system"/>
                  </a:rPr>
                  <a:t>、随机梯度下降</a:t>
                </a:r>
                <a:endParaRPr lang="en-US" altLang="zh-CN" sz="1600" dirty="0">
                  <a:solidFill>
                    <a:srgbClr val="121212"/>
                  </a:solidFill>
                  <a:latin typeface="-apple-system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rgbClr val="121212"/>
                    </a:solidFill>
                    <a:latin typeface="-apple-system"/>
                  </a:rPr>
                  <a:t>3</a:t>
                </a:r>
                <a:r>
                  <a:rPr lang="zh-CN" altLang="en-US" sz="1600" dirty="0">
                    <a:solidFill>
                      <a:srgbClr val="121212"/>
                    </a:solidFill>
                    <a:latin typeface="-apple-system"/>
                  </a:rPr>
                  <a:t>、小批量梯度下降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90B04AD-43BE-26BE-9242-181BEBC43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09" y="2046446"/>
                <a:ext cx="6278880" cy="2139688"/>
              </a:xfrm>
              <a:prstGeom prst="rect">
                <a:avLst/>
              </a:prstGeom>
              <a:blipFill>
                <a:blip r:embed="rId2"/>
                <a:stretch>
                  <a:fillRect l="-583" b="-2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48C836A-FF7B-7E03-255B-0F5DEEED5E3A}"/>
              </a:ext>
            </a:extLst>
          </p:cNvPr>
          <p:cNvSpPr txBox="1"/>
          <p:nvPr/>
        </p:nvSpPr>
        <p:spPr>
          <a:xfrm>
            <a:off x="3468094" y="659952"/>
            <a:ext cx="5255813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rgbClr val="8E7EF0"/>
                </a:solidFill>
                <a:cs typeface="+mn-ea"/>
                <a:sym typeface="+mn-lt"/>
              </a:rPr>
              <a:t>怎么求代价函数的最低点？</a:t>
            </a:r>
            <a:endParaRPr lang="en-US" altLang="zh-CN" b="1" dirty="0">
              <a:solidFill>
                <a:srgbClr val="8E7EF0"/>
              </a:solidFill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F5C0118-9604-2AC9-A680-966FFFB5CCD4}"/>
              </a:ext>
            </a:extLst>
          </p:cNvPr>
          <p:cNvGrpSpPr/>
          <p:nvPr/>
        </p:nvGrpSpPr>
        <p:grpSpPr>
          <a:xfrm>
            <a:off x="322263" y="1266694"/>
            <a:ext cx="4864474" cy="2843240"/>
            <a:chOff x="459366" y="1296739"/>
            <a:chExt cx="4864474" cy="284324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0189439-49CD-CF45-7A96-C9F907791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71" y="1296739"/>
              <a:ext cx="4762064" cy="2269421"/>
            </a:xfrm>
            <a:prstGeom prst="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E644A4-EA39-A43B-2165-F5022872A940}"/>
                    </a:ext>
                  </a:extLst>
                </p:cNvPr>
                <p:cNvSpPr txBox="1"/>
                <p:nvPr/>
              </p:nvSpPr>
              <p:spPr>
                <a:xfrm>
                  <a:off x="459366" y="3845155"/>
                  <a:ext cx="4864474" cy="29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/>
                    <a:t>“碗” 中的</a:t>
                  </a:r>
                  <a:r>
                    <a:rPr lang="zh-CN" altLang="en-US" sz="1200" dirty="0">
                      <a:solidFill>
                        <a:srgbClr val="8E7EF0"/>
                      </a:solidFill>
                    </a:rPr>
                    <a:t>最低处</a:t>
                  </a:r>
                  <a:r>
                    <a:rPr lang="zh-CN" altLang="en-US" sz="1200" dirty="0"/>
                    <a:t>，是我们追求的最优参数对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a14:m>
                  <a:r>
                    <a:rPr lang="zh-CN" altLang="en-US" sz="1200" dirty="0"/>
                    <a:t> 对应的 </a:t>
                  </a:r>
                  <a14:m>
                    <m:oMath xmlns:m="http://schemas.openxmlformats.org/officeDocument/2006/math">
                      <m:r>
                        <a:rPr lang="en-US" altLang="zh-CN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E644A4-EA39-A43B-2165-F5022872A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66" y="3845155"/>
                  <a:ext cx="4864474" cy="294824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B2F3198-6DE6-12AE-6BD8-7C94287F7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3040" y="3312160"/>
              <a:ext cx="142240" cy="492798"/>
            </a:xfrm>
            <a:prstGeom prst="straightConnector1">
              <a:avLst/>
            </a:prstGeom>
            <a:ln w="19050">
              <a:solidFill>
                <a:srgbClr val="8E7EF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76722AF-787B-E701-A8B4-6095A9CF6EB9}"/>
              </a:ext>
            </a:extLst>
          </p:cNvPr>
          <p:cNvGrpSpPr/>
          <p:nvPr/>
        </p:nvGrpSpPr>
        <p:grpSpPr>
          <a:xfrm>
            <a:off x="385789" y="4343401"/>
            <a:ext cx="4603654" cy="888134"/>
            <a:chOff x="512732" y="4343401"/>
            <a:chExt cx="4450428" cy="88813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B17E6F-EA03-821B-3761-8722231BAFDC}"/>
                </a:ext>
              </a:extLst>
            </p:cNvPr>
            <p:cNvSpPr/>
            <p:nvPr/>
          </p:nvSpPr>
          <p:spPr>
            <a:xfrm>
              <a:off x="512732" y="4343401"/>
              <a:ext cx="4450428" cy="888134"/>
            </a:xfrm>
            <a:prstGeom prst="rect">
              <a:avLst/>
            </a:prstGeom>
            <a:noFill/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830FB11-8A20-9388-D4F4-77425BEDC71C}"/>
                </a:ext>
              </a:extLst>
            </p:cNvPr>
            <p:cNvSpPr txBox="1"/>
            <p:nvPr/>
          </p:nvSpPr>
          <p:spPr>
            <a:xfrm>
              <a:off x="665132" y="4493926"/>
              <a:ext cx="4262120" cy="5870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8E7EF0"/>
                  </a:solidFill>
                </a:rPr>
                <a:t>批量梯度下降</a:t>
              </a:r>
              <a:endParaRPr lang="en-US" altLang="zh-CN" sz="1400" b="1" dirty="0">
                <a:solidFill>
                  <a:srgbClr val="8E7EF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在每一次迭代时使用所有样本来进行梯度的更新</a:t>
              </a:r>
              <a:endParaRPr lang="zh-CN" altLang="en-US" sz="1400" b="1" dirty="0">
                <a:solidFill>
                  <a:srgbClr val="8E7EF0"/>
                </a:solidFill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050982D-6541-CE9D-5A9F-0CA618FCCDA7}"/>
              </a:ext>
            </a:extLst>
          </p:cNvPr>
          <p:cNvGrpSpPr/>
          <p:nvPr/>
        </p:nvGrpSpPr>
        <p:grpSpPr>
          <a:xfrm>
            <a:off x="5186738" y="4343401"/>
            <a:ext cx="6812223" cy="888134"/>
            <a:chOff x="5238267" y="4343401"/>
            <a:chExt cx="6760693" cy="88813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BB947FD-8E17-5A28-551F-D64543FDAE6A}"/>
                </a:ext>
              </a:extLst>
            </p:cNvPr>
            <p:cNvSpPr/>
            <p:nvPr/>
          </p:nvSpPr>
          <p:spPr>
            <a:xfrm>
              <a:off x="5238267" y="4343401"/>
              <a:ext cx="6760693" cy="888134"/>
            </a:xfrm>
            <a:prstGeom prst="rect">
              <a:avLst/>
            </a:prstGeom>
            <a:noFill/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6B4CB30-3AFF-9D6C-3318-505ADAD569C2}"/>
                </a:ext>
              </a:extLst>
            </p:cNvPr>
            <p:cNvSpPr txBox="1"/>
            <p:nvPr/>
          </p:nvSpPr>
          <p:spPr>
            <a:xfrm>
              <a:off x="5420399" y="4493926"/>
              <a:ext cx="6482080" cy="5870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8E7EF0"/>
                  </a:solidFill>
                </a:rPr>
                <a:t>随机梯度下降</a:t>
              </a:r>
              <a:endParaRPr lang="en-US" altLang="zh-CN" sz="1400" b="1" dirty="0">
                <a:solidFill>
                  <a:srgbClr val="8E7EF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dirty="0"/>
                <a:t>在所有的样本数据中选择随机的一个实例，用这个实例所包含的数据计算“梯度”</a:t>
              </a:r>
              <a:endParaRPr lang="zh-CN" altLang="en-US" sz="1400" b="1" dirty="0">
                <a:solidFill>
                  <a:srgbClr val="8E7EF0"/>
                </a:solidFill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8BD8CC-F209-9EB0-76DB-57A45FA82AD5}"/>
              </a:ext>
            </a:extLst>
          </p:cNvPr>
          <p:cNvGrpSpPr/>
          <p:nvPr/>
        </p:nvGrpSpPr>
        <p:grpSpPr>
          <a:xfrm>
            <a:off x="385789" y="5465002"/>
            <a:ext cx="11613171" cy="888134"/>
            <a:chOff x="385789" y="5465002"/>
            <a:chExt cx="11613171" cy="888134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003649C-C049-4DF8-EA71-216F51A52062}"/>
                </a:ext>
              </a:extLst>
            </p:cNvPr>
            <p:cNvSpPr txBox="1"/>
            <p:nvPr/>
          </p:nvSpPr>
          <p:spPr>
            <a:xfrm>
              <a:off x="543436" y="5613700"/>
              <a:ext cx="11371530" cy="5907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400" b="1" dirty="0">
                  <a:solidFill>
                    <a:srgbClr val="8E7EF0"/>
                  </a:solidFill>
                </a:rPr>
                <a:t>小批量梯度下降</a:t>
              </a:r>
              <a:endParaRPr lang="en-US" altLang="zh-CN" sz="1400" b="1" dirty="0">
                <a:solidFill>
                  <a:srgbClr val="8E7EF0"/>
                </a:solidFill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400" b="0" i="0" dirty="0">
                  <a:solidFill>
                    <a:srgbClr val="23263B"/>
                  </a:solidFill>
                  <a:effectLst/>
                  <a:latin typeface="-apple-system"/>
                </a:rPr>
                <a:t>对批量梯度下降以及随机梯度下降的一个折中办法。其思想是：</a:t>
              </a:r>
              <a:r>
                <a:rPr lang="zh-CN" altLang="en-US" sz="1400" b="1" i="0" dirty="0">
                  <a:solidFill>
                    <a:srgbClr val="23263B"/>
                  </a:solidFill>
                  <a:effectLst/>
                  <a:latin typeface="-apple-system"/>
                </a:rPr>
                <a:t>每次迭代</a:t>
              </a:r>
              <a:r>
                <a:rPr lang="zh-CN" altLang="en-US" sz="1400" b="0" i="0" dirty="0">
                  <a:solidFill>
                    <a:srgbClr val="23263B"/>
                  </a:solidFill>
                  <a:effectLst/>
                  <a:latin typeface="-apple-system"/>
                </a:rPr>
                <a:t> 使用  </a:t>
              </a:r>
              <a:r>
                <a:rPr lang="en-US" altLang="zh-CN" sz="1400" b="0" i="0" dirty="0" err="1">
                  <a:solidFill>
                    <a:srgbClr val="23263B"/>
                  </a:solidFill>
                  <a:effectLst/>
                  <a:latin typeface="-apple-system"/>
                </a:rPr>
                <a:t>batch_size</a:t>
              </a:r>
              <a:r>
                <a:rPr lang="en-US" altLang="zh-CN" sz="1400" b="0" i="0" dirty="0">
                  <a:solidFill>
                    <a:srgbClr val="23263B"/>
                  </a:solidFill>
                  <a:effectLst/>
                  <a:latin typeface="-apple-system"/>
                </a:rPr>
                <a:t> </a:t>
              </a:r>
              <a:r>
                <a:rPr lang="zh-CN" altLang="en-US" sz="1400" b="0" i="0" dirty="0">
                  <a:solidFill>
                    <a:srgbClr val="23263B"/>
                  </a:solidFill>
                  <a:effectLst/>
                  <a:latin typeface="-apple-system"/>
                </a:rPr>
                <a:t>个样本来对参数进行更新。</a:t>
              </a:r>
              <a:endParaRPr lang="zh-CN" altLang="en-US" sz="1400" b="1" dirty="0">
                <a:solidFill>
                  <a:srgbClr val="8E7EF0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EC0DDD4-C478-F951-040A-C723C1074E6D}"/>
                </a:ext>
              </a:extLst>
            </p:cNvPr>
            <p:cNvSpPr/>
            <p:nvPr/>
          </p:nvSpPr>
          <p:spPr>
            <a:xfrm>
              <a:off x="385789" y="5465002"/>
              <a:ext cx="11613171" cy="888134"/>
            </a:xfrm>
            <a:prstGeom prst="rect">
              <a:avLst/>
            </a:prstGeom>
            <a:noFill/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C4B1B6D-3FA4-9B29-A009-39494E4F5B52}"/>
              </a:ext>
            </a:extLst>
          </p:cNvPr>
          <p:cNvCxnSpPr>
            <a:cxnSpLocks/>
          </p:cNvCxnSpPr>
          <p:nvPr/>
        </p:nvCxnSpPr>
        <p:spPr>
          <a:xfrm>
            <a:off x="385789" y="4180840"/>
            <a:ext cx="498446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B29C01F-6992-D6D8-B2CB-F08574726174}"/>
              </a:ext>
            </a:extLst>
          </p:cNvPr>
          <p:cNvCxnSpPr>
            <a:cxnSpLocks/>
          </p:cNvCxnSpPr>
          <p:nvPr/>
        </p:nvCxnSpPr>
        <p:spPr>
          <a:xfrm flipV="1">
            <a:off x="5370258" y="1336840"/>
            <a:ext cx="0" cy="284400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A147614-029A-2C6A-7FEE-CBD55FCC8ADD}"/>
              </a:ext>
            </a:extLst>
          </p:cNvPr>
          <p:cNvSpPr txBox="1"/>
          <p:nvPr/>
        </p:nvSpPr>
        <p:spPr>
          <a:xfrm>
            <a:off x="322263" y="214867"/>
            <a:ext cx="9144000" cy="39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8E7EF0"/>
                </a:solidFill>
                <a:cs typeface="+mn-ea"/>
                <a:sym typeface="+mn-lt"/>
              </a:rPr>
              <a:t>谁来解决问题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9F8A0-3252-B1FE-032E-B959957D2CBD}"/>
              </a:ext>
            </a:extLst>
          </p:cNvPr>
          <p:cNvSpPr/>
          <p:nvPr/>
        </p:nvSpPr>
        <p:spPr>
          <a:xfrm>
            <a:off x="263525" y="214867"/>
            <a:ext cx="58738" cy="369333"/>
          </a:xfrm>
          <a:prstGeom prst="rect">
            <a:avLst/>
          </a:prstGeom>
          <a:solidFill>
            <a:srgbClr val="8E7E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878C54AE-E0E9-13BE-8DD3-CFF7D32D3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693552"/>
                  </p:ext>
                </p:extLst>
              </p:nvPr>
            </p:nvGraphicFramePr>
            <p:xfrm>
              <a:off x="714376" y="1161233"/>
              <a:ext cx="10763249" cy="11565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8754">
                      <a:extLst>
                        <a:ext uri="{9D8B030D-6E8A-4147-A177-3AD203B41FA5}">
                          <a16:colId xmlns:a16="http://schemas.microsoft.com/office/drawing/2014/main" val="3891585261"/>
                        </a:ext>
                      </a:extLst>
                    </a:gridCol>
                    <a:gridCol w="4316072">
                      <a:extLst>
                        <a:ext uri="{9D8B030D-6E8A-4147-A177-3AD203B41FA5}">
                          <a16:colId xmlns:a16="http://schemas.microsoft.com/office/drawing/2014/main" val="2160757035"/>
                        </a:ext>
                      </a:extLst>
                    </a:gridCol>
                    <a:gridCol w="2928423">
                      <a:extLst>
                        <a:ext uri="{9D8B030D-6E8A-4147-A177-3AD203B41FA5}">
                          <a16:colId xmlns:a16="http://schemas.microsoft.com/office/drawing/2014/main" val="3124961812"/>
                        </a:ext>
                      </a:extLst>
                    </a:gridCol>
                  </a:tblGrid>
                  <a:tr h="3855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solidFill>
                                <a:srgbClr val="8E7EF0"/>
                              </a:solidFill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线性回归问题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solidFill>
                                <a:srgbClr val="8E7EF0"/>
                              </a:solidFill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参数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solidFill>
                                <a:srgbClr val="8E7EF0"/>
                              </a:solidFill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函数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6058292"/>
                      </a:ext>
                    </a:extLst>
                  </a:tr>
                  <a:tr h="3855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居民家庭生活用气价格计算问题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用户用气量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  <m:t>𝑥</m:t>
                              </m:r>
                            </m:oMath>
                          </a14:m>
                          <a:endParaRPr lang="zh-CN" altLang="en-US" sz="1600" dirty="0">
                            <a:latin typeface="+mn-lt"/>
                            <a:ea typeface="+mn-ea"/>
                            <a:cs typeface="+mn-ea"/>
                            <a:sym typeface="+mn-lt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zh-CN" altLang="en-US" sz="16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 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5908759"/>
                      </a:ext>
                    </a:extLst>
                  </a:tr>
                  <a:tr h="3855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北京市二手房价计算问题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面积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6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60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、户型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6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、房龄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6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……</a:t>
                          </a:r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楼层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6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n</m:t>
                                  </m:r>
                                </m:sub>
                              </m:sSub>
                            </m:oMath>
                          </a14:m>
                          <a:endParaRPr lang="zh-CN" altLang="en-US" sz="1600" dirty="0">
                            <a:latin typeface="+mn-lt"/>
                            <a:ea typeface="+mn-ea"/>
                            <a:cs typeface="+mn-ea"/>
                            <a:sym typeface="+mn-lt"/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zh-CN" altLang="en-US" sz="1600" i="1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  <m:t>𝑓</m:t>
                              </m:r>
                            </m:oMath>
                          </a14:m>
                          <a:r>
                            <a:rPr lang="zh-CN" altLang="en-US" sz="1600" i="0" dirty="0">
                              <a:solidFill>
                                <a:srgbClr val="836967"/>
                              </a:solidFill>
                              <a:latin typeface="+mj-lt"/>
                              <a:ea typeface="+mn-ea"/>
                              <a:cs typeface="+mn-ea"/>
                              <a:sym typeface="+mn-lt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dirty="0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600" i="1" dirty="0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dirty="0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dirty="0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⋯</m:t>
                              </m:r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+mn-ea"/>
                                  <a:cs typeface="+mn-ea"/>
                                  <a:sym typeface="+mn-lt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sz="1600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 dirty="0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600" i="1" dirty="0" smtClean="0">
                                      <a:latin typeface="Cambria Math" panose="02040503050406030204" pitchFamily="18" charset="0"/>
                                      <a:ea typeface="+mn-ea"/>
                                      <a:cs typeface="+mn-ea"/>
                                      <a:sym typeface="+mn-lt"/>
                                    </a:rPr>
                                    <m:t>n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600" i="0" dirty="0">
                              <a:latin typeface="+mj-lt"/>
                              <a:ea typeface="+mn-ea"/>
                              <a:cs typeface="+mn-ea"/>
                              <a:sym typeface="+mn-lt"/>
                            </a:rPr>
                            <a:t>)</a:t>
                          </a:r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 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3756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878C54AE-E0E9-13BE-8DD3-CFF7D32D3D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2693552"/>
                  </p:ext>
                </p:extLst>
              </p:nvPr>
            </p:nvGraphicFramePr>
            <p:xfrm>
              <a:off x="714376" y="1161233"/>
              <a:ext cx="10763249" cy="11565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18754">
                      <a:extLst>
                        <a:ext uri="{9D8B030D-6E8A-4147-A177-3AD203B41FA5}">
                          <a16:colId xmlns:a16="http://schemas.microsoft.com/office/drawing/2014/main" val="3891585261"/>
                        </a:ext>
                      </a:extLst>
                    </a:gridCol>
                    <a:gridCol w="4316072">
                      <a:extLst>
                        <a:ext uri="{9D8B030D-6E8A-4147-A177-3AD203B41FA5}">
                          <a16:colId xmlns:a16="http://schemas.microsoft.com/office/drawing/2014/main" val="2160757035"/>
                        </a:ext>
                      </a:extLst>
                    </a:gridCol>
                    <a:gridCol w="2928423">
                      <a:extLst>
                        <a:ext uri="{9D8B030D-6E8A-4147-A177-3AD203B41FA5}">
                          <a16:colId xmlns:a16="http://schemas.microsoft.com/office/drawing/2014/main" val="3124961812"/>
                        </a:ext>
                      </a:extLst>
                    </a:gridCol>
                  </a:tblGrid>
                  <a:tr h="3855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solidFill>
                                <a:srgbClr val="8E7EF0"/>
                              </a:solidFill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线性回归问题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solidFill>
                                <a:srgbClr val="8E7EF0"/>
                              </a:solidFill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参数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solidFill>
                                <a:srgbClr val="8E7EF0"/>
                              </a:solidFill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函数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6058292"/>
                      </a:ext>
                    </a:extLst>
                  </a:tr>
                  <a:tr h="3855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居民家庭生活用气价格计算问题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82" t="-104762" r="-67983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7917" t="-104762" r="-417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908759"/>
                      </a:ext>
                    </a:extLst>
                  </a:tr>
                  <a:tr h="3855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zh-CN" altLang="en-US" sz="1600" dirty="0">
                              <a:latin typeface="+mn-lt"/>
                              <a:ea typeface="+mn-ea"/>
                              <a:cs typeface="+mn-ea"/>
                              <a:sym typeface="+mn-lt"/>
                            </a:rPr>
                            <a:t>北京市二手房价计算问题</a:t>
                          </a: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1382" t="-201563" r="-67983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67917" t="-201563" r="-417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3756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E29B3AD-E10E-1D82-A474-085F820AD69C}"/>
                  </a:ext>
                </a:extLst>
              </p:cNvPr>
              <p:cNvSpPr txBox="1"/>
              <p:nvPr/>
            </p:nvSpPr>
            <p:spPr>
              <a:xfrm>
                <a:off x="4538663" y="665692"/>
                <a:ext cx="31146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8E7EF0"/>
                    </a:solidFill>
                  </a:rPr>
                  <a:t>谁来帮我们找到函数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8E7EF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rgbClr val="8E7E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8E7EF0"/>
                    </a:solidFill>
                  </a:rPr>
                  <a:t> 呢？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E29B3AD-E10E-1D82-A474-085F820AD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663" y="665692"/>
                <a:ext cx="3114675" cy="369332"/>
              </a:xfrm>
              <a:prstGeom prst="rect">
                <a:avLst/>
              </a:prstGeom>
              <a:blipFill>
                <a:blip r:embed="rId4"/>
                <a:stretch>
                  <a:fillRect l="-1765" t="-8197" r="-902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>
            <a:extLst>
              <a:ext uri="{FF2B5EF4-FFF2-40B4-BE49-F238E27FC236}">
                <a16:creationId xmlns:a16="http://schemas.microsoft.com/office/drawing/2014/main" id="{FCF17483-0531-9F88-F334-6396D60EC6CF}"/>
              </a:ext>
            </a:extLst>
          </p:cNvPr>
          <p:cNvGrpSpPr/>
          <p:nvPr/>
        </p:nvGrpSpPr>
        <p:grpSpPr>
          <a:xfrm>
            <a:off x="442027" y="3080959"/>
            <a:ext cx="7607136" cy="589754"/>
            <a:chOff x="442027" y="3080959"/>
            <a:chExt cx="7607136" cy="589754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15461981-35C1-1B87-526E-7B354DB04C96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7" y="3670713"/>
              <a:ext cx="5626555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圖片 11">
              <a:extLst>
                <a:ext uri="{FF2B5EF4-FFF2-40B4-BE49-F238E27FC236}">
                  <a16:creationId xmlns:a16="http://schemas.microsoft.com/office/drawing/2014/main" id="{93DD8CB7-4DEC-A3D7-D067-14E7C1B73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54" y="3101650"/>
              <a:ext cx="2921108" cy="5168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10">
                  <a:extLst>
                    <a:ext uri="{FF2B5EF4-FFF2-40B4-BE49-F238E27FC236}">
                      <a16:creationId xmlns:a16="http://schemas.microsoft.com/office/drawing/2014/main" id="{07555FAE-59E7-EDDF-B199-852F274A95A7}"/>
                    </a:ext>
                  </a:extLst>
                </p:cNvPr>
                <p:cNvSpPr txBox="1"/>
                <p:nvPr/>
              </p:nvSpPr>
              <p:spPr>
                <a:xfrm>
                  <a:off x="442028" y="3190795"/>
                  <a:ext cx="370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sz="1600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a14:m>
                  <a:r>
                    <a:rPr lang="zh-TW" altLang="en-US" sz="1600" b="1" dirty="0">
                      <a:solidFill>
                        <a:srgbClr val="8E7EF0"/>
                      </a:solidFill>
                      <a:latin typeface="+mn-ea"/>
                    </a:rPr>
                    <a:t> </a:t>
                  </a:r>
                  <a:r>
                    <a:rPr lang="en-US" altLang="zh-TW" sz="1600" b="1" dirty="0">
                      <a:solidFill>
                        <a:srgbClr val="8E7EF0"/>
                      </a:solidFill>
                      <a:latin typeface="+mn-ea"/>
                    </a:rPr>
                    <a:t>=</a:t>
                  </a:r>
                  <a:endParaRPr lang="zh-TW" altLang="en-US" sz="1600" b="1" dirty="0">
                    <a:solidFill>
                      <a:srgbClr val="8E7EF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66" name="文字方塊 10">
                  <a:extLst>
                    <a:ext uri="{FF2B5EF4-FFF2-40B4-BE49-F238E27FC236}">
                      <a16:creationId xmlns:a16="http://schemas.microsoft.com/office/drawing/2014/main" id="{07555FAE-59E7-EDDF-B199-852F274A9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8" y="3190795"/>
                  <a:ext cx="3708000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4" t="-5357" r="-658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6830A02-EADD-DE83-DEB3-20C20B4413FE}"/>
                </a:ext>
              </a:extLst>
            </p:cNvPr>
            <p:cNvSpPr txBox="1"/>
            <p:nvPr/>
          </p:nvSpPr>
          <p:spPr>
            <a:xfrm>
              <a:off x="4014688" y="3192170"/>
              <a:ext cx="21708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latin typeface="+mn-ea"/>
                </a:rPr>
                <a:t>“</a:t>
              </a:r>
              <a:r>
                <a:rPr lang="zh-CN" altLang="en-US" sz="1600" dirty="0">
                  <a:latin typeface="+mn-ea"/>
                </a:rPr>
                <a:t>你好</a:t>
              </a:r>
              <a:r>
                <a:rPr lang="en-US" altLang="zh-TW" sz="1600" dirty="0">
                  <a:latin typeface="+mn-ea"/>
                </a:rPr>
                <a:t>”</a:t>
              </a:r>
              <a:endParaRPr lang="zh-TW" altLang="en-US" sz="1600" dirty="0">
                <a:latin typeface="+mn-ea"/>
              </a:endParaRP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536C2D16-2C1D-D4F7-FE8E-BE5B82E197C4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7" y="3080959"/>
              <a:ext cx="5626555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BAB55105-EA45-8DF6-7184-1C223763B77C}"/>
                </a:ext>
              </a:extLst>
            </p:cNvPr>
            <p:cNvSpPr txBox="1"/>
            <p:nvPr/>
          </p:nvSpPr>
          <p:spPr>
            <a:xfrm>
              <a:off x="6744238" y="3165060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8E7EF0"/>
                  </a:solidFill>
                </a:rPr>
                <a:t>语音识别</a:t>
              </a:r>
            </a:p>
          </p:txBody>
        </p:sp>
        <p:sp>
          <p:nvSpPr>
            <p:cNvPr id="91" name="Striped Right Arrow 89">
              <a:extLst>
                <a:ext uri="{FF2B5EF4-FFF2-40B4-BE49-F238E27FC236}">
                  <a16:creationId xmlns:a16="http://schemas.microsoft.com/office/drawing/2014/main" id="{346AF20D-D4A1-7AA0-6590-35CC0194ECCB}"/>
                </a:ext>
              </a:extLst>
            </p:cNvPr>
            <p:cNvSpPr/>
            <p:nvPr/>
          </p:nvSpPr>
          <p:spPr>
            <a:xfrm rot="10800000">
              <a:off x="6271747" y="3183830"/>
              <a:ext cx="468836" cy="331792"/>
            </a:xfrm>
            <a:custGeom>
              <a:avLst/>
              <a:gdLst>
                <a:gd name="connsiteX0" fmla="*/ 579639 w 606882"/>
                <a:gd name="connsiteY0" fmla="*/ 79397 h 429487"/>
                <a:gd name="connsiteX1" fmla="*/ 597572 w 606882"/>
                <a:gd name="connsiteY1" fmla="*/ 79397 h 429487"/>
                <a:gd name="connsiteX2" fmla="*/ 606882 w 606882"/>
                <a:gd name="connsiteY2" fmla="*/ 88700 h 429487"/>
                <a:gd name="connsiteX3" fmla="*/ 606882 w 606882"/>
                <a:gd name="connsiteY3" fmla="*/ 340707 h 429487"/>
                <a:gd name="connsiteX4" fmla="*/ 597572 w 606882"/>
                <a:gd name="connsiteY4" fmla="*/ 350086 h 429487"/>
                <a:gd name="connsiteX5" fmla="*/ 579639 w 606882"/>
                <a:gd name="connsiteY5" fmla="*/ 350086 h 429487"/>
                <a:gd name="connsiteX6" fmla="*/ 570329 w 606882"/>
                <a:gd name="connsiteY6" fmla="*/ 340707 h 429487"/>
                <a:gd name="connsiteX7" fmla="*/ 570329 w 606882"/>
                <a:gd name="connsiteY7" fmla="*/ 88700 h 429487"/>
                <a:gd name="connsiteX8" fmla="*/ 579639 w 606882"/>
                <a:gd name="connsiteY8" fmla="*/ 79397 h 429487"/>
                <a:gd name="connsiteX9" fmla="*/ 506467 w 606882"/>
                <a:gd name="connsiteY9" fmla="*/ 79397 h 429487"/>
                <a:gd name="connsiteX10" fmla="*/ 524320 w 606882"/>
                <a:gd name="connsiteY10" fmla="*/ 79397 h 429487"/>
                <a:gd name="connsiteX11" fmla="*/ 533705 w 606882"/>
                <a:gd name="connsiteY11" fmla="*/ 88700 h 429487"/>
                <a:gd name="connsiteX12" fmla="*/ 533705 w 606882"/>
                <a:gd name="connsiteY12" fmla="*/ 340707 h 429487"/>
                <a:gd name="connsiteX13" fmla="*/ 524320 w 606882"/>
                <a:gd name="connsiteY13" fmla="*/ 350086 h 429487"/>
                <a:gd name="connsiteX14" fmla="*/ 506467 w 606882"/>
                <a:gd name="connsiteY14" fmla="*/ 350086 h 429487"/>
                <a:gd name="connsiteX15" fmla="*/ 497082 w 606882"/>
                <a:gd name="connsiteY15" fmla="*/ 340707 h 429487"/>
                <a:gd name="connsiteX16" fmla="*/ 497082 w 606882"/>
                <a:gd name="connsiteY16" fmla="*/ 88700 h 429487"/>
                <a:gd name="connsiteX17" fmla="*/ 506467 w 606882"/>
                <a:gd name="connsiteY17" fmla="*/ 79397 h 429487"/>
                <a:gd name="connsiteX18" fmla="*/ 433220 w 606882"/>
                <a:gd name="connsiteY18" fmla="*/ 79397 h 429487"/>
                <a:gd name="connsiteX19" fmla="*/ 451073 w 606882"/>
                <a:gd name="connsiteY19" fmla="*/ 79397 h 429487"/>
                <a:gd name="connsiteX20" fmla="*/ 460458 w 606882"/>
                <a:gd name="connsiteY20" fmla="*/ 88700 h 429487"/>
                <a:gd name="connsiteX21" fmla="*/ 460458 w 606882"/>
                <a:gd name="connsiteY21" fmla="*/ 340707 h 429487"/>
                <a:gd name="connsiteX22" fmla="*/ 451073 w 606882"/>
                <a:gd name="connsiteY22" fmla="*/ 350086 h 429487"/>
                <a:gd name="connsiteX23" fmla="*/ 433220 w 606882"/>
                <a:gd name="connsiteY23" fmla="*/ 350086 h 429487"/>
                <a:gd name="connsiteX24" fmla="*/ 423835 w 606882"/>
                <a:gd name="connsiteY24" fmla="*/ 340707 h 429487"/>
                <a:gd name="connsiteX25" fmla="*/ 423835 w 606882"/>
                <a:gd name="connsiteY25" fmla="*/ 88700 h 429487"/>
                <a:gd name="connsiteX26" fmla="*/ 433220 w 606882"/>
                <a:gd name="connsiteY26" fmla="*/ 79397 h 429487"/>
                <a:gd name="connsiteX27" fmla="*/ 197812 w 606882"/>
                <a:gd name="connsiteY27" fmla="*/ 2194 h 429487"/>
                <a:gd name="connsiteX28" fmla="*/ 204227 w 606882"/>
                <a:gd name="connsiteY28" fmla="*/ 4787 h 429487"/>
                <a:gd name="connsiteX29" fmla="*/ 204227 w 606882"/>
                <a:gd name="connsiteY29" fmla="*/ 79436 h 429487"/>
                <a:gd name="connsiteX30" fmla="*/ 377965 w 606882"/>
                <a:gd name="connsiteY30" fmla="*/ 79436 h 429487"/>
                <a:gd name="connsiteX31" fmla="*/ 387282 w 606882"/>
                <a:gd name="connsiteY31" fmla="*/ 88738 h 429487"/>
                <a:gd name="connsiteX32" fmla="*/ 387282 w 606882"/>
                <a:gd name="connsiteY32" fmla="*/ 340744 h 429487"/>
                <a:gd name="connsiteX33" fmla="*/ 377965 w 606882"/>
                <a:gd name="connsiteY33" fmla="*/ 350123 h 429487"/>
                <a:gd name="connsiteX34" fmla="*/ 204227 w 606882"/>
                <a:gd name="connsiteY34" fmla="*/ 350123 h 429487"/>
                <a:gd name="connsiteX35" fmla="*/ 204227 w 606882"/>
                <a:gd name="connsiteY35" fmla="*/ 424772 h 429487"/>
                <a:gd name="connsiteX36" fmla="*/ 197812 w 606882"/>
                <a:gd name="connsiteY36" fmla="*/ 427288 h 429487"/>
                <a:gd name="connsiteX37" fmla="*/ 2691 w 606882"/>
                <a:gd name="connsiteY37" fmla="*/ 221566 h 429487"/>
                <a:gd name="connsiteX38" fmla="*/ 2691 w 606882"/>
                <a:gd name="connsiteY38" fmla="*/ 207993 h 42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882" h="429487">
                  <a:moveTo>
                    <a:pt x="579639" y="79397"/>
                  </a:moveTo>
                  <a:lnTo>
                    <a:pt x="597572" y="79397"/>
                  </a:lnTo>
                  <a:cubicBezTo>
                    <a:pt x="602761" y="79397"/>
                    <a:pt x="606882" y="83591"/>
                    <a:pt x="606882" y="88700"/>
                  </a:cubicBezTo>
                  <a:lnTo>
                    <a:pt x="606882" y="340707"/>
                  </a:lnTo>
                  <a:cubicBezTo>
                    <a:pt x="606882" y="345892"/>
                    <a:pt x="602761" y="350086"/>
                    <a:pt x="597572" y="350086"/>
                  </a:cubicBezTo>
                  <a:lnTo>
                    <a:pt x="579639" y="350086"/>
                  </a:lnTo>
                  <a:cubicBezTo>
                    <a:pt x="574526" y="350086"/>
                    <a:pt x="570329" y="345892"/>
                    <a:pt x="570329" y="340707"/>
                  </a:cubicBezTo>
                  <a:lnTo>
                    <a:pt x="570329" y="88700"/>
                  </a:lnTo>
                  <a:cubicBezTo>
                    <a:pt x="570329" y="83591"/>
                    <a:pt x="574526" y="79397"/>
                    <a:pt x="579639" y="79397"/>
                  </a:cubicBezTo>
                  <a:close/>
                  <a:moveTo>
                    <a:pt x="506467" y="79397"/>
                  </a:moveTo>
                  <a:lnTo>
                    <a:pt x="524320" y="79397"/>
                  </a:lnTo>
                  <a:cubicBezTo>
                    <a:pt x="529508" y="79397"/>
                    <a:pt x="533705" y="83591"/>
                    <a:pt x="533705" y="88700"/>
                  </a:cubicBezTo>
                  <a:lnTo>
                    <a:pt x="533705" y="340707"/>
                  </a:lnTo>
                  <a:cubicBezTo>
                    <a:pt x="533705" y="345892"/>
                    <a:pt x="529508" y="350086"/>
                    <a:pt x="524320" y="350086"/>
                  </a:cubicBezTo>
                  <a:lnTo>
                    <a:pt x="506467" y="350086"/>
                  </a:lnTo>
                  <a:cubicBezTo>
                    <a:pt x="501278" y="350086"/>
                    <a:pt x="497082" y="345892"/>
                    <a:pt x="497082" y="340707"/>
                  </a:cubicBezTo>
                  <a:lnTo>
                    <a:pt x="497082" y="88700"/>
                  </a:lnTo>
                  <a:cubicBezTo>
                    <a:pt x="497082" y="83591"/>
                    <a:pt x="501278" y="79397"/>
                    <a:pt x="506467" y="79397"/>
                  </a:cubicBezTo>
                  <a:close/>
                  <a:moveTo>
                    <a:pt x="433220" y="79397"/>
                  </a:moveTo>
                  <a:lnTo>
                    <a:pt x="451073" y="79397"/>
                  </a:lnTo>
                  <a:cubicBezTo>
                    <a:pt x="456261" y="79397"/>
                    <a:pt x="460458" y="83591"/>
                    <a:pt x="460458" y="88700"/>
                  </a:cubicBezTo>
                  <a:lnTo>
                    <a:pt x="460458" y="340707"/>
                  </a:lnTo>
                  <a:cubicBezTo>
                    <a:pt x="460458" y="345892"/>
                    <a:pt x="456261" y="350086"/>
                    <a:pt x="451073" y="350086"/>
                  </a:cubicBezTo>
                  <a:lnTo>
                    <a:pt x="433220" y="350086"/>
                  </a:lnTo>
                  <a:cubicBezTo>
                    <a:pt x="428031" y="350086"/>
                    <a:pt x="423835" y="345892"/>
                    <a:pt x="423835" y="340707"/>
                  </a:cubicBezTo>
                  <a:lnTo>
                    <a:pt x="423835" y="88700"/>
                  </a:lnTo>
                  <a:cubicBezTo>
                    <a:pt x="423835" y="83591"/>
                    <a:pt x="428031" y="79397"/>
                    <a:pt x="433220" y="79397"/>
                  </a:cubicBezTo>
                  <a:close/>
                  <a:moveTo>
                    <a:pt x="197812" y="2194"/>
                  </a:moveTo>
                  <a:cubicBezTo>
                    <a:pt x="201325" y="-1542"/>
                    <a:pt x="204227" y="-398"/>
                    <a:pt x="204227" y="4787"/>
                  </a:cubicBezTo>
                  <a:lnTo>
                    <a:pt x="204227" y="79436"/>
                  </a:lnTo>
                  <a:lnTo>
                    <a:pt x="377965" y="79436"/>
                  </a:lnTo>
                  <a:cubicBezTo>
                    <a:pt x="383082" y="79436"/>
                    <a:pt x="387282" y="83629"/>
                    <a:pt x="387282" y="88738"/>
                  </a:cubicBezTo>
                  <a:lnTo>
                    <a:pt x="387282" y="340744"/>
                  </a:lnTo>
                  <a:cubicBezTo>
                    <a:pt x="387282" y="345929"/>
                    <a:pt x="383082" y="350123"/>
                    <a:pt x="377965" y="350123"/>
                  </a:cubicBezTo>
                  <a:lnTo>
                    <a:pt x="204227" y="350123"/>
                  </a:lnTo>
                  <a:lnTo>
                    <a:pt x="204227" y="424772"/>
                  </a:lnTo>
                  <a:cubicBezTo>
                    <a:pt x="204227" y="429880"/>
                    <a:pt x="201325" y="431024"/>
                    <a:pt x="197812" y="427288"/>
                  </a:cubicBezTo>
                  <a:lnTo>
                    <a:pt x="2691" y="221566"/>
                  </a:lnTo>
                  <a:cubicBezTo>
                    <a:pt x="-898" y="217829"/>
                    <a:pt x="-898" y="211729"/>
                    <a:pt x="2691" y="207993"/>
                  </a:cubicBezTo>
                  <a:close/>
                </a:path>
              </a:pathLst>
            </a:custGeom>
            <a:solidFill>
              <a:srgbClr val="E1DDFB"/>
            </a:solidFill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EE0FC43-C303-7F54-5D4C-BC53C7C6437F}"/>
              </a:ext>
            </a:extLst>
          </p:cNvPr>
          <p:cNvGrpSpPr/>
          <p:nvPr/>
        </p:nvGrpSpPr>
        <p:grpSpPr>
          <a:xfrm>
            <a:off x="442027" y="3732847"/>
            <a:ext cx="7607136" cy="938416"/>
            <a:chOff x="442027" y="3732847"/>
            <a:chExt cx="7607136" cy="938416"/>
          </a:xfrm>
        </p:grpSpPr>
        <p:pic>
          <p:nvPicPr>
            <p:cNvPr id="38" name="Picture 12" descr="https://encrypted-tbn1.gstatic.com/images?q=tbn:ANd9GcRcwlRKAlSIaCI4W5PRYVbuBQQXifF-56bFqAjh9DMe-_3Lh8_YKw">
              <a:extLst>
                <a:ext uri="{FF2B5EF4-FFF2-40B4-BE49-F238E27FC236}">
                  <a16:creationId xmlns:a16="http://schemas.microsoft.com/office/drawing/2014/main" id="{DE7235F7-979B-5DC1-903F-1AC41AF254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838" y="3732847"/>
              <a:ext cx="1130341" cy="858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10">
                  <a:extLst>
                    <a:ext uri="{FF2B5EF4-FFF2-40B4-BE49-F238E27FC236}">
                      <a16:creationId xmlns:a16="http://schemas.microsoft.com/office/drawing/2014/main" id="{6AD38D9C-8002-94B5-B61A-1187FDDFF667}"/>
                    </a:ext>
                  </a:extLst>
                </p:cNvPr>
                <p:cNvSpPr txBox="1"/>
                <p:nvPr/>
              </p:nvSpPr>
              <p:spPr>
                <a:xfrm>
                  <a:off x="442028" y="3992611"/>
                  <a:ext cx="370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sz="1600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a14:m>
                  <a:r>
                    <a:rPr lang="zh-TW" altLang="en-US" sz="1600" b="1" dirty="0">
                      <a:solidFill>
                        <a:srgbClr val="8E7EF0"/>
                      </a:solidFill>
                      <a:latin typeface="+mn-ea"/>
                    </a:rPr>
                    <a:t> </a:t>
                  </a:r>
                  <a:r>
                    <a:rPr lang="en-US" altLang="zh-TW" sz="1600" b="1" dirty="0">
                      <a:solidFill>
                        <a:srgbClr val="8E7EF0"/>
                      </a:solidFill>
                      <a:latin typeface="+mn-ea"/>
                    </a:rPr>
                    <a:t>=</a:t>
                  </a:r>
                  <a:endParaRPr lang="zh-TW" altLang="en-US" sz="1600" b="1" dirty="0">
                    <a:solidFill>
                      <a:srgbClr val="8E7EF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65" name="文字方塊 10">
                  <a:extLst>
                    <a:ext uri="{FF2B5EF4-FFF2-40B4-BE49-F238E27FC236}">
                      <a16:creationId xmlns:a16="http://schemas.microsoft.com/office/drawing/2014/main" id="{6AD38D9C-8002-94B5-B61A-1187FDDFF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8" y="3992611"/>
                  <a:ext cx="3708000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164" t="-5455" r="-658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20679199-9F78-E670-9FA8-F6C858809338}"/>
                </a:ext>
              </a:extLst>
            </p:cNvPr>
            <p:cNvSpPr txBox="1"/>
            <p:nvPr/>
          </p:nvSpPr>
          <p:spPr>
            <a:xfrm>
              <a:off x="4014688" y="3986431"/>
              <a:ext cx="21708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latin typeface="+mn-ea"/>
                </a:rPr>
                <a:t>“猫”</a:t>
              </a:r>
              <a:endParaRPr lang="zh-TW" altLang="en-US" sz="1600" dirty="0">
                <a:latin typeface="+mn-ea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EAA46E2-6D55-56DF-8692-BB5ABCE519F9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7" y="4671263"/>
              <a:ext cx="5626555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F2B3A5B0-D3D2-A81E-1D86-C749B617F8B7}"/>
                </a:ext>
              </a:extLst>
            </p:cNvPr>
            <p:cNvSpPr txBox="1"/>
            <p:nvPr/>
          </p:nvSpPr>
          <p:spPr>
            <a:xfrm>
              <a:off x="6744238" y="3986322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8E7EF0"/>
                  </a:solidFill>
                </a:rPr>
                <a:t>智能识别</a:t>
              </a:r>
            </a:p>
          </p:txBody>
        </p:sp>
        <p:sp>
          <p:nvSpPr>
            <p:cNvPr id="92" name="Striped Right Arrow 89">
              <a:extLst>
                <a:ext uri="{FF2B5EF4-FFF2-40B4-BE49-F238E27FC236}">
                  <a16:creationId xmlns:a16="http://schemas.microsoft.com/office/drawing/2014/main" id="{8B4EB241-3209-E464-8C25-DC5FBF475715}"/>
                </a:ext>
              </a:extLst>
            </p:cNvPr>
            <p:cNvSpPr/>
            <p:nvPr/>
          </p:nvSpPr>
          <p:spPr>
            <a:xfrm rot="10800000">
              <a:off x="6271748" y="4005092"/>
              <a:ext cx="468836" cy="331792"/>
            </a:xfrm>
            <a:custGeom>
              <a:avLst/>
              <a:gdLst>
                <a:gd name="connsiteX0" fmla="*/ 579639 w 606882"/>
                <a:gd name="connsiteY0" fmla="*/ 79397 h 429487"/>
                <a:gd name="connsiteX1" fmla="*/ 597572 w 606882"/>
                <a:gd name="connsiteY1" fmla="*/ 79397 h 429487"/>
                <a:gd name="connsiteX2" fmla="*/ 606882 w 606882"/>
                <a:gd name="connsiteY2" fmla="*/ 88700 h 429487"/>
                <a:gd name="connsiteX3" fmla="*/ 606882 w 606882"/>
                <a:gd name="connsiteY3" fmla="*/ 340707 h 429487"/>
                <a:gd name="connsiteX4" fmla="*/ 597572 w 606882"/>
                <a:gd name="connsiteY4" fmla="*/ 350086 h 429487"/>
                <a:gd name="connsiteX5" fmla="*/ 579639 w 606882"/>
                <a:gd name="connsiteY5" fmla="*/ 350086 h 429487"/>
                <a:gd name="connsiteX6" fmla="*/ 570329 w 606882"/>
                <a:gd name="connsiteY6" fmla="*/ 340707 h 429487"/>
                <a:gd name="connsiteX7" fmla="*/ 570329 w 606882"/>
                <a:gd name="connsiteY7" fmla="*/ 88700 h 429487"/>
                <a:gd name="connsiteX8" fmla="*/ 579639 w 606882"/>
                <a:gd name="connsiteY8" fmla="*/ 79397 h 429487"/>
                <a:gd name="connsiteX9" fmla="*/ 506467 w 606882"/>
                <a:gd name="connsiteY9" fmla="*/ 79397 h 429487"/>
                <a:gd name="connsiteX10" fmla="*/ 524320 w 606882"/>
                <a:gd name="connsiteY10" fmla="*/ 79397 h 429487"/>
                <a:gd name="connsiteX11" fmla="*/ 533705 w 606882"/>
                <a:gd name="connsiteY11" fmla="*/ 88700 h 429487"/>
                <a:gd name="connsiteX12" fmla="*/ 533705 w 606882"/>
                <a:gd name="connsiteY12" fmla="*/ 340707 h 429487"/>
                <a:gd name="connsiteX13" fmla="*/ 524320 w 606882"/>
                <a:gd name="connsiteY13" fmla="*/ 350086 h 429487"/>
                <a:gd name="connsiteX14" fmla="*/ 506467 w 606882"/>
                <a:gd name="connsiteY14" fmla="*/ 350086 h 429487"/>
                <a:gd name="connsiteX15" fmla="*/ 497082 w 606882"/>
                <a:gd name="connsiteY15" fmla="*/ 340707 h 429487"/>
                <a:gd name="connsiteX16" fmla="*/ 497082 w 606882"/>
                <a:gd name="connsiteY16" fmla="*/ 88700 h 429487"/>
                <a:gd name="connsiteX17" fmla="*/ 506467 w 606882"/>
                <a:gd name="connsiteY17" fmla="*/ 79397 h 429487"/>
                <a:gd name="connsiteX18" fmla="*/ 433220 w 606882"/>
                <a:gd name="connsiteY18" fmla="*/ 79397 h 429487"/>
                <a:gd name="connsiteX19" fmla="*/ 451073 w 606882"/>
                <a:gd name="connsiteY19" fmla="*/ 79397 h 429487"/>
                <a:gd name="connsiteX20" fmla="*/ 460458 w 606882"/>
                <a:gd name="connsiteY20" fmla="*/ 88700 h 429487"/>
                <a:gd name="connsiteX21" fmla="*/ 460458 w 606882"/>
                <a:gd name="connsiteY21" fmla="*/ 340707 h 429487"/>
                <a:gd name="connsiteX22" fmla="*/ 451073 w 606882"/>
                <a:gd name="connsiteY22" fmla="*/ 350086 h 429487"/>
                <a:gd name="connsiteX23" fmla="*/ 433220 w 606882"/>
                <a:gd name="connsiteY23" fmla="*/ 350086 h 429487"/>
                <a:gd name="connsiteX24" fmla="*/ 423835 w 606882"/>
                <a:gd name="connsiteY24" fmla="*/ 340707 h 429487"/>
                <a:gd name="connsiteX25" fmla="*/ 423835 w 606882"/>
                <a:gd name="connsiteY25" fmla="*/ 88700 h 429487"/>
                <a:gd name="connsiteX26" fmla="*/ 433220 w 606882"/>
                <a:gd name="connsiteY26" fmla="*/ 79397 h 429487"/>
                <a:gd name="connsiteX27" fmla="*/ 197812 w 606882"/>
                <a:gd name="connsiteY27" fmla="*/ 2194 h 429487"/>
                <a:gd name="connsiteX28" fmla="*/ 204227 w 606882"/>
                <a:gd name="connsiteY28" fmla="*/ 4787 h 429487"/>
                <a:gd name="connsiteX29" fmla="*/ 204227 w 606882"/>
                <a:gd name="connsiteY29" fmla="*/ 79436 h 429487"/>
                <a:gd name="connsiteX30" fmla="*/ 377965 w 606882"/>
                <a:gd name="connsiteY30" fmla="*/ 79436 h 429487"/>
                <a:gd name="connsiteX31" fmla="*/ 387282 w 606882"/>
                <a:gd name="connsiteY31" fmla="*/ 88738 h 429487"/>
                <a:gd name="connsiteX32" fmla="*/ 387282 w 606882"/>
                <a:gd name="connsiteY32" fmla="*/ 340744 h 429487"/>
                <a:gd name="connsiteX33" fmla="*/ 377965 w 606882"/>
                <a:gd name="connsiteY33" fmla="*/ 350123 h 429487"/>
                <a:gd name="connsiteX34" fmla="*/ 204227 w 606882"/>
                <a:gd name="connsiteY34" fmla="*/ 350123 h 429487"/>
                <a:gd name="connsiteX35" fmla="*/ 204227 w 606882"/>
                <a:gd name="connsiteY35" fmla="*/ 424772 h 429487"/>
                <a:gd name="connsiteX36" fmla="*/ 197812 w 606882"/>
                <a:gd name="connsiteY36" fmla="*/ 427288 h 429487"/>
                <a:gd name="connsiteX37" fmla="*/ 2691 w 606882"/>
                <a:gd name="connsiteY37" fmla="*/ 221566 h 429487"/>
                <a:gd name="connsiteX38" fmla="*/ 2691 w 606882"/>
                <a:gd name="connsiteY38" fmla="*/ 207993 h 42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882" h="429487">
                  <a:moveTo>
                    <a:pt x="579639" y="79397"/>
                  </a:moveTo>
                  <a:lnTo>
                    <a:pt x="597572" y="79397"/>
                  </a:lnTo>
                  <a:cubicBezTo>
                    <a:pt x="602761" y="79397"/>
                    <a:pt x="606882" y="83591"/>
                    <a:pt x="606882" y="88700"/>
                  </a:cubicBezTo>
                  <a:lnTo>
                    <a:pt x="606882" y="340707"/>
                  </a:lnTo>
                  <a:cubicBezTo>
                    <a:pt x="606882" y="345892"/>
                    <a:pt x="602761" y="350086"/>
                    <a:pt x="597572" y="350086"/>
                  </a:cubicBezTo>
                  <a:lnTo>
                    <a:pt x="579639" y="350086"/>
                  </a:lnTo>
                  <a:cubicBezTo>
                    <a:pt x="574526" y="350086"/>
                    <a:pt x="570329" y="345892"/>
                    <a:pt x="570329" y="340707"/>
                  </a:cubicBezTo>
                  <a:lnTo>
                    <a:pt x="570329" y="88700"/>
                  </a:lnTo>
                  <a:cubicBezTo>
                    <a:pt x="570329" y="83591"/>
                    <a:pt x="574526" y="79397"/>
                    <a:pt x="579639" y="79397"/>
                  </a:cubicBezTo>
                  <a:close/>
                  <a:moveTo>
                    <a:pt x="506467" y="79397"/>
                  </a:moveTo>
                  <a:lnTo>
                    <a:pt x="524320" y="79397"/>
                  </a:lnTo>
                  <a:cubicBezTo>
                    <a:pt x="529508" y="79397"/>
                    <a:pt x="533705" y="83591"/>
                    <a:pt x="533705" y="88700"/>
                  </a:cubicBezTo>
                  <a:lnTo>
                    <a:pt x="533705" y="340707"/>
                  </a:lnTo>
                  <a:cubicBezTo>
                    <a:pt x="533705" y="345892"/>
                    <a:pt x="529508" y="350086"/>
                    <a:pt x="524320" y="350086"/>
                  </a:cubicBezTo>
                  <a:lnTo>
                    <a:pt x="506467" y="350086"/>
                  </a:lnTo>
                  <a:cubicBezTo>
                    <a:pt x="501278" y="350086"/>
                    <a:pt x="497082" y="345892"/>
                    <a:pt x="497082" y="340707"/>
                  </a:cubicBezTo>
                  <a:lnTo>
                    <a:pt x="497082" y="88700"/>
                  </a:lnTo>
                  <a:cubicBezTo>
                    <a:pt x="497082" y="83591"/>
                    <a:pt x="501278" y="79397"/>
                    <a:pt x="506467" y="79397"/>
                  </a:cubicBezTo>
                  <a:close/>
                  <a:moveTo>
                    <a:pt x="433220" y="79397"/>
                  </a:moveTo>
                  <a:lnTo>
                    <a:pt x="451073" y="79397"/>
                  </a:lnTo>
                  <a:cubicBezTo>
                    <a:pt x="456261" y="79397"/>
                    <a:pt x="460458" y="83591"/>
                    <a:pt x="460458" y="88700"/>
                  </a:cubicBezTo>
                  <a:lnTo>
                    <a:pt x="460458" y="340707"/>
                  </a:lnTo>
                  <a:cubicBezTo>
                    <a:pt x="460458" y="345892"/>
                    <a:pt x="456261" y="350086"/>
                    <a:pt x="451073" y="350086"/>
                  </a:cubicBezTo>
                  <a:lnTo>
                    <a:pt x="433220" y="350086"/>
                  </a:lnTo>
                  <a:cubicBezTo>
                    <a:pt x="428031" y="350086"/>
                    <a:pt x="423835" y="345892"/>
                    <a:pt x="423835" y="340707"/>
                  </a:cubicBezTo>
                  <a:lnTo>
                    <a:pt x="423835" y="88700"/>
                  </a:lnTo>
                  <a:cubicBezTo>
                    <a:pt x="423835" y="83591"/>
                    <a:pt x="428031" y="79397"/>
                    <a:pt x="433220" y="79397"/>
                  </a:cubicBezTo>
                  <a:close/>
                  <a:moveTo>
                    <a:pt x="197812" y="2194"/>
                  </a:moveTo>
                  <a:cubicBezTo>
                    <a:pt x="201325" y="-1542"/>
                    <a:pt x="204227" y="-398"/>
                    <a:pt x="204227" y="4787"/>
                  </a:cubicBezTo>
                  <a:lnTo>
                    <a:pt x="204227" y="79436"/>
                  </a:lnTo>
                  <a:lnTo>
                    <a:pt x="377965" y="79436"/>
                  </a:lnTo>
                  <a:cubicBezTo>
                    <a:pt x="383082" y="79436"/>
                    <a:pt x="387282" y="83629"/>
                    <a:pt x="387282" y="88738"/>
                  </a:cubicBezTo>
                  <a:lnTo>
                    <a:pt x="387282" y="340744"/>
                  </a:lnTo>
                  <a:cubicBezTo>
                    <a:pt x="387282" y="345929"/>
                    <a:pt x="383082" y="350123"/>
                    <a:pt x="377965" y="350123"/>
                  </a:cubicBezTo>
                  <a:lnTo>
                    <a:pt x="204227" y="350123"/>
                  </a:lnTo>
                  <a:lnTo>
                    <a:pt x="204227" y="424772"/>
                  </a:lnTo>
                  <a:cubicBezTo>
                    <a:pt x="204227" y="429880"/>
                    <a:pt x="201325" y="431024"/>
                    <a:pt x="197812" y="427288"/>
                  </a:cubicBezTo>
                  <a:lnTo>
                    <a:pt x="2691" y="221566"/>
                  </a:lnTo>
                  <a:cubicBezTo>
                    <a:pt x="-898" y="217829"/>
                    <a:pt x="-898" y="211729"/>
                    <a:pt x="2691" y="207993"/>
                  </a:cubicBezTo>
                  <a:close/>
                </a:path>
              </a:pathLst>
            </a:custGeom>
            <a:solidFill>
              <a:srgbClr val="E1DDFB"/>
            </a:solidFill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A0D57E7-9761-5031-F75C-416EB7A916B8}"/>
              </a:ext>
            </a:extLst>
          </p:cNvPr>
          <p:cNvGrpSpPr/>
          <p:nvPr/>
        </p:nvGrpSpPr>
        <p:grpSpPr>
          <a:xfrm>
            <a:off x="442027" y="4723482"/>
            <a:ext cx="7607136" cy="975137"/>
            <a:chOff x="442027" y="4723482"/>
            <a:chExt cx="7607136" cy="975137"/>
          </a:xfrm>
        </p:grpSpPr>
        <p:pic>
          <p:nvPicPr>
            <p:cNvPr id="33" name="Picture 2" descr="http://y2.ifengimg.com/a/2016_11/2c7ef418c729099.jpg">
              <a:extLst>
                <a:ext uri="{FF2B5EF4-FFF2-40B4-BE49-F238E27FC236}">
                  <a16:creationId xmlns:a16="http://schemas.microsoft.com/office/drawing/2014/main" id="{CBCE7194-4D34-F1DA-E5E4-A7C4593CC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954" y="4723482"/>
              <a:ext cx="1144109" cy="858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字方塊 10">
                  <a:extLst>
                    <a:ext uri="{FF2B5EF4-FFF2-40B4-BE49-F238E27FC236}">
                      <a16:creationId xmlns:a16="http://schemas.microsoft.com/office/drawing/2014/main" id="{F514716F-93B2-5A63-9C73-1836B51CC361}"/>
                    </a:ext>
                  </a:extLst>
                </p:cNvPr>
                <p:cNvSpPr txBox="1"/>
                <p:nvPr/>
              </p:nvSpPr>
              <p:spPr>
                <a:xfrm>
                  <a:off x="442028" y="4983246"/>
                  <a:ext cx="370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sz="1600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a14:m>
                  <a:r>
                    <a:rPr lang="zh-TW" altLang="en-US" sz="1600" b="1" dirty="0">
                      <a:solidFill>
                        <a:srgbClr val="8E7EF0"/>
                      </a:solidFill>
                      <a:latin typeface="+mn-ea"/>
                    </a:rPr>
                    <a:t> </a:t>
                  </a:r>
                  <a:r>
                    <a:rPr lang="en-US" altLang="zh-TW" sz="1600" b="1" dirty="0">
                      <a:solidFill>
                        <a:srgbClr val="8E7EF0"/>
                      </a:solidFill>
                      <a:latin typeface="+mn-ea"/>
                    </a:rPr>
                    <a:t>=</a:t>
                  </a:r>
                  <a:endParaRPr lang="zh-TW" altLang="en-US" sz="1600" b="1" dirty="0">
                    <a:solidFill>
                      <a:srgbClr val="8E7EF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64" name="文字方塊 10">
                  <a:extLst>
                    <a:ext uri="{FF2B5EF4-FFF2-40B4-BE49-F238E27FC236}">
                      <a16:creationId xmlns:a16="http://schemas.microsoft.com/office/drawing/2014/main" id="{F514716F-93B2-5A63-9C73-1836B51CC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8" y="4983246"/>
                  <a:ext cx="3708000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164" t="-5357" r="-658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0421C4B-A477-AF55-6A6D-8B2D3ED71DBD}"/>
                </a:ext>
              </a:extLst>
            </p:cNvPr>
            <p:cNvSpPr txBox="1"/>
            <p:nvPr/>
          </p:nvSpPr>
          <p:spPr>
            <a:xfrm>
              <a:off x="4014688" y="4977943"/>
              <a:ext cx="21708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latin typeface="+mn-ea"/>
                </a:rPr>
                <a:t>“5-5”</a:t>
              </a:r>
              <a:r>
                <a:rPr lang="zh-CN" altLang="en-US" sz="1600" dirty="0">
                  <a:latin typeface="+mn-ea"/>
                </a:rPr>
                <a:t>（落子位置）</a:t>
              </a:r>
              <a:endParaRPr lang="zh-TW" altLang="en-US" sz="1600" dirty="0">
                <a:latin typeface="+mn-ea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7AC8D060-738F-22A5-4F2E-8B16DD6ED7CF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7" y="5698619"/>
              <a:ext cx="5626555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32389A7-B6CD-F15B-BDC3-BB446239C33A}"/>
                </a:ext>
              </a:extLst>
            </p:cNvPr>
            <p:cNvSpPr txBox="1"/>
            <p:nvPr/>
          </p:nvSpPr>
          <p:spPr>
            <a:xfrm>
              <a:off x="6744238" y="5026384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8E7EF0"/>
                  </a:solidFill>
                </a:rPr>
                <a:t>智能决策</a:t>
              </a:r>
            </a:p>
          </p:txBody>
        </p:sp>
        <p:sp>
          <p:nvSpPr>
            <p:cNvPr id="93" name="Striped Right Arrow 89">
              <a:extLst>
                <a:ext uri="{FF2B5EF4-FFF2-40B4-BE49-F238E27FC236}">
                  <a16:creationId xmlns:a16="http://schemas.microsoft.com/office/drawing/2014/main" id="{720AF9DC-3D4E-FCEC-69D0-A37E942A10F6}"/>
                </a:ext>
              </a:extLst>
            </p:cNvPr>
            <p:cNvSpPr/>
            <p:nvPr/>
          </p:nvSpPr>
          <p:spPr>
            <a:xfrm rot="10800000">
              <a:off x="6271748" y="5045154"/>
              <a:ext cx="468836" cy="331792"/>
            </a:xfrm>
            <a:custGeom>
              <a:avLst/>
              <a:gdLst>
                <a:gd name="connsiteX0" fmla="*/ 579639 w 606882"/>
                <a:gd name="connsiteY0" fmla="*/ 79397 h 429487"/>
                <a:gd name="connsiteX1" fmla="*/ 597572 w 606882"/>
                <a:gd name="connsiteY1" fmla="*/ 79397 h 429487"/>
                <a:gd name="connsiteX2" fmla="*/ 606882 w 606882"/>
                <a:gd name="connsiteY2" fmla="*/ 88700 h 429487"/>
                <a:gd name="connsiteX3" fmla="*/ 606882 w 606882"/>
                <a:gd name="connsiteY3" fmla="*/ 340707 h 429487"/>
                <a:gd name="connsiteX4" fmla="*/ 597572 w 606882"/>
                <a:gd name="connsiteY4" fmla="*/ 350086 h 429487"/>
                <a:gd name="connsiteX5" fmla="*/ 579639 w 606882"/>
                <a:gd name="connsiteY5" fmla="*/ 350086 h 429487"/>
                <a:gd name="connsiteX6" fmla="*/ 570329 w 606882"/>
                <a:gd name="connsiteY6" fmla="*/ 340707 h 429487"/>
                <a:gd name="connsiteX7" fmla="*/ 570329 w 606882"/>
                <a:gd name="connsiteY7" fmla="*/ 88700 h 429487"/>
                <a:gd name="connsiteX8" fmla="*/ 579639 w 606882"/>
                <a:gd name="connsiteY8" fmla="*/ 79397 h 429487"/>
                <a:gd name="connsiteX9" fmla="*/ 506467 w 606882"/>
                <a:gd name="connsiteY9" fmla="*/ 79397 h 429487"/>
                <a:gd name="connsiteX10" fmla="*/ 524320 w 606882"/>
                <a:gd name="connsiteY10" fmla="*/ 79397 h 429487"/>
                <a:gd name="connsiteX11" fmla="*/ 533705 w 606882"/>
                <a:gd name="connsiteY11" fmla="*/ 88700 h 429487"/>
                <a:gd name="connsiteX12" fmla="*/ 533705 w 606882"/>
                <a:gd name="connsiteY12" fmla="*/ 340707 h 429487"/>
                <a:gd name="connsiteX13" fmla="*/ 524320 w 606882"/>
                <a:gd name="connsiteY13" fmla="*/ 350086 h 429487"/>
                <a:gd name="connsiteX14" fmla="*/ 506467 w 606882"/>
                <a:gd name="connsiteY14" fmla="*/ 350086 h 429487"/>
                <a:gd name="connsiteX15" fmla="*/ 497082 w 606882"/>
                <a:gd name="connsiteY15" fmla="*/ 340707 h 429487"/>
                <a:gd name="connsiteX16" fmla="*/ 497082 w 606882"/>
                <a:gd name="connsiteY16" fmla="*/ 88700 h 429487"/>
                <a:gd name="connsiteX17" fmla="*/ 506467 w 606882"/>
                <a:gd name="connsiteY17" fmla="*/ 79397 h 429487"/>
                <a:gd name="connsiteX18" fmla="*/ 433220 w 606882"/>
                <a:gd name="connsiteY18" fmla="*/ 79397 h 429487"/>
                <a:gd name="connsiteX19" fmla="*/ 451073 w 606882"/>
                <a:gd name="connsiteY19" fmla="*/ 79397 h 429487"/>
                <a:gd name="connsiteX20" fmla="*/ 460458 w 606882"/>
                <a:gd name="connsiteY20" fmla="*/ 88700 h 429487"/>
                <a:gd name="connsiteX21" fmla="*/ 460458 w 606882"/>
                <a:gd name="connsiteY21" fmla="*/ 340707 h 429487"/>
                <a:gd name="connsiteX22" fmla="*/ 451073 w 606882"/>
                <a:gd name="connsiteY22" fmla="*/ 350086 h 429487"/>
                <a:gd name="connsiteX23" fmla="*/ 433220 w 606882"/>
                <a:gd name="connsiteY23" fmla="*/ 350086 h 429487"/>
                <a:gd name="connsiteX24" fmla="*/ 423835 w 606882"/>
                <a:gd name="connsiteY24" fmla="*/ 340707 h 429487"/>
                <a:gd name="connsiteX25" fmla="*/ 423835 w 606882"/>
                <a:gd name="connsiteY25" fmla="*/ 88700 h 429487"/>
                <a:gd name="connsiteX26" fmla="*/ 433220 w 606882"/>
                <a:gd name="connsiteY26" fmla="*/ 79397 h 429487"/>
                <a:gd name="connsiteX27" fmla="*/ 197812 w 606882"/>
                <a:gd name="connsiteY27" fmla="*/ 2194 h 429487"/>
                <a:gd name="connsiteX28" fmla="*/ 204227 w 606882"/>
                <a:gd name="connsiteY28" fmla="*/ 4787 h 429487"/>
                <a:gd name="connsiteX29" fmla="*/ 204227 w 606882"/>
                <a:gd name="connsiteY29" fmla="*/ 79436 h 429487"/>
                <a:gd name="connsiteX30" fmla="*/ 377965 w 606882"/>
                <a:gd name="connsiteY30" fmla="*/ 79436 h 429487"/>
                <a:gd name="connsiteX31" fmla="*/ 387282 w 606882"/>
                <a:gd name="connsiteY31" fmla="*/ 88738 h 429487"/>
                <a:gd name="connsiteX32" fmla="*/ 387282 w 606882"/>
                <a:gd name="connsiteY32" fmla="*/ 340744 h 429487"/>
                <a:gd name="connsiteX33" fmla="*/ 377965 w 606882"/>
                <a:gd name="connsiteY33" fmla="*/ 350123 h 429487"/>
                <a:gd name="connsiteX34" fmla="*/ 204227 w 606882"/>
                <a:gd name="connsiteY34" fmla="*/ 350123 h 429487"/>
                <a:gd name="connsiteX35" fmla="*/ 204227 w 606882"/>
                <a:gd name="connsiteY35" fmla="*/ 424772 h 429487"/>
                <a:gd name="connsiteX36" fmla="*/ 197812 w 606882"/>
                <a:gd name="connsiteY36" fmla="*/ 427288 h 429487"/>
                <a:gd name="connsiteX37" fmla="*/ 2691 w 606882"/>
                <a:gd name="connsiteY37" fmla="*/ 221566 h 429487"/>
                <a:gd name="connsiteX38" fmla="*/ 2691 w 606882"/>
                <a:gd name="connsiteY38" fmla="*/ 207993 h 42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882" h="429487">
                  <a:moveTo>
                    <a:pt x="579639" y="79397"/>
                  </a:moveTo>
                  <a:lnTo>
                    <a:pt x="597572" y="79397"/>
                  </a:lnTo>
                  <a:cubicBezTo>
                    <a:pt x="602761" y="79397"/>
                    <a:pt x="606882" y="83591"/>
                    <a:pt x="606882" y="88700"/>
                  </a:cubicBezTo>
                  <a:lnTo>
                    <a:pt x="606882" y="340707"/>
                  </a:lnTo>
                  <a:cubicBezTo>
                    <a:pt x="606882" y="345892"/>
                    <a:pt x="602761" y="350086"/>
                    <a:pt x="597572" y="350086"/>
                  </a:cubicBezTo>
                  <a:lnTo>
                    <a:pt x="579639" y="350086"/>
                  </a:lnTo>
                  <a:cubicBezTo>
                    <a:pt x="574526" y="350086"/>
                    <a:pt x="570329" y="345892"/>
                    <a:pt x="570329" y="340707"/>
                  </a:cubicBezTo>
                  <a:lnTo>
                    <a:pt x="570329" y="88700"/>
                  </a:lnTo>
                  <a:cubicBezTo>
                    <a:pt x="570329" y="83591"/>
                    <a:pt x="574526" y="79397"/>
                    <a:pt x="579639" y="79397"/>
                  </a:cubicBezTo>
                  <a:close/>
                  <a:moveTo>
                    <a:pt x="506467" y="79397"/>
                  </a:moveTo>
                  <a:lnTo>
                    <a:pt x="524320" y="79397"/>
                  </a:lnTo>
                  <a:cubicBezTo>
                    <a:pt x="529508" y="79397"/>
                    <a:pt x="533705" y="83591"/>
                    <a:pt x="533705" y="88700"/>
                  </a:cubicBezTo>
                  <a:lnTo>
                    <a:pt x="533705" y="340707"/>
                  </a:lnTo>
                  <a:cubicBezTo>
                    <a:pt x="533705" y="345892"/>
                    <a:pt x="529508" y="350086"/>
                    <a:pt x="524320" y="350086"/>
                  </a:cubicBezTo>
                  <a:lnTo>
                    <a:pt x="506467" y="350086"/>
                  </a:lnTo>
                  <a:cubicBezTo>
                    <a:pt x="501278" y="350086"/>
                    <a:pt x="497082" y="345892"/>
                    <a:pt x="497082" y="340707"/>
                  </a:cubicBezTo>
                  <a:lnTo>
                    <a:pt x="497082" y="88700"/>
                  </a:lnTo>
                  <a:cubicBezTo>
                    <a:pt x="497082" y="83591"/>
                    <a:pt x="501278" y="79397"/>
                    <a:pt x="506467" y="79397"/>
                  </a:cubicBezTo>
                  <a:close/>
                  <a:moveTo>
                    <a:pt x="433220" y="79397"/>
                  </a:moveTo>
                  <a:lnTo>
                    <a:pt x="451073" y="79397"/>
                  </a:lnTo>
                  <a:cubicBezTo>
                    <a:pt x="456261" y="79397"/>
                    <a:pt x="460458" y="83591"/>
                    <a:pt x="460458" y="88700"/>
                  </a:cubicBezTo>
                  <a:lnTo>
                    <a:pt x="460458" y="340707"/>
                  </a:lnTo>
                  <a:cubicBezTo>
                    <a:pt x="460458" y="345892"/>
                    <a:pt x="456261" y="350086"/>
                    <a:pt x="451073" y="350086"/>
                  </a:cubicBezTo>
                  <a:lnTo>
                    <a:pt x="433220" y="350086"/>
                  </a:lnTo>
                  <a:cubicBezTo>
                    <a:pt x="428031" y="350086"/>
                    <a:pt x="423835" y="345892"/>
                    <a:pt x="423835" y="340707"/>
                  </a:cubicBezTo>
                  <a:lnTo>
                    <a:pt x="423835" y="88700"/>
                  </a:lnTo>
                  <a:cubicBezTo>
                    <a:pt x="423835" y="83591"/>
                    <a:pt x="428031" y="79397"/>
                    <a:pt x="433220" y="79397"/>
                  </a:cubicBezTo>
                  <a:close/>
                  <a:moveTo>
                    <a:pt x="197812" y="2194"/>
                  </a:moveTo>
                  <a:cubicBezTo>
                    <a:pt x="201325" y="-1542"/>
                    <a:pt x="204227" y="-398"/>
                    <a:pt x="204227" y="4787"/>
                  </a:cubicBezTo>
                  <a:lnTo>
                    <a:pt x="204227" y="79436"/>
                  </a:lnTo>
                  <a:lnTo>
                    <a:pt x="377965" y="79436"/>
                  </a:lnTo>
                  <a:cubicBezTo>
                    <a:pt x="383082" y="79436"/>
                    <a:pt x="387282" y="83629"/>
                    <a:pt x="387282" y="88738"/>
                  </a:cubicBezTo>
                  <a:lnTo>
                    <a:pt x="387282" y="340744"/>
                  </a:lnTo>
                  <a:cubicBezTo>
                    <a:pt x="387282" y="345929"/>
                    <a:pt x="383082" y="350123"/>
                    <a:pt x="377965" y="350123"/>
                  </a:cubicBezTo>
                  <a:lnTo>
                    <a:pt x="204227" y="350123"/>
                  </a:lnTo>
                  <a:lnTo>
                    <a:pt x="204227" y="424772"/>
                  </a:lnTo>
                  <a:cubicBezTo>
                    <a:pt x="204227" y="429880"/>
                    <a:pt x="201325" y="431024"/>
                    <a:pt x="197812" y="427288"/>
                  </a:cubicBezTo>
                  <a:lnTo>
                    <a:pt x="2691" y="221566"/>
                  </a:lnTo>
                  <a:cubicBezTo>
                    <a:pt x="-898" y="217829"/>
                    <a:pt x="-898" y="211729"/>
                    <a:pt x="2691" y="207993"/>
                  </a:cubicBezTo>
                  <a:close/>
                </a:path>
              </a:pathLst>
            </a:custGeom>
            <a:solidFill>
              <a:srgbClr val="E1DDFB"/>
            </a:solidFill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E474A95-5F8B-9092-C736-A49ED7BE4E22}"/>
              </a:ext>
            </a:extLst>
          </p:cNvPr>
          <p:cNvGrpSpPr/>
          <p:nvPr/>
        </p:nvGrpSpPr>
        <p:grpSpPr>
          <a:xfrm>
            <a:off x="442027" y="5750839"/>
            <a:ext cx="7607136" cy="478481"/>
            <a:chOff x="442027" y="5750839"/>
            <a:chExt cx="7607136" cy="478481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A377C167-2664-374C-DC3B-047E5BC4833D}"/>
                </a:ext>
              </a:extLst>
            </p:cNvPr>
            <p:cNvSpPr/>
            <p:nvPr/>
          </p:nvSpPr>
          <p:spPr>
            <a:xfrm>
              <a:off x="859088" y="5750839"/>
              <a:ext cx="265984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latin typeface="+mn-ea"/>
                </a:rPr>
                <a:t>“</a:t>
              </a:r>
              <a:r>
                <a:rPr lang="zh-CN" altLang="en-US" sz="1600" dirty="0">
                  <a:latin typeface="+mn-ea"/>
                </a:rPr>
                <a:t>你好</a:t>
              </a:r>
              <a:r>
                <a:rPr lang="en-US" altLang="zh-TW" sz="1600" dirty="0">
                  <a:latin typeface="+mn-ea"/>
                </a:rPr>
                <a:t>”</a:t>
              </a:r>
              <a:endParaRPr lang="zh-TW" altLang="en-US" sz="1600" dirty="0">
                <a:latin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10">
                  <a:extLst>
                    <a:ext uri="{FF2B5EF4-FFF2-40B4-BE49-F238E27FC236}">
                      <a16:creationId xmlns:a16="http://schemas.microsoft.com/office/drawing/2014/main" id="{3653B8B4-0E84-BACB-534F-A4E434F8E87B}"/>
                    </a:ext>
                  </a:extLst>
                </p:cNvPr>
                <p:cNvSpPr txBox="1"/>
                <p:nvPr/>
              </p:nvSpPr>
              <p:spPr>
                <a:xfrm>
                  <a:off x="442028" y="5750839"/>
                  <a:ext cx="370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sz="1600" b="1" i="1" smtClean="0">
                          <a:solidFill>
                            <a:srgbClr val="8E7EF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sz="1600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solidFill>
                                <a:srgbClr val="8E7EF0"/>
                              </a:solidFill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</m:t>
                          </m:r>
                        </m:e>
                      </m:d>
                    </m:oMath>
                  </a14:m>
                  <a:r>
                    <a:rPr lang="zh-TW" altLang="en-US" sz="1600" b="1" dirty="0">
                      <a:solidFill>
                        <a:srgbClr val="8E7EF0"/>
                      </a:solidFill>
                      <a:latin typeface="+mn-ea"/>
                    </a:rPr>
                    <a:t> </a:t>
                  </a:r>
                  <a:r>
                    <a:rPr lang="en-US" altLang="zh-TW" sz="1600" b="1" dirty="0">
                      <a:solidFill>
                        <a:srgbClr val="8E7EF0"/>
                      </a:solidFill>
                      <a:latin typeface="+mn-ea"/>
                    </a:rPr>
                    <a:t>=</a:t>
                  </a:r>
                  <a:endParaRPr lang="zh-TW" altLang="en-US" sz="1600" b="1" dirty="0">
                    <a:solidFill>
                      <a:srgbClr val="8E7EF0"/>
                    </a:solidFill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27" name="文字方塊 10">
                  <a:extLst>
                    <a:ext uri="{FF2B5EF4-FFF2-40B4-BE49-F238E27FC236}">
                      <a16:creationId xmlns:a16="http://schemas.microsoft.com/office/drawing/2014/main" id="{3653B8B4-0E84-BACB-534F-A4E434F8E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028" y="5750839"/>
                  <a:ext cx="3708000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164" t="-5357" r="-658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3CC4956-CFCD-97FC-0E4F-9C5794A15157}"/>
                </a:ext>
              </a:extLst>
            </p:cNvPr>
            <p:cNvSpPr txBox="1"/>
            <p:nvPr/>
          </p:nvSpPr>
          <p:spPr>
            <a:xfrm>
              <a:off x="4014688" y="5750839"/>
              <a:ext cx="217089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latin typeface="+mn-ea"/>
                </a:rPr>
                <a:t>“</a:t>
              </a:r>
              <a:r>
                <a:rPr lang="zh-CN" altLang="en-US" sz="1600" dirty="0">
                  <a:latin typeface="+mn-ea"/>
                </a:rPr>
                <a:t>今天天气真不错</a:t>
              </a:r>
              <a:r>
                <a:rPr lang="en-US" altLang="zh-TW" sz="1600" dirty="0">
                  <a:latin typeface="+mn-ea"/>
                </a:rPr>
                <a:t>”</a:t>
              </a:r>
              <a:endParaRPr lang="zh-CN" altLang="en-US" sz="1600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0740F466-FC83-E28A-2257-54E8E31C467B}"/>
                </a:ext>
              </a:extLst>
            </p:cNvPr>
            <p:cNvCxnSpPr>
              <a:cxnSpLocks/>
            </p:cNvCxnSpPr>
            <p:nvPr/>
          </p:nvCxnSpPr>
          <p:spPr>
            <a:xfrm>
              <a:off x="442027" y="6229320"/>
              <a:ext cx="5626555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FFBE157-71E7-5C84-D4D6-C2380AF87893}"/>
                </a:ext>
              </a:extLst>
            </p:cNvPr>
            <p:cNvSpPr txBox="1"/>
            <p:nvPr/>
          </p:nvSpPr>
          <p:spPr>
            <a:xfrm>
              <a:off x="6744238" y="5805413"/>
              <a:ext cx="1304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rgbClr val="8E7EF0"/>
                  </a:solidFill>
                </a:rPr>
                <a:t>智能对话</a:t>
              </a:r>
            </a:p>
          </p:txBody>
        </p:sp>
        <p:sp>
          <p:nvSpPr>
            <p:cNvPr id="94" name="Striped Right Arrow 89">
              <a:extLst>
                <a:ext uri="{FF2B5EF4-FFF2-40B4-BE49-F238E27FC236}">
                  <a16:creationId xmlns:a16="http://schemas.microsoft.com/office/drawing/2014/main" id="{5DC52F69-9B8C-3EBC-F0C7-99B98B430248}"/>
                </a:ext>
              </a:extLst>
            </p:cNvPr>
            <p:cNvSpPr/>
            <p:nvPr/>
          </p:nvSpPr>
          <p:spPr>
            <a:xfrm rot="10800000">
              <a:off x="6271748" y="5824183"/>
              <a:ext cx="468836" cy="331792"/>
            </a:xfrm>
            <a:custGeom>
              <a:avLst/>
              <a:gdLst>
                <a:gd name="connsiteX0" fmla="*/ 579639 w 606882"/>
                <a:gd name="connsiteY0" fmla="*/ 79397 h 429487"/>
                <a:gd name="connsiteX1" fmla="*/ 597572 w 606882"/>
                <a:gd name="connsiteY1" fmla="*/ 79397 h 429487"/>
                <a:gd name="connsiteX2" fmla="*/ 606882 w 606882"/>
                <a:gd name="connsiteY2" fmla="*/ 88700 h 429487"/>
                <a:gd name="connsiteX3" fmla="*/ 606882 w 606882"/>
                <a:gd name="connsiteY3" fmla="*/ 340707 h 429487"/>
                <a:gd name="connsiteX4" fmla="*/ 597572 w 606882"/>
                <a:gd name="connsiteY4" fmla="*/ 350086 h 429487"/>
                <a:gd name="connsiteX5" fmla="*/ 579639 w 606882"/>
                <a:gd name="connsiteY5" fmla="*/ 350086 h 429487"/>
                <a:gd name="connsiteX6" fmla="*/ 570329 w 606882"/>
                <a:gd name="connsiteY6" fmla="*/ 340707 h 429487"/>
                <a:gd name="connsiteX7" fmla="*/ 570329 w 606882"/>
                <a:gd name="connsiteY7" fmla="*/ 88700 h 429487"/>
                <a:gd name="connsiteX8" fmla="*/ 579639 w 606882"/>
                <a:gd name="connsiteY8" fmla="*/ 79397 h 429487"/>
                <a:gd name="connsiteX9" fmla="*/ 506467 w 606882"/>
                <a:gd name="connsiteY9" fmla="*/ 79397 h 429487"/>
                <a:gd name="connsiteX10" fmla="*/ 524320 w 606882"/>
                <a:gd name="connsiteY10" fmla="*/ 79397 h 429487"/>
                <a:gd name="connsiteX11" fmla="*/ 533705 w 606882"/>
                <a:gd name="connsiteY11" fmla="*/ 88700 h 429487"/>
                <a:gd name="connsiteX12" fmla="*/ 533705 w 606882"/>
                <a:gd name="connsiteY12" fmla="*/ 340707 h 429487"/>
                <a:gd name="connsiteX13" fmla="*/ 524320 w 606882"/>
                <a:gd name="connsiteY13" fmla="*/ 350086 h 429487"/>
                <a:gd name="connsiteX14" fmla="*/ 506467 w 606882"/>
                <a:gd name="connsiteY14" fmla="*/ 350086 h 429487"/>
                <a:gd name="connsiteX15" fmla="*/ 497082 w 606882"/>
                <a:gd name="connsiteY15" fmla="*/ 340707 h 429487"/>
                <a:gd name="connsiteX16" fmla="*/ 497082 w 606882"/>
                <a:gd name="connsiteY16" fmla="*/ 88700 h 429487"/>
                <a:gd name="connsiteX17" fmla="*/ 506467 w 606882"/>
                <a:gd name="connsiteY17" fmla="*/ 79397 h 429487"/>
                <a:gd name="connsiteX18" fmla="*/ 433220 w 606882"/>
                <a:gd name="connsiteY18" fmla="*/ 79397 h 429487"/>
                <a:gd name="connsiteX19" fmla="*/ 451073 w 606882"/>
                <a:gd name="connsiteY19" fmla="*/ 79397 h 429487"/>
                <a:gd name="connsiteX20" fmla="*/ 460458 w 606882"/>
                <a:gd name="connsiteY20" fmla="*/ 88700 h 429487"/>
                <a:gd name="connsiteX21" fmla="*/ 460458 w 606882"/>
                <a:gd name="connsiteY21" fmla="*/ 340707 h 429487"/>
                <a:gd name="connsiteX22" fmla="*/ 451073 w 606882"/>
                <a:gd name="connsiteY22" fmla="*/ 350086 h 429487"/>
                <a:gd name="connsiteX23" fmla="*/ 433220 w 606882"/>
                <a:gd name="connsiteY23" fmla="*/ 350086 h 429487"/>
                <a:gd name="connsiteX24" fmla="*/ 423835 w 606882"/>
                <a:gd name="connsiteY24" fmla="*/ 340707 h 429487"/>
                <a:gd name="connsiteX25" fmla="*/ 423835 w 606882"/>
                <a:gd name="connsiteY25" fmla="*/ 88700 h 429487"/>
                <a:gd name="connsiteX26" fmla="*/ 433220 w 606882"/>
                <a:gd name="connsiteY26" fmla="*/ 79397 h 429487"/>
                <a:gd name="connsiteX27" fmla="*/ 197812 w 606882"/>
                <a:gd name="connsiteY27" fmla="*/ 2194 h 429487"/>
                <a:gd name="connsiteX28" fmla="*/ 204227 w 606882"/>
                <a:gd name="connsiteY28" fmla="*/ 4787 h 429487"/>
                <a:gd name="connsiteX29" fmla="*/ 204227 w 606882"/>
                <a:gd name="connsiteY29" fmla="*/ 79436 h 429487"/>
                <a:gd name="connsiteX30" fmla="*/ 377965 w 606882"/>
                <a:gd name="connsiteY30" fmla="*/ 79436 h 429487"/>
                <a:gd name="connsiteX31" fmla="*/ 387282 w 606882"/>
                <a:gd name="connsiteY31" fmla="*/ 88738 h 429487"/>
                <a:gd name="connsiteX32" fmla="*/ 387282 w 606882"/>
                <a:gd name="connsiteY32" fmla="*/ 340744 h 429487"/>
                <a:gd name="connsiteX33" fmla="*/ 377965 w 606882"/>
                <a:gd name="connsiteY33" fmla="*/ 350123 h 429487"/>
                <a:gd name="connsiteX34" fmla="*/ 204227 w 606882"/>
                <a:gd name="connsiteY34" fmla="*/ 350123 h 429487"/>
                <a:gd name="connsiteX35" fmla="*/ 204227 w 606882"/>
                <a:gd name="connsiteY35" fmla="*/ 424772 h 429487"/>
                <a:gd name="connsiteX36" fmla="*/ 197812 w 606882"/>
                <a:gd name="connsiteY36" fmla="*/ 427288 h 429487"/>
                <a:gd name="connsiteX37" fmla="*/ 2691 w 606882"/>
                <a:gd name="connsiteY37" fmla="*/ 221566 h 429487"/>
                <a:gd name="connsiteX38" fmla="*/ 2691 w 606882"/>
                <a:gd name="connsiteY38" fmla="*/ 207993 h 42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882" h="429487">
                  <a:moveTo>
                    <a:pt x="579639" y="79397"/>
                  </a:moveTo>
                  <a:lnTo>
                    <a:pt x="597572" y="79397"/>
                  </a:lnTo>
                  <a:cubicBezTo>
                    <a:pt x="602761" y="79397"/>
                    <a:pt x="606882" y="83591"/>
                    <a:pt x="606882" y="88700"/>
                  </a:cubicBezTo>
                  <a:lnTo>
                    <a:pt x="606882" y="340707"/>
                  </a:lnTo>
                  <a:cubicBezTo>
                    <a:pt x="606882" y="345892"/>
                    <a:pt x="602761" y="350086"/>
                    <a:pt x="597572" y="350086"/>
                  </a:cubicBezTo>
                  <a:lnTo>
                    <a:pt x="579639" y="350086"/>
                  </a:lnTo>
                  <a:cubicBezTo>
                    <a:pt x="574526" y="350086"/>
                    <a:pt x="570329" y="345892"/>
                    <a:pt x="570329" y="340707"/>
                  </a:cubicBezTo>
                  <a:lnTo>
                    <a:pt x="570329" y="88700"/>
                  </a:lnTo>
                  <a:cubicBezTo>
                    <a:pt x="570329" y="83591"/>
                    <a:pt x="574526" y="79397"/>
                    <a:pt x="579639" y="79397"/>
                  </a:cubicBezTo>
                  <a:close/>
                  <a:moveTo>
                    <a:pt x="506467" y="79397"/>
                  </a:moveTo>
                  <a:lnTo>
                    <a:pt x="524320" y="79397"/>
                  </a:lnTo>
                  <a:cubicBezTo>
                    <a:pt x="529508" y="79397"/>
                    <a:pt x="533705" y="83591"/>
                    <a:pt x="533705" y="88700"/>
                  </a:cubicBezTo>
                  <a:lnTo>
                    <a:pt x="533705" y="340707"/>
                  </a:lnTo>
                  <a:cubicBezTo>
                    <a:pt x="533705" y="345892"/>
                    <a:pt x="529508" y="350086"/>
                    <a:pt x="524320" y="350086"/>
                  </a:cubicBezTo>
                  <a:lnTo>
                    <a:pt x="506467" y="350086"/>
                  </a:lnTo>
                  <a:cubicBezTo>
                    <a:pt x="501278" y="350086"/>
                    <a:pt x="497082" y="345892"/>
                    <a:pt x="497082" y="340707"/>
                  </a:cubicBezTo>
                  <a:lnTo>
                    <a:pt x="497082" y="88700"/>
                  </a:lnTo>
                  <a:cubicBezTo>
                    <a:pt x="497082" y="83591"/>
                    <a:pt x="501278" y="79397"/>
                    <a:pt x="506467" y="79397"/>
                  </a:cubicBezTo>
                  <a:close/>
                  <a:moveTo>
                    <a:pt x="433220" y="79397"/>
                  </a:moveTo>
                  <a:lnTo>
                    <a:pt x="451073" y="79397"/>
                  </a:lnTo>
                  <a:cubicBezTo>
                    <a:pt x="456261" y="79397"/>
                    <a:pt x="460458" y="83591"/>
                    <a:pt x="460458" y="88700"/>
                  </a:cubicBezTo>
                  <a:lnTo>
                    <a:pt x="460458" y="340707"/>
                  </a:lnTo>
                  <a:cubicBezTo>
                    <a:pt x="460458" y="345892"/>
                    <a:pt x="456261" y="350086"/>
                    <a:pt x="451073" y="350086"/>
                  </a:cubicBezTo>
                  <a:lnTo>
                    <a:pt x="433220" y="350086"/>
                  </a:lnTo>
                  <a:cubicBezTo>
                    <a:pt x="428031" y="350086"/>
                    <a:pt x="423835" y="345892"/>
                    <a:pt x="423835" y="340707"/>
                  </a:cubicBezTo>
                  <a:lnTo>
                    <a:pt x="423835" y="88700"/>
                  </a:lnTo>
                  <a:cubicBezTo>
                    <a:pt x="423835" y="83591"/>
                    <a:pt x="428031" y="79397"/>
                    <a:pt x="433220" y="79397"/>
                  </a:cubicBezTo>
                  <a:close/>
                  <a:moveTo>
                    <a:pt x="197812" y="2194"/>
                  </a:moveTo>
                  <a:cubicBezTo>
                    <a:pt x="201325" y="-1542"/>
                    <a:pt x="204227" y="-398"/>
                    <a:pt x="204227" y="4787"/>
                  </a:cubicBezTo>
                  <a:lnTo>
                    <a:pt x="204227" y="79436"/>
                  </a:lnTo>
                  <a:lnTo>
                    <a:pt x="377965" y="79436"/>
                  </a:lnTo>
                  <a:cubicBezTo>
                    <a:pt x="383082" y="79436"/>
                    <a:pt x="387282" y="83629"/>
                    <a:pt x="387282" y="88738"/>
                  </a:cubicBezTo>
                  <a:lnTo>
                    <a:pt x="387282" y="340744"/>
                  </a:lnTo>
                  <a:cubicBezTo>
                    <a:pt x="387282" y="345929"/>
                    <a:pt x="383082" y="350123"/>
                    <a:pt x="377965" y="350123"/>
                  </a:cubicBezTo>
                  <a:lnTo>
                    <a:pt x="204227" y="350123"/>
                  </a:lnTo>
                  <a:lnTo>
                    <a:pt x="204227" y="424772"/>
                  </a:lnTo>
                  <a:cubicBezTo>
                    <a:pt x="204227" y="429880"/>
                    <a:pt x="201325" y="431024"/>
                    <a:pt x="197812" y="427288"/>
                  </a:cubicBezTo>
                  <a:lnTo>
                    <a:pt x="2691" y="221566"/>
                  </a:lnTo>
                  <a:cubicBezTo>
                    <a:pt x="-898" y="217829"/>
                    <a:pt x="-898" y="211729"/>
                    <a:pt x="2691" y="207993"/>
                  </a:cubicBezTo>
                  <a:close/>
                </a:path>
              </a:pathLst>
            </a:custGeom>
            <a:solidFill>
              <a:srgbClr val="E1DDFB"/>
            </a:solidFill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F3F085F-1BCA-E4E8-5DFE-FA5D8904FE49}"/>
              </a:ext>
            </a:extLst>
          </p:cNvPr>
          <p:cNvGrpSpPr/>
          <p:nvPr/>
        </p:nvGrpSpPr>
        <p:grpSpPr>
          <a:xfrm>
            <a:off x="2486480" y="2463593"/>
            <a:ext cx="1655767" cy="468836"/>
            <a:chOff x="5764208" y="2493925"/>
            <a:chExt cx="1655767" cy="468836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5BEB4C-7764-0F63-BBF5-136155761EDA}"/>
                </a:ext>
              </a:extLst>
            </p:cNvPr>
            <p:cNvSpPr txBox="1"/>
            <p:nvPr/>
          </p:nvSpPr>
          <p:spPr>
            <a:xfrm>
              <a:off x="6096000" y="2574454"/>
              <a:ext cx="13239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8E7EF0"/>
                  </a:solidFill>
                </a:rPr>
                <a:t>问题泛化</a:t>
              </a:r>
            </a:p>
          </p:txBody>
        </p:sp>
        <p:sp>
          <p:nvSpPr>
            <p:cNvPr id="95" name="Striped Right Arrow 89">
              <a:extLst>
                <a:ext uri="{FF2B5EF4-FFF2-40B4-BE49-F238E27FC236}">
                  <a16:creationId xmlns:a16="http://schemas.microsoft.com/office/drawing/2014/main" id="{3AAD25C4-06E3-536D-436D-8F769BB8FBFF}"/>
                </a:ext>
              </a:extLst>
            </p:cNvPr>
            <p:cNvSpPr/>
            <p:nvPr/>
          </p:nvSpPr>
          <p:spPr>
            <a:xfrm rot="16200000">
              <a:off x="5695686" y="2562447"/>
              <a:ext cx="468836" cy="331792"/>
            </a:xfrm>
            <a:custGeom>
              <a:avLst/>
              <a:gdLst>
                <a:gd name="connsiteX0" fmla="*/ 579639 w 606882"/>
                <a:gd name="connsiteY0" fmla="*/ 79397 h 429487"/>
                <a:gd name="connsiteX1" fmla="*/ 597572 w 606882"/>
                <a:gd name="connsiteY1" fmla="*/ 79397 h 429487"/>
                <a:gd name="connsiteX2" fmla="*/ 606882 w 606882"/>
                <a:gd name="connsiteY2" fmla="*/ 88700 h 429487"/>
                <a:gd name="connsiteX3" fmla="*/ 606882 w 606882"/>
                <a:gd name="connsiteY3" fmla="*/ 340707 h 429487"/>
                <a:gd name="connsiteX4" fmla="*/ 597572 w 606882"/>
                <a:gd name="connsiteY4" fmla="*/ 350086 h 429487"/>
                <a:gd name="connsiteX5" fmla="*/ 579639 w 606882"/>
                <a:gd name="connsiteY5" fmla="*/ 350086 h 429487"/>
                <a:gd name="connsiteX6" fmla="*/ 570329 w 606882"/>
                <a:gd name="connsiteY6" fmla="*/ 340707 h 429487"/>
                <a:gd name="connsiteX7" fmla="*/ 570329 w 606882"/>
                <a:gd name="connsiteY7" fmla="*/ 88700 h 429487"/>
                <a:gd name="connsiteX8" fmla="*/ 579639 w 606882"/>
                <a:gd name="connsiteY8" fmla="*/ 79397 h 429487"/>
                <a:gd name="connsiteX9" fmla="*/ 506467 w 606882"/>
                <a:gd name="connsiteY9" fmla="*/ 79397 h 429487"/>
                <a:gd name="connsiteX10" fmla="*/ 524320 w 606882"/>
                <a:gd name="connsiteY10" fmla="*/ 79397 h 429487"/>
                <a:gd name="connsiteX11" fmla="*/ 533705 w 606882"/>
                <a:gd name="connsiteY11" fmla="*/ 88700 h 429487"/>
                <a:gd name="connsiteX12" fmla="*/ 533705 w 606882"/>
                <a:gd name="connsiteY12" fmla="*/ 340707 h 429487"/>
                <a:gd name="connsiteX13" fmla="*/ 524320 w 606882"/>
                <a:gd name="connsiteY13" fmla="*/ 350086 h 429487"/>
                <a:gd name="connsiteX14" fmla="*/ 506467 w 606882"/>
                <a:gd name="connsiteY14" fmla="*/ 350086 h 429487"/>
                <a:gd name="connsiteX15" fmla="*/ 497082 w 606882"/>
                <a:gd name="connsiteY15" fmla="*/ 340707 h 429487"/>
                <a:gd name="connsiteX16" fmla="*/ 497082 w 606882"/>
                <a:gd name="connsiteY16" fmla="*/ 88700 h 429487"/>
                <a:gd name="connsiteX17" fmla="*/ 506467 w 606882"/>
                <a:gd name="connsiteY17" fmla="*/ 79397 h 429487"/>
                <a:gd name="connsiteX18" fmla="*/ 433220 w 606882"/>
                <a:gd name="connsiteY18" fmla="*/ 79397 h 429487"/>
                <a:gd name="connsiteX19" fmla="*/ 451073 w 606882"/>
                <a:gd name="connsiteY19" fmla="*/ 79397 h 429487"/>
                <a:gd name="connsiteX20" fmla="*/ 460458 w 606882"/>
                <a:gd name="connsiteY20" fmla="*/ 88700 h 429487"/>
                <a:gd name="connsiteX21" fmla="*/ 460458 w 606882"/>
                <a:gd name="connsiteY21" fmla="*/ 340707 h 429487"/>
                <a:gd name="connsiteX22" fmla="*/ 451073 w 606882"/>
                <a:gd name="connsiteY22" fmla="*/ 350086 h 429487"/>
                <a:gd name="connsiteX23" fmla="*/ 433220 w 606882"/>
                <a:gd name="connsiteY23" fmla="*/ 350086 h 429487"/>
                <a:gd name="connsiteX24" fmla="*/ 423835 w 606882"/>
                <a:gd name="connsiteY24" fmla="*/ 340707 h 429487"/>
                <a:gd name="connsiteX25" fmla="*/ 423835 w 606882"/>
                <a:gd name="connsiteY25" fmla="*/ 88700 h 429487"/>
                <a:gd name="connsiteX26" fmla="*/ 433220 w 606882"/>
                <a:gd name="connsiteY26" fmla="*/ 79397 h 429487"/>
                <a:gd name="connsiteX27" fmla="*/ 197812 w 606882"/>
                <a:gd name="connsiteY27" fmla="*/ 2194 h 429487"/>
                <a:gd name="connsiteX28" fmla="*/ 204227 w 606882"/>
                <a:gd name="connsiteY28" fmla="*/ 4787 h 429487"/>
                <a:gd name="connsiteX29" fmla="*/ 204227 w 606882"/>
                <a:gd name="connsiteY29" fmla="*/ 79436 h 429487"/>
                <a:gd name="connsiteX30" fmla="*/ 377965 w 606882"/>
                <a:gd name="connsiteY30" fmla="*/ 79436 h 429487"/>
                <a:gd name="connsiteX31" fmla="*/ 387282 w 606882"/>
                <a:gd name="connsiteY31" fmla="*/ 88738 h 429487"/>
                <a:gd name="connsiteX32" fmla="*/ 387282 w 606882"/>
                <a:gd name="connsiteY32" fmla="*/ 340744 h 429487"/>
                <a:gd name="connsiteX33" fmla="*/ 377965 w 606882"/>
                <a:gd name="connsiteY33" fmla="*/ 350123 h 429487"/>
                <a:gd name="connsiteX34" fmla="*/ 204227 w 606882"/>
                <a:gd name="connsiteY34" fmla="*/ 350123 h 429487"/>
                <a:gd name="connsiteX35" fmla="*/ 204227 w 606882"/>
                <a:gd name="connsiteY35" fmla="*/ 424772 h 429487"/>
                <a:gd name="connsiteX36" fmla="*/ 197812 w 606882"/>
                <a:gd name="connsiteY36" fmla="*/ 427288 h 429487"/>
                <a:gd name="connsiteX37" fmla="*/ 2691 w 606882"/>
                <a:gd name="connsiteY37" fmla="*/ 221566 h 429487"/>
                <a:gd name="connsiteX38" fmla="*/ 2691 w 606882"/>
                <a:gd name="connsiteY38" fmla="*/ 207993 h 42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6882" h="429487">
                  <a:moveTo>
                    <a:pt x="579639" y="79397"/>
                  </a:moveTo>
                  <a:lnTo>
                    <a:pt x="597572" y="79397"/>
                  </a:lnTo>
                  <a:cubicBezTo>
                    <a:pt x="602761" y="79397"/>
                    <a:pt x="606882" y="83591"/>
                    <a:pt x="606882" y="88700"/>
                  </a:cubicBezTo>
                  <a:lnTo>
                    <a:pt x="606882" y="340707"/>
                  </a:lnTo>
                  <a:cubicBezTo>
                    <a:pt x="606882" y="345892"/>
                    <a:pt x="602761" y="350086"/>
                    <a:pt x="597572" y="350086"/>
                  </a:cubicBezTo>
                  <a:lnTo>
                    <a:pt x="579639" y="350086"/>
                  </a:lnTo>
                  <a:cubicBezTo>
                    <a:pt x="574526" y="350086"/>
                    <a:pt x="570329" y="345892"/>
                    <a:pt x="570329" y="340707"/>
                  </a:cubicBezTo>
                  <a:lnTo>
                    <a:pt x="570329" y="88700"/>
                  </a:lnTo>
                  <a:cubicBezTo>
                    <a:pt x="570329" y="83591"/>
                    <a:pt x="574526" y="79397"/>
                    <a:pt x="579639" y="79397"/>
                  </a:cubicBezTo>
                  <a:close/>
                  <a:moveTo>
                    <a:pt x="506467" y="79397"/>
                  </a:moveTo>
                  <a:lnTo>
                    <a:pt x="524320" y="79397"/>
                  </a:lnTo>
                  <a:cubicBezTo>
                    <a:pt x="529508" y="79397"/>
                    <a:pt x="533705" y="83591"/>
                    <a:pt x="533705" y="88700"/>
                  </a:cubicBezTo>
                  <a:lnTo>
                    <a:pt x="533705" y="340707"/>
                  </a:lnTo>
                  <a:cubicBezTo>
                    <a:pt x="533705" y="345892"/>
                    <a:pt x="529508" y="350086"/>
                    <a:pt x="524320" y="350086"/>
                  </a:cubicBezTo>
                  <a:lnTo>
                    <a:pt x="506467" y="350086"/>
                  </a:lnTo>
                  <a:cubicBezTo>
                    <a:pt x="501278" y="350086"/>
                    <a:pt x="497082" y="345892"/>
                    <a:pt x="497082" y="340707"/>
                  </a:cubicBezTo>
                  <a:lnTo>
                    <a:pt x="497082" y="88700"/>
                  </a:lnTo>
                  <a:cubicBezTo>
                    <a:pt x="497082" y="83591"/>
                    <a:pt x="501278" y="79397"/>
                    <a:pt x="506467" y="79397"/>
                  </a:cubicBezTo>
                  <a:close/>
                  <a:moveTo>
                    <a:pt x="433220" y="79397"/>
                  </a:moveTo>
                  <a:lnTo>
                    <a:pt x="451073" y="79397"/>
                  </a:lnTo>
                  <a:cubicBezTo>
                    <a:pt x="456261" y="79397"/>
                    <a:pt x="460458" y="83591"/>
                    <a:pt x="460458" y="88700"/>
                  </a:cubicBezTo>
                  <a:lnTo>
                    <a:pt x="460458" y="340707"/>
                  </a:lnTo>
                  <a:cubicBezTo>
                    <a:pt x="460458" y="345892"/>
                    <a:pt x="456261" y="350086"/>
                    <a:pt x="451073" y="350086"/>
                  </a:cubicBezTo>
                  <a:lnTo>
                    <a:pt x="433220" y="350086"/>
                  </a:lnTo>
                  <a:cubicBezTo>
                    <a:pt x="428031" y="350086"/>
                    <a:pt x="423835" y="345892"/>
                    <a:pt x="423835" y="340707"/>
                  </a:cubicBezTo>
                  <a:lnTo>
                    <a:pt x="423835" y="88700"/>
                  </a:lnTo>
                  <a:cubicBezTo>
                    <a:pt x="423835" y="83591"/>
                    <a:pt x="428031" y="79397"/>
                    <a:pt x="433220" y="79397"/>
                  </a:cubicBezTo>
                  <a:close/>
                  <a:moveTo>
                    <a:pt x="197812" y="2194"/>
                  </a:moveTo>
                  <a:cubicBezTo>
                    <a:pt x="201325" y="-1542"/>
                    <a:pt x="204227" y="-398"/>
                    <a:pt x="204227" y="4787"/>
                  </a:cubicBezTo>
                  <a:lnTo>
                    <a:pt x="204227" y="79436"/>
                  </a:lnTo>
                  <a:lnTo>
                    <a:pt x="377965" y="79436"/>
                  </a:lnTo>
                  <a:cubicBezTo>
                    <a:pt x="383082" y="79436"/>
                    <a:pt x="387282" y="83629"/>
                    <a:pt x="387282" y="88738"/>
                  </a:cubicBezTo>
                  <a:lnTo>
                    <a:pt x="387282" y="340744"/>
                  </a:lnTo>
                  <a:cubicBezTo>
                    <a:pt x="387282" y="345929"/>
                    <a:pt x="383082" y="350123"/>
                    <a:pt x="377965" y="350123"/>
                  </a:cubicBezTo>
                  <a:lnTo>
                    <a:pt x="204227" y="350123"/>
                  </a:lnTo>
                  <a:lnTo>
                    <a:pt x="204227" y="424772"/>
                  </a:lnTo>
                  <a:cubicBezTo>
                    <a:pt x="204227" y="429880"/>
                    <a:pt x="201325" y="431024"/>
                    <a:pt x="197812" y="427288"/>
                  </a:cubicBezTo>
                  <a:lnTo>
                    <a:pt x="2691" y="221566"/>
                  </a:lnTo>
                  <a:cubicBezTo>
                    <a:pt x="-898" y="217829"/>
                    <a:pt x="-898" y="211729"/>
                    <a:pt x="2691" y="207993"/>
                  </a:cubicBezTo>
                  <a:close/>
                </a:path>
              </a:pathLst>
            </a:custGeom>
            <a:solidFill>
              <a:srgbClr val="E1DDFB"/>
            </a:solidFill>
            <a:ln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19" name="组合 18" hidden="1">
            <a:extLst>
              <a:ext uri="{FF2B5EF4-FFF2-40B4-BE49-F238E27FC236}">
                <a16:creationId xmlns:a16="http://schemas.microsoft.com/office/drawing/2014/main" id="{15B3262A-B9DD-FD4D-2D41-E0E891A5956D}"/>
              </a:ext>
            </a:extLst>
          </p:cNvPr>
          <p:cNvGrpSpPr/>
          <p:nvPr/>
        </p:nvGrpSpPr>
        <p:grpSpPr>
          <a:xfrm>
            <a:off x="8208949" y="2753649"/>
            <a:ext cx="3591978" cy="1058456"/>
            <a:chOff x="8223698" y="2629824"/>
            <a:chExt cx="3591978" cy="105845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7828A33-0505-9752-622F-A67003510148}"/>
                </a:ext>
              </a:extLst>
            </p:cNvPr>
            <p:cNvSpPr txBox="1"/>
            <p:nvPr/>
          </p:nvSpPr>
          <p:spPr>
            <a:xfrm>
              <a:off x="9181024" y="2629824"/>
              <a:ext cx="720000" cy="10464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200" dirty="0">
                  <a:ln w="3175">
                    <a:solidFill>
                      <a:srgbClr val="3B1FE5"/>
                    </a:solidFill>
                  </a:ln>
                  <a:solidFill>
                    <a:srgbClr val="8E7EF0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器</a:t>
              </a:r>
              <a:endParaRPr lang="zh-CN" altLang="en-US" sz="6200" dirty="0">
                <a:ln w="3175">
                  <a:solidFill>
                    <a:srgbClr val="3B1FE5"/>
                  </a:solidFill>
                </a:ln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CE30CF-98B0-B2FB-6E36-C4BC913AAF4D}"/>
                </a:ext>
              </a:extLst>
            </p:cNvPr>
            <p:cNvSpPr txBox="1"/>
            <p:nvPr/>
          </p:nvSpPr>
          <p:spPr>
            <a:xfrm>
              <a:off x="10138350" y="2629824"/>
              <a:ext cx="720000" cy="10464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200" dirty="0">
                  <a:ln w="3175">
                    <a:solidFill>
                      <a:srgbClr val="3B1FE5"/>
                    </a:solidFill>
                  </a:ln>
                  <a:solidFill>
                    <a:srgbClr val="8E7EF0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学</a:t>
              </a:r>
              <a:endParaRPr lang="zh-CN" altLang="en-US" sz="6200" dirty="0">
                <a:ln w="3175">
                  <a:solidFill>
                    <a:srgbClr val="3B1FE5"/>
                  </a:solidFill>
                </a:ln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DE8E709-1964-9EE4-3DE3-B40AFB23C567}"/>
                </a:ext>
              </a:extLst>
            </p:cNvPr>
            <p:cNvSpPr txBox="1"/>
            <p:nvPr/>
          </p:nvSpPr>
          <p:spPr>
            <a:xfrm>
              <a:off x="11095676" y="2641840"/>
              <a:ext cx="720000" cy="10464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200" dirty="0">
                  <a:ln w="3175">
                    <a:solidFill>
                      <a:srgbClr val="3B1FE5"/>
                    </a:solidFill>
                  </a:ln>
                  <a:solidFill>
                    <a:srgbClr val="8E7EF0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习</a:t>
              </a:r>
              <a:endParaRPr lang="zh-CN" altLang="en-US" sz="6200" dirty="0">
                <a:ln w="3175">
                  <a:solidFill>
                    <a:srgbClr val="3B1FE5"/>
                  </a:solidFill>
                </a:ln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413B76C-CC72-C05E-C968-77203D72A646}"/>
                </a:ext>
              </a:extLst>
            </p:cNvPr>
            <p:cNvSpPr txBox="1"/>
            <p:nvPr/>
          </p:nvSpPr>
          <p:spPr>
            <a:xfrm>
              <a:off x="8223698" y="2629824"/>
              <a:ext cx="720000" cy="104644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200" dirty="0">
                  <a:ln w="3175">
                    <a:solidFill>
                      <a:srgbClr val="3B1FE5"/>
                    </a:solidFill>
                  </a:ln>
                  <a:solidFill>
                    <a:srgbClr val="8E7EF0"/>
                  </a:solidFill>
                  <a:latin typeface="方正超粗黑简体" panose="03000509000000000000" pitchFamily="65" charset="-122"/>
                  <a:ea typeface="方正超粗黑简体" panose="03000509000000000000" pitchFamily="65" charset="-122"/>
                </a:rPr>
                <a:t>机</a:t>
              </a:r>
              <a:endParaRPr lang="zh-CN" altLang="en-US" sz="6200" dirty="0">
                <a:ln w="3175">
                  <a:solidFill>
                    <a:srgbClr val="3B1FE5"/>
                  </a:solidFill>
                </a:ln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3F4103BC-F285-1F69-54B4-C567CC56D331}"/>
              </a:ext>
            </a:extLst>
          </p:cNvPr>
          <p:cNvGrpSpPr/>
          <p:nvPr/>
        </p:nvGrpSpPr>
        <p:grpSpPr>
          <a:xfrm>
            <a:off x="8009909" y="2564904"/>
            <a:ext cx="4212929" cy="3893045"/>
            <a:chOff x="8009909" y="2564904"/>
            <a:chExt cx="4212929" cy="3893045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5BAAB2D-56D0-813E-63E8-D0CEB8EFFDDB}"/>
                </a:ext>
              </a:extLst>
            </p:cNvPr>
            <p:cNvSpPr/>
            <p:nvPr/>
          </p:nvSpPr>
          <p:spPr>
            <a:xfrm>
              <a:off x="8009909" y="2564904"/>
              <a:ext cx="3990059" cy="3893045"/>
            </a:xfrm>
            <a:prstGeom prst="rect">
              <a:avLst/>
            </a:prstGeom>
            <a:solidFill>
              <a:srgbClr val="EDEAFC"/>
            </a:solidFill>
            <a:ln w="6350">
              <a:solidFill>
                <a:srgbClr val="8E7E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9C77F95-84BC-89FA-297E-CA64E6A2A509}"/>
                </a:ext>
              </a:extLst>
            </p:cNvPr>
            <p:cNvSpPr txBox="1"/>
            <p:nvPr/>
          </p:nvSpPr>
          <p:spPr>
            <a:xfrm>
              <a:off x="10666353" y="5746552"/>
              <a:ext cx="15564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8E7EF0"/>
                  </a:solidFill>
                </a:rPr>
                <a:t>规律</a:t>
              </a:r>
              <a:endParaRPr lang="en-US" altLang="zh-CN" sz="1400" b="1" dirty="0">
                <a:solidFill>
                  <a:srgbClr val="8E7EF0"/>
                </a:solidFill>
              </a:endParaRPr>
            </a:p>
            <a:p>
              <a:pPr algn="ctr"/>
              <a:r>
                <a:rPr lang="zh-CN" altLang="en-US" sz="1400" b="1" dirty="0">
                  <a:solidFill>
                    <a:srgbClr val="8E7EF0"/>
                  </a:solidFill>
                </a:rPr>
                <a:t>（决策函数）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7EA0C9A-3356-FC99-04F4-668FBBE903CB}"/>
                </a:ext>
              </a:extLst>
            </p:cNvPr>
            <p:cNvSpPr txBox="1"/>
            <p:nvPr/>
          </p:nvSpPr>
          <p:spPr>
            <a:xfrm>
              <a:off x="8381728" y="3861476"/>
              <a:ext cx="3246420" cy="787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8E7EF0"/>
                  </a:solidFill>
                </a:rPr>
                <a:t>通过算法使得机器能从大量数据中学习规律，从而对新的样本做决策。</a:t>
              </a:r>
              <a:endParaRPr lang="en-US" altLang="zh-CN" sz="1600" dirty="0">
                <a:solidFill>
                  <a:srgbClr val="8E7EF0"/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1FAE4D9-765F-EEAE-58E3-E30C439CA74F}"/>
                </a:ext>
              </a:extLst>
            </p:cNvPr>
            <p:cNvCxnSpPr>
              <a:cxnSpLocks/>
            </p:cNvCxnSpPr>
            <p:nvPr/>
          </p:nvCxnSpPr>
          <p:spPr>
            <a:xfrm>
              <a:off x="9153650" y="5343525"/>
              <a:ext cx="360000" cy="0"/>
            </a:xfrm>
            <a:prstGeom prst="straightConnector1">
              <a:avLst/>
            </a:prstGeom>
            <a:ln w="57150">
              <a:solidFill>
                <a:srgbClr val="8E7E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atabase-symbol_16623">
              <a:extLst>
                <a:ext uri="{FF2B5EF4-FFF2-40B4-BE49-F238E27FC236}">
                  <a16:creationId xmlns:a16="http://schemas.microsoft.com/office/drawing/2014/main" id="{B8222FC3-7BCF-18DC-23E5-570CF0CCC245}"/>
                </a:ext>
              </a:extLst>
            </p:cNvPr>
            <p:cNvSpPr/>
            <p:nvPr/>
          </p:nvSpPr>
          <p:spPr>
            <a:xfrm>
              <a:off x="8325159" y="5046905"/>
              <a:ext cx="609685" cy="593241"/>
            </a:xfrm>
            <a:custGeom>
              <a:avLst/>
              <a:gdLst>
                <a:gd name="T0" fmla="*/ 2037 w 4074"/>
                <a:gd name="T1" fmla="*/ 0 h 3970"/>
                <a:gd name="T2" fmla="*/ 0 w 4074"/>
                <a:gd name="T3" fmla="*/ 777 h 3970"/>
                <a:gd name="T4" fmla="*/ 0 w 4074"/>
                <a:gd name="T5" fmla="*/ 3119 h 3970"/>
                <a:gd name="T6" fmla="*/ 250 w 4074"/>
                <a:gd name="T7" fmla="*/ 3556 h 3970"/>
                <a:gd name="T8" fmla="*/ 2023 w 4074"/>
                <a:gd name="T9" fmla="*/ 3970 h 3970"/>
                <a:gd name="T10" fmla="*/ 2032 w 4074"/>
                <a:gd name="T11" fmla="*/ 3970 h 3970"/>
                <a:gd name="T12" fmla="*/ 3822 w 4074"/>
                <a:gd name="T13" fmla="*/ 3556 h 3970"/>
                <a:gd name="T14" fmla="*/ 4074 w 4074"/>
                <a:gd name="T15" fmla="*/ 3121 h 3970"/>
                <a:gd name="T16" fmla="*/ 4074 w 4074"/>
                <a:gd name="T17" fmla="*/ 777 h 3970"/>
                <a:gd name="T18" fmla="*/ 2037 w 4074"/>
                <a:gd name="T19" fmla="*/ 0 h 3970"/>
                <a:gd name="T20" fmla="*/ 2037 w 4074"/>
                <a:gd name="T21" fmla="*/ 507 h 3970"/>
                <a:gd name="T22" fmla="*/ 3532 w 4074"/>
                <a:gd name="T23" fmla="*/ 777 h 3970"/>
                <a:gd name="T24" fmla="*/ 2037 w 4074"/>
                <a:gd name="T25" fmla="*/ 1047 h 3970"/>
                <a:gd name="T26" fmla="*/ 541 w 4074"/>
                <a:gd name="T27" fmla="*/ 777 h 3970"/>
                <a:gd name="T28" fmla="*/ 2037 w 4074"/>
                <a:gd name="T29" fmla="*/ 507 h 3970"/>
                <a:gd name="T30" fmla="*/ 3566 w 4074"/>
                <a:gd name="T31" fmla="*/ 3137 h 3970"/>
                <a:gd name="T32" fmla="*/ 2031 w 4074"/>
                <a:gd name="T33" fmla="*/ 3462 h 3970"/>
                <a:gd name="T34" fmla="*/ 2023 w 4074"/>
                <a:gd name="T35" fmla="*/ 3462 h 3970"/>
                <a:gd name="T36" fmla="*/ 508 w 4074"/>
                <a:gd name="T37" fmla="*/ 3137 h 3970"/>
                <a:gd name="T38" fmla="*/ 508 w 4074"/>
                <a:gd name="T39" fmla="*/ 2504 h 3970"/>
                <a:gd name="T40" fmla="*/ 2045 w 4074"/>
                <a:gd name="T41" fmla="*/ 2715 h 3970"/>
                <a:gd name="T42" fmla="*/ 3566 w 4074"/>
                <a:gd name="T43" fmla="*/ 2506 h 3970"/>
                <a:gd name="T44" fmla="*/ 3566 w 4074"/>
                <a:gd name="T45" fmla="*/ 3137 h 3970"/>
                <a:gd name="T46" fmla="*/ 3566 w 4074"/>
                <a:gd name="T47" fmla="*/ 3137 h 3970"/>
                <a:gd name="T48" fmla="*/ 3566 w 4074"/>
                <a:gd name="T49" fmla="*/ 1957 h 3970"/>
                <a:gd name="T50" fmla="*/ 2045 w 4074"/>
                <a:gd name="T51" fmla="*/ 2207 h 3970"/>
                <a:gd name="T52" fmla="*/ 508 w 4074"/>
                <a:gd name="T53" fmla="*/ 1955 h 3970"/>
                <a:gd name="T54" fmla="*/ 508 w 4074"/>
                <a:gd name="T55" fmla="*/ 1325 h 3970"/>
                <a:gd name="T56" fmla="*/ 2037 w 4074"/>
                <a:gd name="T57" fmla="*/ 1555 h 3970"/>
                <a:gd name="T58" fmla="*/ 3566 w 4074"/>
                <a:gd name="T59" fmla="*/ 1325 h 3970"/>
                <a:gd name="T60" fmla="*/ 3566 w 4074"/>
                <a:gd name="T61" fmla="*/ 1957 h 3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074" h="3970">
                  <a:moveTo>
                    <a:pt x="2037" y="0"/>
                  </a:moveTo>
                  <a:cubicBezTo>
                    <a:pt x="1097" y="0"/>
                    <a:pt x="0" y="203"/>
                    <a:pt x="0" y="777"/>
                  </a:cubicBezTo>
                  <a:lnTo>
                    <a:pt x="0" y="3119"/>
                  </a:lnTo>
                  <a:cubicBezTo>
                    <a:pt x="0" y="3279"/>
                    <a:pt x="107" y="3483"/>
                    <a:pt x="250" y="3556"/>
                  </a:cubicBezTo>
                  <a:cubicBezTo>
                    <a:pt x="573" y="3722"/>
                    <a:pt x="1193" y="3970"/>
                    <a:pt x="2023" y="3970"/>
                  </a:cubicBezTo>
                  <a:lnTo>
                    <a:pt x="2032" y="3970"/>
                  </a:lnTo>
                  <a:cubicBezTo>
                    <a:pt x="2866" y="3968"/>
                    <a:pt x="3495" y="3721"/>
                    <a:pt x="3822" y="3556"/>
                  </a:cubicBezTo>
                  <a:cubicBezTo>
                    <a:pt x="3965" y="3483"/>
                    <a:pt x="4074" y="3281"/>
                    <a:pt x="4074" y="3121"/>
                  </a:cubicBezTo>
                  <a:lnTo>
                    <a:pt x="4074" y="777"/>
                  </a:lnTo>
                  <a:cubicBezTo>
                    <a:pt x="4074" y="203"/>
                    <a:pt x="2977" y="0"/>
                    <a:pt x="2037" y="0"/>
                  </a:cubicBezTo>
                  <a:close/>
                  <a:moveTo>
                    <a:pt x="2037" y="507"/>
                  </a:moveTo>
                  <a:cubicBezTo>
                    <a:pt x="2858" y="507"/>
                    <a:pt x="3375" y="668"/>
                    <a:pt x="3532" y="777"/>
                  </a:cubicBezTo>
                  <a:cubicBezTo>
                    <a:pt x="3375" y="887"/>
                    <a:pt x="2858" y="1047"/>
                    <a:pt x="2037" y="1047"/>
                  </a:cubicBezTo>
                  <a:cubicBezTo>
                    <a:pt x="1216" y="1047"/>
                    <a:pt x="699" y="887"/>
                    <a:pt x="541" y="777"/>
                  </a:cubicBezTo>
                  <a:cubicBezTo>
                    <a:pt x="699" y="668"/>
                    <a:pt x="1216" y="507"/>
                    <a:pt x="2037" y="507"/>
                  </a:cubicBezTo>
                  <a:close/>
                  <a:moveTo>
                    <a:pt x="3566" y="3137"/>
                  </a:moveTo>
                  <a:cubicBezTo>
                    <a:pt x="3359" y="3246"/>
                    <a:pt x="2848" y="3461"/>
                    <a:pt x="2031" y="3462"/>
                  </a:cubicBezTo>
                  <a:lnTo>
                    <a:pt x="2023" y="3462"/>
                  </a:lnTo>
                  <a:cubicBezTo>
                    <a:pt x="1221" y="3462"/>
                    <a:pt x="712" y="3246"/>
                    <a:pt x="508" y="3137"/>
                  </a:cubicBezTo>
                  <a:lnTo>
                    <a:pt x="508" y="2504"/>
                  </a:lnTo>
                  <a:cubicBezTo>
                    <a:pt x="810" y="2610"/>
                    <a:pt x="1298" y="2715"/>
                    <a:pt x="2045" y="2715"/>
                  </a:cubicBezTo>
                  <a:cubicBezTo>
                    <a:pt x="2784" y="2715"/>
                    <a:pt x="3266" y="2611"/>
                    <a:pt x="3566" y="2506"/>
                  </a:cubicBezTo>
                  <a:lnTo>
                    <a:pt x="3566" y="3137"/>
                  </a:lnTo>
                  <a:lnTo>
                    <a:pt x="3566" y="3137"/>
                  </a:lnTo>
                  <a:close/>
                  <a:moveTo>
                    <a:pt x="3566" y="1957"/>
                  </a:moveTo>
                  <a:cubicBezTo>
                    <a:pt x="3391" y="2044"/>
                    <a:pt x="2942" y="2207"/>
                    <a:pt x="2045" y="2207"/>
                  </a:cubicBezTo>
                  <a:cubicBezTo>
                    <a:pt x="1144" y="2207"/>
                    <a:pt x="687" y="2043"/>
                    <a:pt x="508" y="1955"/>
                  </a:cubicBezTo>
                  <a:lnTo>
                    <a:pt x="508" y="1325"/>
                  </a:lnTo>
                  <a:cubicBezTo>
                    <a:pt x="913" y="1488"/>
                    <a:pt x="1501" y="1555"/>
                    <a:pt x="2037" y="1555"/>
                  </a:cubicBezTo>
                  <a:cubicBezTo>
                    <a:pt x="2573" y="1555"/>
                    <a:pt x="3160" y="1488"/>
                    <a:pt x="3566" y="1325"/>
                  </a:cubicBezTo>
                  <a:lnTo>
                    <a:pt x="3566" y="1957"/>
                  </a:lnTo>
                  <a:close/>
                </a:path>
              </a:pathLst>
            </a:custGeom>
            <a:solidFill>
              <a:srgbClr val="8E7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6AF4EFD-707E-6ADC-B435-EDF0560E2CDB}"/>
                </a:ext>
              </a:extLst>
            </p:cNvPr>
            <p:cNvSpPr txBox="1"/>
            <p:nvPr/>
          </p:nvSpPr>
          <p:spPr>
            <a:xfrm>
              <a:off x="8168038" y="5746552"/>
              <a:ext cx="923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8E7EF0"/>
                  </a:solidFill>
                </a:rPr>
                <a:t>数据</a:t>
              </a:r>
            </a:p>
          </p:txBody>
        </p:sp>
        <p:sp>
          <p:nvSpPr>
            <p:cNvPr id="26" name="gear-symbol_45312">
              <a:extLst>
                <a:ext uri="{FF2B5EF4-FFF2-40B4-BE49-F238E27FC236}">
                  <a16:creationId xmlns:a16="http://schemas.microsoft.com/office/drawing/2014/main" id="{73576FA7-C61A-FD89-476F-2D4EB5611726}"/>
                </a:ext>
              </a:extLst>
            </p:cNvPr>
            <p:cNvSpPr/>
            <p:nvPr/>
          </p:nvSpPr>
          <p:spPr>
            <a:xfrm>
              <a:off x="9732456" y="5046905"/>
              <a:ext cx="609685" cy="603317"/>
            </a:xfrm>
            <a:custGeom>
              <a:avLst/>
              <a:gdLst>
                <a:gd name="T0" fmla="*/ 6548 w 7681"/>
                <a:gd name="T1" fmla="*/ 2837 h 7613"/>
                <a:gd name="T2" fmla="*/ 6019 w 7681"/>
                <a:gd name="T3" fmla="*/ 1930 h 7613"/>
                <a:gd name="T4" fmla="*/ 6579 w 7681"/>
                <a:gd name="T5" fmla="*/ 953 h 7613"/>
                <a:gd name="T6" fmla="*/ 4914 w 7681"/>
                <a:gd name="T7" fmla="*/ 0 h 7613"/>
                <a:gd name="T8" fmla="*/ 4354 w 7681"/>
                <a:gd name="T9" fmla="*/ 977 h 7613"/>
                <a:gd name="T10" fmla="*/ 3305 w 7681"/>
                <a:gd name="T11" fmla="*/ 981 h 7613"/>
                <a:gd name="T12" fmla="*/ 2738 w 7681"/>
                <a:gd name="T13" fmla="*/ 8 h 7613"/>
                <a:gd name="T14" fmla="*/ 1080 w 7681"/>
                <a:gd name="T15" fmla="*/ 974 h 7613"/>
                <a:gd name="T16" fmla="*/ 1647 w 7681"/>
                <a:gd name="T17" fmla="*/ 1946 h 7613"/>
                <a:gd name="T18" fmla="*/ 1343 w 7681"/>
                <a:gd name="T19" fmla="*/ 2377 h 7613"/>
                <a:gd name="T20" fmla="*/ 1126 w 7681"/>
                <a:gd name="T21" fmla="*/ 2857 h 7613"/>
                <a:gd name="T22" fmla="*/ 0 w 7681"/>
                <a:gd name="T23" fmla="*/ 2861 h 7613"/>
                <a:gd name="T24" fmla="*/ 7 w 7681"/>
                <a:gd name="T25" fmla="*/ 4780 h 7613"/>
                <a:gd name="T26" fmla="*/ 1133 w 7681"/>
                <a:gd name="T27" fmla="*/ 4776 h 7613"/>
                <a:gd name="T28" fmla="*/ 1662 w 7681"/>
                <a:gd name="T29" fmla="*/ 5682 h 7613"/>
                <a:gd name="T30" fmla="*/ 1102 w 7681"/>
                <a:gd name="T31" fmla="*/ 6660 h 7613"/>
                <a:gd name="T32" fmla="*/ 2767 w 7681"/>
                <a:gd name="T33" fmla="*/ 7613 h 7613"/>
                <a:gd name="T34" fmla="*/ 3327 w 7681"/>
                <a:gd name="T35" fmla="*/ 6635 h 7613"/>
                <a:gd name="T36" fmla="*/ 4376 w 7681"/>
                <a:gd name="T37" fmla="*/ 6632 h 7613"/>
                <a:gd name="T38" fmla="*/ 4942 w 7681"/>
                <a:gd name="T39" fmla="*/ 7605 h 7613"/>
                <a:gd name="T40" fmla="*/ 6600 w 7681"/>
                <a:gd name="T41" fmla="*/ 6639 h 7613"/>
                <a:gd name="T42" fmla="*/ 6034 w 7681"/>
                <a:gd name="T43" fmla="*/ 5667 h 7613"/>
                <a:gd name="T44" fmla="*/ 6338 w 7681"/>
                <a:gd name="T45" fmla="*/ 5236 h 7613"/>
                <a:gd name="T46" fmla="*/ 6555 w 7681"/>
                <a:gd name="T47" fmla="*/ 4755 h 7613"/>
                <a:gd name="T48" fmla="*/ 7681 w 7681"/>
                <a:gd name="T49" fmla="*/ 4751 h 7613"/>
                <a:gd name="T50" fmla="*/ 7674 w 7681"/>
                <a:gd name="T51" fmla="*/ 2832 h 7613"/>
                <a:gd name="T52" fmla="*/ 6548 w 7681"/>
                <a:gd name="T53" fmla="*/ 2837 h 7613"/>
                <a:gd name="T54" fmla="*/ 5516 w 7681"/>
                <a:gd name="T55" fmla="*/ 4766 h 7613"/>
                <a:gd name="T56" fmla="*/ 2881 w 7681"/>
                <a:gd name="T57" fmla="*/ 5482 h 7613"/>
                <a:gd name="T58" fmla="*/ 2164 w 7681"/>
                <a:gd name="T59" fmla="*/ 2847 h 7613"/>
                <a:gd name="T60" fmla="*/ 4800 w 7681"/>
                <a:gd name="T61" fmla="*/ 2130 h 7613"/>
                <a:gd name="T62" fmla="*/ 5516 w 7681"/>
                <a:gd name="T63" fmla="*/ 4766 h 7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81" h="7613">
                  <a:moveTo>
                    <a:pt x="6548" y="2837"/>
                  </a:moveTo>
                  <a:cubicBezTo>
                    <a:pt x="6430" y="2508"/>
                    <a:pt x="6252" y="2200"/>
                    <a:pt x="6019" y="1930"/>
                  </a:cubicBezTo>
                  <a:lnTo>
                    <a:pt x="6579" y="953"/>
                  </a:lnTo>
                  <a:lnTo>
                    <a:pt x="4914" y="0"/>
                  </a:lnTo>
                  <a:lnTo>
                    <a:pt x="4354" y="977"/>
                  </a:lnTo>
                  <a:cubicBezTo>
                    <a:pt x="4004" y="914"/>
                    <a:pt x="3648" y="916"/>
                    <a:pt x="3305" y="981"/>
                  </a:cubicBezTo>
                  <a:lnTo>
                    <a:pt x="2738" y="8"/>
                  </a:lnTo>
                  <a:lnTo>
                    <a:pt x="1080" y="974"/>
                  </a:lnTo>
                  <a:lnTo>
                    <a:pt x="1647" y="1946"/>
                  </a:lnTo>
                  <a:cubicBezTo>
                    <a:pt x="1535" y="2078"/>
                    <a:pt x="1432" y="2221"/>
                    <a:pt x="1343" y="2377"/>
                  </a:cubicBezTo>
                  <a:cubicBezTo>
                    <a:pt x="1254" y="2533"/>
                    <a:pt x="1183" y="2693"/>
                    <a:pt x="1126" y="2857"/>
                  </a:cubicBezTo>
                  <a:lnTo>
                    <a:pt x="0" y="2861"/>
                  </a:lnTo>
                  <a:lnTo>
                    <a:pt x="7" y="4780"/>
                  </a:lnTo>
                  <a:lnTo>
                    <a:pt x="1133" y="4776"/>
                  </a:lnTo>
                  <a:cubicBezTo>
                    <a:pt x="1251" y="5105"/>
                    <a:pt x="1429" y="5412"/>
                    <a:pt x="1662" y="5682"/>
                  </a:cubicBezTo>
                  <a:lnTo>
                    <a:pt x="1102" y="6660"/>
                  </a:lnTo>
                  <a:lnTo>
                    <a:pt x="2767" y="7613"/>
                  </a:lnTo>
                  <a:lnTo>
                    <a:pt x="3327" y="6635"/>
                  </a:lnTo>
                  <a:cubicBezTo>
                    <a:pt x="3677" y="6699"/>
                    <a:pt x="4033" y="6697"/>
                    <a:pt x="4376" y="6632"/>
                  </a:cubicBezTo>
                  <a:lnTo>
                    <a:pt x="4942" y="7605"/>
                  </a:lnTo>
                  <a:lnTo>
                    <a:pt x="6600" y="6639"/>
                  </a:lnTo>
                  <a:lnTo>
                    <a:pt x="6034" y="5667"/>
                  </a:lnTo>
                  <a:cubicBezTo>
                    <a:pt x="6146" y="5534"/>
                    <a:pt x="6249" y="5391"/>
                    <a:pt x="6338" y="5236"/>
                  </a:cubicBezTo>
                  <a:cubicBezTo>
                    <a:pt x="6427" y="5080"/>
                    <a:pt x="6498" y="4919"/>
                    <a:pt x="6555" y="4755"/>
                  </a:cubicBezTo>
                  <a:lnTo>
                    <a:pt x="7681" y="4751"/>
                  </a:lnTo>
                  <a:lnTo>
                    <a:pt x="7674" y="2832"/>
                  </a:lnTo>
                  <a:lnTo>
                    <a:pt x="6548" y="2837"/>
                  </a:lnTo>
                  <a:close/>
                  <a:moveTo>
                    <a:pt x="5516" y="4766"/>
                  </a:moveTo>
                  <a:cubicBezTo>
                    <a:pt x="4987" y="5691"/>
                    <a:pt x="3807" y="6012"/>
                    <a:pt x="2881" y="5482"/>
                  </a:cubicBezTo>
                  <a:cubicBezTo>
                    <a:pt x="1955" y="4953"/>
                    <a:pt x="1634" y="3773"/>
                    <a:pt x="2164" y="2847"/>
                  </a:cubicBezTo>
                  <a:cubicBezTo>
                    <a:pt x="2694" y="1921"/>
                    <a:pt x="3874" y="1600"/>
                    <a:pt x="4800" y="2130"/>
                  </a:cubicBezTo>
                  <a:cubicBezTo>
                    <a:pt x="5725" y="2660"/>
                    <a:pt x="6046" y="3840"/>
                    <a:pt x="5516" y="4766"/>
                  </a:cubicBezTo>
                  <a:close/>
                </a:path>
              </a:pathLst>
            </a:custGeom>
            <a:solidFill>
              <a:srgbClr val="8E7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0EC1801-BCB9-63F9-B5C7-A4AB915BD33F}"/>
                </a:ext>
              </a:extLst>
            </p:cNvPr>
            <p:cNvSpPr txBox="1"/>
            <p:nvPr/>
          </p:nvSpPr>
          <p:spPr>
            <a:xfrm>
              <a:off x="9575335" y="5746552"/>
              <a:ext cx="9239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8E7EF0"/>
                  </a:solidFill>
                </a:rPr>
                <a:t>算法</a:t>
              </a:r>
            </a:p>
          </p:txBody>
        </p:sp>
        <p:sp>
          <p:nvSpPr>
            <p:cNvPr id="30" name="function_262049">
              <a:extLst>
                <a:ext uri="{FF2B5EF4-FFF2-40B4-BE49-F238E27FC236}">
                  <a16:creationId xmlns:a16="http://schemas.microsoft.com/office/drawing/2014/main" id="{28AAD465-4356-954F-9BC5-33C1CD929AC7}"/>
                </a:ext>
              </a:extLst>
            </p:cNvPr>
            <p:cNvSpPr/>
            <p:nvPr/>
          </p:nvSpPr>
          <p:spPr>
            <a:xfrm>
              <a:off x="11139754" y="5046905"/>
              <a:ext cx="609685" cy="608764"/>
            </a:xfrm>
            <a:custGeom>
              <a:avLst/>
              <a:gdLst>
                <a:gd name="connsiteX0" fmla="*/ 317000 w 607639"/>
                <a:gd name="connsiteY0" fmla="*/ 336343 h 606722"/>
                <a:gd name="connsiteX1" fmla="*/ 331014 w 607639"/>
                <a:gd name="connsiteY1" fmla="*/ 342143 h 606722"/>
                <a:gd name="connsiteX2" fmla="*/ 356638 w 607639"/>
                <a:gd name="connsiteY2" fmla="*/ 367742 h 606722"/>
                <a:gd name="connsiteX3" fmla="*/ 382262 w 607639"/>
                <a:gd name="connsiteY3" fmla="*/ 342143 h 606722"/>
                <a:gd name="connsiteX4" fmla="*/ 410289 w 607639"/>
                <a:gd name="connsiteY4" fmla="*/ 342143 h 606722"/>
                <a:gd name="connsiteX5" fmla="*/ 410289 w 607639"/>
                <a:gd name="connsiteY5" fmla="*/ 370142 h 606722"/>
                <a:gd name="connsiteX6" fmla="*/ 384665 w 607639"/>
                <a:gd name="connsiteY6" fmla="*/ 395652 h 606722"/>
                <a:gd name="connsiteX7" fmla="*/ 410289 w 607639"/>
                <a:gd name="connsiteY7" fmla="*/ 421250 h 606722"/>
                <a:gd name="connsiteX8" fmla="*/ 410289 w 607639"/>
                <a:gd name="connsiteY8" fmla="*/ 449249 h 606722"/>
                <a:gd name="connsiteX9" fmla="*/ 382262 w 607639"/>
                <a:gd name="connsiteY9" fmla="*/ 449249 h 606722"/>
                <a:gd name="connsiteX10" fmla="*/ 356638 w 607639"/>
                <a:gd name="connsiteY10" fmla="*/ 423650 h 606722"/>
                <a:gd name="connsiteX11" fmla="*/ 331014 w 607639"/>
                <a:gd name="connsiteY11" fmla="*/ 449249 h 606722"/>
                <a:gd name="connsiteX12" fmla="*/ 302987 w 607639"/>
                <a:gd name="connsiteY12" fmla="*/ 449249 h 606722"/>
                <a:gd name="connsiteX13" fmla="*/ 302987 w 607639"/>
                <a:gd name="connsiteY13" fmla="*/ 421250 h 606722"/>
                <a:gd name="connsiteX14" fmla="*/ 328611 w 607639"/>
                <a:gd name="connsiteY14" fmla="*/ 395652 h 606722"/>
                <a:gd name="connsiteX15" fmla="*/ 302987 w 607639"/>
                <a:gd name="connsiteY15" fmla="*/ 370142 h 606722"/>
                <a:gd name="connsiteX16" fmla="*/ 302987 w 607639"/>
                <a:gd name="connsiteY16" fmla="*/ 342143 h 606722"/>
                <a:gd name="connsiteX17" fmla="*/ 317000 w 607639"/>
                <a:gd name="connsiteY17" fmla="*/ 336343 h 606722"/>
                <a:gd name="connsiteX18" fmla="*/ 366346 w 607639"/>
                <a:gd name="connsiteY18" fmla="*/ 85666 h 606722"/>
                <a:gd name="connsiteX19" fmla="*/ 383080 w 607639"/>
                <a:gd name="connsiteY19" fmla="*/ 85666 h 606722"/>
                <a:gd name="connsiteX20" fmla="*/ 402929 w 607639"/>
                <a:gd name="connsiteY20" fmla="*/ 105484 h 606722"/>
                <a:gd name="connsiteX21" fmla="*/ 383080 w 607639"/>
                <a:gd name="connsiteY21" fmla="*/ 125213 h 606722"/>
                <a:gd name="connsiteX22" fmla="*/ 366346 w 607639"/>
                <a:gd name="connsiteY22" fmla="*/ 125213 h 606722"/>
                <a:gd name="connsiteX23" fmla="*/ 337595 w 607639"/>
                <a:gd name="connsiteY23" fmla="*/ 132589 h 606722"/>
                <a:gd name="connsiteX24" fmla="*/ 316322 w 607639"/>
                <a:gd name="connsiteY24" fmla="*/ 152407 h 606722"/>
                <a:gd name="connsiteX25" fmla="*/ 308489 w 607639"/>
                <a:gd name="connsiteY25" fmla="*/ 170714 h 606722"/>
                <a:gd name="connsiteX26" fmla="*/ 258376 w 607639"/>
                <a:gd name="connsiteY26" fmla="*/ 379201 h 606722"/>
                <a:gd name="connsiteX27" fmla="*/ 245292 w 607639"/>
                <a:gd name="connsiteY27" fmla="*/ 409772 h 606722"/>
                <a:gd name="connsiteX28" fmla="*/ 223395 w 607639"/>
                <a:gd name="connsiteY28" fmla="*/ 433766 h 606722"/>
                <a:gd name="connsiteX29" fmla="*/ 162067 w 607639"/>
                <a:gd name="connsiteY29" fmla="*/ 455006 h 606722"/>
                <a:gd name="connsiteX30" fmla="*/ 145244 w 607639"/>
                <a:gd name="connsiteY30" fmla="*/ 455006 h 606722"/>
                <a:gd name="connsiteX31" fmla="*/ 125395 w 607639"/>
                <a:gd name="connsiteY31" fmla="*/ 435277 h 606722"/>
                <a:gd name="connsiteX32" fmla="*/ 145244 w 607639"/>
                <a:gd name="connsiteY32" fmla="*/ 415459 h 606722"/>
                <a:gd name="connsiteX33" fmla="*/ 162067 w 607639"/>
                <a:gd name="connsiteY33" fmla="*/ 415459 h 606722"/>
                <a:gd name="connsiteX34" fmla="*/ 190729 w 607639"/>
                <a:gd name="connsiteY34" fmla="*/ 408083 h 606722"/>
                <a:gd name="connsiteX35" fmla="*/ 212002 w 607639"/>
                <a:gd name="connsiteY35" fmla="*/ 388354 h 606722"/>
                <a:gd name="connsiteX36" fmla="*/ 219835 w 607639"/>
                <a:gd name="connsiteY36" fmla="*/ 369958 h 606722"/>
                <a:gd name="connsiteX37" fmla="*/ 269948 w 607639"/>
                <a:gd name="connsiteY37" fmla="*/ 161560 h 606722"/>
                <a:gd name="connsiteX38" fmla="*/ 283032 w 607639"/>
                <a:gd name="connsiteY38" fmla="*/ 130900 h 606722"/>
                <a:gd name="connsiteX39" fmla="*/ 304929 w 607639"/>
                <a:gd name="connsiteY39" fmla="*/ 106906 h 606722"/>
                <a:gd name="connsiteX40" fmla="*/ 366346 w 607639"/>
                <a:gd name="connsiteY40" fmla="*/ 85666 h 606722"/>
                <a:gd name="connsiteX41" fmla="*/ 303775 w 607639"/>
                <a:gd name="connsiteY41" fmla="*/ 40436 h 606722"/>
                <a:gd name="connsiteX42" fmla="*/ 156738 w 607639"/>
                <a:gd name="connsiteY42" fmla="*/ 85405 h 606722"/>
                <a:gd name="connsiteX43" fmla="*/ 61236 w 607639"/>
                <a:gd name="connsiteY43" fmla="*/ 201115 h 606722"/>
                <a:gd name="connsiteX44" fmla="*/ 40497 w 607639"/>
                <a:gd name="connsiteY44" fmla="*/ 303317 h 606722"/>
                <a:gd name="connsiteX45" fmla="*/ 85534 w 607639"/>
                <a:gd name="connsiteY45" fmla="*/ 450220 h 606722"/>
                <a:gd name="connsiteX46" fmla="*/ 201419 w 607639"/>
                <a:gd name="connsiteY46" fmla="*/ 545579 h 606722"/>
                <a:gd name="connsiteX47" fmla="*/ 303775 w 607639"/>
                <a:gd name="connsiteY47" fmla="*/ 566286 h 606722"/>
                <a:gd name="connsiteX48" fmla="*/ 450901 w 607639"/>
                <a:gd name="connsiteY48" fmla="*/ 521317 h 606722"/>
                <a:gd name="connsiteX49" fmla="*/ 546403 w 607639"/>
                <a:gd name="connsiteY49" fmla="*/ 405518 h 606722"/>
                <a:gd name="connsiteX50" fmla="*/ 567142 w 607639"/>
                <a:gd name="connsiteY50" fmla="*/ 303317 h 606722"/>
                <a:gd name="connsiteX51" fmla="*/ 522105 w 607639"/>
                <a:gd name="connsiteY51" fmla="*/ 156502 h 606722"/>
                <a:gd name="connsiteX52" fmla="*/ 406131 w 607639"/>
                <a:gd name="connsiteY52" fmla="*/ 61143 h 606722"/>
                <a:gd name="connsiteX53" fmla="*/ 303775 w 607639"/>
                <a:gd name="connsiteY53" fmla="*/ 40436 h 606722"/>
                <a:gd name="connsiteX54" fmla="*/ 303775 w 607639"/>
                <a:gd name="connsiteY54" fmla="*/ 0 h 606722"/>
                <a:gd name="connsiteX55" fmla="*/ 473597 w 607639"/>
                <a:gd name="connsiteY55" fmla="*/ 51901 h 606722"/>
                <a:gd name="connsiteX56" fmla="*/ 583697 w 607639"/>
                <a:gd name="connsiteY56" fmla="*/ 185385 h 606722"/>
                <a:gd name="connsiteX57" fmla="*/ 607639 w 607639"/>
                <a:gd name="connsiteY57" fmla="*/ 303317 h 606722"/>
                <a:gd name="connsiteX58" fmla="*/ 555660 w 607639"/>
                <a:gd name="connsiteY58" fmla="*/ 472882 h 606722"/>
                <a:gd name="connsiteX59" fmla="*/ 421974 w 607639"/>
                <a:gd name="connsiteY59" fmla="*/ 582816 h 606722"/>
                <a:gd name="connsiteX60" fmla="*/ 303775 w 607639"/>
                <a:gd name="connsiteY60" fmla="*/ 606722 h 606722"/>
                <a:gd name="connsiteX61" fmla="*/ 134042 w 607639"/>
                <a:gd name="connsiteY61" fmla="*/ 554821 h 606722"/>
                <a:gd name="connsiteX62" fmla="*/ 23942 w 607639"/>
                <a:gd name="connsiteY62" fmla="*/ 421337 h 606722"/>
                <a:gd name="connsiteX63" fmla="*/ 0 w 607639"/>
                <a:gd name="connsiteY63" fmla="*/ 303317 h 606722"/>
                <a:gd name="connsiteX64" fmla="*/ 51979 w 607639"/>
                <a:gd name="connsiteY64" fmla="*/ 133840 h 606722"/>
                <a:gd name="connsiteX65" fmla="*/ 185665 w 607639"/>
                <a:gd name="connsiteY65" fmla="*/ 23906 h 606722"/>
                <a:gd name="connsiteX66" fmla="*/ 303775 w 607639"/>
                <a:gd name="connsiteY66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607639" h="606722">
                  <a:moveTo>
                    <a:pt x="317000" y="336343"/>
                  </a:moveTo>
                  <a:cubicBezTo>
                    <a:pt x="322072" y="336343"/>
                    <a:pt x="327143" y="338277"/>
                    <a:pt x="331014" y="342143"/>
                  </a:cubicBezTo>
                  <a:lnTo>
                    <a:pt x="356638" y="367742"/>
                  </a:lnTo>
                  <a:lnTo>
                    <a:pt x="382262" y="342143"/>
                  </a:lnTo>
                  <a:cubicBezTo>
                    <a:pt x="390003" y="334410"/>
                    <a:pt x="402549" y="334410"/>
                    <a:pt x="410289" y="342143"/>
                  </a:cubicBezTo>
                  <a:cubicBezTo>
                    <a:pt x="418030" y="349876"/>
                    <a:pt x="418030" y="362409"/>
                    <a:pt x="410289" y="370142"/>
                  </a:cubicBezTo>
                  <a:lnTo>
                    <a:pt x="384665" y="395652"/>
                  </a:lnTo>
                  <a:lnTo>
                    <a:pt x="410289" y="421250"/>
                  </a:lnTo>
                  <a:cubicBezTo>
                    <a:pt x="418030" y="428983"/>
                    <a:pt x="418030" y="441516"/>
                    <a:pt x="410289" y="449249"/>
                  </a:cubicBezTo>
                  <a:cubicBezTo>
                    <a:pt x="402549" y="456982"/>
                    <a:pt x="390003" y="456982"/>
                    <a:pt x="382262" y="449249"/>
                  </a:cubicBezTo>
                  <a:lnTo>
                    <a:pt x="356638" y="423650"/>
                  </a:lnTo>
                  <a:lnTo>
                    <a:pt x="331014" y="449249"/>
                  </a:lnTo>
                  <a:cubicBezTo>
                    <a:pt x="323273" y="456982"/>
                    <a:pt x="310727" y="456982"/>
                    <a:pt x="302987" y="449249"/>
                  </a:cubicBezTo>
                  <a:cubicBezTo>
                    <a:pt x="295246" y="441516"/>
                    <a:pt x="295246" y="428983"/>
                    <a:pt x="302987" y="421250"/>
                  </a:cubicBezTo>
                  <a:lnTo>
                    <a:pt x="328611" y="395652"/>
                  </a:lnTo>
                  <a:lnTo>
                    <a:pt x="302987" y="370142"/>
                  </a:lnTo>
                  <a:cubicBezTo>
                    <a:pt x="295246" y="362409"/>
                    <a:pt x="295246" y="349876"/>
                    <a:pt x="302987" y="342143"/>
                  </a:cubicBezTo>
                  <a:cubicBezTo>
                    <a:pt x="306857" y="338277"/>
                    <a:pt x="311929" y="336343"/>
                    <a:pt x="317000" y="336343"/>
                  </a:cubicBezTo>
                  <a:close/>
                  <a:moveTo>
                    <a:pt x="366346" y="85666"/>
                  </a:moveTo>
                  <a:lnTo>
                    <a:pt x="383080" y="85666"/>
                  </a:lnTo>
                  <a:cubicBezTo>
                    <a:pt x="394028" y="85666"/>
                    <a:pt x="402929" y="94553"/>
                    <a:pt x="402929" y="105484"/>
                  </a:cubicBezTo>
                  <a:cubicBezTo>
                    <a:pt x="402929" y="116415"/>
                    <a:pt x="394028" y="125213"/>
                    <a:pt x="383080" y="125213"/>
                  </a:cubicBezTo>
                  <a:lnTo>
                    <a:pt x="366346" y="125213"/>
                  </a:lnTo>
                  <a:cubicBezTo>
                    <a:pt x="355932" y="125213"/>
                    <a:pt x="346229" y="127879"/>
                    <a:pt x="337595" y="132589"/>
                  </a:cubicBezTo>
                  <a:cubicBezTo>
                    <a:pt x="329050" y="137299"/>
                    <a:pt x="321752" y="144142"/>
                    <a:pt x="316322" y="152407"/>
                  </a:cubicBezTo>
                  <a:cubicBezTo>
                    <a:pt x="312762" y="157917"/>
                    <a:pt x="310091" y="164049"/>
                    <a:pt x="308489" y="170714"/>
                  </a:cubicBezTo>
                  <a:lnTo>
                    <a:pt x="258376" y="379201"/>
                  </a:lnTo>
                  <a:cubicBezTo>
                    <a:pt x="255706" y="390309"/>
                    <a:pt x="251256" y="400618"/>
                    <a:pt x="245292" y="409772"/>
                  </a:cubicBezTo>
                  <a:cubicBezTo>
                    <a:pt x="239328" y="419014"/>
                    <a:pt x="231851" y="427101"/>
                    <a:pt x="223395" y="433766"/>
                  </a:cubicBezTo>
                  <a:cubicBezTo>
                    <a:pt x="206394" y="447186"/>
                    <a:pt x="184943" y="455006"/>
                    <a:pt x="162067" y="455006"/>
                  </a:cubicBezTo>
                  <a:lnTo>
                    <a:pt x="145244" y="455006"/>
                  </a:lnTo>
                  <a:cubicBezTo>
                    <a:pt x="134296" y="455006"/>
                    <a:pt x="125395" y="446208"/>
                    <a:pt x="125395" y="435277"/>
                  </a:cubicBezTo>
                  <a:cubicBezTo>
                    <a:pt x="125395" y="424346"/>
                    <a:pt x="134296" y="415459"/>
                    <a:pt x="145244" y="415459"/>
                  </a:cubicBezTo>
                  <a:lnTo>
                    <a:pt x="162067" y="415459"/>
                  </a:lnTo>
                  <a:cubicBezTo>
                    <a:pt x="172392" y="415459"/>
                    <a:pt x="182095" y="412793"/>
                    <a:pt x="190729" y="408083"/>
                  </a:cubicBezTo>
                  <a:cubicBezTo>
                    <a:pt x="199274" y="403373"/>
                    <a:pt x="206661" y="396619"/>
                    <a:pt x="212002" y="388354"/>
                  </a:cubicBezTo>
                  <a:cubicBezTo>
                    <a:pt x="215562" y="382844"/>
                    <a:pt x="218233" y="376623"/>
                    <a:pt x="219835" y="369958"/>
                  </a:cubicBezTo>
                  <a:lnTo>
                    <a:pt x="269948" y="161560"/>
                  </a:lnTo>
                  <a:cubicBezTo>
                    <a:pt x="272618" y="150452"/>
                    <a:pt x="277158" y="140143"/>
                    <a:pt x="283032" y="130900"/>
                  </a:cubicBezTo>
                  <a:cubicBezTo>
                    <a:pt x="288996" y="121658"/>
                    <a:pt x="296473" y="113571"/>
                    <a:pt x="304929" y="106906"/>
                  </a:cubicBezTo>
                  <a:cubicBezTo>
                    <a:pt x="321930" y="93486"/>
                    <a:pt x="343381" y="85666"/>
                    <a:pt x="366346" y="85666"/>
                  </a:cubicBezTo>
                  <a:close/>
                  <a:moveTo>
                    <a:pt x="303775" y="40436"/>
                  </a:moveTo>
                  <a:cubicBezTo>
                    <a:pt x="249304" y="40436"/>
                    <a:pt x="198749" y="57055"/>
                    <a:pt x="156738" y="85405"/>
                  </a:cubicBezTo>
                  <a:cubicBezTo>
                    <a:pt x="114639" y="113755"/>
                    <a:pt x="81173" y="154013"/>
                    <a:pt x="61236" y="201115"/>
                  </a:cubicBezTo>
                  <a:cubicBezTo>
                    <a:pt x="47885" y="232575"/>
                    <a:pt x="40497" y="267057"/>
                    <a:pt x="40497" y="303317"/>
                  </a:cubicBezTo>
                  <a:cubicBezTo>
                    <a:pt x="40497" y="357794"/>
                    <a:pt x="57141" y="408184"/>
                    <a:pt x="85534" y="450220"/>
                  </a:cubicBezTo>
                  <a:cubicBezTo>
                    <a:pt x="113927" y="492167"/>
                    <a:pt x="154246" y="525583"/>
                    <a:pt x="201419" y="545579"/>
                  </a:cubicBezTo>
                  <a:cubicBezTo>
                    <a:pt x="232927" y="558909"/>
                    <a:pt x="267461" y="566286"/>
                    <a:pt x="303775" y="566286"/>
                  </a:cubicBezTo>
                  <a:cubicBezTo>
                    <a:pt x="358335" y="566197"/>
                    <a:pt x="408801" y="549667"/>
                    <a:pt x="450901" y="521317"/>
                  </a:cubicBezTo>
                  <a:cubicBezTo>
                    <a:pt x="492911" y="492878"/>
                    <a:pt x="526377" y="452709"/>
                    <a:pt x="546403" y="405518"/>
                  </a:cubicBezTo>
                  <a:cubicBezTo>
                    <a:pt x="559754" y="374147"/>
                    <a:pt x="567142" y="339665"/>
                    <a:pt x="567142" y="303317"/>
                  </a:cubicBezTo>
                  <a:cubicBezTo>
                    <a:pt x="567053" y="248928"/>
                    <a:pt x="550498" y="198449"/>
                    <a:pt x="522105" y="156502"/>
                  </a:cubicBezTo>
                  <a:cubicBezTo>
                    <a:pt x="493623" y="114466"/>
                    <a:pt x="453393" y="81139"/>
                    <a:pt x="406131" y="61143"/>
                  </a:cubicBezTo>
                  <a:cubicBezTo>
                    <a:pt x="374712" y="47813"/>
                    <a:pt x="340178" y="40436"/>
                    <a:pt x="303775" y="40436"/>
                  </a:cubicBezTo>
                  <a:close/>
                  <a:moveTo>
                    <a:pt x="303775" y="0"/>
                  </a:moveTo>
                  <a:cubicBezTo>
                    <a:pt x="366613" y="0"/>
                    <a:pt x="425089" y="19196"/>
                    <a:pt x="473597" y="51901"/>
                  </a:cubicBezTo>
                  <a:cubicBezTo>
                    <a:pt x="522016" y="84605"/>
                    <a:pt x="560555" y="130907"/>
                    <a:pt x="583697" y="185385"/>
                  </a:cubicBezTo>
                  <a:cubicBezTo>
                    <a:pt x="599094" y="221644"/>
                    <a:pt x="607639" y="261547"/>
                    <a:pt x="607639" y="303317"/>
                  </a:cubicBezTo>
                  <a:cubicBezTo>
                    <a:pt x="607639" y="366059"/>
                    <a:pt x="588414" y="424448"/>
                    <a:pt x="555660" y="472882"/>
                  </a:cubicBezTo>
                  <a:cubicBezTo>
                    <a:pt x="522817" y="521228"/>
                    <a:pt x="476534" y="559709"/>
                    <a:pt x="421974" y="582816"/>
                  </a:cubicBezTo>
                  <a:cubicBezTo>
                    <a:pt x="385660" y="598190"/>
                    <a:pt x="345607" y="606722"/>
                    <a:pt x="303775" y="606722"/>
                  </a:cubicBezTo>
                  <a:cubicBezTo>
                    <a:pt x="241026" y="606722"/>
                    <a:pt x="182461" y="587526"/>
                    <a:pt x="134042" y="554821"/>
                  </a:cubicBezTo>
                  <a:cubicBezTo>
                    <a:pt x="85534" y="522028"/>
                    <a:pt x="46995" y="475815"/>
                    <a:pt x="23942" y="421337"/>
                  </a:cubicBezTo>
                  <a:cubicBezTo>
                    <a:pt x="8545" y="385078"/>
                    <a:pt x="0" y="345086"/>
                    <a:pt x="0" y="303317"/>
                  </a:cubicBezTo>
                  <a:cubicBezTo>
                    <a:pt x="0" y="240663"/>
                    <a:pt x="19225" y="182185"/>
                    <a:pt x="51979" y="133840"/>
                  </a:cubicBezTo>
                  <a:cubicBezTo>
                    <a:pt x="84733" y="85405"/>
                    <a:pt x="131105" y="46924"/>
                    <a:pt x="185665" y="23906"/>
                  </a:cubicBezTo>
                  <a:cubicBezTo>
                    <a:pt x="221979" y="8532"/>
                    <a:pt x="261943" y="0"/>
                    <a:pt x="303775" y="0"/>
                  </a:cubicBezTo>
                  <a:close/>
                </a:path>
              </a:pathLst>
            </a:custGeom>
            <a:solidFill>
              <a:srgbClr val="8E7E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485DC50-453D-E163-4955-8672A783ABE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0947" y="5351287"/>
              <a:ext cx="360000" cy="0"/>
            </a:xfrm>
            <a:prstGeom prst="straightConnector1">
              <a:avLst/>
            </a:prstGeom>
            <a:ln w="57150">
              <a:solidFill>
                <a:srgbClr val="8E7E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D72AD6C7-5D1A-820E-B897-CC55FFFE2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153081" y="2721603"/>
              <a:ext cx="3724979" cy="115834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058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50827;#114223;#67564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1961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ahdyqqc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1524</Words>
  <Application>Microsoft Office PowerPoint</Application>
  <PresentationFormat>宽屏</PresentationFormat>
  <Paragraphs>222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-apple-system</vt:lpstr>
      <vt:lpstr>方正超粗黑简体</vt:lpstr>
      <vt:lpstr>微软雅黑</vt:lpstr>
      <vt:lpstr>Arial</vt:lpstr>
      <vt:lpstr>Cambria Math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whales wood</dc:creator>
  <cp:lastModifiedBy>woodwhales</cp:lastModifiedBy>
  <cp:revision>906</cp:revision>
  <dcterms:created xsi:type="dcterms:W3CDTF">2023-11-30T14:03:38Z</dcterms:created>
  <dcterms:modified xsi:type="dcterms:W3CDTF">2024-01-10T02:57:56Z</dcterms:modified>
</cp:coreProperties>
</file>