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8" r:id="rId5"/>
    <p:sldId id="259" r:id="rId6"/>
    <p:sldId id="260" r:id="rId7"/>
    <p:sldId id="261" r:id="rId8"/>
    <p:sldId id="268" r:id="rId9"/>
    <p:sldId id="262" r:id="rId10"/>
    <p:sldId id="263" r:id="rId11"/>
    <p:sldId id="264" r:id="rId12"/>
    <p:sldId id="265" r:id="rId13"/>
    <p:sldId id="266" r:id="rId14"/>
    <p:sldId id="267" r:id="rId15"/>
  </p:sldIdLst>
  <p:sldSz cx="12192000" cy="6858000"/>
  <p:notesSz cx="6858000" cy="9144000"/>
  <p:defaultTextStyle>
    <a:defPPr>
      <a:defRPr lang="zh-Hans-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7" autoAdjust="0"/>
    <p:restoredTop sz="94660"/>
  </p:normalViewPr>
  <p:slideViewPr>
    <p:cSldViewPr snapToGrid="0">
      <p:cViewPr varScale="1">
        <p:scale>
          <a:sx n="100" d="100"/>
          <a:sy n="100" d="100"/>
        </p:scale>
        <p:origin x="76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CBA253-3F51-ED6A-C49B-D87266B6FD3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Hans-HK" altLang="en-US"/>
          </a:p>
        </p:txBody>
      </p:sp>
      <p:sp>
        <p:nvSpPr>
          <p:cNvPr id="3" name="副标题 2">
            <a:extLst>
              <a:ext uri="{FF2B5EF4-FFF2-40B4-BE49-F238E27FC236}">
                <a16:creationId xmlns:a16="http://schemas.microsoft.com/office/drawing/2014/main" id="{D1935B5C-4E3F-3867-9626-50B538135C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Hans-HK" altLang="en-US"/>
          </a:p>
        </p:txBody>
      </p:sp>
      <p:sp>
        <p:nvSpPr>
          <p:cNvPr id="4" name="日期占位符 3">
            <a:extLst>
              <a:ext uri="{FF2B5EF4-FFF2-40B4-BE49-F238E27FC236}">
                <a16:creationId xmlns:a16="http://schemas.microsoft.com/office/drawing/2014/main" id="{A1B05C87-00C3-3F86-D1FC-077D290FEC29}"/>
              </a:ext>
            </a:extLst>
          </p:cNvPr>
          <p:cNvSpPr>
            <a:spLocks noGrp="1"/>
          </p:cNvSpPr>
          <p:nvPr>
            <p:ph type="dt" sz="half" idx="10"/>
          </p:nvPr>
        </p:nvSpPr>
        <p:spPr/>
        <p:txBody>
          <a:bodyPr/>
          <a:lstStyle/>
          <a:p>
            <a:fld id="{2B59CD0D-11DF-4523-AD99-9207F03CD5B6}" type="datetimeFigureOut">
              <a:rPr lang="zh-Hans-HK" altLang="en-US" smtClean="0"/>
              <a:t>16/9/2024</a:t>
            </a:fld>
            <a:endParaRPr lang="zh-Hans-HK" altLang="en-US"/>
          </a:p>
        </p:txBody>
      </p:sp>
      <p:sp>
        <p:nvSpPr>
          <p:cNvPr id="5" name="页脚占位符 4">
            <a:extLst>
              <a:ext uri="{FF2B5EF4-FFF2-40B4-BE49-F238E27FC236}">
                <a16:creationId xmlns:a16="http://schemas.microsoft.com/office/drawing/2014/main" id="{054909FA-E6B6-5C18-9FBE-D1ED5134BF8F}"/>
              </a:ext>
            </a:extLst>
          </p:cNvPr>
          <p:cNvSpPr>
            <a:spLocks noGrp="1"/>
          </p:cNvSpPr>
          <p:nvPr>
            <p:ph type="ftr" sz="quarter" idx="11"/>
          </p:nvPr>
        </p:nvSpPr>
        <p:spPr/>
        <p:txBody>
          <a:bodyPr/>
          <a:lstStyle/>
          <a:p>
            <a:endParaRPr lang="zh-Hans-HK" altLang="en-US"/>
          </a:p>
        </p:txBody>
      </p:sp>
      <p:sp>
        <p:nvSpPr>
          <p:cNvPr id="6" name="灯片编号占位符 5">
            <a:extLst>
              <a:ext uri="{FF2B5EF4-FFF2-40B4-BE49-F238E27FC236}">
                <a16:creationId xmlns:a16="http://schemas.microsoft.com/office/drawing/2014/main" id="{88CBCE41-D76F-6A37-FFC0-AFC6036360BF}"/>
              </a:ext>
            </a:extLst>
          </p:cNvPr>
          <p:cNvSpPr>
            <a:spLocks noGrp="1"/>
          </p:cNvSpPr>
          <p:nvPr>
            <p:ph type="sldNum" sz="quarter" idx="12"/>
          </p:nvPr>
        </p:nvSpPr>
        <p:spPr/>
        <p:txBody>
          <a:bodyPr/>
          <a:lstStyle/>
          <a:p>
            <a:fld id="{291B2BAD-EC87-4BE3-BF4F-03673055FC26}" type="slidenum">
              <a:rPr lang="zh-Hans-HK" altLang="en-US" smtClean="0"/>
              <a:t>‹#›</a:t>
            </a:fld>
            <a:endParaRPr lang="zh-Hans-HK" altLang="en-US"/>
          </a:p>
        </p:txBody>
      </p:sp>
    </p:spTree>
    <p:extLst>
      <p:ext uri="{BB962C8B-B14F-4D97-AF65-F5344CB8AC3E}">
        <p14:creationId xmlns:p14="http://schemas.microsoft.com/office/powerpoint/2010/main" val="1168396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A5424A-2574-DD6A-E9F2-AB189D8E7225}"/>
              </a:ext>
            </a:extLst>
          </p:cNvPr>
          <p:cNvSpPr>
            <a:spLocks noGrp="1"/>
          </p:cNvSpPr>
          <p:nvPr>
            <p:ph type="title"/>
          </p:nvPr>
        </p:nvSpPr>
        <p:spPr/>
        <p:txBody>
          <a:bodyPr/>
          <a:lstStyle/>
          <a:p>
            <a:r>
              <a:rPr lang="zh-CN" altLang="en-US"/>
              <a:t>单击此处编辑母版标题样式</a:t>
            </a:r>
            <a:endParaRPr lang="zh-Hans-HK" altLang="en-US"/>
          </a:p>
        </p:txBody>
      </p:sp>
      <p:sp>
        <p:nvSpPr>
          <p:cNvPr id="3" name="竖排文字占位符 2">
            <a:extLst>
              <a:ext uri="{FF2B5EF4-FFF2-40B4-BE49-F238E27FC236}">
                <a16:creationId xmlns:a16="http://schemas.microsoft.com/office/drawing/2014/main" id="{CF38A952-94E5-BF76-C48B-6C87638549C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Hans-HK" altLang="en-US"/>
          </a:p>
        </p:txBody>
      </p:sp>
      <p:sp>
        <p:nvSpPr>
          <p:cNvPr id="4" name="日期占位符 3">
            <a:extLst>
              <a:ext uri="{FF2B5EF4-FFF2-40B4-BE49-F238E27FC236}">
                <a16:creationId xmlns:a16="http://schemas.microsoft.com/office/drawing/2014/main" id="{8AF05845-99D9-711C-71C4-BB4501277864}"/>
              </a:ext>
            </a:extLst>
          </p:cNvPr>
          <p:cNvSpPr>
            <a:spLocks noGrp="1"/>
          </p:cNvSpPr>
          <p:nvPr>
            <p:ph type="dt" sz="half" idx="10"/>
          </p:nvPr>
        </p:nvSpPr>
        <p:spPr/>
        <p:txBody>
          <a:bodyPr/>
          <a:lstStyle/>
          <a:p>
            <a:fld id="{2B59CD0D-11DF-4523-AD99-9207F03CD5B6}" type="datetimeFigureOut">
              <a:rPr lang="zh-Hans-HK" altLang="en-US" smtClean="0"/>
              <a:t>16/9/2024</a:t>
            </a:fld>
            <a:endParaRPr lang="zh-Hans-HK" altLang="en-US"/>
          </a:p>
        </p:txBody>
      </p:sp>
      <p:sp>
        <p:nvSpPr>
          <p:cNvPr id="5" name="页脚占位符 4">
            <a:extLst>
              <a:ext uri="{FF2B5EF4-FFF2-40B4-BE49-F238E27FC236}">
                <a16:creationId xmlns:a16="http://schemas.microsoft.com/office/drawing/2014/main" id="{641ADB5B-A2E2-9478-FD46-DB54472425A8}"/>
              </a:ext>
            </a:extLst>
          </p:cNvPr>
          <p:cNvSpPr>
            <a:spLocks noGrp="1"/>
          </p:cNvSpPr>
          <p:nvPr>
            <p:ph type="ftr" sz="quarter" idx="11"/>
          </p:nvPr>
        </p:nvSpPr>
        <p:spPr/>
        <p:txBody>
          <a:bodyPr/>
          <a:lstStyle/>
          <a:p>
            <a:endParaRPr lang="zh-Hans-HK" altLang="en-US"/>
          </a:p>
        </p:txBody>
      </p:sp>
      <p:sp>
        <p:nvSpPr>
          <p:cNvPr id="6" name="灯片编号占位符 5">
            <a:extLst>
              <a:ext uri="{FF2B5EF4-FFF2-40B4-BE49-F238E27FC236}">
                <a16:creationId xmlns:a16="http://schemas.microsoft.com/office/drawing/2014/main" id="{3528108F-B9CF-3BC4-7135-568F420AAC72}"/>
              </a:ext>
            </a:extLst>
          </p:cNvPr>
          <p:cNvSpPr>
            <a:spLocks noGrp="1"/>
          </p:cNvSpPr>
          <p:nvPr>
            <p:ph type="sldNum" sz="quarter" idx="12"/>
          </p:nvPr>
        </p:nvSpPr>
        <p:spPr/>
        <p:txBody>
          <a:bodyPr/>
          <a:lstStyle/>
          <a:p>
            <a:fld id="{291B2BAD-EC87-4BE3-BF4F-03673055FC26}" type="slidenum">
              <a:rPr lang="zh-Hans-HK" altLang="en-US" smtClean="0"/>
              <a:t>‹#›</a:t>
            </a:fld>
            <a:endParaRPr lang="zh-Hans-HK" altLang="en-US"/>
          </a:p>
        </p:txBody>
      </p:sp>
    </p:spTree>
    <p:extLst>
      <p:ext uri="{BB962C8B-B14F-4D97-AF65-F5344CB8AC3E}">
        <p14:creationId xmlns:p14="http://schemas.microsoft.com/office/powerpoint/2010/main" val="223776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B327E4B-5662-B25D-B282-385962EAD4E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Hans-HK" altLang="en-US"/>
          </a:p>
        </p:txBody>
      </p:sp>
      <p:sp>
        <p:nvSpPr>
          <p:cNvPr id="3" name="竖排文字占位符 2">
            <a:extLst>
              <a:ext uri="{FF2B5EF4-FFF2-40B4-BE49-F238E27FC236}">
                <a16:creationId xmlns:a16="http://schemas.microsoft.com/office/drawing/2014/main" id="{76F1F091-CC55-B7BD-A7A9-58B45EB9C62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Hans-HK" altLang="en-US"/>
          </a:p>
        </p:txBody>
      </p:sp>
      <p:sp>
        <p:nvSpPr>
          <p:cNvPr id="4" name="日期占位符 3">
            <a:extLst>
              <a:ext uri="{FF2B5EF4-FFF2-40B4-BE49-F238E27FC236}">
                <a16:creationId xmlns:a16="http://schemas.microsoft.com/office/drawing/2014/main" id="{834D6526-34A3-5597-88A3-2FDFF5C6B0F3}"/>
              </a:ext>
            </a:extLst>
          </p:cNvPr>
          <p:cNvSpPr>
            <a:spLocks noGrp="1"/>
          </p:cNvSpPr>
          <p:nvPr>
            <p:ph type="dt" sz="half" idx="10"/>
          </p:nvPr>
        </p:nvSpPr>
        <p:spPr/>
        <p:txBody>
          <a:bodyPr/>
          <a:lstStyle/>
          <a:p>
            <a:fld id="{2B59CD0D-11DF-4523-AD99-9207F03CD5B6}" type="datetimeFigureOut">
              <a:rPr lang="zh-Hans-HK" altLang="en-US" smtClean="0"/>
              <a:t>16/9/2024</a:t>
            </a:fld>
            <a:endParaRPr lang="zh-Hans-HK" altLang="en-US"/>
          </a:p>
        </p:txBody>
      </p:sp>
      <p:sp>
        <p:nvSpPr>
          <p:cNvPr id="5" name="页脚占位符 4">
            <a:extLst>
              <a:ext uri="{FF2B5EF4-FFF2-40B4-BE49-F238E27FC236}">
                <a16:creationId xmlns:a16="http://schemas.microsoft.com/office/drawing/2014/main" id="{3404CBDC-2DB3-74C3-ADAD-EB22B23C0A5F}"/>
              </a:ext>
            </a:extLst>
          </p:cNvPr>
          <p:cNvSpPr>
            <a:spLocks noGrp="1"/>
          </p:cNvSpPr>
          <p:nvPr>
            <p:ph type="ftr" sz="quarter" idx="11"/>
          </p:nvPr>
        </p:nvSpPr>
        <p:spPr/>
        <p:txBody>
          <a:bodyPr/>
          <a:lstStyle/>
          <a:p>
            <a:endParaRPr lang="zh-Hans-HK" altLang="en-US"/>
          </a:p>
        </p:txBody>
      </p:sp>
      <p:sp>
        <p:nvSpPr>
          <p:cNvPr id="6" name="灯片编号占位符 5">
            <a:extLst>
              <a:ext uri="{FF2B5EF4-FFF2-40B4-BE49-F238E27FC236}">
                <a16:creationId xmlns:a16="http://schemas.microsoft.com/office/drawing/2014/main" id="{7A40EBB9-CF62-42FA-DB3D-21698418D4EF}"/>
              </a:ext>
            </a:extLst>
          </p:cNvPr>
          <p:cNvSpPr>
            <a:spLocks noGrp="1"/>
          </p:cNvSpPr>
          <p:nvPr>
            <p:ph type="sldNum" sz="quarter" idx="12"/>
          </p:nvPr>
        </p:nvSpPr>
        <p:spPr/>
        <p:txBody>
          <a:bodyPr/>
          <a:lstStyle/>
          <a:p>
            <a:fld id="{291B2BAD-EC87-4BE3-BF4F-03673055FC26}" type="slidenum">
              <a:rPr lang="zh-Hans-HK" altLang="en-US" smtClean="0"/>
              <a:t>‹#›</a:t>
            </a:fld>
            <a:endParaRPr lang="zh-Hans-HK" altLang="en-US"/>
          </a:p>
        </p:txBody>
      </p:sp>
    </p:spTree>
    <p:extLst>
      <p:ext uri="{BB962C8B-B14F-4D97-AF65-F5344CB8AC3E}">
        <p14:creationId xmlns:p14="http://schemas.microsoft.com/office/powerpoint/2010/main" val="2234339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F6BF24-54EC-E07C-3352-8CD69A864C4D}"/>
              </a:ext>
            </a:extLst>
          </p:cNvPr>
          <p:cNvSpPr>
            <a:spLocks noGrp="1"/>
          </p:cNvSpPr>
          <p:nvPr>
            <p:ph type="title"/>
          </p:nvPr>
        </p:nvSpPr>
        <p:spPr/>
        <p:txBody>
          <a:bodyPr/>
          <a:lstStyle/>
          <a:p>
            <a:r>
              <a:rPr lang="zh-CN" altLang="en-US"/>
              <a:t>单击此处编辑母版标题样式</a:t>
            </a:r>
            <a:endParaRPr lang="zh-Hans-HK" altLang="en-US"/>
          </a:p>
        </p:txBody>
      </p:sp>
      <p:sp>
        <p:nvSpPr>
          <p:cNvPr id="3" name="内容占位符 2">
            <a:extLst>
              <a:ext uri="{FF2B5EF4-FFF2-40B4-BE49-F238E27FC236}">
                <a16:creationId xmlns:a16="http://schemas.microsoft.com/office/drawing/2014/main" id="{E50C1657-DF84-6C98-66BB-AEB94614AE0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Hans-HK" altLang="en-US"/>
          </a:p>
        </p:txBody>
      </p:sp>
      <p:sp>
        <p:nvSpPr>
          <p:cNvPr id="4" name="日期占位符 3">
            <a:extLst>
              <a:ext uri="{FF2B5EF4-FFF2-40B4-BE49-F238E27FC236}">
                <a16:creationId xmlns:a16="http://schemas.microsoft.com/office/drawing/2014/main" id="{B8753C5C-F183-DD03-4230-B9ABD3059075}"/>
              </a:ext>
            </a:extLst>
          </p:cNvPr>
          <p:cNvSpPr>
            <a:spLocks noGrp="1"/>
          </p:cNvSpPr>
          <p:nvPr>
            <p:ph type="dt" sz="half" idx="10"/>
          </p:nvPr>
        </p:nvSpPr>
        <p:spPr/>
        <p:txBody>
          <a:bodyPr/>
          <a:lstStyle/>
          <a:p>
            <a:fld id="{2B59CD0D-11DF-4523-AD99-9207F03CD5B6}" type="datetimeFigureOut">
              <a:rPr lang="zh-Hans-HK" altLang="en-US" smtClean="0"/>
              <a:t>16/9/2024</a:t>
            </a:fld>
            <a:endParaRPr lang="zh-Hans-HK" altLang="en-US"/>
          </a:p>
        </p:txBody>
      </p:sp>
      <p:sp>
        <p:nvSpPr>
          <p:cNvPr id="5" name="页脚占位符 4">
            <a:extLst>
              <a:ext uri="{FF2B5EF4-FFF2-40B4-BE49-F238E27FC236}">
                <a16:creationId xmlns:a16="http://schemas.microsoft.com/office/drawing/2014/main" id="{1AF1510B-EF84-DFE3-7D36-2604B0A5610B}"/>
              </a:ext>
            </a:extLst>
          </p:cNvPr>
          <p:cNvSpPr>
            <a:spLocks noGrp="1"/>
          </p:cNvSpPr>
          <p:nvPr>
            <p:ph type="ftr" sz="quarter" idx="11"/>
          </p:nvPr>
        </p:nvSpPr>
        <p:spPr/>
        <p:txBody>
          <a:bodyPr/>
          <a:lstStyle/>
          <a:p>
            <a:endParaRPr lang="zh-Hans-HK" altLang="en-US"/>
          </a:p>
        </p:txBody>
      </p:sp>
      <p:sp>
        <p:nvSpPr>
          <p:cNvPr id="6" name="灯片编号占位符 5">
            <a:extLst>
              <a:ext uri="{FF2B5EF4-FFF2-40B4-BE49-F238E27FC236}">
                <a16:creationId xmlns:a16="http://schemas.microsoft.com/office/drawing/2014/main" id="{7F32B9BD-ACE6-E62B-6F57-FFAA79F6B2C9}"/>
              </a:ext>
            </a:extLst>
          </p:cNvPr>
          <p:cNvSpPr>
            <a:spLocks noGrp="1"/>
          </p:cNvSpPr>
          <p:nvPr>
            <p:ph type="sldNum" sz="quarter" idx="12"/>
          </p:nvPr>
        </p:nvSpPr>
        <p:spPr/>
        <p:txBody>
          <a:bodyPr/>
          <a:lstStyle/>
          <a:p>
            <a:fld id="{291B2BAD-EC87-4BE3-BF4F-03673055FC26}" type="slidenum">
              <a:rPr lang="zh-Hans-HK" altLang="en-US" smtClean="0"/>
              <a:t>‹#›</a:t>
            </a:fld>
            <a:endParaRPr lang="zh-Hans-HK" altLang="en-US"/>
          </a:p>
        </p:txBody>
      </p:sp>
    </p:spTree>
    <p:extLst>
      <p:ext uri="{BB962C8B-B14F-4D97-AF65-F5344CB8AC3E}">
        <p14:creationId xmlns:p14="http://schemas.microsoft.com/office/powerpoint/2010/main" val="58944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73D6C2-7F7C-0173-5B77-DB342B2C15D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Hans-HK" altLang="en-US"/>
          </a:p>
        </p:txBody>
      </p:sp>
      <p:sp>
        <p:nvSpPr>
          <p:cNvPr id="3" name="文本占位符 2">
            <a:extLst>
              <a:ext uri="{FF2B5EF4-FFF2-40B4-BE49-F238E27FC236}">
                <a16:creationId xmlns:a16="http://schemas.microsoft.com/office/drawing/2014/main" id="{E6A1D6D7-A1CB-9961-13F9-7ACDB45952D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FB4F155-0B8C-F301-D5A6-E202951D7780}"/>
              </a:ext>
            </a:extLst>
          </p:cNvPr>
          <p:cNvSpPr>
            <a:spLocks noGrp="1"/>
          </p:cNvSpPr>
          <p:nvPr>
            <p:ph type="dt" sz="half" idx="10"/>
          </p:nvPr>
        </p:nvSpPr>
        <p:spPr/>
        <p:txBody>
          <a:bodyPr/>
          <a:lstStyle/>
          <a:p>
            <a:fld id="{2B59CD0D-11DF-4523-AD99-9207F03CD5B6}" type="datetimeFigureOut">
              <a:rPr lang="zh-Hans-HK" altLang="en-US" smtClean="0"/>
              <a:t>16/9/2024</a:t>
            </a:fld>
            <a:endParaRPr lang="zh-Hans-HK" altLang="en-US"/>
          </a:p>
        </p:txBody>
      </p:sp>
      <p:sp>
        <p:nvSpPr>
          <p:cNvPr id="5" name="页脚占位符 4">
            <a:extLst>
              <a:ext uri="{FF2B5EF4-FFF2-40B4-BE49-F238E27FC236}">
                <a16:creationId xmlns:a16="http://schemas.microsoft.com/office/drawing/2014/main" id="{E4A008A7-FADC-8BF1-8BA3-88156BD8B547}"/>
              </a:ext>
            </a:extLst>
          </p:cNvPr>
          <p:cNvSpPr>
            <a:spLocks noGrp="1"/>
          </p:cNvSpPr>
          <p:nvPr>
            <p:ph type="ftr" sz="quarter" idx="11"/>
          </p:nvPr>
        </p:nvSpPr>
        <p:spPr/>
        <p:txBody>
          <a:bodyPr/>
          <a:lstStyle/>
          <a:p>
            <a:endParaRPr lang="zh-Hans-HK" altLang="en-US"/>
          </a:p>
        </p:txBody>
      </p:sp>
      <p:sp>
        <p:nvSpPr>
          <p:cNvPr id="6" name="灯片编号占位符 5">
            <a:extLst>
              <a:ext uri="{FF2B5EF4-FFF2-40B4-BE49-F238E27FC236}">
                <a16:creationId xmlns:a16="http://schemas.microsoft.com/office/drawing/2014/main" id="{65628FCE-A37F-12BE-5D5A-D84762A9B4BF}"/>
              </a:ext>
            </a:extLst>
          </p:cNvPr>
          <p:cNvSpPr>
            <a:spLocks noGrp="1"/>
          </p:cNvSpPr>
          <p:nvPr>
            <p:ph type="sldNum" sz="quarter" idx="12"/>
          </p:nvPr>
        </p:nvSpPr>
        <p:spPr/>
        <p:txBody>
          <a:bodyPr/>
          <a:lstStyle/>
          <a:p>
            <a:fld id="{291B2BAD-EC87-4BE3-BF4F-03673055FC26}" type="slidenum">
              <a:rPr lang="zh-Hans-HK" altLang="en-US" smtClean="0"/>
              <a:t>‹#›</a:t>
            </a:fld>
            <a:endParaRPr lang="zh-Hans-HK" altLang="en-US"/>
          </a:p>
        </p:txBody>
      </p:sp>
    </p:spTree>
    <p:extLst>
      <p:ext uri="{BB962C8B-B14F-4D97-AF65-F5344CB8AC3E}">
        <p14:creationId xmlns:p14="http://schemas.microsoft.com/office/powerpoint/2010/main" val="3821534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8E7446-85AB-D206-443B-61877D5D1C8A}"/>
              </a:ext>
            </a:extLst>
          </p:cNvPr>
          <p:cNvSpPr>
            <a:spLocks noGrp="1"/>
          </p:cNvSpPr>
          <p:nvPr>
            <p:ph type="title"/>
          </p:nvPr>
        </p:nvSpPr>
        <p:spPr/>
        <p:txBody>
          <a:bodyPr/>
          <a:lstStyle/>
          <a:p>
            <a:r>
              <a:rPr lang="zh-CN" altLang="en-US"/>
              <a:t>单击此处编辑母版标题样式</a:t>
            </a:r>
            <a:endParaRPr lang="zh-Hans-HK" altLang="en-US"/>
          </a:p>
        </p:txBody>
      </p:sp>
      <p:sp>
        <p:nvSpPr>
          <p:cNvPr id="3" name="内容占位符 2">
            <a:extLst>
              <a:ext uri="{FF2B5EF4-FFF2-40B4-BE49-F238E27FC236}">
                <a16:creationId xmlns:a16="http://schemas.microsoft.com/office/drawing/2014/main" id="{EEAC687C-C9F6-E735-4AA0-0CD3672FA9E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Hans-HK" altLang="en-US"/>
          </a:p>
        </p:txBody>
      </p:sp>
      <p:sp>
        <p:nvSpPr>
          <p:cNvPr id="4" name="内容占位符 3">
            <a:extLst>
              <a:ext uri="{FF2B5EF4-FFF2-40B4-BE49-F238E27FC236}">
                <a16:creationId xmlns:a16="http://schemas.microsoft.com/office/drawing/2014/main" id="{D56CC5F8-4006-0D05-A6B2-66C2308E1B9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Hans-HK" altLang="en-US"/>
          </a:p>
        </p:txBody>
      </p:sp>
      <p:sp>
        <p:nvSpPr>
          <p:cNvPr id="5" name="日期占位符 4">
            <a:extLst>
              <a:ext uri="{FF2B5EF4-FFF2-40B4-BE49-F238E27FC236}">
                <a16:creationId xmlns:a16="http://schemas.microsoft.com/office/drawing/2014/main" id="{DF1B3EE4-D91A-6744-CD31-978CDE36AD23}"/>
              </a:ext>
            </a:extLst>
          </p:cNvPr>
          <p:cNvSpPr>
            <a:spLocks noGrp="1"/>
          </p:cNvSpPr>
          <p:nvPr>
            <p:ph type="dt" sz="half" idx="10"/>
          </p:nvPr>
        </p:nvSpPr>
        <p:spPr/>
        <p:txBody>
          <a:bodyPr/>
          <a:lstStyle/>
          <a:p>
            <a:fld id="{2B59CD0D-11DF-4523-AD99-9207F03CD5B6}" type="datetimeFigureOut">
              <a:rPr lang="zh-Hans-HK" altLang="en-US" smtClean="0"/>
              <a:t>16/9/2024</a:t>
            </a:fld>
            <a:endParaRPr lang="zh-Hans-HK" altLang="en-US"/>
          </a:p>
        </p:txBody>
      </p:sp>
      <p:sp>
        <p:nvSpPr>
          <p:cNvPr id="6" name="页脚占位符 5">
            <a:extLst>
              <a:ext uri="{FF2B5EF4-FFF2-40B4-BE49-F238E27FC236}">
                <a16:creationId xmlns:a16="http://schemas.microsoft.com/office/drawing/2014/main" id="{F7B33FE2-A7E4-1E70-7AC5-76A03A116599}"/>
              </a:ext>
            </a:extLst>
          </p:cNvPr>
          <p:cNvSpPr>
            <a:spLocks noGrp="1"/>
          </p:cNvSpPr>
          <p:nvPr>
            <p:ph type="ftr" sz="quarter" idx="11"/>
          </p:nvPr>
        </p:nvSpPr>
        <p:spPr/>
        <p:txBody>
          <a:bodyPr/>
          <a:lstStyle/>
          <a:p>
            <a:endParaRPr lang="zh-Hans-HK" altLang="en-US"/>
          </a:p>
        </p:txBody>
      </p:sp>
      <p:sp>
        <p:nvSpPr>
          <p:cNvPr id="7" name="灯片编号占位符 6">
            <a:extLst>
              <a:ext uri="{FF2B5EF4-FFF2-40B4-BE49-F238E27FC236}">
                <a16:creationId xmlns:a16="http://schemas.microsoft.com/office/drawing/2014/main" id="{79262E20-9424-C91F-83B9-7415698A7135}"/>
              </a:ext>
            </a:extLst>
          </p:cNvPr>
          <p:cNvSpPr>
            <a:spLocks noGrp="1"/>
          </p:cNvSpPr>
          <p:nvPr>
            <p:ph type="sldNum" sz="quarter" idx="12"/>
          </p:nvPr>
        </p:nvSpPr>
        <p:spPr/>
        <p:txBody>
          <a:bodyPr/>
          <a:lstStyle/>
          <a:p>
            <a:fld id="{291B2BAD-EC87-4BE3-BF4F-03673055FC26}" type="slidenum">
              <a:rPr lang="zh-Hans-HK" altLang="en-US" smtClean="0"/>
              <a:t>‹#›</a:t>
            </a:fld>
            <a:endParaRPr lang="zh-Hans-HK" altLang="en-US"/>
          </a:p>
        </p:txBody>
      </p:sp>
    </p:spTree>
    <p:extLst>
      <p:ext uri="{BB962C8B-B14F-4D97-AF65-F5344CB8AC3E}">
        <p14:creationId xmlns:p14="http://schemas.microsoft.com/office/powerpoint/2010/main" val="1476747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A596CC-A531-1152-0C85-E6EC07FAAEF6}"/>
              </a:ext>
            </a:extLst>
          </p:cNvPr>
          <p:cNvSpPr>
            <a:spLocks noGrp="1"/>
          </p:cNvSpPr>
          <p:nvPr>
            <p:ph type="title"/>
          </p:nvPr>
        </p:nvSpPr>
        <p:spPr>
          <a:xfrm>
            <a:off x="839788" y="365125"/>
            <a:ext cx="10515600" cy="1325563"/>
          </a:xfrm>
        </p:spPr>
        <p:txBody>
          <a:bodyPr/>
          <a:lstStyle/>
          <a:p>
            <a:r>
              <a:rPr lang="zh-CN" altLang="en-US"/>
              <a:t>单击此处编辑母版标题样式</a:t>
            </a:r>
            <a:endParaRPr lang="zh-Hans-HK" altLang="en-US"/>
          </a:p>
        </p:txBody>
      </p:sp>
      <p:sp>
        <p:nvSpPr>
          <p:cNvPr id="3" name="文本占位符 2">
            <a:extLst>
              <a:ext uri="{FF2B5EF4-FFF2-40B4-BE49-F238E27FC236}">
                <a16:creationId xmlns:a16="http://schemas.microsoft.com/office/drawing/2014/main" id="{A5F733BF-1B77-5A0C-8E2D-D32F211EC2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FEC7CF7-43BC-0D80-9BC0-E19217D1918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Hans-HK" altLang="en-US"/>
          </a:p>
        </p:txBody>
      </p:sp>
      <p:sp>
        <p:nvSpPr>
          <p:cNvPr id="5" name="文本占位符 4">
            <a:extLst>
              <a:ext uri="{FF2B5EF4-FFF2-40B4-BE49-F238E27FC236}">
                <a16:creationId xmlns:a16="http://schemas.microsoft.com/office/drawing/2014/main" id="{EF5F1012-8761-2C44-B8EF-1CC0A6B11A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B179B5A-234A-325B-5D9A-61C5C7B71A6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Hans-HK" altLang="en-US"/>
          </a:p>
        </p:txBody>
      </p:sp>
      <p:sp>
        <p:nvSpPr>
          <p:cNvPr id="7" name="日期占位符 6">
            <a:extLst>
              <a:ext uri="{FF2B5EF4-FFF2-40B4-BE49-F238E27FC236}">
                <a16:creationId xmlns:a16="http://schemas.microsoft.com/office/drawing/2014/main" id="{1B452BA3-B9F1-69A1-30D7-21E1C36C72EA}"/>
              </a:ext>
            </a:extLst>
          </p:cNvPr>
          <p:cNvSpPr>
            <a:spLocks noGrp="1"/>
          </p:cNvSpPr>
          <p:nvPr>
            <p:ph type="dt" sz="half" idx="10"/>
          </p:nvPr>
        </p:nvSpPr>
        <p:spPr/>
        <p:txBody>
          <a:bodyPr/>
          <a:lstStyle/>
          <a:p>
            <a:fld id="{2B59CD0D-11DF-4523-AD99-9207F03CD5B6}" type="datetimeFigureOut">
              <a:rPr lang="zh-Hans-HK" altLang="en-US" smtClean="0"/>
              <a:t>16/9/2024</a:t>
            </a:fld>
            <a:endParaRPr lang="zh-Hans-HK" altLang="en-US"/>
          </a:p>
        </p:txBody>
      </p:sp>
      <p:sp>
        <p:nvSpPr>
          <p:cNvPr id="8" name="页脚占位符 7">
            <a:extLst>
              <a:ext uri="{FF2B5EF4-FFF2-40B4-BE49-F238E27FC236}">
                <a16:creationId xmlns:a16="http://schemas.microsoft.com/office/drawing/2014/main" id="{41CC4D81-08DE-425D-6F85-FB3B7803D0F9}"/>
              </a:ext>
            </a:extLst>
          </p:cNvPr>
          <p:cNvSpPr>
            <a:spLocks noGrp="1"/>
          </p:cNvSpPr>
          <p:nvPr>
            <p:ph type="ftr" sz="quarter" idx="11"/>
          </p:nvPr>
        </p:nvSpPr>
        <p:spPr/>
        <p:txBody>
          <a:bodyPr/>
          <a:lstStyle/>
          <a:p>
            <a:endParaRPr lang="zh-Hans-HK" altLang="en-US"/>
          </a:p>
        </p:txBody>
      </p:sp>
      <p:sp>
        <p:nvSpPr>
          <p:cNvPr id="9" name="灯片编号占位符 8">
            <a:extLst>
              <a:ext uri="{FF2B5EF4-FFF2-40B4-BE49-F238E27FC236}">
                <a16:creationId xmlns:a16="http://schemas.microsoft.com/office/drawing/2014/main" id="{D2E665EE-5833-F88E-CCCE-8E5E5EFC1FF0}"/>
              </a:ext>
            </a:extLst>
          </p:cNvPr>
          <p:cNvSpPr>
            <a:spLocks noGrp="1"/>
          </p:cNvSpPr>
          <p:nvPr>
            <p:ph type="sldNum" sz="quarter" idx="12"/>
          </p:nvPr>
        </p:nvSpPr>
        <p:spPr/>
        <p:txBody>
          <a:bodyPr/>
          <a:lstStyle/>
          <a:p>
            <a:fld id="{291B2BAD-EC87-4BE3-BF4F-03673055FC26}" type="slidenum">
              <a:rPr lang="zh-Hans-HK" altLang="en-US" smtClean="0"/>
              <a:t>‹#›</a:t>
            </a:fld>
            <a:endParaRPr lang="zh-Hans-HK" altLang="en-US"/>
          </a:p>
        </p:txBody>
      </p:sp>
    </p:spTree>
    <p:extLst>
      <p:ext uri="{BB962C8B-B14F-4D97-AF65-F5344CB8AC3E}">
        <p14:creationId xmlns:p14="http://schemas.microsoft.com/office/powerpoint/2010/main" val="328096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189548-ADE3-8129-2ABF-A0CC877D0BC0}"/>
              </a:ext>
            </a:extLst>
          </p:cNvPr>
          <p:cNvSpPr>
            <a:spLocks noGrp="1"/>
          </p:cNvSpPr>
          <p:nvPr>
            <p:ph type="title"/>
          </p:nvPr>
        </p:nvSpPr>
        <p:spPr/>
        <p:txBody>
          <a:bodyPr/>
          <a:lstStyle/>
          <a:p>
            <a:r>
              <a:rPr lang="zh-CN" altLang="en-US"/>
              <a:t>单击此处编辑母版标题样式</a:t>
            </a:r>
            <a:endParaRPr lang="zh-Hans-HK" altLang="en-US"/>
          </a:p>
        </p:txBody>
      </p:sp>
      <p:sp>
        <p:nvSpPr>
          <p:cNvPr id="3" name="日期占位符 2">
            <a:extLst>
              <a:ext uri="{FF2B5EF4-FFF2-40B4-BE49-F238E27FC236}">
                <a16:creationId xmlns:a16="http://schemas.microsoft.com/office/drawing/2014/main" id="{11F0F6C3-5E02-079E-7056-0B6F4AE8A2FB}"/>
              </a:ext>
            </a:extLst>
          </p:cNvPr>
          <p:cNvSpPr>
            <a:spLocks noGrp="1"/>
          </p:cNvSpPr>
          <p:nvPr>
            <p:ph type="dt" sz="half" idx="10"/>
          </p:nvPr>
        </p:nvSpPr>
        <p:spPr/>
        <p:txBody>
          <a:bodyPr/>
          <a:lstStyle/>
          <a:p>
            <a:fld id="{2B59CD0D-11DF-4523-AD99-9207F03CD5B6}" type="datetimeFigureOut">
              <a:rPr lang="zh-Hans-HK" altLang="en-US" smtClean="0"/>
              <a:t>16/9/2024</a:t>
            </a:fld>
            <a:endParaRPr lang="zh-Hans-HK" altLang="en-US"/>
          </a:p>
        </p:txBody>
      </p:sp>
      <p:sp>
        <p:nvSpPr>
          <p:cNvPr id="4" name="页脚占位符 3">
            <a:extLst>
              <a:ext uri="{FF2B5EF4-FFF2-40B4-BE49-F238E27FC236}">
                <a16:creationId xmlns:a16="http://schemas.microsoft.com/office/drawing/2014/main" id="{187F51DD-CDEB-76D9-E1DC-C70977031093}"/>
              </a:ext>
            </a:extLst>
          </p:cNvPr>
          <p:cNvSpPr>
            <a:spLocks noGrp="1"/>
          </p:cNvSpPr>
          <p:nvPr>
            <p:ph type="ftr" sz="quarter" idx="11"/>
          </p:nvPr>
        </p:nvSpPr>
        <p:spPr/>
        <p:txBody>
          <a:bodyPr/>
          <a:lstStyle/>
          <a:p>
            <a:endParaRPr lang="zh-Hans-HK" altLang="en-US"/>
          </a:p>
        </p:txBody>
      </p:sp>
      <p:sp>
        <p:nvSpPr>
          <p:cNvPr id="5" name="灯片编号占位符 4">
            <a:extLst>
              <a:ext uri="{FF2B5EF4-FFF2-40B4-BE49-F238E27FC236}">
                <a16:creationId xmlns:a16="http://schemas.microsoft.com/office/drawing/2014/main" id="{DB5563EA-E7E5-DF04-4298-B7C7B316C19C}"/>
              </a:ext>
            </a:extLst>
          </p:cNvPr>
          <p:cNvSpPr>
            <a:spLocks noGrp="1"/>
          </p:cNvSpPr>
          <p:nvPr>
            <p:ph type="sldNum" sz="quarter" idx="12"/>
          </p:nvPr>
        </p:nvSpPr>
        <p:spPr/>
        <p:txBody>
          <a:bodyPr/>
          <a:lstStyle/>
          <a:p>
            <a:fld id="{291B2BAD-EC87-4BE3-BF4F-03673055FC26}" type="slidenum">
              <a:rPr lang="zh-Hans-HK" altLang="en-US" smtClean="0"/>
              <a:t>‹#›</a:t>
            </a:fld>
            <a:endParaRPr lang="zh-Hans-HK" altLang="en-US"/>
          </a:p>
        </p:txBody>
      </p:sp>
    </p:spTree>
    <p:extLst>
      <p:ext uri="{BB962C8B-B14F-4D97-AF65-F5344CB8AC3E}">
        <p14:creationId xmlns:p14="http://schemas.microsoft.com/office/powerpoint/2010/main" val="2410945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DD5195C-0974-EC5A-2B02-FC3DBA956BF3}"/>
              </a:ext>
            </a:extLst>
          </p:cNvPr>
          <p:cNvSpPr>
            <a:spLocks noGrp="1"/>
          </p:cNvSpPr>
          <p:nvPr>
            <p:ph type="dt" sz="half" idx="10"/>
          </p:nvPr>
        </p:nvSpPr>
        <p:spPr/>
        <p:txBody>
          <a:bodyPr/>
          <a:lstStyle/>
          <a:p>
            <a:fld id="{2B59CD0D-11DF-4523-AD99-9207F03CD5B6}" type="datetimeFigureOut">
              <a:rPr lang="zh-Hans-HK" altLang="en-US" smtClean="0"/>
              <a:t>16/9/2024</a:t>
            </a:fld>
            <a:endParaRPr lang="zh-Hans-HK" altLang="en-US"/>
          </a:p>
        </p:txBody>
      </p:sp>
      <p:sp>
        <p:nvSpPr>
          <p:cNvPr id="3" name="页脚占位符 2">
            <a:extLst>
              <a:ext uri="{FF2B5EF4-FFF2-40B4-BE49-F238E27FC236}">
                <a16:creationId xmlns:a16="http://schemas.microsoft.com/office/drawing/2014/main" id="{B847ABCD-8673-412D-18F1-4B4FE77BF1BF}"/>
              </a:ext>
            </a:extLst>
          </p:cNvPr>
          <p:cNvSpPr>
            <a:spLocks noGrp="1"/>
          </p:cNvSpPr>
          <p:nvPr>
            <p:ph type="ftr" sz="quarter" idx="11"/>
          </p:nvPr>
        </p:nvSpPr>
        <p:spPr/>
        <p:txBody>
          <a:bodyPr/>
          <a:lstStyle/>
          <a:p>
            <a:endParaRPr lang="zh-Hans-HK" altLang="en-US"/>
          </a:p>
        </p:txBody>
      </p:sp>
      <p:sp>
        <p:nvSpPr>
          <p:cNvPr id="4" name="灯片编号占位符 3">
            <a:extLst>
              <a:ext uri="{FF2B5EF4-FFF2-40B4-BE49-F238E27FC236}">
                <a16:creationId xmlns:a16="http://schemas.microsoft.com/office/drawing/2014/main" id="{190057B1-8D5C-B44E-779B-4BF5CFE5E920}"/>
              </a:ext>
            </a:extLst>
          </p:cNvPr>
          <p:cNvSpPr>
            <a:spLocks noGrp="1"/>
          </p:cNvSpPr>
          <p:nvPr>
            <p:ph type="sldNum" sz="quarter" idx="12"/>
          </p:nvPr>
        </p:nvSpPr>
        <p:spPr/>
        <p:txBody>
          <a:bodyPr/>
          <a:lstStyle/>
          <a:p>
            <a:fld id="{291B2BAD-EC87-4BE3-BF4F-03673055FC26}" type="slidenum">
              <a:rPr lang="zh-Hans-HK" altLang="en-US" smtClean="0"/>
              <a:t>‹#›</a:t>
            </a:fld>
            <a:endParaRPr lang="zh-Hans-HK" altLang="en-US"/>
          </a:p>
        </p:txBody>
      </p:sp>
    </p:spTree>
    <p:extLst>
      <p:ext uri="{BB962C8B-B14F-4D97-AF65-F5344CB8AC3E}">
        <p14:creationId xmlns:p14="http://schemas.microsoft.com/office/powerpoint/2010/main" val="2536129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92FD49-FA23-23AC-9C30-BEF3DD4F647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Hans-HK" altLang="en-US"/>
          </a:p>
        </p:txBody>
      </p:sp>
      <p:sp>
        <p:nvSpPr>
          <p:cNvPr id="3" name="内容占位符 2">
            <a:extLst>
              <a:ext uri="{FF2B5EF4-FFF2-40B4-BE49-F238E27FC236}">
                <a16:creationId xmlns:a16="http://schemas.microsoft.com/office/drawing/2014/main" id="{C4546990-24C2-FA85-C70A-0185856826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Hans-HK" altLang="en-US"/>
          </a:p>
        </p:txBody>
      </p:sp>
      <p:sp>
        <p:nvSpPr>
          <p:cNvPr id="4" name="文本占位符 3">
            <a:extLst>
              <a:ext uri="{FF2B5EF4-FFF2-40B4-BE49-F238E27FC236}">
                <a16:creationId xmlns:a16="http://schemas.microsoft.com/office/drawing/2014/main" id="{0D0FAB6F-9E8B-926A-59C5-6933FB0034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3F85093-681F-4C33-3799-2A0D75E92305}"/>
              </a:ext>
            </a:extLst>
          </p:cNvPr>
          <p:cNvSpPr>
            <a:spLocks noGrp="1"/>
          </p:cNvSpPr>
          <p:nvPr>
            <p:ph type="dt" sz="half" idx="10"/>
          </p:nvPr>
        </p:nvSpPr>
        <p:spPr/>
        <p:txBody>
          <a:bodyPr/>
          <a:lstStyle/>
          <a:p>
            <a:fld id="{2B59CD0D-11DF-4523-AD99-9207F03CD5B6}" type="datetimeFigureOut">
              <a:rPr lang="zh-Hans-HK" altLang="en-US" smtClean="0"/>
              <a:t>16/9/2024</a:t>
            </a:fld>
            <a:endParaRPr lang="zh-Hans-HK" altLang="en-US"/>
          </a:p>
        </p:txBody>
      </p:sp>
      <p:sp>
        <p:nvSpPr>
          <p:cNvPr id="6" name="页脚占位符 5">
            <a:extLst>
              <a:ext uri="{FF2B5EF4-FFF2-40B4-BE49-F238E27FC236}">
                <a16:creationId xmlns:a16="http://schemas.microsoft.com/office/drawing/2014/main" id="{76FAAB82-DEFA-5E17-E561-B024AE542884}"/>
              </a:ext>
            </a:extLst>
          </p:cNvPr>
          <p:cNvSpPr>
            <a:spLocks noGrp="1"/>
          </p:cNvSpPr>
          <p:nvPr>
            <p:ph type="ftr" sz="quarter" idx="11"/>
          </p:nvPr>
        </p:nvSpPr>
        <p:spPr/>
        <p:txBody>
          <a:bodyPr/>
          <a:lstStyle/>
          <a:p>
            <a:endParaRPr lang="zh-Hans-HK" altLang="en-US"/>
          </a:p>
        </p:txBody>
      </p:sp>
      <p:sp>
        <p:nvSpPr>
          <p:cNvPr id="7" name="灯片编号占位符 6">
            <a:extLst>
              <a:ext uri="{FF2B5EF4-FFF2-40B4-BE49-F238E27FC236}">
                <a16:creationId xmlns:a16="http://schemas.microsoft.com/office/drawing/2014/main" id="{9BFD0895-54DF-E948-F468-24FCA38D577C}"/>
              </a:ext>
            </a:extLst>
          </p:cNvPr>
          <p:cNvSpPr>
            <a:spLocks noGrp="1"/>
          </p:cNvSpPr>
          <p:nvPr>
            <p:ph type="sldNum" sz="quarter" idx="12"/>
          </p:nvPr>
        </p:nvSpPr>
        <p:spPr/>
        <p:txBody>
          <a:bodyPr/>
          <a:lstStyle/>
          <a:p>
            <a:fld id="{291B2BAD-EC87-4BE3-BF4F-03673055FC26}" type="slidenum">
              <a:rPr lang="zh-Hans-HK" altLang="en-US" smtClean="0"/>
              <a:t>‹#›</a:t>
            </a:fld>
            <a:endParaRPr lang="zh-Hans-HK" altLang="en-US"/>
          </a:p>
        </p:txBody>
      </p:sp>
    </p:spTree>
    <p:extLst>
      <p:ext uri="{BB962C8B-B14F-4D97-AF65-F5344CB8AC3E}">
        <p14:creationId xmlns:p14="http://schemas.microsoft.com/office/powerpoint/2010/main" val="2123094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13A0BC-18E7-8647-4ADF-E57734C2991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Hans-HK" altLang="en-US"/>
          </a:p>
        </p:txBody>
      </p:sp>
      <p:sp>
        <p:nvSpPr>
          <p:cNvPr id="3" name="图片占位符 2">
            <a:extLst>
              <a:ext uri="{FF2B5EF4-FFF2-40B4-BE49-F238E27FC236}">
                <a16:creationId xmlns:a16="http://schemas.microsoft.com/office/drawing/2014/main" id="{CFBE4404-5F24-3A3E-D076-165987B57A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Hans-HK" altLang="en-US"/>
          </a:p>
        </p:txBody>
      </p:sp>
      <p:sp>
        <p:nvSpPr>
          <p:cNvPr id="4" name="文本占位符 3">
            <a:extLst>
              <a:ext uri="{FF2B5EF4-FFF2-40B4-BE49-F238E27FC236}">
                <a16:creationId xmlns:a16="http://schemas.microsoft.com/office/drawing/2014/main" id="{45E2DE2E-99DD-F27E-E8EE-E30541F87A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EC32229-85FF-756A-BA22-FD64F2BC12E3}"/>
              </a:ext>
            </a:extLst>
          </p:cNvPr>
          <p:cNvSpPr>
            <a:spLocks noGrp="1"/>
          </p:cNvSpPr>
          <p:nvPr>
            <p:ph type="dt" sz="half" idx="10"/>
          </p:nvPr>
        </p:nvSpPr>
        <p:spPr/>
        <p:txBody>
          <a:bodyPr/>
          <a:lstStyle/>
          <a:p>
            <a:fld id="{2B59CD0D-11DF-4523-AD99-9207F03CD5B6}" type="datetimeFigureOut">
              <a:rPr lang="zh-Hans-HK" altLang="en-US" smtClean="0"/>
              <a:t>16/9/2024</a:t>
            </a:fld>
            <a:endParaRPr lang="zh-Hans-HK" altLang="en-US"/>
          </a:p>
        </p:txBody>
      </p:sp>
      <p:sp>
        <p:nvSpPr>
          <p:cNvPr id="6" name="页脚占位符 5">
            <a:extLst>
              <a:ext uri="{FF2B5EF4-FFF2-40B4-BE49-F238E27FC236}">
                <a16:creationId xmlns:a16="http://schemas.microsoft.com/office/drawing/2014/main" id="{0862267F-AB38-6FC8-E1D8-A49E5FCFF61A}"/>
              </a:ext>
            </a:extLst>
          </p:cNvPr>
          <p:cNvSpPr>
            <a:spLocks noGrp="1"/>
          </p:cNvSpPr>
          <p:nvPr>
            <p:ph type="ftr" sz="quarter" idx="11"/>
          </p:nvPr>
        </p:nvSpPr>
        <p:spPr/>
        <p:txBody>
          <a:bodyPr/>
          <a:lstStyle/>
          <a:p>
            <a:endParaRPr lang="zh-Hans-HK" altLang="en-US"/>
          </a:p>
        </p:txBody>
      </p:sp>
      <p:sp>
        <p:nvSpPr>
          <p:cNvPr id="7" name="灯片编号占位符 6">
            <a:extLst>
              <a:ext uri="{FF2B5EF4-FFF2-40B4-BE49-F238E27FC236}">
                <a16:creationId xmlns:a16="http://schemas.microsoft.com/office/drawing/2014/main" id="{56654B6E-5DB1-DBA8-4E0C-FC9C91B3A61A}"/>
              </a:ext>
            </a:extLst>
          </p:cNvPr>
          <p:cNvSpPr>
            <a:spLocks noGrp="1"/>
          </p:cNvSpPr>
          <p:nvPr>
            <p:ph type="sldNum" sz="quarter" idx="12"/>
          </p:nvPr>
        </p:nvSpPr>
        <p:spPr/>
        <p:txBody>
          <a:bodyPr/>
          <a:lstStyle/>
          <a:p>
            <a:fld id="{291B2BAD-EC87-4BE3-BF4F-03673055FC26}" type="slidenum">
              <a:rPr lang="zh-Hans-HK" altLang="en-US" smtClean="0"/>
              <a:t>‹#›</a:t>
            </a:fld>
            <a:endParaRPr lang="zh-Hans-HK" altLang="en-US"/>
          </a:p>
        </p:txBody>
      </p:sp>
    </p:spTree>
    <p:extLst>
      <p:ext uri="{BB962C8B-B14F-4D97-AF65-F5344CB8AC3E}">
        <p14:creationId xmlns:p14="http://schemas.microsoft.com/office/powerpoint/2010/main" val="2586429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C497B17-3D11-A80D-EB4F-9F18499F40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Hans-HK" altLang="en-US"/>
          </a:p>
        </p:txBody>
      </p:sp>
      <p:sp>
        <p:nvSpPr>
          <p:cNvPr id="3" name="文本占位符 2">
            <a:extLst>
              <a:ext uri="{FF2B5EF4-FFF2-40B4-BE49-F238E27FC236}">
                <a16:creationId xmlns:a16="http://schemas.microsoft.com/office/drawing/2014/main" id="{D2D7FA2A-4B03-FE2D-F1D8-2260A55A3B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Hans-HK" altLang="en-US"/>
          </a:p>
        </p:txBody>
      </p:sp>
      <p:sp>
        <p:nvSpPr>
          <p:cNvPr id="4" name="日期占位符 3">
            <a:extLst>
              <a:ext uri="{FF2B5EF4-FFF2-40B4-BE49-F238E27FC236}">
                <a16:creationId xmlns:a16="http://schemas.microsoft.com/office/drawing/2014/main" id="{53869444-4617-867B-8E5B-80AC663107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B59CD0D-11DF-4523-AD99-9207F03CD5B6}" type="datetimeFigureOut">
              <a:rPr lang="zh-Hans-HK" altLang="en-US" smtClean="0"/>
              <a:t>16/9/2024</a:t>
            </a:fld>
            <a:endParaRPr lang="zh-Hans-HK" altLang="en-US"/>
          </a:p>
        </p:txBody>
      </p:sp>
      <p:sp>
        <p:nvSpPr>
          <p:cNvPr id="5" name="页脚占位符 4">
            <a:extLst>
              <a:ext uri="{FF2B5EF4-FFF2-40B4-BE49-F238E27FC236}">
                <a16:creationId xmlns:a16="http://schemas.microsoft.com/office/drawing/2014/main" id="{602FC7FC-B134-0257-4013-C4406BD7D0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Hans-HK" altLang="en-US"/>
          </a:p>
        </p:txBody>
      </p:sp>
      <p:sp>
        <p:nvSpPr>
          <p:cNvPr id="6" name="灯片编号占位符 5">
            <a:extLst>
              <a:ext uri="{FF2B5EF4-FFF2-40B4-BE49-F238E27FC236}">
                <a16:creationId xmlns:a16="http://schemas.microsoft.com/office/drawing/2014/main" id="{BB734E26-8FC0-0085-235A-B5EFB084A2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91B2BAD-EC87-4BE3-BF4F-03673055FC26}" type="slidenum">
              <a:rPr lang="zh-Hans-HK" altLang="en-US" smtClean="0"/>
              <a:t>‹#›</a:t>
            </a:fld>
            <a:endParaRPr lang="zh-Hans-HK" altLang="en-US"/>
          </a:p>
        </p:txBody>
      </p:sp>
    </p:spTree>
    <p:extLst>
      <p:ext uri="{BB962C8B-B14F-4D97-AF65-F5344CB8AC3E}">
        <p14:creationId xmlns:p14="http://schemas.microsoft.com/office/powerpoint/2010/main" val="3926670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Hans-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D3306F37-28A1-130A-0D5D-AF41181E2BA3}"/>
              </a:ext>
            </a:extLst>
          </p:cNvPr>
          <p:cNvSpPr>
            <a:spLocks noGrp="1"/>
          </p:cNvSpPr>
          <p:nvPr>
            <p:ph type="ctrTitle"/>
          </p:nvPr>
        </p:nvSpPr>
        <p:spPr>
          <a:xfrm>
            <a:off x="838199" y="1093788"/>
            <a:ext cx="10506455" cy="2967208"/>
          </a:xfrm>
        </p:spPr>
        <p:txBody>
          <a:bodyPr>
            <a:normAutofit/>
          </a:bodyPr>
          <a:lstStyle/>
          <a:p>
            <a:pPr algn="l"/>
            <a:r>
              <a:rPr lang="en-US" altLang="zh-CN" sz="8000">
                <a:latin typeface="Segoe UI" panose="020B0502040204020203" pitchFamily="34" charset="0"/>
                <a:ea typeface="等线" panose="02010600030101010101" pitchFamily="2" charset="-122"/>
              </a:rPr>
              <a:t>DeepSpeed</a:t>
            </a:r>
            <a:endParaRPr lang="zh-Hans-HK" altLang="en-US" sz="8000">
              <a:latin typeface="Segoe UI" panose="020B0502040204020203" pitchFamily="34" charset="0"/>
              <a:ea typeface="等线" panose="02010600030101010101" pitchFamily="2" charset="-122"/>
            </a:endParaRPr>
          </a:p>
        </p:txBody>
      </p:sp>
      <p:sp>
        <p:nvSpPr>
          <p:cNvPr id="3" name="副标题 2">
            <a:extLst>
              <a:ext uri="{FF2B5EF4-FFF2-40B4-BE49-F238E27FC236}">
                <a16:creationId xmlns:a16="http://schemas.microsoft.com/office/drawing/2014/main" id="{8292F6FA-A760-FFBC-8F54-22EC9527B905}"/>
              </a:ext>
            </a:extLst>
          </p:cNvPr>
          <p:cNvSpPr>
            <a:spLocks noGrp="1"/>
          </p:cNvSpPr>
          <p:nvPr>
            <p:ph type="subTitle" idx="1"/>
          </p:nvPr>
        </p:nvSpPr>
        <p:spPr>
          <a:xfrm>
            <a:off x="7400924" y="4619624"/>
            <a:ext cx="3946779" cy="1038225"/>
          </a:xfrm>
        </p:spPr>
        <p:txBody>
          <a:bodyPr>
            <a:normAutofit/>
          </a:bodyPr>
          <a:lstStyle/>
          <a:p>
            <a:pPr algn="r"/>
            <a:r>
              <a:rPr lang="en-US" altLang="zh-Hans-HK">
                <a:latin typeface="Segoe UI" panose="020B0502040204020203" pitchFamily="34" charset="0"/>
                <a:ea typeface="等线" panose="02010600030101010101" pitchFamily="2" charset="-122"/>
              </a:rPr>
              <a:t>Microsoft 2022/06/30</a:t>
            </a:r>
            <a:endParaRPr lang="zh-Hans-HK" altLang="en-US">
              <a:latin typeface="Segoe UI" panose="020B0502040204020203" pitchFamily="34" charset="0"/>
              <a:ea typeface="等线" panose="02010600030101010101" pitchFamily="2" charset="-122"/>
            </a:endParaRPr>
          </a:p>
        </p:txBody>
      </p:sp>
      <p:sp>
        <p:nvSpPr>
          <p:cNvPr id="17"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1953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F57CC1EC-F5D2-DA71-BCD2-08D833309130}"/>
              </a:ext>
            </a:extLst>
          </p:cNvPr>
          <p:cNvSpPr>
            <a:spLocks noGrp="1"/>
          </p:cNvSpPr>
          <p:nvPr>
            <p:ph type="title"/>
          </p:nvPr>
        </p:nvSpPr>
        <p:spPr>
          <a:xfrm>
            <a:off x="1115568" y="548640"/>
            <a:ext cx="10168128" cy="1179576"/>
          </a:xfrm>
        </p:spPr>
        <p:txBody>
          <a:bodyPr>
            <a:normAutofit/>
          </a:bodyPr>
          <a:lstStyle/>
          <a:p>
            <a:r>
              <a:rPr lang="en-US" altLang="zh-CN" sz="3700">
                <a:latin typeface="Segoe UI" panose="020B0502040204020203" pitchFamily="34" charset="0"/>
                <a:ea typeface="等线" panose="02010600030101010101" pitchFamily="2" charset="-122"/>
              </a:rPr>
              <a:t>Transformer</a:t>
            </a:r>
            <a:r>
              <a:rPr lang="zh-CN" altLang="en-US" sz="3700">
                <a:latin typeface="Segoe UI" panose="020B0502040204020203" pitchFamily="34" charset="0"/>
                <a:ea typeface="等线" panose="02010600030101010101" pitchFamily="2" charset="-122"/>
              </a:rPr>
              <a:t>模型在生产环境中进行</a:t>
            </a:r>
            <a:r>
              <a:rPr lang="zh-CN" altLang="en-US" sz="3700" b="1">
                <a:latin typeface="Segoe UI" panose="020B0502040204020203" pitchFamily="34" charset="0"/>
                <a:ea typeface="等线" panose="02010600030101010101" pitchFamily="2" charset="-122"/>
              </a:rPr>
              <a:t>在线推理</a:t>
            </a:r>
            <a:r>
              <a:rPr lang="zh-CN" altLang="en-US" sz="3700">
                <a:latin typeface="Segoe UI" panose="020B0502040204020203" pitchFamily="34" charset="0"/>
                <a:ea typeface="等线" panose="02010600030101010101" pitchFamily="2" charset="-122"/>
              </a:rPr>
              <a:t>时面临的</a:t>
            </a:r>
            <a:r>
              <a:rPr lang="zh-CN" altLang="en-US" sz="3700" b="1">
                <a:latin typeface="Segoe UI" panose="020B0502040204020203" pitchFamily="34" charset="0"/>
                <a:ea typeface="等线" panose="02010600030101010101" pitchFamily="2" charset="-122"/>
              </a:rPr>
              <a:t>挑战</a:t>
            </a:r>
            <a:endParaRPr lang="zh-Hans-HK" altLang="en-US" sz="37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内容占位符 2">
            <a:extLst>
              <a:ext uri="{FF2B5EF4-FFF2-40B4-BE49-F238E27FC236}">
                <a16:creationId xmlns:a16="http://schemas.microsoft.com/office/drawing/2014/main" id="{D7B70722-C2E2-5DFE-A6CC-5A00C60749AA}"/>
              </a:ext>
            </a:extLst>
          </p:cNvPr>
          <p:cNvSpPr>
            <a:spLocks noGrp="1"/>
          </p:cNvSpPr>
          <p:nvPr>
            <p:ph idx="1"/>
          </p:nvPr>
        </p:nvSpPr>
        <p:spPr>
          <a:xfrm>
            <a:off x="1115568" y="2481943"/>
            <a:ext cx="10168128" cy="3695020"/>
          </a:xfrm>
        </p:spPr>
        <p:txBody>
          <a:bodyPr>
            <a:normAutofit/>
          </a:bodyPr>
          <a:lstStyle/>
          <a:p>
            <a:pPr marL="0" indent="0">
              <a:buNone/>
            </a:pPr>
            <a:r>
              <a:rPr lang="en-US" altLang="zh-Hans-HK" sz="1900" b="1"/>
              <a:t>2. </a:t>
            </a:r>
            <a:r>
              <a:rPr lang="zh-CN" altLang="en-US" sz="1900" b="1"/>
              <a:t>吞吐量（</a:t>
            </a:r>
            <a:r>
              <a:rPr lang="en-US" altLang="zh-CN" sz="1900" b="1"/>
              <a:t>Throughput Challenges)</a:t>
            </a:r>
            <a:r>
              <a:rPr lang="zh-CN" altLang="en-US" sz="1900" b="1"/>
              <a:t>：</a:t>
            </a:r>
            <a:endParaRPr lang="en-US" altLang="zh-CN" sz="1900" b="1"/>
          </a:p>
          <a:p>
            <a:pPr marL="0" indent="0">
              <a:buFont typeface="Arial" panose="020B0604020202020204" pitchFamily="34" charset="0"/>
              <a:buNone/>
            </a:pPr>
            <a:r>
              <a:rPr lang="zh-CN" altLang="en-US" sz="1900" b="1"/>
              <a:t>小批量场景中的吞吐量优化</a:t>
            </a:r>
          </a:p>
          <a:p>
            <a:pPr marL="0" indent="0">
              <a:buFont typeface="Arial" panose="020B0604020202020204" pitchFamily="34" charset="0"/>
              <a:buNone/>
            </a:pPr>
            <a:r>
              <a:rPr lang="zh-CN" altLang="en-US" sz="1900"/>
              <a:t>在小批量推理的情况下，工作负载主要受限于内存带宽。当模型的权重从内存加载到寄存器的时间与计算操作完全重叠时，工作负载的延迟不会增加。因此，最大化吞吐量的关键在于：</a:t>
            </a:r>
          </a:p>
          <a:p>
            <a:pPr>
              <a:buFont typeface="Arial" panose="020B0604020202020204" pitchFamily="34" charset="0"/>
              <a:buChar char="•"/>
            </a:pPr>
            <a:r>
              <a:rPr lang="zh-CN" altLang="en-US" sz="1900" b="1"/>
              <a:t>最大化内存带宽的利用率</a:t>
            </a:r>
            <a:r>
              <a:rPr lang="zh-CN" altLang="en-US" sz="1900"/>
              <a:t>：确保模型权重的读取操作能够以接近峰值带宽进行，以避免瓶颈。</a:t>
            </a:r>
          </a:p>
          <a:p>
            <a:pPr>
              <a:buFont typeface="Arial" panose="020B0604020202020204" pitchFamily="34" charset="0"/>
              <a:buChar char="•"/>
            </a:pPr>
            <a:r>
              <a:rPr lang="zh-CN" altLang="en-US" sz="1900" b="1"/>
              <a:t>重叠计算与模型权重读取</a:t>
            </a:r>
            <a:r>
              <a:rPr lang="zh-CN" altLang="en-US" sz="1900"/>
              <a:t>：推理过程需要在读取权重的同时进行计算，以充分利用硬件资源，避免浪费宝贵的计算时间。</a:t>
            </a:r>
          </a:p>
          <a:p>
            <a:pPr>
              <a:buFont typeface="Arial" panose="020B0604020202020204" pitchFamily="34" charset="0"/>
              <a:buChar char="•"/>
            </a:pPr>
            <a:r>
              <a:rPr lang="zh-CN" altLang="en-US" sz="1900" b="1"/>
              <a:t>提高小批量推理时的计算效率</a:t>
            </a:r>
            <a:r>
              <a:rPr lang="zh-CN" altLang="en-US" sz="1900"/>
              <a:t>：因为生产环境中通常使用小批量进行推理，为了达到高吞吐量，必须确保计算能高效利用硬件，并且能够在读取模型权重的同时进行计算。</a:t>
            </a:r>
          </a:p>
          <a:p>
            <a:endParaRPr lang="zh-Hans-HK" altLang="en-US" sz="1900"/>
          </a:p>
        </p:txBody>
      </p:sp>
    </p:spTree>
    <p:extLst>
      <p:ext uri="{BB962C8B-B14F-4D97-AF65-F5344CB8AC3E}">
        <p14:creationId xmlns:p14="http://schemas.microsoft.com/office/powerpoint/2010/main" val="1386653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331FA836-5D17-BAA0-53A6-F02156976727}"/>
              </a:ext>
            </a:extLst>
          </p:cNvPr>
          <p:cNvSpPr>
            <a:spLocks noGrp="1"/>
          </p:cNvSpPr>
          <p:nvPr>
            <p:ph type="title"/>
          </p:nvPr>
        </p:nvSpPr>
        <p:spPr>
          <a:xfrm>
            <a:off x="1115568" y="548640"/>
            <a:ext cx="10168128" cy="1179576"/>
          </a:xfrm>
        </p:spPr>
        <p:txBody>
          <a:bodyPr>
            <a:normAutofit/>
          </a:bodyPr>
          <a:lstStyle/>
          <a:p>
            <a:r>
              <a:rPr lang="en-US" altLang="zh-CN" sz="3700">
                <a:latin typeface="Segoe UI" panose="020B0502040204020203" pitchFamily="34" charset="0"/>
                <a:ea typeface="等线" panose="02010600030101010101" pitchFamily="2" charset="-122"/>
              </a:rPr>
              <a:t>Transformer</a:t>
            </a:r>
            <a:r>
              <a:rPr lang="zh-CN" altLang="en-US" sz="3700">
                <a:latin typeface="Segoe UI" panose="020B0502040204020203" pitchFamily="34" charset="0"/>
                <a:ea typeface="等线" panose="02010600030101010101" pitchFamily="2" charset="-122"/>
              </a:rPr>
              <a:t>模型在生产环境中进行</a:t>
            </a:r>
            <a:r>
              <a:rPr lang="zh-CN" altLang="en-US" sz="3700" b="1">
                <a:latin typeface="Segoe UI" panose="020B0502040204020203" pitchFamily="34" charset="0"/>
                <a:ea typeface="等线" panose="02010600030101010101" pitchFamily="2" charset="-122"/>
              </a:rPr>
              <a:t>在线推理</a:t>
            </a:r>
            <a:r>
              <a:rPr lang="zh-CN" altLang="en-US" sz="3700">
                <a:latin typeface="Segoe UI" panose="020B0502040204020203" pitchFamily="34" charset="0"/>
                <a:ea typeface="等线" panose="02010600030101010101" pitchFamily="2" charset="-122"/>
              </a:rPr>
              <a:t>时面临的</a:t>
            </a:r>
            <a:r>
              <a:rPr lang="zh-CN" altLang="en-US" sz="3700" b="1">
                <a:latin typeface="Segoe UI" panose="020B0502040204020203" pitchFamily="34" charset="0"/>
                <a:ea typeface="等线" panose="02010600030101010101" pitchFamily="2" charset="-122"/>
              </a:rPr>
              <a:t>挑战</a:t>
            </a:r>
            <a:endParaRPr lang="zh-Hans-HK" altLang="en-US" sz="37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内容占位符 2">
            <a:extLst>
              <a:ext uri="{FF2B5EF4-FFF2-40B4-BE49-F238E27FC236}">
                <a16:creationId xmlns:a16="http://schemas.microsoft.com/office/drawing/2014/main" id="{D0453482-9726-77C8-06A9-CBA2F1D4BFA9}"/>
              </a:ext>
            </a:extLst>
          </p:cNvPr>
          <p:cNvSpPr>
            <a:spLocks noGrp="1"/>
          </p:cNvSpPr>
          <p:nvPr>
            <p:ph idx="1"/>
          </p:nvPr>
        </p:nvSpPr>
        <p:spPr>
          <a:xfrm>
            <a:off x="1115568" y="2481943"/>
            <a:ext cx="10168128" cy="3695020"/>
          </a:xfrm>
        </p:spPr>
        <p:txBody>
          <a:bodyPr>
            <a:normAutofit/>
          </a:bodyPr>
          <a:lstStyle/>
          <a:p>
            <a:pPr marL="0" indent="0">
              <a:buFont typeface="Arial" panose="020B0604020202020204" pitchFamily="34" charset="0"/>
              <a:buNone/>
            </a:pPr>
            <a:r>
              <a:rPr lang="zh-CN" altLang="en-US" sz="2200" b="1"/>
              <a:t>推理内核与训练内核的不同需求</a:t>
            </a:r>
          </a:p>
          <a:p>
            <a:pPr>
              <a:buFont typeface="Arial" panose="020B0604020202020204" pitchFamily="34" charset="0"/>
              <a:buChar char="•"/>
            </a:pPr>
            <a:r>
              <a:rPr lang="zh-CN" altLang="en-US" sz="2200" b="1"/>
              <a:t>推理内核（</a:t>
            </a:r>
            <a:r>
              <a:rPr lang="en-US" altLang="zh-CN" sz="2200" b="1"/>
              <a:t>Inference Kernels</a:t>
            </a:r>
            <a:r>
              <a:rPr lang="zh-CN" altLang="en-US" sz="2200" b="1"/>
              <a:t>）</a:t>
            </a:r>
            <a:r>
              <a:rPr lang="zh-CN" altLang="en-US" sz="2200"/>
              <a:t>：推理内核在小批量时必须同时实现高内存带宽利用率和高计算利用率，这对开发推理内核提出了更高的要求。</a:t>
            </a:r>
          </a:p>
          <a:p>
            <a:pPr>
              <a:buFont typeface="Arial" panose="020B0604020202020204" pitchFamily="34" charset="0"/>
              <a:buChar char="•"/>
            </a:pPr>
            <a:r>
              <a:rPr lang="zh-CN" altLang="en-US" sz="2200" b="1"/>
              <a:t>训练内核（</a:t>
            </a:r>
            <a:r>
              <a:rPr lang="en-US" altLang="zh-CN" sz="2200" b="1"/>
              <a:t>Training Kernels</a:t>
            </a:r>
            <a:r>
              <a:rPr lang="zh-CN" altLang="en-US" sz="2200" b="1"/>
              <a:t>）</a:t>
            </a:r>
            <a:r>
              <a:rPr lang="zh-CN" altLang="en-US" sz="2200"/>
              <a:t>：与推理不同，训练时通常使用大批量，这时只需关注如何最大化计算利用率，而不必像推理那样过分关注内存带宽的优化。因为大批量的计算本身能够较好地掩盖内存瓶颈。</a:t>
            </a:r>
            <a:endParaRPr lang="en-US" altLang="zh-CN" sz="2200"/>
          </a:p>
          <a:p>
            <a:pPr marL="0" indent="0">
              <a:buNone/>
            </a:pPr>
            <a:r>
              <a:rPr lang="zh-CN" altLang="en-US" sz="2200"/>
              <a:t>这就导致开发推理内核比训练内核更具挑战性，特别是在小批量的情况下，推理过程对计算和内存带宽的优化需求更高。</a:t>
            </a:r>
          </a:p>
          <a:p>
            <a:endParaRPr lang="zh-Hans-HK" altLang="en-US" sz="2200"/>
          </a:p>
        </p:txBody>
      </p:sp>
    </p:spTree>
    <p:extLst>
      <p:ext uri="{BB962C8B-B14F-4D97-AF65-F5344CB8AC3E}">
        <p14:creationId xmlns:p14="http://schemas.microsoft.com/office/powerpoint/2010/main" val="4067656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623A614C-3BBE-DD86-9721-F9A4182145E6}"/>
              </a:ext>
            </a:extLst>
          </p:cNvPr>
          <p:cNvSpPr>
            <a:spLocks noGrp="1"/>
          </p:cNvSpPr>
          <p:nvPr>
            <p:ph type="title"/>
          </p:nvPr>
        </p:nvSpPr>
        <p:spPr>
          <a:xfrm>
            <a:off x="1115568" y="548640"/>
            <a:ext cx="10168128" cy="1179576"/>
          </a:xfrm>
        </p:spPr>
        <p:txBody>
          <a:bodyPr>
            <a:normAutofit/>
          </a:bodyPr>
          <a:lstStyle/>
          <a:p>
            <a:r>
              <a:rPr lang="en-US" altLang="zh-CN" sz="3700">
                <a:latin typeface="Segoe UI" panose="020B0502040204020203" pitchFamily="34" charset="0"/>
                <a:ea typeface="等线" panose="02010600030101010101" pitchFamily="2" charset="-122"/>
              </a:rPr>
              <a:t>Transformer</a:t>
            </a:r>
            <a:r>
              <a:rPr lang="zh-CN" altLang="en-US" sz="3700">
                <a:latin typeface="Segoe UI" panose="020B0502040204020203" pitchFamily="34" charset="0"/>
                <a:ea typeface="等线" panose="02010600030101010101" pitchFamily="2" charset="-122"/>
              </a:rPr>
              <a:t>模型在生产环境中进行</a:t>
            </a:r>
            <a:r>
              <a:rPr lang="zh-CN" altLang="en-US" sz="3700" b="1">
                <a:latin typeface="Segoe UI" panose="020B0502040204020203" pitchFamily="34" charset="0"/>
                <a:ea typeface="等线" panose="02010600030101010101" pitchFamily="2" charset="-122"/>
              </a:rPr>
              <a:t>在线推理</a:t>
            </a:r>
            <a:r>
              <a:rPr lang="zh-CN" altLang="en-US" sz="3700">
                <a:latin typeface="Segoe UI" panose="020B0502040204020203" pitchFamily="34" charset="0"/>
                <a:ea typeface="等线" panose="02010600030101010101" pitchFamily="2" charset="-122"/>
              </a:rPr>
              <a:t>时面临的</a:t>
            </a:r>
            <a:r>
              <a:rPr lang="zh-CN" altLang="en-US" sz="3700" b="1">
                <a:latin typeface="Segoe UI" panose="020B0502040204020203" pitchFamily="34" charset="0"/>
                <a:ea typeface="等线" panose="02010600030101010101" pitchFamily="2" charset="-122"/>
              </a:rPr>
              <a:t>挑战</a:t>
            </a:r>
            <a:endParaRPr lang="zh-Hans-HK" altLang="en-US" sz="37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内容占位符 2">
            <a:extLst>
              <a:ext uri="{FF2B5EF4-FFF2-40B4-BE49-F238E27FC236}">
                <a16:creationId xmlns:a16="http://schemas.microsoft.com/office/drawing/2014/main" id="{830BD352-3F8E-ADC2-A282-59846FEA6D36}"/>
              </a:ext>
            </a:extLst>
          </p:cNvPr>
          <p:cNvSpPr>
            <a:spLocks noGrp="1"/>
          </p:cNvSpPr>
          <p:nvPr>
            <p:ph idx="1"/>
          </p:nvPr>
        </p:nvSpPr>
        <p:spPr>
          <a:xfrm>
            <a:off x="1115568" y="2481943"/>
            <a:ext cx="10168128" cy="3695020"/>
          </a:xfrm>
        </p:spPr>
        <p:txBody>
          <a:bodyPr>
            <a:normAutofit/>
          </a:bodyPr>
          <a:lstStyle/>
          <a:p>
            <a:pPr marL="0" indent="0">
              <a:buNone/>
            </a:pPr>
            <a:r>
              <a:rPr lang="zh-CN" altLang="en-US" sz="2200" b="1"/>
              <a:t>大批量推理的特殊需求</a:t>
            </a:r>
          </a:p>
          <a:p>
            <a:pPr marL="0" indent="0">
              <a:buNone/>
            </a:pPr>
            <a:r>
              <a:rPr lang="zh-CN" altLang="en-US" sz="2200"/>
              <a:t>即便是在</a:t>
            </a:r>
            <a:r>
              <a:rPr lang="zh-CN" altLang="en-US" sz="2200" b="1"/>
              <a:t>大批量推理</a:t>
            </a:r>
            <a:r>
              <a:rPr lang="zh-CN" altLang="en-US" sz="2200"/>
              <a:t>中，推理工作负载也与训练工作负载有所不同，主要体现在</a:t>
            </a:r>
            <a:r>
              <a:rPr lang="zh-CN" altLang="en-US" sz="2200" b="1"/>
              <a:t>数据流和计算依赖关系</a:t>
            </a:r>
            <a:r>
              <a:rPr lang="zh-CN" altLang="en-US" sz="2200"/>
              <a:t>的不同：</a:t>
            </a:r>
          </a:p>
          <a:p>
            <a:pPr>
              <a:buFont typeface="Arial" panose="020B0604020202020204" pitchFamily="34" charset="0"/>
              <a:buChar char="•"/>
            </a:pPr>
            <a:r>
              <a:rPr lang="zh-CN" altLang="en-US" sz="2200" b="1"/>
              <a:t>数据流不同</a:t>
            </a:r>
            <a:r>
              <a:rPr lang="zh-CN" altLang="en-US" sz="2200"/>
              <a:t>：推理任务中的数据流往往需要针对生产环境进行优化，而训练时的需求则不同。推理过程中模型的权重需要从内存中频繁读取，因此内存访问模式和计算模式的优化非常关键。</a:t>
            </a:r>
          </a:p>
          <a:p>
            <a:pPr>
              <a:buFont typeface="Arial" panose="020B0604020202020204" pitchFamily="34" charset="0"/>
              <a:buChar char="•"/>
            </a:pPr>
            <a:r>
              <a:rPr lang="zh-CN" altLang="en-US" sz="2200" b="1"/>
              <a:t>计算依赖关系不同</a:t>
            </a:r>
            <a:r>
              <a:rPr lang="zh-CN" altLang="en-US" sz="2200"/>
              <a:t>：例如，生成式</a:t>
            </a:r>
            <a:r>
              <a:rPr lang="en-US" altLang="zh-CN" sz="2200"/>
              <a:t>Transformer</a:t>
            </a:r>
            <a:r>
              <a:rPr lang="zh-CN" altLang="en-US" sz="2200"/>
              <a:t>（</a:t>
            </a:r>
            <a:r>
              <a:rPr lang="en-US" altLang="zh-CN" sz="2200"/>
              <a:t>Generative Transformers</a:t>
            </a:r>
            <a:r>
              <a:rPr lang="zh-CN" altLang="en-US" sz="2200"/>
              <a:t>）在推理时每个生成的</a:t>
            </a:r>
            <a:r>
              <a:rPr lang="en-US" altLang="zh-CN" sz="2200"/>
              <a:t>token</a:t>
            </a:r>
            <a:r>
              <a:rPr lang="zh-CN" altLang="en-US" sz="2200"/>
              <a:t>都依赖于前一个生成的</a:t>
            </a:r>
            <a:r>
              <a:rPr lang="en-US" altLang="zh-CN" sz="2200"/>
              <a:t>token</a:t>
            </a:r>
            <a:r>
              <a:rPr lang="zh-CN" altLang="en-US" sz="2200"/>
              <a:t>，而在训练时不存在这种依赖关系。在推理时，这种</a:t>
            </a:r>
            <a:r>
              <a:rPr lang="en-US" altLang="zh-CN" sz="2200"/>
              <a:t>token</a:t>
            </a:r>
            <a:r>
              <a:rPr lang="zh-CN" altLang="en-US" sz="2200"/>
              <a:t>生成的依赖关系会增加内存需求，因为需要保存先前生成的状态以供后续计算使用。这使得推理时的内存需求比训练时更高。</a:t>
            </a:r>
          </a:p>
          <a:p>
            <a:endParaRPr lang="zh-Hans-HK" altLang="en-US" sz="2200"/>
          </a:p>
        </p:txBody>
      </p:sp>
    </p:spTree>
    <p:extLst>
      <p:ext uri="{BB962C8B-B14F-4D97-AF65-F5344CB8AC3E}">
        <p14:creationId xmlns:p14="http://schemas.microsoft.com/office/powerpoint/2010/main" val="2534480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81B8816D-210C-4B16-1B6F-74B5733CA414}"/>
              </a:ext>
            </a:extLst>
          </p:cNvPr>
          <p:cNvSpPr>
            <a:spLocks noGrp="1"/>
          </p:cNvSpPr>
          <p:nvPr>
            <p:ph type="title"/>
          </p:nvPr>
        </p:nvSpPr>
        <p:spPr>
          <a:xfrm>
            <a:off x="1115568" y="548640"/>
            <a:ext cx="10168128" cy="1179576"/>
          </a:xfrm>
        </p:spPr>
        <p:txBody>
          <a:bodyPr>
            <a:normAutofit/>
          </a:bodyPr>
          <a:lstStyle/>
          <a:p>
            <a:r>
              <a:rPr lang="en-US" altLang="zh-CN" sz="3700">
                <a:latin typeface="Segoe UI" panose="020B0502040204020203" pitchFamily="34" charset="0"/>
                <a:ea typeface="等线" panose="02010600030101010101" pitchFamily="2" charset="-122"/>
              </a:rPr>
              <a:t>Transformer</a:t>
            </a:r>
            <a:r>
              <a:rPr lang="zh-CN" altLang="en-US" sz="3700">
                <a:latin typeface="Segoe UI" panose="020B0502040204020203" pitchFamily="34" charset="0"/>
                <a:ea typeface="等线" panose="02010600030101010101" pitchFamily="2" charset="-122"/>
              </a:rPr>
              <a:t>模型在生产环境中进行</a:t>
            </a:r>
            <a:r>
              <a:rPr lang="zh-CN" altLang="en-US" sz="3700" b="1">
                <a:latin typeface="Segoe UI" panose="020B0502040204020203" pitchFamily="34" charset="0"/>
                <a:ea typeface="等线" panose="02010600030101010101" pitchFamily="2" charset="-122"/>
              </a:rPr>
              <a:t>在线推理</a:t>
            </a:r>
            <a:r>
              <a:rPr lang="zh-CN" altLang="en-US" sz="3700">
                <a:latin typeface="Segoe UI" panose="020B0502040204020203" pitchFamily="34" charset="0"/>
                <a:ea typeface="等线" panose="02010600030101010101" pitchFamily="2" charset="-122"/>
              </a:rPr>
              <a:t>时面临的</a:t>
            </a:r>
            <a:r>
              <a:rPr lang="zh-CN" altLang="en-US" sz="3700" b="1">
                <a:latin typeface="Segoe UI" panose="020B0502040204020203" pitchFamily="34" charset="0"/>
                <a:ea typeface="等线" panose="02010600030101010101" pitchFamily="2" charset="-122"/>
              </a:rPr>
              <a:t>挑战</a:t>
            </a:r>
            <a:endParaRPr lang="zh-Hans-HK" altLang="en-US" sz="37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内容占位符 2">
            <a:extLst>
              <a:ext uri="{FF2B5EF4-FFF2-40B4-BE49-F238E27FC236}">
                <a16:creationId xmlns:a16="http://schemas.microsoft.com/office/drawing/2014/main" id="{079F6D5C-F136-58D7-34A6-82153AD9AD2A}"/>
              </a:ext>
            </a:extLst>
          </p:cNvPr>
          <p:cNvSpPr>
            <a:spLocks noGrp="1"/>
          </p:cNvSpPr>
          <p:nvPr>
            <p:ph idx="1"/>
          </p:nvPr>
        </p:nvSpPr>
        <p:spPr>
          <a:xfrm>
            <a:off x="1115568" y="2481943"/>
            <a:ext cx="10168128" cy="3695020"/>
          </a:xfrm>
        </p:spPr>
        <p:txBody>
          <a:bodyPr>
            <a:normAutofit/>
          </a:bodyPr>
          <a:lstStyle/>
          <a:p>
            <a:pPr marL="0" indent="0">
              <a:buNone/>
            </a:pPr>
            <a:r>
              <a:rPr lang="zh-CN" altLang="en-US" sz="2200" b="1"/>
              <a:t>大模型中的管道并行需求</a:t>
            </a:r>
          </a:p>
          <a:p>
            <a:pPr marL="0" indent="0">
              <a:buNone/>
            </a:pPr>
            <a:r>
              <a:rPr lang="zh-CN" altLang="en-US" sz="2200"/>
              <a:t>对于需要管道并行（</a:t>
            </a:r>
            <a:r>
              <a:rPr lang="en-US" altLang="zh-CN" sz="2200"/>
              <a:t>Pipeline Parallelism</a:t>
            </a:r>
            <a:r>
              <a:rPr lang="zh-CN" altLang="en-US" sz="2200"/>
              <a:t>）的大模型来说，这种依赖关系对推理提出了额外的要求：</a:t>
            </a:r>
          </a:p>
          <a:p>
            <a:pPr>
              <a:buFont typeface="Arial" panose="020B0604020202020204" pitchFamily="34" charset="0"/>
              <a:buChar char="•"/>
            </a:pPr>
            <a:r>
              <a:rPr lang="zh-CN" altLang="en-US" sz="2200" b="1"/>
              <a:t>管道并行中的</a:t>
            </a:r>
            <a:r>
              <a:rPr lang="en-US" altLang="zh-CN" sz="2200" b="1"/>
              <a:t>token</a:t>
            </a:r>
            <a:r>
              <a:rPr lang="zh-CN" altLang="en-US" sz="2200" b="1"/>
              <a:t>依赖</a:t>
            </a:r>
            <a:r>
              <a:rPr lang="zh-CN" altLang="en-US" sz="2200"/>
              <a:t>：在训练中，管道并行可以让不同设备并行处理模型的不同层，但在推理时，由于</a:t>
            </a:r>
            <a:r>
              <a:rPr lang="en-US" altLang="zh-CN" sz="2200"/>
              <a:t>token</a:t>
            </a:r>
            <a:r>
              <a:rPr lang="zh-CN" altLang="en-US" sz="2200"/>
              <a:t>间的依赖，必须调整管道的调度策略，以确保每个设备始终有工作要做，避免因依赖关系导致设备闲置。这比训练中的管道调度更复杂，因为每个生成的</a:t>
            </a:r>
            <a:r>
              <a:rPr lang="en-US" altLang="zh-CN" sz="2200"/>
              <a:t>token</a:t>
            </a:r>
            <a:r>
              <a:rPr lang="zh-CN" altLang="en-US" sz="2200"/>
              <a:t>依赖于前一个</a:t>
            </a:r>
            <a:r>
              <a:rPr lang="en-US" altLang="zh-CN" sz="2200"/>
              <a:t>token</a:t>
            </a:r>
            <a:r>
              <a:rPr lang="zh-CN" altLang="en-US" sz="2200"/>
              <a:t>，需要动态地重新安排管道中的计算任务。</a:t>
            </a:r>
          </a:p>
          <a:p>
            <a:endParaRPr lang="zh-Hans-HK" altLang="en-US" sz="2200"/>
          </a:p>
        </p:txBody>
      </p:sp>
    </p:spTree>
    <p:extLst>
      <p:ext uri="{BB962C8B-B14F-4D97-AF65-F5344CB8AC3E}">
        <p14:creationId xmlns:p14="http://schemas.microsoft.com/office/powerpoint/2010/main" val="2151304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60E7F7F1-5F69-DF69-1D66-7379BB64D7A5}"/>
              </a:ext>
            </a:extLst>
          </p:cNvPr>
          <p:cNvSpPr>
            <a:spLocks noGrp="1"/>
          </p:cNvSpPr>
          <p:nvPr>
            <p:ph type="title"/>
          </p:nvPr>
        </p:nvSpPr>
        <p:spPr>
          <a:xfrm>
            <a:off x="1115568" y="548640"/>
            <a:ext cx="10168128" cy="1179576"/>
          </a:xfrm>
        </p:spPr>
        <p:txBody>
          <a:bodyPr>
            <a:normAutofit/>
          </a:bodyPr>
          <a:lstStyle/>
          <a:p>
            <a:r>
              <a:rPr lang="zh-CN" altLang="en-US" sz="4000"/>
              <a:t>两部分主要工作</a:t>
            </a:r>
            <a:endParaRPr lang="zh-Hans-HK" alt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内容占位符 2">
            <a:extLst>
              <a:ext uri="{FF2B5EF4-FFF2-40B4-BE49-F238E27FC236}">
                <a16:creationId xmlns:a16="http://schemas.microsoft.com/office/drawing/2014/main" id="{76414DAB-2887-286D-28C6-142AC9841B5C}"/>
              </a:ext>
            </a:extLst>
          </p:cNvPr>
          <p:cNvSpPr>
            <a:spLocks noGrp="1"/>
          </p:cNvSpPr>
          <p:nvPr>
            <p:ph idx="1"/>
          </p:nvPr>
        </p:nvSpPr>
        <p:spPr>
          <a:xfrm>
            <a:off x="778038" y="2276856"/>
            <a:ext cx="10168128" cy="3695020"/>
          </a:xfrm>
        </p:spPr>
        <p:txBody>
          <a:bodyPr>
            <a:normAutofit/>
          </a:bodyPr>
          <a:lstStyle/>
          <a:p>
            <a:pPr marL="0" indent="0">
              <a:buNone/>
            </a:pPr>
            <a:r>
              <a:rPr lang="en-US" altLang="zh-CN" sz="1600" b="1" dirty="0"/>
              <a:t>1. </a:t>
            </a:r>
            <a:r>
              <a:rPr lang="en-US" altLang="zh-CN" sz="1600" b="1" dirty="0" err="1"/>
              <a:t>DeepSpeed</a:t>
            </a:r>
            <a:r>
              <a:rPr lang="en-US" altLang="zh-CN" sz="1600" b="1" dirty="0"/>
              <a:t> Transformer</a:t>
            </a:r>
          </a:p>
          <a:p>
            <a:pPr>
              <a:buFont typeface="Arial" panose="020B0604020202020204" pitchFamily="34" charset="0"/>
              <a:buChar char="•"/>
            </a:pPr>
            <a:r>
              <a:rPr lang="en-US" altLang="zh-CN" sz="1600" b="1" dirty="0"/>
              <a:t>GPU </a:t>
            </a:r>
            <a:r>
              <a:rPr lang="zh-CN" altLang="en-US" sz="1600" b="1" dirty="0"/>
              <a:t>专用解决方案</a:t>
            </a:r>
            <a:r>
              <a:rPr lang="zh-CN" altLang="en-US" sz="1600" dirty="0"/>
              <a:t>：旨在同时</a:t>
            </a:r>
            <a:r>
              <a:rPr lang="zh-CN" altLang="en-US" sz="1600" b="1" dirty="0"/>
              <a:t>最小化延迟</a:t>
            </a:r>
            <a:r>
              <a:rPr lang="zh-CN" altLang="en-US" sz="1600" dirty="0"/>
              <a:t>和</a:t>
            </a:r>
            <a:r>
              <a:rPr lang="zh-CN" altLang="en-US" sz="1600" b="1" dirty="0"/>
              <a:t>最大化吞吐量</a:t>
            </a:r>
            <a:r>
              <a:rPr lang="zh-CN" altLang="en-US" sz="1600" dirty="0"/>
              <a:t>，支持密集型和稀疏型 </a:t>
            </a:r>
            <a:r>
              <a:rPr lang="en-US" altLang="zh-CN" sz="1600" dirty="0"/>
              <a:t>Transformer </a:t>
            </a:r>
            <a:r>
              <a:rPr lang="zh-CN" altLang="en-US" sz="1600" dirty="0"/>
              <a:t>模型。</a:t>
            </a:r>
          </a:p>
          <a:p>
            <a:pPr>
              <a:buFont typeface="Arial" panose="020B0604020202020204" pitchFamily="34" charset="0"/>
              <a:buChar char="•"/>
            </a:pPr>
            <a:r>
              <a:rPr lang="zh-CN" altLang="en-US" sz="1600" b="1" dirty="0"/>
              <a:t>三层架构</a:t>
            </a:r>
            <a:r>
              <a:rPr lang="zh-CN" altLang="en-US" sz="1600" dirty="0"/>
              <a:t>：包括单 </a:t>
            </a:r>
            <a:r>
              <a:rPr lang="en-US" altLang="zh-CN" sz="1600" dirty="0"/>
              <a:t>GPU </a:t>
            </a:r>
            <a:r>
              <a:rPr lang="zh-CN" altLang="en-US" sz="1600" dirty="0"/>
              <a:t>内核、多 </a:t>
            </a:r>
            <a:r>
              <a:rPr lang="en-US" altLang="zh-CN" sz="1600" dirty="0"/>
              <a:t>GPU </a:t>
            </a:r>
            <a:r>
              <a:rPr lang="zh-CN" altLang="en-US" sz="1600" dirty="0"/>
              <a:t>密集 </a:t>
            </a:r>
            <a:r>
              <a:rPr lang="en-US" altLang="zh-CN" sz="1600" dirty="0"/>
              <a:t>Transformer </a:t>
            </a:r>
            <a:r>
              <a:rPr lang="zh-CN" altLang="en-US" sz="1600" dirty="0"/>
              <a:t>扩展，以及稀疏模型的超大规模并行推理。</a:t>
            </a:r>
          </a:p>
          <a:p>
            <a:pPr>
              <a:buFont typeface="Arial" panose="020B0604020202020204" pitchFamily="34" charset="0"/>
              <a:buChar char="•"/>
            </a:pPr>
            <a:r>
              <a:rPr lang="zh-CN" altLang="en-US" sz="1600" b="1" dirty="0"/>
              <a:t>优势</a:t>
            </a:r>
            <a:r>
              <a:rPr lang="zh-CN" altLang="en-US" sz="1600" dirty="0"/>
              <a:t>：能够在小批量和大批量推理中优化内存带宽和计算效率，适用于单个 </a:t>
            </a:r>
            <a:r>
              <a:rPr lang="en-US" altLang="zh-CN" sz="1600" dirty="0"/>
              <a:t>GPU </a:t>
            </a:r>
            <a:r>
              <a:rPr lang="zh-CN" altLang="en-US" sz="1600" dirty="0"/>
              <a:t>以及多达数百个 </a:t>
            </a:r>
            <a:r>
              <a:rPr lang="en-US" altLang="zh-CN" sz="1600" dirty="0"/>
              <a:t>GPU </a:t>
            </a:r>
            <a:r>
              <a:rPr lang="zh-CN" altLang="en-US" sz="1600" dirty="0"/>
              <a:t>的大规模模型推理。</a:t>
            </a:r>
          </a:p>
          <a:p>
            <a:pPr marL="0" indent="0">
              <a:buNone/>
            </a:pPr>
            <a:r>
              <a:rPr lang="en-US" altLang="zh-CN" sz="1600" b="1" dirty="0"/>
              <a:t>2. </a:t>
            </a:r>
            <a:r>
              <a:rPr lang="en-US" altLang="zh-CN" sz="1600" b="1" dirty="0" err="1"/>
              <a:t>ZeRO</a:t>
            </a:r>
            <a:r>
              <a:rPr lang="en-US" altLang="zh-CN" sz="1600" b="1" dirty="0"/>
              <a:t>-Inference</a:t>
            </a:r>
          </a:p>
          <a:p>
            <a:pPr>
              <a:buFont typeface="Arial" panose="020B0604020202020204" pitchFamily="34" charset="0"/>
              <a:buChar char="•"/>
            </a:pPr>
            <a:r>
              <a:rPr lang="zh-CN" altLang="en-US" sz="1600" b="1" dirty="0"/>
              <a:t>异构推理方案</a:t>
            </a:r>
            <a:r>
              <a:rPr lang="zh-CN" altLang="en-US" sz="1600" dirty="0"/>
              <a:t>：结合使用</a:t>
            </a:r>
            <a:r>
              <a:rPr lang="en-US" altLang="zh-CN" sz="1600" b="1" dirty="0"/>
              <a:t>GPU</a:t>
            </a:r>
            <a:r>
              <a:rPr lang="zh-CN" altLang="en-US" sz="1600" b="1" dirty="0"/>
              <a:t>、</a:t>
            </a:r>
            <a:r>
              <a:rPr lang="en-US" altLang="zh-CN" sz="1600" b="1" dirty="0"/>
              <a:t>CPU </a:t>
            </a:r>
            <a:r>
              <a:rPr lang="zh-CN" altLang="en-US" sz="1600" b="1" dirty="0"/>
              <a:t>和 </a:t>
            </a:r>
            <a:r>
              <a:rPr lang="en-US" altLang="zh-CN" sz="1600" b="1" dirty="0" err="1"/>
              <a:t>NVMe</a:t>
            </a:r>
            <a:r>
              <a:rPr lang="en-US" altLang="zh-CN" sz="1600" b="1" dirty="0"/>
              <a:t> </a:t>
            </a:r>
            <a:r>
              <a:rPr lang="zh-CN" altLang="en-US" sz="1600" b="1" dirty="0"/>
              <a:t>内存</a:t>
            </a:r>
            <a:r>
              <a:rPr lang="zh-CN" altLang="en-US" sz="1600" dirty="0"/>
              <a:t>，允许在资源受限的系统上推理</a:t>
            </a:r>
            <a:r>
              <a:rPr lang="zh-CN" altLang="en-US" sz="1600" b="1" dirty="0"/>
              <a:t>数百亿到数万亿参数</a:t>
            </a:r>
            <a:r>
              <a:rPr lang="zh-CN" altLang="en-US" sz="1600" dirty="0"/>
              <a:t>的模型。</a:t>
            </a:r>
          </a:p>
          <a:p>
            <a:pPr>
              <a:buFont typeface="Arial" panose="020B0604020202020204" pitchFamily="34" charset="0"/>
              <a:buChar char="•"/>
            </a:pPr>
            <a:r>
              <a:rPr lang="zh-CN" altLang="en-US" sz="1600" b="1" dirty="0"/>
              <a:t>资源效率高</a:t>
            </a:r>
            <a:r>
              <a:rPr lang="zh-CN" altLang="en-US" sz="1600" dirty="0"/>
              <a:t>：即使 </a:t>
            </a:r>
            <a:r>
              <a:rPr lang="en-US" altLang="zh-CN" sz="1600" dirty="0"/>
              <a:t>GPU </a:t>
            </a:r>
            <a:r>
              <a:rPr lang="zh-CN" altLang="en-US" sz="1600" dirty="0"/>
              <a:t>内存有限，也能通过 </a:t>
            </a:r>
            <a:r>
              <a:rPr lang="en-US" altLang="zh-CN" sz="1600" dirty="0"/>
              <a:t>CPU </a:t>
            </a:r>
            <a:r>
              <a:rPr lang="zh-CN" altLang="en-US" sz="1600" dirty="0"/>
              <a:t>和 </a:t>
            </a:r>
            <a:r>
              <a:rPr lang="en-US" altLang="zh-CN" sz="1600" dirty="0" err="1"/>
              <a:t>NVMe</a:t>
            </a:r>
            <a:r>
              <a:rPr lang="en-US" altLang="zh-CN" sz="1600" dirty="0"/>
              <a:t> </a:t>
            </a:r>
            <a:r>
              <a:rPr lang="zh-CN" altLang="en-US" sz="1600" dirty="0"/>
              <a:t>存储模型参数，支持更大批量并提高推理效率。</a:t>
            </a:r>
          </a:p>
          <a:p>
            <a:pPr>
              <a:buFont typeface="Arial" panose="020B0604020202020204" pitchFamily="34" charset="0"/>
              <a:buChar char="•"/>
            </a:pPr>
            <a:r>
              <a:rPr lang="zh-CN" altLang="en-US" sz="1600" b="1" dirty="0"/>
              <a:t>优势</a:t>
            </a:r>
            <a:r>
              <a:rPr lang="zh-CN" altLang="en-US" sz="1600" dirty="0"/>
              <a:t>：在 </a:t>
            </a:r>
            <a:r>
              <a:rPr lang="en-US" altLang="zh-CN" sz="1600" dirty="0"/>
              <a:t>GPU </a:t>
            </a:r>
            <a:r>
              <a:rPr lang="zh-CN" altLang="en-US" sz="1600" dirty="0"/>
              <a:t>资源受限的情况下，</a:t>
            </a:r>
            <a:r>
              <a:rPr lang="en-US" altLang="zh-CN" sz="1600" dirty="0" err="1"/>
              <a:t>ZeRO</a:t>
            </a:r>
            <a:r>
              <a:rPr lang="en-US" altLang="zh-CN" sz="1600" dirty="0"/>
              <a:t>-Inference </a:t>
            </a:r>
            <a:r>
              <a:rPr lang="zh-CN" altLang="en-US" sz="1600" dirty="0"/>
              <a:t>能处理比 </a:t>
            </a:r>
            <a:r>
              <a:rPr lang="en-US" altLang="zh-CN" sz="1600" dirty="0"/>
              <a:t>GPU </a:t>
            </a:r>
            <a:r>
              <a:rPr lang="zh-CN" altLang="en-US" sz="1600" dirty="0"/>
              <a:t>方案大 </a:t>
            </a:r>
            <a:r>
              <a:rPr lang="en-US" altLang="zh-CN" sz="1600" dirty="0"/>
              <a:t>25 </a:t>
            </a:r>
            <a:r>
              <a:rPr lang="zh-CN" altLang="en-US" sz="1600" dirty="0"/>
              <a:t>倍的模型，同时保持高硬件性能。</a:t>
            </a:r>
          </a:p>
          <a:p>
            <a:endParaRPr lang="zh-Hans-HK" altLang="en-US" sz="1500" dirty="0"/>
          </a:p>
        </p:txBody>
      </p:sp>
    </p:spTree>
    <p:extLst>
      <p:ext uri="{BB962C8B-B14F-4D97-AF65-F5344CB8AC3E}">
        <p14:creationId xmlns:p14="http://schemas.microsoft.com/office/powerpoint/2010/main" val="2866881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8CE00DCF-4B9E-D198-3D22-5DE11708CCCB}"/>
              </a:ext>
            </a:extLst>
          </p:cNvPr>
          <p:cNvSpPr>
            <a:spLocks noGrp="1"/>
          </p:cNvSpPr>
          <p:nvPr>
            <p:ph type="title"/>
          </p:nvPr>
        </p:nvSpPr>
        <p:spPr>
          <a:xfrm>
            <a:off x="1115568" y="548640"/>
            <a:ext cx="10168128" cy="1179576"/>
          </a:xfrm>
        </p:spPr>
        <p:txBody>
          <a:bodyPr>
            <a:normAutofit/>
          </a:bodyPr>
          <a:lstStyle/>
          <a:p>
            <a:r>
              <a:rPr lang="en-US" altLang="zh-CN" sz="4000" dirty="0" err="1">
                <a:latin typeface="Segoe UI" panose="020B0502040204020203" pitchFamily="34" charset="0"/>
                <a:ea typeface="等线" panose="02010600030101010101" pitchFamily="2" charset="-122"/>
              </a:rPr>
              <a:t>DeepSpeed</a:t>
            </a:r>
            <a:r>
              <a:rPr lang="en-US" altLang="zh-CN" sz="4000" dirty="0">
                <a:latin typeface="Segoe UI" panose="020B0502040204020203" pitchFamily="34" charset="0"/>
                <a:ea typeface="等线" panose="02010600030101010101" pitchFamily="2" charset="-122"/>
              </a:rPr>
              <a:t> Inference</a:t>
            </a:r>
            <a:r>
              <a:rPr lang="zh-CN" altLang="en-US" sz="4000" dirty="0">
                <a:latin typeface="Segoe UI" panose="020B0502040204020203" pitchFamily="34" charset="0"/>
                <a:ea typeface="等线" panose="02010600030101010101" pitchFamily="2" charset="-122"/>
              </a:rPr>
              <a:t>之前的一些相关工作</a:t>
            </a:r>
            <a:endParaRPr lang="zh-Hans-HK" altLang="en-US" sz="4000" dirty="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内容占位符 2">
            <a:extLst>
              <a:ext uri="{FF2B5EF4-FFF2-40B4-BE49-F238E27FC236}">
                <a16:creationId xmlns:a16="http://schemas.microsoft.com/office/drawing/2014/main" id="{EC81B331-0485-EB9A-E3EC-3DE26AA3F007}"/>
              </a:ext>
            </a:extLst>
          </p:cNvPr>
          <p:cNvSpPr>
            <a:spLocks noGrp="1"/>
          </p:cNvSpPr>
          <p:nvPr>
            <p:ph idx="1"/>
          </p:nvPr>
        </p:nvSpPr>
        <p:spPr>
          <a:xfrm>
            <a:off x="1115568" y="2481943"/>
            <a:ext cx="10168128" cy="3695020"/>
          </a:xfrm>
        </p:spPr>
        <p:txBody>
          <a:bodyPr>
            <a:normAutofit/>
          </a:bodyPr>
          <a:lstStyle/>
          <a:p>
            <a:r>
              <a:rPr lang="en-US" altLang="zh-Hans-HK" sz="2200" dirty="0"/>
              <a:t>1. </a:t>
            </a:r>
            <a:r>
              <a:rPr lang="en-US" altLang="zh-CN" sz="2200" b="1" dirty="0" err="1"/>
              <a:t>Gpipe</a:t>
            </a:r>
            <a:r>
              <a:rPr lang="en-US" altLang="zh-CN" sz="2200" dirty="0"/>
              <a:t>: Easy Scaling with Micro-Batch Pipeline Parallelism </a:t>
            </a:r>
            <a:r>
              <a:rPr lang="zh-CN" altLang="en-US" sz="2200" dirty="0"/>
              <a:t>（</a:t>
            </a:r>
            <a:r>
              <a:rPr lang="en-US" altLang="zh-CN" sz="2200" dirty="0"/>
              <a:t>Google 2019</a:t>
            </a:r>
            <a:r>
              <a:rPr lang="zh-CN" altLang="en-US" sz="2200" dirty="0"/>
              <a:t>）</a:t>
            </a:r>
            <a:r>
              <a:rPr lang="en-US" altLang="zh-CN" sz="2200" dirty="0"/>
              <a:t> </a:t>
            </a:r>
            <a:r>
              <a:rPr lang="zh-CN" altLang="en-US" sz="2200" dirty="0"/>
              <a:t>流水线</a:t>
            </a:r>
            <a:r>
              <a:rPr lang="zh-Hans-HK" altLang="fi-FI" sz="2200" dirty="0"/>
              <a:t>并行（</a:t>
            </a:r>
            <a:r>
              <a:rPr lang="fi-FI" altLang="zh-Hans-HK" sz="2200" dirty="0"/>
              <a:t>Pipeline Parallelism</a:t>
            </a:r>
            <a:r>
              <a:rPr lang="zh-Hans-HK" altLang="fi-FI" sz="2200" dirty="0"/>
              <a:t>）</a:t>
            </a:r>
            <a:endParaRPr lang="en-US" altLang="zh-Hans-HK" sz="2200" dirty="0"/>
          </a:p>
          <a:p>
            <a:r>
              <a:rPr lang="en-US" altLang="zh-Hans-HK" sz="2200" dirty="0"/>
              <a:t>2. </a:t>
            </a:r>
            <a:r>
              <a:rPr lang="en-US" altLang="zh-Hans-HK" sz="2200" b="1" dirty="0"/>
              <a:t>Megatron-LM</a:t>
            </a:r>
            <a:r>
              <a:rPr lang="en-US" altLang="zh-Hans-HK" sz="2200" dirty="0"/>
              <a:t>: Training Multi-Billion Parameter Language Models Using  Model Parallelism</a:t>
            </a:r>
            <a:r>
              <a:rPr lang="zh-CN" altLang="en-US" sz="2200" dirty="0"/>
              <a:t>（</a:t>
            </a:r>
            <a:r>
              <a:rPr lang="en-US" altLang="zh-CN" sz="2200" dirty="0"/>
              <a:t>Nvidia 2020</a:t>
            </a:r>
            <a:r>
              <a:rPr lang="zh-CN" altLang="en-US" sz="2200" dirty="0"/>
              <a:t>）</a:t>
            </a:r>
            <a:endParaRPr lang="en-US" altLang="zh-CN" sz="2200" dirty="0"/>
          </a:p>
          <a:p>
            <a:r>
              <a:rPr lang="en-US" altLang="zh-Hans-HK" sz="2200" dirty="0"/>
              <a:t>3. </a:t>
            </a:r>
            <a:r>
              <a:rPr lang="en-US" altLang="zh-Hans-HK" sz="2200" b="1" dirty="0"/>
              <a:t>Zero</a:t>
            </a:r>
            <a:r>
              <a:rPr lang="en-US" altLang="zh-Hans-HK" sz="2200" dirty="0"/>
              <a:t>: Memory Optimizations Toward Training Trillion  Parameter Models</a:t>
            </a:r>
            <a:r>
              <a:rPr lang="zh-CN" altLang="en-US" sz="2200" dirty="0"/>
              <a:t>（</a:t>
            </a:r>
            <a:r>
              <a:rPr lang="en-US" altLang="zh-CN" sz="2200" dirty="0"/>
              <a:t>Microsoft </a:t>
            </a:r>
            <a:r>
              <a:rPr lang="en-US" altLang="zh-CN" sz="2200" dirty="0" err="1"/>
              <a:t>DeepSpeed</a:t>
            </a:r>
            <a:r>
              <a:rPr lang="en-US" altLang="zh-CN" sz="2200" dirty="0"/>
              <a:t> 2020)</a:t>
            </a:r>
            <a:endParaRPr lang="zh-Hans-HK" altLang="en-US" sz="2200" dirty="0"/>
          </a:p>
        </p:txBody>
      </p:sp>
    </p:spTree>
    <p:extLst>
      <p:ext uri="{BB962C8B-B14F-4D97-AF65-F5344CB8AC3E}">
        <p14:creationId xmlns:p14="http://schemas.microsoft.com/office/powerpoint/2010/main" val="3442786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38303D13-21A4-7EAD-520F-83F4816FBD47}"/>
              </a:ext>
            </a:extLst>
          </p:cNvPr>
          <p:cNvSpPr>
            <a:spLocks noGrp="1"/>
          </p:cNvSpPr>
          <p:nvPr>
            <p:ph type="title"/>
          </p:nvPr>
        </p:nvSpPr>
        <p:spPr>
          <a:xfrm>
            <a:off x="1115568" y="548640"/>
            <a:ext cx="10168128" cy="1179576"/>
          </a:xfrm>
        </p:spPr>
        <p:txBody>
          <a:bodyPr>
            <a:normAutofit/>
          </a:bodyPr>
          <a:lstStyle/>
          <a:p>
            <a:r>
              <a:rPr lang="en-US" altLang="zh-CN" sz="4000" dirty="0" err="1">
                <a:latin typeface="Segoe UI" panose="020B0502040204020203" pitchFamily="34" charset="0"/>
                <a:ea typeface="等线" panose="02010600030101010101" pitchFamily="2" charset="-122"/>
              </a:rPr>
              <a:t>DeepSpeed</a:t>
            </a:r>
            <a:r>
              <a:rPr lang="en-US" altLang="zh-CN" sz="4000" dirty="0">
                <a:latin typeface="Segoe UI" panose="020B0502040204020203" pitchFamily="34" charset="0"/>
                <a:ea typeface="等线" panose="02010600030101010101" pitchFamily="2" charset="-122"/>
              </a:rPr>
              <a:t> Inference</a:t>
            </a:r>
            <a:endParaRPr lang="zh-Hans-HK" altLang="en-US" sz="4000" dirty="0">
              <a:latin typeface="Segoe UI" panose="020B0502040204020203" pitchFamily="34" charset="0"/>
              <a:ea typeface="等线" panose="02010600030101010101" pitchFamily="2" charset="-122"/>
            </a:endParaRPr>
          </a:p>
        </p:txBody>
      </p:sp>
      <p:sp>
        <p:nvSpPr>
          <p:cNvPr id="29" name="Rectangle 28">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内容占位符 2">
            <a:extLst>
              <a:ext uri="{FF2B5EF4-FFF2-40B4-BE49-F238E27FC236}">
                <a16:creationId xmlns:a16="http://schemas.microsoft.com/office/drawing/2014/main" id="{B6CC1FF1-0FF4-5DAB-E342-0FDDD3D93966}"/>
              </a:ext>
            </a:extLst>
          </p:cNvPr>
          <p:cNvSpPr>
            <a:spLocks noGrp="1"/>
          </p:cNvSpPr>
          <p:nvPr>
            <p:ph idx="1"/>
          </p:nvPr>
        </p:nvSpPr>
        <p:spPr>
          <a:xfrm>
            <a:off x="626850" y="2276856"/>
            <a:ext cx="11095758" cy="4032504"/>
          </a:xfrm>
        </p:spPr>
        <p:txBody>
          <a:bodyPr>
            <a:normAutofit/>
          </a:bodyPr>
          <a:lstStyle/>
          <a:p>
            <a:pPr marL="0" indent="0">
              <a:buNone/>
            </a:pPr>
            <a:r>
              <a:rPr lang="en-US" altLang="zh-CN" sz="2000" b="1" dirty="0">
                <a:latin typeface="Segoe UI" panose="020B0502040204020203" pitchFamily="34" charset="0"/>
                <a:ea typeface="等线" panose="02010600030101010101" pitchFamily="2" charset="-122"/>
              </a:rPr>
              <a:t>1. </a:t>
            </a:r>
            <a:r>
              <a:rPr lang="zh-CN" altLang="en-US" sz="2000" b="1" dirty="0">
                <a:latin typeface="Segoe UI" panose="020B0502040204020203" pitchFamily="34" charset="0"/>
                <a:ea typeface="等线" panose="02010600030101010101" pitchFamily="2" charset="-122"/>
              </a:rPr>
              <a:t>多</a:t>
            </a:r>
            <a:r>
              <a:rPr lang="en-US" altLang="zh-Hans-HK" sz="2000" b="1" dirty="0">
                <a:latin typeface="Segoe UI" panose="020B0502040204020203" pitchFamily="34" charset="0"/>
                <a:ea typeface="等线" panose="02010600030101010101" pitchFamily="2" charset="-122"/>
              </a:rPr>
              <a:t>GPU</a:t>
            </a:r>
            <a:r>
              <a:rPr lang="zh-CN" altLang="en-US" sz="2000" b="1" dirty="0">
                <a:latin typeface="Segoe UI" panose="020B0502040204020203" pitchFamily="34" charset="0"/>
                <a:ea typeface="等线" panose="02010600030101010101" pitchFamily="2" charset="-122"/>
              </a:rPr>
              <a:t>推理解决方案（</a:t>
            </a:r>
            <a:r>
              <a:rPr lang="en-US" altLang="zh-Hans-HK" sz="2000" b="1" dirty="0">
                <a:latin typeface="Segoe UI" panose="020B0502040204020203" pitchFamily="34" charset="0"/>
                <a:ea typeface="等线" panose="02010600030101010101" pitchFamily="2" charset="-122"/>
              </a:rPr>
              <a:t>multi-GPU inference solution</a:t>
            </a:r>
            <a:r>
              <a:rPr lang="zh-Hans-HK" altLang="en-US" sz="2000" b="1" dirty="0">
                <a:latin typeface="Segoe UI" panose="020B0502040204020203" pitchFamily="34" charset="0"/>
                <a:ea typeface="等线" panose="02010600030101010101" pitchFamily="2" charset="-122"/>
              </a:rPr>
              <a:t>）</a:t>
            </a:r>
          </a:p>
          <a:p>
            <a:pPr marL="0" indent="0">
              <a:buNone/>
            </a:pPr>
            <a:r>
              <a:rPr lang="en-US" altLang="zh-Hans-HK" sz="2000" dirty="0" err="1">
                <a:latin typeface="Segoe UI" panose="020B0502040204020203" pitchFamily="34" charset="0"/>
                <a:ea typeface="等线" panose="02010600030101010101" pitchFamily="2" charset="-122"/>
              </a:rPr>
              <a:t>DeepSpeed</a:t>
            </a:r>
            <a:r>
              <a:rPr lang="en-US" altLang="zh-Hans-HK" sz="2000" dirty="0">
                <a:latin typeface="Segoe UI" panose="020B0502040204020203" pitchFamily="34" charset="0"/>
                <a:ea typeface="等线" panose="02010600030101010101" pitchFamily="2" charset="-122"/>
              </a:rPr>
              <a:t> Inference </a:t>
            </a:r>
            <a:r>
              <a:rPr lang="zh-CN" altLang="en-US" sz="2000" dirty="0">
                <a:latin typeface="Segoe UI" panose="020B0502040204020203" pitchFamily="34" charset="0"/>
                <a:ea typeface="等线" panose="02010600030101010101" pitchFamily="2" charset="-122"/>
              </a:rPr>
              <a:t>提供了一种多</a:t>
            </a:r>
            <a:r>
              <a:rPr lang="en-US" altLang="zh-Hans-HK" sz="2000" dirty="0">
                <a:latin typeface="Segoe UI" panose="020B0502040204020203" pitchFamily="34" charset="0"/>
                <a:ea typeface="等线" panose="02010600030101010101" pitchFamily="2" charset="-122"/>
              </a:rPr>
              <a:t>GPU</a:t>
            </a:r>
            <a:r>
              <a:rPr lang="zh-CN" altLang="en-US" sz="2000" dirty="0">
                <a:latin typeface="Segoe UI" panose="020B0502040204020203" pitchFamily="34" charset="0"/>
                <a:ea typeface="等线" panose="02010600030101010101" pitchFamily="2" charset="-122"/>
              </a:rPr>
              <a:t>推理方案，旨在同时</a:t>
            </a:r>
            <a:r>
              <a:rPr lang="zh-CN" altLang="en-US" sz="2000" b="1" dirty="0">
                <a:latin typeface="Segoe UI" panose="020B0502040204020203" pitchFamily="34" charset="0"/>
                <a:ea typeface="等线" panose="02010600030101010101" pitchFamily="2" charset="-122"/>
              </a:rPr>
              <a:t>最小化延迟</a:t>
            </a:r>
            <a:r>
              <a:rPr lang="zh-CN" altLang="en-US" sz="2000" dirty="0">
                <a:latin typeface="Segoe UI" panose="020B0502040204020203" pitchFamily="34" charset="0"/>
                <a:ea typeface="等线" panose="02010600030101010101" pitchFamily="2" charset="-122"/>
              </a:rPr>
              <a:t>和</a:t>
            </a:r>
            <a:r>
              <a:rPr lang="zh-CN" altLang="en-US" sz="2000" b="1" dirty="0">
                <a:latin typeface="Segoe UI" panose="020B0502040204020203" pitchFamily="34" charset="0"/>
                <a:ea typeface="等线" panose="02010600030101010101" pitchFamily="2" charset="-122"/>
              </a:rPr>
              <a:t>最大化吞吐量</a:t>
            </a:r>
            <a:r>
              <a:rPr lang="zh-CN" altLang="en-US" sz="2000" dirty="0">
                <a:latin typeface="Segoe UI" panose="020B0502040204020203" pitchFamily="34" charset="0"/>
                <a:ea typeface="等线" panose="02010600030101010101" pitchFamily="2" charset="-122"/>
              </a:rPr>
              <a:t>，无论模型是密集型（</a:t>
            </a:r>
            <a:r>
              <a:rPr lang="en-US" altLang="zh-Hans-HK" sz="2000" dirty="0">
                <a:latin typeface="Segoe UI" panose="020B0502040204020203" pitchFamily="34" charset="0"/>
                <a:ea typeface="等线" panose="02010600030101010101" pitchFamily="2" charset="-122"/>
              </a:rPr>
              <a:t>dense</a:t>
            </a:r>
            <a:r>
              <a:rPr lang="zh-Hans-HK" altLang="en-US" sz="2000" dirty="0">
                <a:latin typeface="Segoe UI" panose="020B0502040204020203" pitchFamily="34" charset="0"/>
                <a:ea typeface="等线" panose="02010600030101010101" pitchFamily="2" charset="-122"/>
              </a:rPr>
              <a:t>）</a:t>
            </a:r>
            <a:r>
              <a:rPr lang="zh-CN" altLang="en-US" sz="2000" dirty="0">
                <a:latin typeface="Segoe UI" panose="020B0502040204020203" pitchFamily="34" charset="0"/>
                <a:ea typeface="等线" panose="02010600030101010101" pitchFamily="2" charset="-122"/>
              </a:rPr>
              <a:t>还是稀疏型（</a:t>
            </a:r>
            <a:r>
              <a:rPr lang="en-US" altLang="zh-Hans-HK" sz="2000" dirty="0">
                <a:latin typeface="Segoe UI" panose="020B0502040204020203" pitchFamily="34" charset="0"/>
                <a:ea typeface="等线" panose="02010600030101010101" pitchFamily="2" charset="-122"/>
              </a:rPr>
              <a:t>sparse</a:t>
            </a:r>
            <a:r>
              <a:rPr lang="zh-Hans-HK" altLang="en-US" sz="2000" dirty="0">
                <a:latin typeface="Segoe UI" panose="020B0502040204020203" pitchFamily="34" charset="0"/>
                <a:ea typeface="等线" panose="02010600030101010101" pitchFamily="2" charset="-122"/>
              </a:rPr>
              <a:t>）</a:t>
            </a:r>
            <a:r>
              <a:rPr lang="en-US" altLang="zh-Hans-HK" sz="2000" dirty="0">
                <a:latin typeface="Segoe UI" panose="020B0502040204020203" pitchFamily="34" charset="0"/>
                <a:ea typeface="等线" panose="02010600030101010101" pitchFamily="2" charset="-122"/>
              </a:rPr>
              <a:t>Transformer</a:t>
            </a:r>
            <a:r>
              <a:rPr lang="zh-Hans-HK" altLang="en-US" sz="2000" dirty="0">
                <a:latin typeface="Segoe UI" panose="020B0502040204020203" pitchFamily="34" charset="0"/>
                <a:ea typeface="等线" panose="02010600030101010101" pitchFamily="2" charset="-122"/>
              </a:rPr>
              <a:t>。</a:t>
            </a:r>
            <a:r>
              <a:rPr lang="zh-CN" altLang="en-US" sz="2000" dirty="0">
                <a:latin typeface="Segoe UI" panose="020B0502040204020203" pitchFamily="34" charset="0"/>
                <a:ea typeface="等线" panose="02010600030101010101" pitchFamily="2" charset="-122"/>
              </a:rPr>
              <a:t>该方案的核心是在多个</a:t>
            </a:r>
            <a:r>
              <a:rPr lang="en-US" altLang="zh-Hans-HK" sz="2000" dirty="0">
                <a:latin typeface="Segoe UI" panose="020B0502040204020203" pitchFamily="34" charset="0"/>
                <a:ea typeface="等线" panose="02010600030101010101" pitchFamily="2" charset="-122"/>
              </a:rPr>
              <a:t>GPU</a:t>
            </a:r>
            <a:r>
              <a:rPr lang="zh-CN" altLang="en-US" sz="2000" dirty="0">
                <a:latin typeface="Segoe UI" panose="020B0502040204020203" pitchFamily="34" charset="0"/>
                <a:ea typeface="等线" panose="02010600030101010101" pitchFamily="2" charset="-122"/>
              </a:rPr>
              <a:t>设备上分布模型的推理计算任务：</a:t>
            </a:r>
          </a:p>
          <a:p>
            <a:pPr>
              <a:buFont typeface="Arial" panose="020B0604020202020204" pitchFamily="34" charset="0"/>
              <a:buChar char="•"/>
            </a:pPr>
            <a:r>
              <a:rPr lang="zh-CN" altLang="en-US" sz="2000" b="1" dirty="0">
                <a:latin typeface="Segoe UI" panose="020B0502040204020203" pitchFamily="34" charset="0"/>
                <a:ea typeface="等线" panose="02010600030101010101" pitchFamily="2" charset="-122"/>
              </a:rPr>
              <a:t>密集型</a:t>
            </a:r>
            <a:r>
              <a:rPr lang="en-US" altLang="zh-Hans-HK" sz="2000" b="1" dirty="0">
                <a:latin typeface="Segoe UI" panose="020B0502040204020203" pitchFamily="34" charset="0"/>
                <a:ea typeface="等线" panose="02010600030101010101" pitchFamily="2" charset="-122"/>
              </a:rPr>
              <a:t>Transformer</a:t>
            </a:r>
            <a:r>
              <a:rPr lang="zh-CN" altLang="en-US" sz="2000" b="1" dirty="0">
                <a:latin typeface="Segoe UI" panose="020B0502040204020203" pitchFamily="34" charset="0"/>
                <a:ea typeface="等线" panose="02010600030101010101" pitchFamily="2" charset="-122"/>
              </a:rPr>
              <a:t>模型（</a:t>
            </a:r>
            <a:r>
              <a:rPr lang="en-US" altLang="zh-Hans-HK" sz="2000" b="1" dirty="0">
                <a:latin typeface="Segoe UI" panose="020B0502040204020203" pitchFamily="34" charset="0"/>
                <a:ea typeface="等线" panose="02010600030101010101" pitchFamily="2" charset="-122"/>
              </a:rPr>
              <a:t>Dense Transformer Models</a:t>
            </a:r>
            <a:r>
              <a:rPr lang="zh-Hans-HK" altLang="en-US" sz="2000" b="1" dirty="0">
                <a:latin typeface="Segoe UI" panose="020B0502040204020203" pitchFamily="34" charset="0"/>
                <a:ea typeface="等线" panose="02010600030101010101" pitchFamily="2" charset="-122"/>
              </a:rPr>
              <a:t>）</a:t>
            </a:r>
            <a:r>
              <a:rPr lang="zh-Hans-HK" altLang="en-US" sz="2000" dirty="0">
                <a:latin typeface="Segoe UI" panose="020B0502040204020203" pitchFamily="34" charset="0"/>
                <a:ea typeface="等线" panose="02010600030101010101" pitchFamily="2" charset="-122"/>
              </a:rPr>
              <a:t>：</a:t>
            </a:r>
            <a:r>
              <a:rPr lang="zh-CN" altLang="en-US" sz="2000" dirty="0">
                <a:latin typeface="Segoe UI" panose="020B0502040204020203" pitchFamily="34" charset="0"/>
                <a:ea typeface="等线" panose="02010600030101010101" pitchFamily="2" charset="-122"/>
              </a:rPr>
              <a:t>每层的所有参数都会参与计算。</a:t>
            </a:r>
          </a:p>
          <a:p>
            <a:pPr>
              <a:buFont typeface="Arial" panose="020B0604020202020204" pitchFamily="34" charset="0"/>
              <a:buChar char="•"/>
            </a:pPr>
            <a:r>
              <a:rPr lang="zh-CN" altLang="en-US" sz="2000" b="1" dirty="0">
                <a:latin typeface="Segoe UI" panose="020B0502040204020203" pitchFamily="34" charset="0"/>
                <a:ea typeface="等线" panose="02010600030101010101" pitchFamily="2" charset="-122"/>
              </a:rPr>
              <a:t>稀疏型</a:t>
            </a:r>
            <a:r>
              <a:rPr lang="en-US" altLang="zh-Hans-HK" sz="2000" b="1" dirty="0">
                <a:latin typeface="Segoe UI" panose="020B0502040204020203" pitchFamily="34" charset="0"/>
                <a:ea typeface="等线" panose="02010600030101010101" pitchFamily="2" charset="-122"/>
              </a:rPr>
              <a:t>Mixture-of-Experts (</a:t>
            </a:r>
            <a:r>
              <a:rPr lang="en-US" altLang="zh-Hans-HK" sz="2000" b="1" dirty="0" err="1">
                <a:latin typeface="Segoe UI" panose="020B0502040204020203" pitchFamily="34" charset="0"/>
                <a:ea typeface="等线" panose="02010600030101010101" pitchFamily="2" charset="-122"/>
              </a:rPr>
              <a:t>MoE</a:t>
            </a:r>
            <a:r>
              <a:rPr lang="en-US" altLang="zh-Hans-HK" sz="2000" b="1" dirty="0">
                <a:latin typeface="Segoe UI" panose="020B0502040204020203" pitchFamily="34" charset="0"/>
                <a:ea typeface="等线" panose="02010600030101010101" pitchFamily="2" charset="-122"/>
              </a:rPr>
              <a:t>) Transformer</a:t>
            </a:r>
            <a:r>
              <a:rPr lang="zh-CN" altLang="en-US" sz="2000" b="1" dirty="0">
                <a:latin typeface="Segoe UI" panose="020B0502040204020203" pitchFamily="34" charset="0"/>
                <a:ea typeface="等线" panose="02010600030101010101" pitchFamily="2" charset="-122"/>
              </a:rPr>
              <a:t>模型</a:t>
            </a:r>
            <a:r>
              <a:rPr lang="zh-CN" altLang="en-US" sz="2000" dirty="0">
                <a:latin typeface="Segoe UI" panose="020B0502040204020203" pitchFamily="34" charset="0"/>
                <a:ea typeface="等线" panose="02010600030101010101" pitchFamily="2" charset="-122"/>
              </a:rPr>
              <a:t>：并非所有参数都在每次推理中被激活，因此可以通过稀疏计算的方式减少实际参与计算的参数量。这种模型同样能够在多个</a:t>
            </a:r>
            <a:r>
              <a:rPr lang="en-US" altLang="zh-Hans-HK" sz="2000" dirty="0">
                <a:latin typeface="Segoe UI" panose="020B0502040204020203" pitchFamily="34" charset="0"/>
                <a:ea typeface="等线" panose="02010600030101010101" pitchFamily="2" charset="-122"/>
              </a:rPr>
              <a:t>GPU</a:t>
            </a:r>
            <a:r>
              <a:rPr lang="zh-CN" altLang="en-US" sz="2000" dirty="0">
                <a:latin typeface="Segoe UI" panose="020B0502040204020203" pitchFamily="34" charset="0"/>
                <a:ea typeface="等线" panose="02010600030101010101" pitchFamily="2" charset="-122"/>
              </a:rPr>
              <a:t>上执行，以减少延迟并提高吞吐量。</a:t>
            </a:r>
          </a:p>
          <a:p>
            <a:pPr marL="0" indent="0">
              <a:buNone/>
            </a:pPr>
            <a:r>
              <a:rPr lang="en-US" altLang="zh-Hans-HK" sz="2000" dirty="0" err="1">
                <a:latin typeface="Segoe UI" panose="020B0502040204020203" pitchFamily="34" charset="0"/>
                <a:ea typeface="等线" panose="02010600030101010101" pitchFamily="2" charset="-122"/>
              </a:rPr>
              <a:t>DeepSpeed</a:t>
            </a:r>
            <a:r>
              <a:rPr lang="en-US" altLang="zh-Hans-HK" sz="2000" dirty="0">
                <a:latin typeface="Segoe UI" panose="020B0502040204020203" pitchFamily="34" charset="0"/>
                <a:ea typeface="等线" panose="02010600030101010101" pitchFamily="2" charset="-122"/>
              </a:rPr>
              <a:t> Inference </a:t>
            </a:r>
            <a:r>
              <a:rPr lang="zh-CN" altLang="en-US" sz="2000" dirty="0">
                <a:latin typeface="Segoe UI" panose="020B0502040204020203" pitchFamily="34" charset="0"/>
                <a:ea typeface="等线" panose="02010600030101010101" pitchFamily="2" charset="-122"/>
              </a:rPr>
              <a:t>能够在多个</a:t>
            </a:r>
            <a:r>
              <a:rPr lang="en-US" altLang="zh-Hans-HK" sz="2000" dirty="0">
                <a:latin typeface="Segoe UI" panose="020B0502040204020203" pitchFamily="34" charset="0"/>
                <a:ea typeface="等线" panose="02010600030101010101" pitchFamily="2" charset="-122"/>
              </a:rPr>
              <a:t>GPU</a:t>
            </a:r>
            <a:r>
              <a:rPr lang="zh-CN" altLang="en-US" sz="2000" dirty="0">
                <a:latin typeface="Segoe UI" panose="020B0502040204020203" pitchFamily="34" charset="0"/>
                <a:ea typeface="等线" panose="02010600030101010101" pitchFamily="2" charset="-122"/>
              </a:rPr>
              <a:t>的</a:t>
            </a:r>
            <a:r>
              <a:rPr lang="zh-CN" altLang="en-US" sz="2000" b="1" dirty="0">
                <a:latin typeface="Segoe UI" panose="020B0502040204020203" pitchFamily="34" charset="0"/>
                <a:ea typeface="等线" panose="02010600030101010101" pitchFamily="2" charset="-122"/>
              </a:rPr>
              <a:t>聚合内存</a:t>
            </a:r>
            <a:r>
              <a:rPr lang="zh-CN" altLang="en-US" sz="2000" dirty="0">
                <a:latin typeface="Segoe UI" panose="020B0502040204020203" pitchFamily="34" charset="0"/>
                <a:ea typeface="等线" panose="02010600030101010101" pitchFamily="2" charset="-122"/>
              </a:rPr>
              <a:t>中加载和处理模型，从而利用多个设备的计算能力，特别适用于大规模模型的高效推理。</a:t>
            </a:r>
          </a:p>
        </p:txBody>
      </p:sp>
    </p:spTree>
    <p:extLst>
      <p:ext uri="{BB962C8B-B14F-4D97-AF65-F5344CB8AC3E}">
        <p14:creationId xmlns:p14="http://schemas.microsoft.com/office/powerpoint/2010/main" val="1903675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00F08154-FA7A-177D-A2EF-BF7ABCD93248}"/>
              </a:ext>
            </a:extLst>
          </p:cNvPr>
          <p:cNvSpPr>
            <a:spLocks noGrp="1"/>
          </p:cNvSpPr>
          <p:nvPr>
            <p:ph type="title"/>
          </p:nvPr>
        </p:nvSpPr>
        <p:spPr>
          <a:xfrm>
            <a:off x="1115568" y="548640"/>
            <a:ext cx="10168128" cy="1179576"/>
          </a:xfrm>
        </p:spPr>
        <p:txBody>
          <a:bodyPr>
            <a:normAutofit/>
          </a:bodyPr>
          <a:lstStyle/>
          <a:p>
            <a:r>
              <a:rPr lang="en-US" altLang="zh-CN" sz="4000">
                <a:latin typeface="Segoe UI" panose="020B0502040204020203" pitchFamily="34" charset="0"/>
                <a:ea typeface="等线" panose="02010600030101010101" pitchFamily="2" charset="-122"/>
              </a:rPr>
              <a:t>DeepSpeed Inference</a:t>
            </a:r>
            <a:endParaRPr lang="zh-Hans-HK" altLang="en-US" sz="4000">
              <a:latin typeface="Segoe UI" panose="020B0502040204020203" pitchFamily="34" charset="0"/>
              <a:ea typeface="等线" panose="02010600030101010101" pitchFamily="2" charset="-122"/>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内容占位符 2">
            <a:extLst>
              <a:ext uri="{FF2B5EF4-FFF2-40B4-BE49-F238E27FC236}">
                <a16:creationId xmlns:a16="http://schemas.microsoft.com/office/drawing/2014/main" id="{B481BD94-DFF5-134E-F93D-0FDE41B72AD8}"/>
              </a:ext>
            </a:extLst>
          </p:cNvPr>
          <p:cNvSpPr>
            <a:spLocks noGrp="1"/>
          </p:cNvSpPr>
          <p:nvPr>
            <p:ph idx="1"/>
          </p:nvPr>
        </p:nvSpPr>
        <p:spPr>
          <a:xfrm>
            <a:off x="566928" y="2221992"/>
            <a:ext cx="10168128" cy="3695020"/>
          </a:xfrm>
        </p:spPr>
        <p:txBody>
          <a:bodyPr>
            <a:normAutofit/>
          </a:bodyPr>
          <a:lstStyle/>
          <a:p>
            <a:pPr marL="0" indent="0">
              <a:buNone/>
            </a:pPr>
            <a:r>
              <a:rPr lang="en-US" altLang="zh-CN" sz="2000" b="1" dirty="0">
                <a:latin typeface="Segoe UI" panose="020B0502040204020203" pitchFamily="34" charset="0"/>
                <a:ea typeface="等线" panose="02010600030101010101" pitchFamily="2" charset="-122"/>
              </a:rPr>
              <a:t>2. </a:t>
            </a:r>
            <a:r>
              <a:rPr lang="zh-CN" altLang="en-US" sz="2000" b="1" dirty="0">
                <a:latin typeface="Segoe UI" panose="020B0502040204020203" pitchFamily="34" charset="0"/>
                <a:ea typeface="等线" panose="02010600030101010101" pitchFamily="2" charset="-122"/>
              </a:rPr>
              <a:t>异构推理解决方案（</a:t>
            </a:r>
            <a:r>
              <a:rPr lang="en-US" altLang="zh-CN" sz="2000" b="1" dirty="0">
                <a:latin typeface="Segoe UI" panose="020B0502040204020203" pitchFamily="34" charset="0"/>
                <a:ea typeface="等线" panose="02010600030101010101" pitchFamily="2" charset="-122"/>
              </a:rPr>
              <a:t>heterogeneous inference solution</a:t>
            </a:r>
            <a:r>
              <a:rPr lang="zh-CN" altLang="en-US" sz="2000" b="1" dirty="0">
                <a:latin typeface="Segoe UI" panose="020B0502040204020203" pitchFamily="34" charset="0"/>
                <a:ea typeface="等线" panose="02010600030101010101" pitchFamily="2" charset="-122"/>
              </a:rPr>
              <a:t>）</a:t>
            </a:r>
          </a:p>
          <a:p>
            <a:pPr marL="0" indent="0">
              <a:buNone/>
            </a:pPr>
            <a:r>
              <a:rPr lang="en-US" altLang="zh-CN" sz="2000" dirty="0" err="1">
                <a:latin typeface="Segoe UI" panose="020B0502040204020203" pitchFamily="34" charset="0"/>
                <a:ea typeface="等线" panose="02010600030101010101" pitchFamily="2" charset="-122"/>
              </a:rPr>
              <a:t>DeepSpeed</a:t>
            </a:r>
            <a:r>
              <a:rPr lang="en-US" altLang="zh-CN" sz="2000" dirty="0">
                <a:latin typeface="Segoe UI" panose="020B0502040204020203" pitchFamily="34" charset="0"/>
                <a:ea typeface="等线" panose="02010600030101010101" pitchFamily="2" charset="-122"/>
              </a:rPr>
              <a:t> Inference </a:t>
            </a:r>
            <a:r>
              <a:rPr lang="zh-CN" altLang="en-US" sz="2000" dirty="0">
                <a:latin typeface="Segoe UI" panose="020B0502040204020203" pitchFamily="34" charset="0"/>
                <a:ea typeface="等线" panose="02010600030101010101" pitchFamily="2" charset="-122"/>
              </a:rPr>
              <a:t>的另一个关键组件是异构推理解决方案。这个方案的特点是，除了利用</a:t>
            </a:r>
            <a:r>
              <a:rPr lang="en-US" altLang="zh-CN" sz="2000" dirty="0">
                <a:latin typeface="Segoe UI" panose="020B0502040204020203" pitchFamily="34" charset="0"/>
                <a:ea typeface="等线" panose="02010600030101010101" pitchFamily="2" charset="-122"/>
              </a:rPr>
              <a:t>GPU</a:t>
            </a:r>
            <a:r>
              <a:rPr lang="zh-CN" altLang="en-US" sz="2000" dirty="0">
                <a:latin typeface="Segoe UI" panose="020B0502040204020203" pitchFamily="34" charset="0"/>
                <a:ea typeface="等线" panose="02010600030101010101" pitchFamily="2" charset="-122"/>
              </a:rPr>
              <a:t>的内存和计算能力之外，还引入了</a:t>
            </a:r>
            <a:r>
              <a:rPr lang="en-US" altLang="zh-CN" sz="2000" b="1" dirty="0">
                <a:latin typeface="Segoe UI" panose="020B0502040204020203" pitchFamily="34" charset="0"/>
                <a:ea typeface="等线" panose="02010600030101010101" pitchFamily="2" charset="-122"/>
              </a:rPr>
              <a:t>CPU</a:t>
            </a:r>
            <a:r>
              <a:rPr lang="zh-CN" altLang="en-US" sz="2000" b="1" dirty="0">
                <a:latin typeface="Segoe UI" panose="020B0502040204020203" pitchFamily="34" charset="0"/>
                <a:ea typeface="等线" panose="02010600030101010101" pitchFamily="2" charset="-122"/>
              </a:rPr>
              <a:t>和</a:t>
            </a:r>
            <a:r>
              <a:rPr lang="en-US" altLang="zh-CN" sz="2000" b="1" dirty="0" err="1">
                <a:latin typeface="Segoe UI" panose="020B0502040204020203" pitchFamily="34" charset="0"/>
                <a:ea typeface="等线" panose="02010600030101010101" pitchFamily="2" charset="-122"/>
              </a:rPr>
              <a:t>NVMe</a:t>
            </a:r>
            <a:r>
              <a:rPr lang="zh-CN" altLang="en-US" sz="2000" b="1" dirty="0">
                <a:latin typeface="Segoe UI" panose="020B0502040204020203" pitchFamily="34" charset="0"/>
                <a:ea typeface="等线" panose="02010600030101010101" pitchFamily="2" charset="-122"/>
              </a:rPr>
              <a:t>内存</a:t>
            </a:r>
            <a:r>
              <a:rPr lang="zh-CN" altLang="en-US" sz="2000" dirty="0">
                <a:latin typeface="Segoe UI" panose="020B0502040204020203" pitchFamily="34" charset="0"/>
                <a:ea typeface="等线" panose="02010600030101010101" pitchFamily="2" charset="-122"/>
              </a:rPr>
              <a:t>来提升推理性能。具体来说：</a:t>
            </a:r>
          </a:p>
          <a:p>
            <a:pPr>
              <a:buFont typeface="Arial" panose="020B0604020202020204" pitchFamily="34" charset="0"/>
              <a:buChar char="•"/>
            </a:pPr>
            <a:r>
              <a:rPr lang="en-US" altLang="zh-CN" sz="2000" b="1" dirty="0">
                <a:latin typeface="Segoe UI" panose="020B0502040204020203" pitchFamily="34" charset="0"/>
                <a:ea typeface="等线" panose="02010600030101010101" pitchFamily="2" charset="-122"/>
              </a:rPr>
              <a:t>CPU </a:t>
            </a:r>
            <a:r>
              <a:rPr lang="zh-CN" altLang="en-US" sz="2000" b="1" dirty="0">
                <a:latin typeface="Segoe UI" panose="020B0502040204020203" pitchFamily="34" charset="0"/>
                <a:ea typeface="等线" panose="02010600030101010101" pitchFamily="2" charset="-122"/>
              </a:rPr>
              <a:t>和 </a:t>
            </a:r>
            <a:r>
              <a:rPr lang="en-US" altLang="zh-CN" sz="2000" b="1" dirty="0" err="1">
                <a:latin typeface="Segoe UI" panose="020B0502040204020203" pitchFamily="34" charset="0"/>
                <a:ea typeface="等线" panose="02010600030101010101" pitchFamily="2" charset="-122"/>
              </a:rPr>
              <a:t>NVMe</a:t>
            </a:r>
            <a:r>
              <a:rPr lang="zh-CN" altLang="en-US" sz="2000" dirty="0">
                <a:latin typeface="Segoe UI" panose="020B0502040204020203" pitchFamily="34" charset="0"/>
                <a:ea typeface="等线" panose="02010600030101010101" pitchFamily="2" charset="-122"/>
              </a:rPr>
              <a:t>：这两者通常用于存储和管理大模型的权重，特别是当模型的规模过大，无法完全装载到</a:t>
            </a:r>
            <a:r>
              <a:rPr lang="en-US" altLang="zh-CN" sz="2000" dirty="0">
                <a:latin typeface="Segoe UI" panose="020B0502040204020203" pitchFamily="34" charset="0"/>
                <a:ea typeface="等线" panose="02010600030101010101" pitchFamily="2" charset="-122"/>
              </a:rPr>
              <a:t>GPU</a:t>
            </a:r>
            <a:r>
              <a:rPr lang="zh-CN" altLang="en-US" sz="2000" dirty="0">
                <a:latin typeface="Segoe UI" panose="020B0502040204020203" pitchFamily="34" charset="0"/>
                <a:ea typeface="等线" panose="02010600030101010101" pitchFamily="2" charset="-122"/>
              </a:rPr>
              <a:t>的内存中时。</a:t>
            </a:r>
            <a:r>
              <a:rPr lang="en-US" altLang="zh-CN" sz="2000" dirty="0" err="1">
                <a:latin typeface="Segoe UI" panose="020B0502040204020203" pitchFamily="34" charset="0"/>
                <a:ea typeface="等线" panose="02010600030101010101" pitchFamily="2" charset="-122"/>
              </a:rPr>
              <a:t>NVMe</a:t>
            </a:r>
            <a:r>
              <a:rPr lang="zh-CN" altLang="en-US" sz="2000" dirty="0">
                <a:latin typeface="Segoe UI" panose="020B0502040204020203" pitchFamily="34" charset="0"/>
                <a:ea typeface="等线" panose="02010600030101010101" pitchFamily="2" charset="-122"/>
              </a:rPr>
              <a:t>具有较大的存储容量，因此可以用来存储模型的权重，而在需要时从</a:t>
            </a:r>
            <a:r>
              <a:rPr lang="en-US" altLang="zh-CN" sz="2000" dirty="0" err="1">
                <a:latin typeface="Segoe UI" panose="020B0502040204020203" pitchFamily="34" charset="0"/>
                <a:ea typeface="等线" panose="02010600030101010101" pitchFamily="2" charset="-122"/>
              </a:rPr>
              <a:t>NVMe</a:t>
            </a:r>
            <a:r>
              <a:rPr lang="zh-CN" altLang="en-US" sz="2000" dirty="0">
                <a:latin typeface="Segoe UI" panose="020B0502040204020203" pitchFamily="34" charset="0"/>
                <a:ea typeface="等线" panose="02010600030101010101" pitchFamily="2" charset="-122"/>
              </a:rPr>
              <a:t>加载到</a:t>
            </a:r>
            <a:r>
              <a:rPr lang="en-US" altLang="zh-CN" sz="2000" dirty="0">
                <a:latin typeface="Segoe UI" panose="020B0502040204020203" pitchFamily="34" charset="0"/>
                <a:ea typeface="等线" panose="02010600030101010101" pitchFamily="2" charset="-122"/>
              </a:rPr>
              <a:t>GPU</a:t>
            </a:r>
            <a:r>
              <a:rPr lang="zh-CN" altLang="en-US" sz="2000" dirty="0">
                <a:latin typeface="Segoe UI" panose="020B0502040204020203" pitchFamily="34" charset="0"/>
                <a:ea typeface="等线" panose="02010600030101010101" pitchFamily="2" charset="-122"/>
              </a:rPr>
              <a:t>内存中进行计算。</a:t>
            </a:r>
          </a:p>
          <a:p>
            <a:pPr>
              <a:buFont typeface="Arial" panose="020B0604020202020204" pitchFamily="34" charset="0"/>
              <a:buChar char="•"/>
            </a:pPr>
            <a:r>
              <a:rPr lang="zh-CN" altLang="en-US" sz="2000" b="1" dirty="0">
                <a:latin typeface="Segoe UI" panose="020B0502040204020203" pitchFamily="34" charset="0"/>
                <a:ea typeface="等线" panose="02010600030101010101" pitchFamily="2" charset="-122"/>
              </a:rPr>
              <a:t>异构系统的优势</a:t>
            </a:r>
            <a:r>
              <a:rPr lang="zh-CN" altLang="en-US" sz="2000" dirty="0">
                <a:latin typeface="Segoe UI" panose="020B0502040204020203" pitchFamily="34" charset="0"/>
                <a:ea typeface="等线" panose="02010600030101010101" pitchFamily="2" charset="-122"/>
              </a:rPr>
              <a:t>：通过在推理过程中结合使用</a:t>
            </a:r>
            <a:r>
              <a:rPr lang="en-US" altLang="zh-CN" sz="2000" dirty="0">
                <a:latin typeface="Segoe UI" panose="020B0502040204020203" pitchFamily="34" charset="0"/>
                <a:ea typeface="等线" panose="02010600030101010101" pitchFamily="2" charset="-122"/>
              </a:rPr>
              <a:t>CPU</a:t>
            </a:r>
            <a:r>
              <a:rPr lang="zh-CN" altLang="en-US" sz="2000" dirty="0">
                <a:latin typeface="Segoe UI" panose="020B0502040204020203" pitchFamily="34" charset="0"/>
                <a:ea typeface="等线" panose="02010600030101010101" pitchFamily="2" charset="-122"/>
              </a:rPr>
              <a:t>、</a:t>
            </a:r>
            <a:r>
              <a:rPr lang="en-US" altLang="zh-CN" sz="2000" dirty="0" err="1">
                <a:latin typeface="Segoe UI" panose="020B0502040204020203" pitchFamily="34" charset="0"/>
                <a:ea typeface="等线" panose="02010600030101010101" pitchFamily="2" charset="-122"/>
              </a:rPr>
              <a:t>NVMe</a:t>
            </a:r>
            <a:r>
              <a:rPr lang="zh-CN" altLang="en-US" sz="2000" dirty="0">
                <a:latin typeface="Segoe UI" panose="020B0502040204020203" pitchFamily="34" charset="0"/>
                <a:ea typeface="等线" panose="02010600030101010101" pitchFamily="2" charset="-122"/>
              </a:rPr>
              <a:t>和</a:t>
            </a:r>
            <a:r>
              <a:rPr lang="en-US" altLang="zh-CN" sz="2000" dirty="0">
                <a:latin typeface="Segoe UI" panose="020B0502040204020203" pitchFamily="34" charset="0"/>
                <a:ea typeface="等线" panose="02010600030101010101" pitchFamily="2" charset="-122"/>
              </a:rPr>
              <a:t>GPU</a:t>
            </a:r>
            <a:r>
              <a:rPr lang="zh-CN" altLang="en-US" sz="2000" dirty="0">
                <a:latin typeface="Segoe UI" panose="020B0502040204020203" pitchFamily="34" charset="0"/>
                <a:ea typeface="等线" panose="02010600030101010101" pitchFamily="2" charset="-122"/>
              </a:rPr>
              <a:t>，</a:t>
            </a:r>
            <a:r>
              <a:rPr lang="en-US" altLang="zh-CN" sz="2000" dirty="0" err="1">
                <a:latin typeface="Segoe UI" panose="020B0502040204020203" pitchFamily="34" charset="0"/>
                <a:ea typeface="等线" panose="02010600030101010101" pitchFamily="2" charset="-122"/>
              </a:rPr>
              <a:t>DeepSpeed</a:t>
            </a:r>
            <a:r>
              <a:rPr lang="en-US" altLang="zh-CN" sz="2000" dirty="0">
                <a:latin typeface="Segoe UI" panose="020B0502040204020203" pitchFamily="34" charset="0"/>
                <a:ea typeface="等线" panose="02010600030101010101" pitchFamily="2" charset="-122"/>
              </a:rPr>
              <a:t> Inference </a:t>
            </a:r>
            <a:r>
              <a:rPr lang="zh-CN" altLang="en-US" sz="2000" dirty="0">
                <a:latin typeface="Segoe UI" panose="020B0502040204020203" pitchFamily="34" charset="0"/>
                <a:ea typeface="等线" panose="02010600030101010101" pitchFamily="2" charset="-122"/>
              </a:rPr>
              <a:t>可以在有限的</a:t>
            </a:r>
            <a:r>
              <a:rPr lang="en-US" altLang="zh-CN" sz="2000" dirty="0">
                <a:latin typeface="Segoe UI" panose="020B0502040204020203" pitchFamily="34" charset="0"/>
                <a:ea typeface="等线" panose="02010600030101010101" pitchFamily="2" charset="-122"/>
              </a:rPr>
              <a:t>GPU</a:t>
            </a:r>
            <a:r>
              <a:rPr lang="zh-CN" altLang="en-US" sz="2000" dirty="0">
                <a:latin typeface="Segoe UI" panose="020B0502040204020203" pitchFamily="34" charset="0"/>
                <a:ea typeface="等线" panose="02010600030101010101" pitchFamily="2" charset="-122"/>
              </a:rPr>
              <a:t>资源下处理大模型，同时保持高吞吐量。这种方案能够在确保实时推理性能的同时，减少对大量</a:t>
            </a:r>
            <a:r>
              <a:rPr lang="en-US" altLang="zh-CN" sz="2000" dirty="0">
                <a:latin typeface="Segoe UI" panose="020B0502040204020203" pitchFamily="34" charset="0"/>
                <a:ea typeface="等线" panose="02010600030101010101" pitchFamily="2" charset="-122"/>
              </a:rPr>
              <a:t>GPU</a:t>
            </a:r>
            <a:r>
              <a:rPr lang="zh-CN" altLang="en-US" sz="2000" dirty="0">
                <a:latin typeface="Segoe UI" panose="020B0502040204020203" pitchFamily="34" charset="0"/>
                <a:ea typeface="等线" panose="02010600030101010101" pitchFamily="2" charset="-122"/>
              </a:rPr>
              <a:t>设备的依赖，使得大规模模型推理变得更具可扩展性和经济性。</a:t>
            </a:r>
          </a:p>
          <a:p>
            <a:endParaRPr lang="zh-Hans-HK" altLang="en-US" sz="2000" dirty="0">
              <a:latin typeface="Segoe UI" panose="020B0502040204020203" pitchFamily="34" charset="0"/>
              <a:ea typeface="等线" panose="02010600030101010101" pitchFamily="2" charset="-122"/>
            </a:endParaRPr>
          </a:p>
        </p:txBody>
      </p:sp>
    </p:spTree>
    <p:extLst>
      <p:ext uri="{BB962C8B-B14F-4D97-AF65-F5344CB8AC3E}">
        <p14:creationId xmlns:p14="http://schemas.microsoft.com/office/powerpoint/2010/main" val="35054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Rectangle 2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1D991A06-DAA1-26DA-9031-7F2770D45644}"/>
              </a:ext>
            </a:extLst>
          </p:cNvPr>
          <p:cNvSpPr>
            <a:spLocks noGrp="1"/>
          </p:cNvSpPr>
          <p:nvPr>
            <p:ph type="title"/>
          </p:nvPr>
        </p:nvSpPr>
        <p:spPr>
          <a:xfrm>
            <a:off x="1115568" y="548640"/>
            <a:ext cx="10168128" cy="1179576"/>
          </a:xfrm>
        </p:spPr>
        <p:txBody>
          <a:bodyPr>
            <a:normAutofit/>
          </a:bodyPr>
          <a:lstStyle/>
          <a:p>
            <a:r>
              <a:rPr lang="en-US" altLang="zh-CN" sz="3700" dirty="0">
                <a:latin typeface="Segoe UI" panose="020B0502040204020203" pitchFamily="34" charset="0"/>
                <a:ea typeface="等线" panose="02010600030101010101" pitchFamily="2" charset="-122"/>
              </a:rPr>
              <a:t>Transformer</a:t>
            </a:r>
            <a:r>
              <a:rPr lang="zh-CN" altLang="en-US" sz="3700" dirty="0">
                <a:latin typeface="Segoe UI" panose="020B0502040204020203" pitchFamily="34" charset="0"/>
                <a:ea typeface="等线" panose="02010600030101010101" pitchFamily="2" charset="-122"/>
              </a:rPr>
              <a:t>模型在生产环境中进行</a:t>
            </a:r>
            <a:r>
              <a:rPr lang="zh-CN" altLang="en-US" sz="3700" b="1" dirty="0">
                <a:latin typeface="Segoe UI" panose="020B0502040204020203" pitchFamily="34" charset="0"/>
                <a:ea typeface="等线" panose="02010600030101010101" pitchFamily="2" charset="-122"/>
              </a:rPr>
              <a:t>在线推理</a:t>
            </a:r>
            <a:r>
              <a:rPr lang="zh-CN" altLang="en-US" sz="3700" dirty="0">
                <a:latin typeface="Segoe UI" panose="020B0502040204020203" pitchFamily="34" charset="0"/>
                <a:ea typeface="等线" panose="02010600030101010101" pitchFamily="2" charset="-122"/>
              </a:rPr>
              <a:t>时面临的</a:t>
            </a:r>
            <a:r>
              <a:rPr lang="zh-CN" altLang="en-US" sz="3700" b="1" dirty="0">
                <a:latin typeface="Segoe UI" panose="020B0502040204020203" pitchFamily="34" charset="0"/>
                <a:ea typeface="等线" panose="02010600030101010101" pitchFamily="2" charset="-122"/>
              </a:rPr>
              <a:t>挑战</a:t>
            </a:r>
            <a:endParaRPr lang="zh-Hans-HK" altLang="en-US" sz="3700" dirty="0">
              <a:latin typeface="Segoe UI" panose="020B0502040204020203" pitchFamily="34" charset="0"/>
              <a:ea typeface="等线" panose="02010600030101010101" pitchFamily="2" charset="-122"/>
            </a:endParaRPr>
          </a:p>
        </p:txBody>
      </p:sp>
      <p:sp>
        <p:nvSpPr>
          <p:cNvPr id="24" name="Rectangle 2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内容占位符 2">
            <a:extLst>
              <a:ext uri="{FF2B5EF4-FFF2-40B4-BE49-F238E27FC236}">
                <a16:creationId xmlns:a16="http://schemas.microsoft.com/office/drawing/2014/main" id="{DB0C9109-182B-1C79-162D-363CDE41A4C0}"/>
              </a:ext>
            </a:extLst>
          </p:cNvPr>
          <p:cNvSpPr>
            <a:spLocks noGrp="1"/>
          </p:cNvSpPr>
          <p:nvPr>
            <p:ph idx="1"/>
          </p:nvPr>
        </p:nvSpPr>
        <p:spPr>
          <a:xfrm>
            <a:off x="1115568" y="2481943"/>
            <a:ext cx="10168128" cy="3695020"/>
          </a:xfrm>
        </p:spPr>
        <p:txBody>
          <a:bodyPr>
            <a:normAutofit/>
          </a:bodyPr>
          <a:lstStyle/>
          <a:p>
            <a:pPr marL="457200" indent="-457200">
              <a:buAutoNum type="arabicPeriod"/>
            </a:pPr>
            <a:r>
              <a:rPr lang="zh-CN" altLang="en-US" sz="2000" dirty="0">
                <a:solidFill>
                  <a:srgbClr val="C00000"/>
                </a:solidFill>
                <a:latin typeface="Segoe UI" panose="020B0502040204020203" pitchFamily="34" charset="0"/>
                <a:ea typeface="等线" panose="02010600030101010101" pitchFamily="2" charset="-122"/>
              </a:rPr>
              <a:t>延迟（</a:t>
            </a:r>
            <a:r>
              <a:rPr lang="en-US" altLang="zh-CN" sz="2000" dirty="0">
                <a:solidFill>
                  <a:srgbClr val="C00000"/>
                </a:solidFill>
                <a:latin typeface="Segoe UI" panose="020B0502040204020203" pitchFamily="34" charset="0"/>
                <a:ea typeface="等线" panose="02010600030101010101" pitchFamily="2" charset="-122"/>
              </a:rPr>
              <a:t>Latency Challenge)</a:t>
            </a:r>
            <a:r>
              <a:rPr lang="zh-CN" altLang="en-US" sz="2000" dirty="0">
                <a:solidFill>
                  <a:srgbClr val="C00000"/>
                </a:solidFill>
                <a:latin typeface="Segoe UI" panose="020B0502040204020203" pitchFamily="34" charset="0"/>
                <a:ea typeface="等线" panose="02010600030101010101" pitchFamily="2" charset="-122"/>
              </a:rPr>
              <a:t>：</a:t>
            </a:r>
            <a:endParaRPr lang="en-US" altLang="zh-CN" sz="2000" dirty="0">
              <a:solidFill>
                <a:srgbClr val="C00000"/>
              </a:solidFill>
              <a:latin typeface="Segoe UI" panose="020B0502040204020203" pitchFamily="34" charset="0"/>
              <a:ea typeface="等线" panose="02010600030101010101" pitchFamily="2" charset="-122"/>
            </a:endParaRPr>
          </a:p>
          <a:p>
            <a:pPr marL="0" indent="0">
              <a:buNone/>
            </a:pPr>
            <a:r>
              <a:rPr lang="zh-CN" altLang="en-US" sz="2000" dirty="0">
                <a:latin typeface="Segoe UI" panose="020B0502040204020203" pitchFamily="34" charset="0"/>
                <a:ea typeface="等线" panose="02010600030101010101" pitchFamily="2" charset="-122"/>
              </a:rPr>
              <a:t>在生产环境中，为了降低延迟，模型使用的 </a:t>
            </a:r>
            <a:r>
              <a:rPr lang="en-US" altLang="zh-CN" sz="2000" dirty="0">
                <a:latin typeface="Segoe UI" panose="020B0502040204020203" pitchFamily="34" charset="0"/>
                <a:ea typeface="等线" panose="02010600030101010101" pitchFamily="2" charset="-122"/>
              </a:rPr>
              <a:t>batch size</a:t>
            </a:r>
            <a:r>
              <a:rPr lang="zh-CN" altLang="en-US" sz="2000" dirty="0">
                <a:latin typeface="Segoe UI" panose="020B0502040204020203" pitchFamily="34" charset="0"/>
                <a:ea typeface="等线" panose="02010600030101010101" pitchFamily="2" charset="-122"/>
              </a:rPr>
              <a:t>通常较小。然而，当批量较小时，模型的推理延迟受限于从</a:t>
            </a:r>
            <a:r>
              <a:rPr lang="zh-CN" altLang="en-US" sz="2000" u="sng" dirty="0">
                <a:latin typeface="Segoe UI" panose="020B0502040204020203" pitchFamily="34" charset="0"/>
                <a:ea typeface="等线" panose="02010600030101010101" pitchFamily="2" charset="-122"/>
              </a:rPr>
              <a:t>内存加载参数到寄存器的速度</a:t>
            </a:r>
            <a:r>
              <a:rPr lang="zh-CN" altLang="en-US" sz="2000" dirty="0">
                <a:latin typeface="Segoe UI" panose="020B0502040204020203" pitchFamily="34" charset="0"/>
                <a:ea typeface="等线" panose="02010600030101010101" pitchFamily="2" charset="-122"/>
              </a:rPr>
              <a:t>。由于模型的参数量通常很大，所以满足延迟要求实际上就是如何提高</a:t>
            </a:r>
            <a:r>
              <a:rPr lang="zh-CN" altLang="en-US" sz="2000" b="1" dirty="0">
                <a:latin typeface="Segoe UI" panose="020B0502040204020203" pitchFamily="34" charset="0"/>
                <a:ea typeface="等线" panose="02010600030101010101" pitchFamily="2" charset="-122"/>
              </a:rPr>
              <a:t>内存带宽</a:t>
            </a:r>
            <a:r>
              <a:rPr lang="zh-CN" altLang="en-US" sz="2000" dirty="0">
                <a:latin typeface="Segoe UI" panose="020B0502040204020203" pitchFamily="34" charset="0"/>
                <a:ea typeface="等线" panose="02010600030101010101" pitchFamily="2" charset="-122"/>
              </a:rPr>
              <a:t>的利用率问题。</a:t>
            </a:r>
            <a:endParaRPr lang="en-US" altLang="zh-CN" sz="2000" dirty="0">
              <a:latin typeface="Segoe UI" panose="020B0502040204020203" pitchFamily="34" charset="0"/>
              <a:ea typeface="等线" panose="02010600030101010101" pitchFamily="2" charset="-122"/>
            </a:endParaRPr>
          </a:p>
          <a:p>
            <a:pPr marL="0" indent="0">
              <a:buNone/>
            </a:pPr>
            <a:r>
              <a:rPr lang="zh-CN" altLang="en-US" sz="2000" dirty="0">
                <a:latin typeface="Segoe UI" panose="020B0502040204020203" pitchFamily="34" charset="0"/>
                <a:ea typeface="等线" panose="02010600030101010101" pitchFamily="2" charset="-122"/>
              </a:rPr>
              <a:t>要在小批量情况下最大化内存带宽的利用率，需要做到以下几点：</a:t>
            </a:r>
          </a:p>
          <a:p>
            <a:pPr>
              <a:buFont typeface="Arial" panose="020B0604020202020204" pitchFamily="34" charset="0"/>
              <a:buChar char="•"/>
            </a:pPr>
            <a:r>
              <a:rPr lang="zh-CN" altLang="en-US" sz="2000" b="1" dirty="0">
                <a:latin typeface="Segoe UI" panose="020B0502040204020203" pitchFamily="34" charset="0"/>
                <a:ea typeface="等线" panose="02010600030101010101" pitchFamily="2" charset="-122"/>
              </a:rPr>
              <a:t>接近内存峰值带宽读取数据</a:t>
            </a:r>
            <a:r>
              <a:rPr lang="zh-CN" altLang="en-US" sz="2000" dirty="0">
                <a:latin typeface="Segoe UI" panose="020B0502040204020203" pitchFamily="34" charset="0"/>
                <a:ea typeface="等线" panose="02010600030101010101" pitchFamily="2" charset="-122"/>
              </a:rPr>
              <a:t>：特别是对于全连接层（</a:t>
            </a:r>
            <a:r>
              <a:rPr lang="en-US" altLang="zh-CN" sz="2000" dirty="0">
                <a:latin typeface="Segoe UI" panose="020B0502040204020203" pitchFamily="34" charset="0"/>
                <a:ea typeface="等线" panose="02010600030101010101" pitchFamily="2" charset="-122"/>
              </a:rPr>
              <a:t>fully-connected or linear layers</a:t>
            </a:r>
            <a:r>
              <a:rPr lang="zh-CN" altLang="en-US" sz="2000" dirty="0">
                <a:latin typeface="Segoe UI" panose="020B0502040204020203" pitchFamily="34" charset="0"/>
                <a:ea typeface="等线" panose="02010600030101010101" pitchFamily="2" charset="-122"/>
              </a:rPr>
              <a:t>），它们包含了模型的大部分权重，需要快速地从内存中读取这些权重，以确保推理过程不会被延迟。</a:t>
            </a:r>
          </a:p>
          <a:p>
            <a:pPr>
              <a:buFont typeface="Arial" panose="020B0604020202020204" pitchFamily="34" charset="0"/>
              <a:buChar char="•"/>
            </a:pPr>
            <a:r>
              <a:rPr lang="zh-CN" altLang="en-US" sz="2000" b="1" dirty="0">
                <a:latin typeface="Segoe UI" panose="020B0502040204020203" pitchFamily="34" charset="0"/>
                <a:ea typeface="等线" panose="02010600030101010101" pitchFamily="2" charset="-122"/>
              </a:rPr>
              <a:t>减少内核启动和数据移动的开销</a:t>
            </a:r>
            <a:r>
              <a:rPr lang="zh-CN" altLang="en-US" sz="2000" dirty="0">
                <a:latin typeface="Segoe UI" panose="020B0502040204020203" pitchFamily="34" charset="0"/>
                <a:ea typeface="等线" panose="02010600030101010101" pitchFamily="2" charset="-122"/>
              </a:rPr>
              <a:t>：除了计算本身，模型中的其他操作（如</a:t>
            </a:r>
            <a:r>
              <a:rPr lang="en-US" altLang="zh-CN" sz="2000" dirty="0" err="1">
                <a:latin typeface="Segoe UI" panose="020B0502040204020203" pitchFamily="34" charset="0"/>
                <a:ea typeface="等线" panose="02010600030101010101" pitchFamily="2" charset="-122"/>
              </a:rPr>
              <a:t>LayerNorm</a:t>
            </a:r>
            <a:r>
              <a:rPr lang="zh-CN" altLang="en-US" sz="2000" dirty="0">
                <a:latin typeface="Segoe UI" panose="020B0502040204020203" pitchFamily="34" charset="0"/>
                <a:ea typeface="等线" panose="02010600030101010101" pitchFamily="2" charset="-122"/>
              </a:rPr>
              <a:t>、</a:t>
            </a:r>
            <a:r>
              <a:rPr lang="en-US" altLang="zh-CN" sz="2000" dirty="0" err="1">
                <a:latin typeface="Segoe UI" panose="020B0502040204020203" pitchFamily="34" charset="0"/>
                <a:ea typeface="等线" panose="02010600030101010101" pitchFamily="2" charset="-122"/>
              </a:rPr>
              <a:t>Softmax</a:t>
            </a:r>
            <a:r>
              <a:rPr lang="zh-CN" altLang="en-US" sz="2000" dirty="0">
                <a:latin typeface="Segoe UI" panose="020B0502040204020203" pitchFamily="34" charset="0"/>
                <a:ea typeface="等线" panose="02010600030101010101" pitchFamily="2" charset="-122"/>
              </a:rPr>
              <a:t>）在不同计算单元之间的数据传输也会产生延迟。因此，需要尽可能减少这些非计算的开销。</a:t>
            </a:r>
          </a:p>
          <a:p>
            <a:pPr marL="0" indent="0">
              <a:buNone/>
            </a:pPr>
            <a:endParaRPr lang="zh-Hans-HK" altLang="en-US" sz="2000" dirty="0">
              <a:latin typeface="Segoe UI" panose="020B0502040204020203" pitchFamily="34" charset="0"/>
              <a:ea typeface="等线" panose="02010600030101010101" pitchFamily="2" charset="-122"/>
            </a:endParaRPr>
          </a:p>
        </p:txBody>
      </p:sp>
      <p:sp>
        <p:nvSpPr>
          <p:cNvPr id="4" name="标题 1">
            <a:extLst>
              <a:ext uri="{FF2B5EF4-FFF2-40B4-BE49-F238E27FC236}">
                <a16:creationId xmlns:a16="http://schemas.microsoft.com/office/drawing/2014/main" id="{C900A7CB-74C6-331C-8E05-26C431915421}"/>
              </a:ext>
            </a:extLst>
          </p:cNvPr>
          <p:cNvSpPr txBox="1">
            <a:spLocks/>
          </p:cNvSpPr>
          <p:nvPr/>
        </p:nvSpPr>
        <p:spPr>
          <a:xfrm>
            <a:off x="838200" y="3589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Hans-HK" altLang="en-US"/>
          </a:p>
        </p:txBody>
      </p:sp>
    </p:spTree>
    <p:extLst>
      <p:ext uri="{BB962C8B-B14F-4D97-AF65-F5344CB8AC3E}">
        <p14:creationId xmlns:p14="http://schemas.microsoft.com/office/powerpoint/2010/main" val="565368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152FB9CA-36A2-BB26-44FB-AC64E84C168A}"/>
              </a:ext>
            </a:extLst>
          </p:cNvPr>
          <p:cNvSpPr>
            <a:spLocks noGrp="1"/>
          </p:cNvSpPr>
          <p:nvPr>
            <p:ph type="title"/>
          </p:nvPr>
        </p:nvSpPr>
        <p:spPr>
          <a:xfrm>
            <a:off x="1115568" y="548640"/>
            <a:ext cx="10168128" cy="1179576"/>
          </a:xfrm>
        </p:spPr>
        <p:txBody>
          <a:bodyPr>
            <a:normAutofit/>
          </a:bodyPr>
          <a:lstStyle/>
          <a:p>
            <a:r>
              <a:rPr lang="en-US" altLang="zh-CN" sz="3700">
                <a:latin typeface="Segoe UI" panose="020B0502040204020203" pitchFamily="34" charset="0"/>
                <a:ea typeface="等线" panose="02010600030101010101" pitchFamily="2" charset="-122"/>
              </a:rPr>
              <a:t>Transformer</a:t>
            </a:r>
            <a:r>
              <a:rPr lang="zh-CN" altLang="en-US" sz="3700">
                <a:latin typeface="Segoe UI" panose="020B0502040204020203" pitchFamily="34" charset="0"/>
                <a:ea typeface="等线" panose="02010600030101010101" pitchFamily="2" charset="-122"/>
              </a:rPr>
              <a:t>模型在生产环境中进行</a:t>
            </a:r>
            <a:r>
              <a:rPr lang="zh-CN" altLang="en-US" sz="3700" b="1">
                <a:latin typeface="Segoe UI" panose="020B0502040204020203" pitchFamily="34" charset="0"/>
                <a:ea typeface="等线" panose="02010600030101010101" pitchFamily="2" charset="-122"/>
              </a:rPr>
              <a:t>在线推理</a:t>
            </a:r>
            <a:r>
              <a:rPr lang="zh-CN" altLang="en-US" sz="3700">
                <a:latin typeface="Segoe UI" panose="020B0502040204020203" pitchFamily="34" charset="0"/>
                <a:ea typeface="等线" panose="02010600030101010101" pitchFamily="2" charset="-122"/>
              </a:rPr>
              <a:t>时面临的</a:t>
            </a:r>
            <a:r>
              <a:rPr lang="zh-CN" altLang="en-US" sz="3700" b="1">
                <a:latin typeface="Segoe UI" panose="020B0502040204020203" pitchFamily="34" charset="0"/>
                <a:ea typeface="等线" panose="02010600030101010101" pitchFamily="2" charset="-122"/>
              </a:rPr>
              <a:t>挑战</a:t>
            </a:r>
            <a:endParaRPr lang="zh-Hans-HK" altLang="en-US" sz="3700">
              <a:latin typeface="Segoe UI" panose="020B0502040204020203" pitchFamily="34" charset="0"/>
              <a:ea typeface="等线" panose="02010600030101010101" pitchFamily="2" charset="-122"/>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内容占位符 2">
            <a:extLst>
              <a:ext uri="{FF2B5EF4-FFF2-40B4-BE49-F238E27FC236}">
                <a16:creationId xmlns:a16="http://schemas.microsoft.com/office/drawing/2014/main" id="{6EADFE94-E0B6-3866-F444-1A720456CE12}"/>
              </a:ext>
            </a:extLst>
          </p:cNvPr>
          <p:cNvSpPr>
            <a:spLocks noGrp="1"/>
          </p:cNvSpPr>
          <p:nvPr>
            <p:ph idx="1"/>
          </p:nvPr>
        </p:nvSpPr>
        <p:spPr>
          <a:xfrm>
            <a:off x="900776" y="2276856"/>
            <a:ext cx="10168128" cy="3695020"/>
          </a:xfrm>
        </p:spPr>
        <p:txBody>
          <a:bodyPr>
            <a:normAutofit/>
          </a:bodyPr>
          <a:lstStyle/>
          <a:p>
            <a:r>
              <a:rPr lang="en-US" altLang="zh-CN" sz="2000" b="1" dirty="0" err="1">
                <a:latin typeface="Segoe UI" panose="020B0502040204020203" pitchFamily="34" charset="0"/>
                <a:ea typeface="等线" panose="02010600030101010101" pitchFamily="2" charset="-122"/>
              </a:rPr>
              <a:t>GeMM</a:t>
            </a:r>
            <a:r>
              <a:rPr lang="zh-CN" altLang="en-US" sz="2000" b="1" dirty="0">
                <a:latin typeface="Segoe UI" panose="020B0502040204020203" pitchFamily="34" charset="0"/>
                <a:ea typeface="等线" panose="02010600030101010101" pitchFamily="2" charset="-122"/>
              </a:rPr>
              <a:t>的局限性</a:t>
            </a:r>
          </a:p>
          <a:p>
            <a:pPr marL="457200" lvl="1" indent="0">
              <a:buNone/>
            </a:pPr>
            <a:r>
              <a:rPr lang="en-US" altLang="zh-CN" sz="2000" dirty="0" err="1">
                <a:latin typeface="Segoe UI" panose="020B0502040204020203" pitchFamily="34" charset="0"/>
                <a:ea typeface="等线" panose="02010600030101010101" pitchFamily="2" charset="-122"/>
              </a:rPr>
              <a:t>GeMM</a:t>
            </a:r>
            <a:r>
              <a:rPr lang="zh-CN" altLang="en-US" sz="2000" dirty="0">
                <a:latin typeface="Segoe UI" panose="020B0502040204020203" pitchFamily="34" charset="0"/>
                <a:ea typeface="等线" panose="02010600030101010101" pitchFamily="2" charset="-122"/>
              </a:rPr>
              <a:t>（</a:t>
            </a:r>
            <a:r>
              <a:rPr lang="en-US" altLang="zh-CN" sz="2000" dirty="0">
                <a:latin typeface="Segoe UI" panose="020B0502040204020203" pitchFamily="34" charset="0"/>
                <a:ea typeface="等线" panose="02010600030101010101" pitchFamily="2" charset="-122"/>
              </a:rPr>
              <a:t>General Matrix Multiplication</a:t>
            </a:r>
            <a:r>
              <a:rPr lang="zh-CN" altLang="en-US" sz="2000" dirty="0">
                <a:latin typeface="Segoe UI" panose="020B0502040204020203" pitchFamily="34" charset="0"/>
                <a:ea typeface="等线" panose="02010600030101010101" pitchFamily="2" charset="-122"/>
              </a:rPr>
              <a:t>）是深度学习中非常重要的操作，广泛应用于全连接层和其他矩阵计算中。</a:t>
            </a:r>
            <a:r>
              <a:rPr lang="en-US" altLang="zh-CN" sz="2000" dirty="0" err="1">
                <a:latin typeface="Segoe UI" panose="020B0502040204020203" pitchFamily="34" charset="0"/>
                <a:ea typeface="等线" panose="02010600030101010101" pitchFamily="2" charset="-122"/>
              </a:rPr>
              <a:t>GeMM</a:t>
            </a:r>
            <a:r>
              <a:rPr lang="zh-CN" altLang="en-US" sz="2000" dirty="0">
                <a:latin typeface="Segoe UI" panose="020B0502040204020203" pitchFamily="34" charset="0"/>
                <a:ea typeface="等线" panose="02010600030101010101" pitchFamily="2" charset="-122"/>
              </a:rPr>
              <a:t>及其他训练过程中优化的内核（</a:t>
            </a:r>
            <a:r>
              <a:rPr lang="en-US" altLang="zh-CN" sz="2000" dirty="0">
                <a:latin typeface="Segoe UI" panose="020B0502040204020203" pitchFamily="34" charset="0"/>
                <a:ea typeface="等线" panose="02010600030101010101" pitchFamily="2" charset="-122"/>
              </a:rPr>
              <a:t>kernels</a:t>
            </a:r>
            <a:r>
              <a:rPr lang="zh-CN" altLang="en-US" sz="2000" dirty="0">
                <a:latin typeface="Segoe UI" panose="020B0502040204020203" pitchFamily="34" charset="0"/>
                <a:ea typeface="等线" panose="02010600030101010101" pitchFamily="2" charset="-122"/>
              </a:rPr>
              <a:t>）主要用于在</a:t>
            </a:r>
            <a:r>
              <a:rPr lang="zh-CN" altLang="en-US" sz="2000" b="1" dirty="0">
                <a:latin typeface="Segoe UI" panose="020B0502040204020203" pitchFamily="34" charset="0"/>
                <a:ea typeface="等线" panose="02010600030101010101" pitchFamily="2" charset="-122"/>
              </a:rPr>
              <a:t>大批量</a:t>
            </a:r>
            <a:r>
              <a:rPr lang="zh-CN" altLang="en-US" sz="2000" dirty="0">
                <a:latin typeface="Segoe UI" panose="020B0502040204020203" pitchFamily="34" charset="0"/>
                <a:ea typeface="等线" panose="02010600030101010101" pitchFamily="2" charset="-122"/>
              </a:rPr>
              <a:t>情况下</a:t>
            </a:r>
            <a:r>
              <a:rPr lang="zh-CN" altLang="en-US" sz="2000" b="1" dirty="0">
                <a:latin typeface="Segoe UI" panose="020B0502040204020203" pitchFamily="34" charset="0"/>
                <a:ea typeface="等线" panose="02010600030101010101" pitchFamily="2" charset="-122"/>
              </a:rPr>
              <a:t>最大化计算利用率</a:t>
            </a:r>
            <a:r>
              <a:rPr lang="zh-CN" altLang="en-US" sz="2000" dirty="0">
                <a:latin typeface="Segoe UI" panose="020B0502040204020203" pitchFamily="34" charset="0"/>
                <a:ea typeface="等线" panose="02010600030101010101" pitchFamily="2" charset="-122"/>
              </a:rPr>
              <a:t>，但这些优化在小批量、对延迟要求较高的推理任务中效果并不好。因此，需要对</a:t>
            </a:r>
            <a:r>
              <a:rPr lang="en-US" altLang="zh-CN" sz="2000" dirty="0" err="1">
                <a:latin typeface="Segoe UI" panose="020B0502040204020203" pitchFamily="34" charset="0"/>
                <a:ea typeface="等线" panose="02010600030101010101" pitchFamily="2" charset="-122"/>
              </a:rPr>
              <a:t>GeMM</a:t>
            </a:r>
            <a:r>
              <a:rPr lang="zh-CN" altLang="en-US" sz="2000" dirty="0">
                <a:latin typeface="Segoe UI" panose="020B0502040204020203" pitchFamily="34" charset="0"/>
                <a:ea typeface="等线" panose="02010600030101010101" pitchFamily="2" charset="-122"/>
              </a:rPr>
              <a:t>和其他内核进行专门的优化，以满足推理时的低延迟需求。</a:t>
            </a:r>
          </a:p>
          <a:p>
            <a:r>
              <a:rPr lang="zh-CN" altLang="en-US" sz="2000" b="1" dirty="0">
                <a:latin typeface="Segoe UI" panose="020B0502040204020203" pitchFamily="34" charset="0"/>
                <a:ea typeface="等线" panose="02010600030101010101" pitchFamily="2" charset="-122"/>
              </a:rPr>
              <a:t>大型模型和多设备带宽的需求</a:t>
            </a:r>
          </a:p>
          <a:p>
            <a:pPr marL="457200" lvl="1" indent="0">
              <a:buNone/>
            </a:pPr>
            <a:r>
              <a:rPr lang="zh-CN" altLang="en-US" sz="2000" dirty="0">
                <a:latin typeface="Segoe UI" panose="020B0502040204020203" pitchFamily="34" charset="0"/>
                <a:ea typeface="等线" panose="02010600030101010101" pitchFamily="2" charset="-122"/>
              </a:rPr>
              <a:t>对于大型模型来说，即便单个设备（如单个</a:t>
            </a:r>
            <a:r>
              <a:rPr lang="en-US" altLang="zh-CN" sz="2000" dirty="0">
                <a:latin typeface="Segoe UI" panose="020B0502040204020203" pitchFamily="34" charset="0"/>
                <a:ea typeface="等线" panose="02010600030101010101" pitchFamily="2" charset="-122"/>
              </a:rPr>
              <a:t>GPU</a:t>
            </a:r>
            <a:r>
              <a:rPr lang="zh-CN" altLang="en-US" sz="2000" dirty="0">
                <a:latin typeface="Segoe UI" panose="020B0502040204020203" pitchFamily="34" charset="0"/>
                <a:ea typeface="等线" panose="02010600030101010101" pitchFamily="2" charset="-122"/>
              </a:rPr>
              <a:t>）的峰值内存带宽也可能不足以满足低延迟要求。此时，模型的推理计算需要在多个设备上并行进行，以利用</a:t>
            </a:r>
            <a:r>
              <a:rPr lang="zh-CN" altLang="en-US" sz="2000" b="1" dirty="0">
                <a:latin typeface="Segoe UI" panose="020B0502040204020203" pitchFamily="34" charset="0"/>
                <a:ea typeface="等线" panose="02010600030101010101" pitchFamily="2" charset="-122"/>
              </a:rPr>
              <a:t>聚合内存带宽</a:t>
            </a:r>
            <a:r>
              <a:rPr lang="zh-CN" altLang="en-US" sz="2000" dirty="0">
                <a:latin typeface="Segoe UI" panose="020B0502040204020203" pitchFamily="34" charset="0"/>
                <a:ea typeface="等线" panose="02010600030101010101" pitchFamily="2" charset="-122"/>
              </a:rPr>
              <a:t>。这要求使用合适的并行策略将模型的计算任务分配到多个设备上，并且要</a:t>
            </a:r>
            <a:r>
              <a:rPr lang="zh-CN" altLang="en-US" sz="2000" b="1" dirty="0">
                <a:latin typeface="Segoe UI" panose="020B0502040204020203" pitchFamily="34" charset="0"/>
                <a:ea typeface="等线" panose="02010600030101010101" pitchFamily="2" charset="-122"/>
              </a:rPr>
              <a:t>尽量减少设备之间的通信开销</a:t>
            </a:r>
            <a:r>
              <a:rPr lang="zh-CN" altLang="en-US" sz="2000" dirty="0">
                <a:latin typeface="Segoe UI" panose="020B0502040204020203" pitchFamily="34" charset="0"/>
                <a:ea typeface="等线" panose="02010600030101010101" pitchFamily="2" charset="-122"/>
              </a:rPr>
              <a:t>。</a:t>
            </a:r>
          </a:p>
          <a:p>
            <a:endParaRPr lang="zh-Hans-HK" altLang="en-US" sz="2200" dirty="0">
              <a:latin typeface="Segoe UI" panose="020B0502040204020203" pitchFamily="34" charset="0"/>
              <a:ea typeface="等线" panose="02010600030101010101" pitchFamily="2" charset="-122"/>
            </a:endParaRPr>
          </a:p>
        </p:txBody>
      </p:sp>
    </p:spTree>
    <p:extLst>
      <p:ext uri="{BB962C8B-B14F-4D97-AF65-F5344CB8AC3E}">
        <p14:creationId xmlns:p14="http://schemas.microsoft.com/office/powerpoint/2010/main" val="3428436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DCED2F96-060B-D2C4-FFF7-649A6EEDFC6C}"/>
              </a:ext>
            </a:extLst>
          </p:cNvPr>
          <p:cNvSpPr>
            <a:spLocks noGrp="1"/>
          </p:cNvSpPr>
          <p:nvPr>
            <p:ph type="title"/>
          </p:nvPr>
        </p:nvSpPr>
        <p:spPr>
          <a:xfrm>
            <a:off x="1115568" y="548640"/>
            <a:ext cx="10168128" cy="1179576"/>
          </a:xfrm>
        </p:spPr>
        <p:txBody>
          <a:bodyPr>
            <a:normAutofit/>
          </a:bodyPr>
          <a:lstStyle/>
          <a:p>
            <a:r>
              <a:rPr lang="en-US" altLang="zh-CN" sz="3700" dirty="0">
                <a:latin typeface="Segoe UI" panose="020B0502040204020203" pitchFamily="34" charset="0"/>
                <a:ea typeface="等线" panose="02010600030101010101" pitchFamily="2" charset="-122"/>
              </a:rPr>
              <a:t>Transformer</a:t>
            </a:r>
            <a:r>
              <a:rPr lang="zh-CN" altLang="en-US" sz="3700" dirty="0">
                <a:latin typeface="Segoe UI" panose="020B0502040204020203" pitchFamily="34" charset="0"/>
                <a:ea typeface="等线" panose="02010600030101010101" pitchFamily="2" charset="-122"/>
              </a:rPr>
              <a:t>模型在生产环境中进行</a:t>
            </a:r>
            <a:r>
              <a:rPr lang="zh-CN" altLang="en-US" sz="3700" b="1" dirty="0">
                <a:latin typeface="Segoe UI" panose="020B0502040204020203" pitchFamily="34" charset="0"/>
                <a:ea typeface="等线" panose="02010600030101010101" pitchFamily="2" charset="-122"/>
              </a:rPr>
              <a:t>在线推理</a:t>
            </a:r>
            <a:r>
              <a:rPr lang="zh-CN" altLang="en-US" sz="3700" dirty="0">
                <a:latin typeface="Segoe UI" panose="020B0502040204020203" pitchFamily="34" charset="0"/>
                <a:ea typeface="等线" panose="02010600030101010101" pitchFamily="2" charset="-122"/>
              </a:rPr>
              <a:t>时面临的</a:t>
            </a:r>
            <a:r>
              <a:rPr lang="zh-CN" altLang="en-US" sz="3700" b="1" dirty="0">
                <a:latin typeface="Segoe UI" panose="020B0502040204020203" pitchFamily="34" charset="0"/>
                <a:ea typeface="等线" panose="02010600030101010101" pitchFamily="2" charset="-122"/>
              </a:rPr>
              <a:t>挑战</a:t>
            </a:r>
            <a:endParaRPr lang="zh-Hans-HK" altLang="en-US" sz="3700" dirty="0">
              <a:latin typeface="Segoe UI" panose="020B0502040204020203" pitchFamily="34" charset="0"/>
              <a:ea typeface="等线" panose="02010600030101010101" pitchFamily="2" charset="-122"/>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内容占位符 2">
            <a:extLst>
              <a:ext uri="{FF2B5EF4-FFF2-40B4-BE49-F238E27FC236}">
                <a16:creationId xmlns:a16="http://schemas.microsoft.com/office/drawing/2014/main" id="{80B9B381-B48B-9EC4-55A2-86628AAC3ABC}"/>
              </a:ext>
            </a:extLst>
          </p:cNvPr>
          <p:cNvSpPr>
            <a:spLocks noGrp="1"/>
          </p:cNvSpPr>
          <p:nvPr>
            <p:ph idx="1"/>
          </p:nvPr>
        </p:nvSpPr>
        <p:spPr>
          <a:xfrm>
            <a:off x="626851" y="2221993"/>
            <a:ext cx="10781670" cy="4319956"/>
          </a:xfrm>
        </p:spPr>
        <p:txBody>
          <a:bodyPr>
            <a:normAutofit fontScale="92500" lnSpcReduction="10000"/>
          </a:bodyPr>
          <a:lstStyle/>
          <a:p>
            <a:pPr marL="0" indent="0">
              <a:lnSpc>
                <a:spcPct val="110000"/>
              </a:lnSpc>
              <a:buNone/>
            </a:pPr>
            <a:r>
              <a:rPr lang="zh-CN" altLang="en-US" sz="2400" b="1" dirty="0">
                <a:latin typeface="Segoe UI" panose="020B0502040204020203" pitchFamily="34" charset="0"/>
                <a:ea typeface="等线" panose="02010600030101010101" pitchFamily="2" charset="-122"/>
              </a:rPr>
              <a:t>并行策略与模型架构的关系</a:t>
            </a:r>
          </a:p>
          <a:p>
            <a:pPr marL="457200" lvl="1" indent="0">
              <a:lnSpc>
                <a:spcPct val="110000"/>
              </a:lnSpc>
              <a:buNone/>
            </a:pPr>
            <a:r>
              <a:rPr lang="zh-CN" altLang="en-US" dirty="0">
                <a:latin typeface="Segoe UI" panose="020B0502040204020203" pitchFamily="34" charset="0"/>
                <a:ea typeface="等线" panose="02010600030101010101" pitchFamily="2" charset="-122"/>
              </a:rPr>
              <a:t>不同的</a:t>
            </a:r>
            <a:r>
              <a:rPr lang="en-US" altLang="zh-Hans-HK" dirty="0">
                <a:latin typeface="Segoe UI" panose="020B0502040204020203" pitchFamily="34" charset="0"/>
                <a:ea typeface="等线" panose="02010600030101010101" pitchFamily="2" charset="-122"/>
              </a:rPr>
              <a:t>Transformer</a:t>
            </a:r>
            <a:r>
              <a:rPr lang="zh-CN" altLang="en-US" dirty="0">
                <a:latin typeface="Segoe UI" panose="020B0502040204020203" pitchFamily="34" charset="0"/>
                <a:ea typeface="等线" panose="02010600030101010101" pitchFamily="2" charset="-122"/>
              </a:rPr>
              <a:t>架构（密集型或稀疏型）需要不同的并行策略：</a:t>
            </a:r>
          </a:p>
          <a:p>
            <a:pPr lvl="1">
              <a:lnSpc>
                <a:spcPct val="110000"/>
              </a:lnSpc>
            </a:pPr>
            <a:r>
              <a:rPr lang="zh-CN" altLang="en-US" sz="1800" b="1" dirty="0">
                <a:latin typeface="Segoe UI" panose="020B0502040204020203" pitchFamily="34" charset="0"/>
                <a:ea typeface="等线" panose="02010600030101010101" pitchFamily="2" charset="-122"/>
              </a:rPr>
              <a:t>密集</a:t>
            </a:r>
            <a:r>
              <a:rPr lang="en-US" altLang="zh-Hans-HK" sz="1800" b="1" dirty="0">
                <a:latin typeface="Segoe UI" panose="020B0502040204020203" pitchFamily="34" charset="0"/>
                <a:ea typeface="等线" panose="02010600030101010101" pitchFamily="2" charset="-122"/>
              </a:rPr>
              <a:t>Transformer</a:t>
            </a:r>
            <a:r>
              <a:rPr lang="zh-Hans-HK" altLang="en-US" sz="1800" b="1" dirty="0">
                <a:latin typeface="Segoe UI" panose="020B0502040204020203" pitchFamily="34" charset="0"/>
                <a:ea typeface="等线" panose="02010600030101010101" pitchFamily="2" charset="-122"/>
              </a:rPr>
              <a:t>（</a:t>
            </a:r>
            <a:r>
              <a:rPr lang="en-US" altLang="zh-Hans-HK" sz="1800" b="1" dirty="0">
                <a:latin typeface="Segoe UI" panose="020B0502040204020203" pitchFamily="34" charset="0"/>
                <a:ea typeface="等线" panose="02010600030101010101" pitchFamily="2" charset="-122"/>
              </a:rPr>
              <a:t>Dense Transformer</a:t>
            </a:r>
            <a:r>
              <a:rPr lang="zh-Hans-HK" altLang="en-US" sz="1800" b="1" dirty="0">
                <a:latin typeface="Segoe UI" panose="020B0502040204020203" pitchFamily="34" charset="0"/>
                <a:ea typeface="等线" panose="02010600030101010101" pitchFamily="2" charset="-122"/>
              </a:rPr>
              <a:t>）</a:t>
            </a:r>
            <a:r>
              <a:rPr lang="zh-Hans-HK" altLang="en-US" sz="1800" dirty="0">
                <a:latin typeface="Segoe UI" panose="020B0502040204020203" pitchFamily="34" charset="0"/>
                <a:ea typeface="等线" panose="02010600030101010101" pitchFamily="2" charset="-122"/>
              </a:rPr>
              <a:t>：</a:t>
            </a:r>
            <a:r>
              <a:rPr lang="zh-CN" altLang="en-US" sz="1800" dirty="0">
                <a:latin typeface="Segoe UI" panose="020B0502040204020203" pitchFamily="34" charset="0"/>
                <a:ea typeface="等线" panose="02010600030101010101" pitchFamily="2" charset="-122"/>
              </a:rPr>
              <a:t>所有的权重和计算都会在每次推理中被使用。对于这种架构，通常使用张量并行（</a:t>
            </a:r>
            <a:r>
              <a:rPr lang="en-US" altLang="zh-Hans-HK" sz="1800" dirty="0">
                <a:latin typeface="Segoe UI" panose="020B0502040204020203" pitchFamily="34" charset="0"/>
                <a:ea typeface="等线" panose="02010600030101010101" pitchFamily="2" charset="-122"/>
              </a:rPr>
              <a:t>Tensor Parallelism</a:t>
            </a:r>
            <a:r>
              <a:rPr lang="zh-Hans-HK" altLang="en-US" sz="1800" dirty="0">
                <a:latin typeface="Segoe UI" panose="020B0502040204020203" pitchFamily="34" charset="0"/>
                <a:ea typeface="等线" panose="02010600030101010101" pitchFamily="2" charset="-122"/>
              </a:rPr>
              <a:t>）</a:t>
            </a:r>
            <a:r>
              <a:rPr lang="zh-CN" altLang="en-US" sz="1800" dirty="0">
                <a:latin typeface="Segoe UI" panose="020B0502040204020203" pitchFamily="34" charset="0"/>
                <a:ea typeface="等线" panose="02010600030101010101" pitchFamily="2" charset="-122"/>
              </a:rPr>
              <a:t>和管道并行（</a:t>
            </a:r>
            <a:r>
              <a:rPr lang="en-US" altLang="zh-Hans-HK" sz="1800" dirty="0">
                <a:latin typeface="Segoe UI" panose="020B0502040204020203" pitchFamily="34" charset="0"/>
                <a:ea typeface="等线" panose="02010600030101010101" pitchFamily="2" charset="-122"/>
              </a:rPr>
              <a:t>Pipeline Parallelism</a:t>
            </a:r>
            <a:r>
              <a:rPr lang="zh-Hans-HK" altLang="en-US" sz="1800" dirty="0">
                <a:latin typeface="Segoe UI" panose="020B0502040204020203" pitchFamily="34" charset="0"/>
                <a:ea typeface="等线" panose="02010600030101010101" pitchFamily="2" charset="-122"/>
              </a:rPr>
              <a:t>）</a:t>
            </a:r>
            <a:r>
              <a:rPr lang="zh-CN" altLang="en-US" sz="1800" dirty="0">
                <a:latin typeface="Segoe UI" panose="020B0502040204020203" pitchFamily="34" charset="0"/>
                <a:ea typeface="等线" panose="02010600030101010101" pitchFamily="2" charset="-122"/>
              </a:rPr>
              <a:t>来分配计算任务。</a:t>
            </a:r>
          </a:p>
          <a:p>
            <a:pPr marL="1200150" lvl="2" indent="-285750">
              <a:lnSpc>
                <a:spcPct val="110000"/>
              </a:lnSpc>
            </a:pPr>
            <a:r>
              <a:rPr lang="zh-CN" altLang="en-US" sz="1800" b="1" dirty="0">
                <a:latin typeface="Segoe UI" panose="020B0502040204020203" pitchFamily="34" charset="0"/>
                <a:ea typeface="等线" panose="02010600030101010101" pitchFamily="2" charset="-122"/>
              </a:rPr>
              <a:t>张量并行（</a:t>
            </a:r>
            <a:r>
              <a:rPr lang="en-US" altLang="zh-Hans-HK" sz="1800" b="1" dirty="0">
                <a:latin typeface="Segoe UI" panose="020B0502040204020203" pitchFamily="34" charset="0"/>
                <a:ea typeface="等线" panose="02010600030101010101" pitchFamily="2" charset="-122"/>
              </a:rPr>
              <a:t>Tensor Parallelism</a:t>
            </a:r>
            <a:r>
              <a:rPr lang="zh-Hans-HK" altLang="en-US" sz="1800" b="1" dirty="0">
                <a:latin typeface="Segoe UI" panose="020B0502040204020203" pitchFamily="34" charset="0"/>
                <a:ea typeface="等线" panose="02010600030101010101" pitchFamily="2" charset="-122"/>
              </a:rPr>
              <a:t>）</a:t>
            </a:r>
            <a:r>
              <a:rPr lang="zh-Hans-HK" altLang="en-US" sz="1800" dirty="0">
                <a:latin typeface="Segoe UI" panose="020B0502040204020203" pitchFamily="34" charset="0"/>
                <a:ea typeface="等线" panose="02010600030101010101" pitchFamily="2" charset="-122"/>
              </a:rPr>
              <a:t>：</a:t>
            </a:r>
            <a:r>
              <a:rPr lang="zh-CN" altLang="en-US" sz="1800" dirty="0">
                <a:latin typeface="Segoe UI" panose="020B0502040204020203" pitchFamily="34" charset="0"/>
                <a:ea typeface="等线" panose="02010600030101010101" pitchFamily="2" charset="-122"/>
              </a:rPr>
              <a:t>将模型的权重切分，并分布到不同的设备上，每个设备负责一部分权重的计算。</a:t>
            </a:r>
          </a:p>
          <a:p>
            <a:pPr marL="1200150" lvl="2" indent="-285750">
              <a:lnSpc>
                <a:spcPct val="110000"/>
              </a:lnSpc>
            </a:pPr>
            <a:r>
              <a:rPr lang="zh-CN" altLang="en-US" sz="1800" b="1" dirty="0">
                <a:latin typeface="Segoe UI" panose="020B0502040204020203" pitchFamily="34" charset="0"/>
                <a:ea typeface="等线" panose="02010600030101010101" pitchFamily="2" charset="-122"/>
              </a:rPr>
              <a:t>管道并行（</a:t>
            </a:r>
            <a:r>
              <a:rPr lang="en-US" altLang="zh-Hans-HK" sz="1800" b="1" dirty="0">
                <a:latin typeface="Segoe UI" panose="020B0502040204020203" pitchFamily="34" charset="0"/>
                <a:ea typeface="等线" panose="02010600030101010101" pitchFamily="2" charset="-122"/>
              </a:rPr>
              <a:t>Pipeline Parallelism</a:t>
            </a:r>
            <a:r>
              <a:rPr lang="zh-Hans-HK" altLang="en-US" sz="1800" b="1" dirty="0">
                <a:latin typeface="Segoe UI" panose="020B0502040204020203" pitchFamily="34" charset="0"/>
                <a:ea typeface="等线" panose="02010600030101010101" pitchFamily="2" charset="-122"/>
              </a:rPr>
              <a:t>）</a:t>
            </a:r>
            <a:r>
              <a:rPr lang="zh-Hans-HK" altLang="en-US" sz="1800" dirty="0">
                <a:latin typeface="Segoe UI" panose="020B0502040204020203" pitchFamily="34" charset="0"/>
                <a:ea typeface="等线" panose="02010600030101010101" pitchFamily="2" charset="-122"/>
              </a:rPr>
              <a:t>：</a:t>
            </a:r>
            <a:r>
              <a:rPr lang="zh-CN" altLang="en-US" sz="1800" dirty="0">
                <a:latin typeface="Segoe UI" panose="020B0502040204020203" pitchFamily="34" charset="0"/>
                <a:ea typeface="等线" panose="02010600030101010101" pitchFamily="2" charset="-122"/>
              </a:rPr>
              <a:t>将模型的不同层分配到不同的设备上，输入数据依次通过每个设备进行处理。</a:t>
            </a:r>
          </a:p>
          <a:p>
            <a:pPr lvl="1">
              <a:lnSpc>
                <a:spcPct val="110000"/>
              </a:lnSpc>
            </a:pPr>
            <a:r>
              <a:rPr lang="zh-CN" altLang="en-US" sz="1800" b="1" dirty="0">
                <a:latin typeface="Segoe UI" panose="020B0502040204020203" pitchFamily="34" charset="0"/>
                <a:ea typeface="等线" panose="02010600030101010101" pitchFamily="2" charset="-122"/>
              </a:rPr>
              <a:t>稀疏</a:t>
            </a:r>
            <a:r>
              <a:rPr lang="en-US" altLang="zh-Hans-HK" sz="1800" b="1" dirty="0">
                <a:latin typeface="Segoe UI" panose="020B0502040204020203" pitchFamily="34" charset="0"/>
                <a:ea typeface="等线" panose="02010600030101010101" pitchFamily="2" charset="-122"/>
              </a:rPr>
              <a:t>Mixture-of-Experts</a:t>
            </a:r>
            <a:r>
              <a:rPr lang="zh-Hans-HK" altLang="en-US" sz="1800" b="1" dirty="0">
                <a:latin typeface="Segoe UI" panose="020B0502040204020203" pitchFamily="34" charset="0"/>
                <a:ea typeface="等线" panose="02010600030101010101" pitchFamily="2" charset="-122"/>
              </a:rPr>
              <a:t>（</a:t>
            </a:r>
            <a:r>
              <a:rPr lang="en-US" altLang="zh-Hans-HK" sz="1800" b="1" dirty="0" err="1">
                <a:latin typeface="Segoe UI" panose="020B0502040204020203" pitchFamily="34" charset="0"/>
                <a:ea typeface="等线" panose="02010600030101010101" pitchFamily="2" charset="-122"/>
              </a:rPr>
              <a:t>MoE</a:t>
            </a:r>
            <a:r>
              <a:rPr lang="zh-Hans-HK" altLang="en-US" sz="1800" b="1" dirty="0">
                <a:latin typeface="Segoe UI" panose="020B0502040204020203" pitchFamily="34" charset="0"/>
                <a:ea typeface="等线" panose="02010600030101010101" pitchFamily="2" charset="-122"/>
              </a:rPr>
              <a:t>）</a:t>
            </a:r>
            <a:r>
              <a:rPr lang="zh-CN" altLang="en-US" sz="1800" b="1" dirty="0">
                <a:latin typeface="Segoe UI" panose="020B0502040204020203" pitchFamily="34" charset="0"/>
                <a:ea typeface="等线" panose="02010600030101010101" pitchFamily="2" charset="-122"/>
              </a:rPr>
              <a:t>模型</a:t>
            </a:r>
            <a:r>
              <a:rPr lang="zh-CN" altLang="en-US" sz="1800" dirty="0">
                <a:latin typeface="Segoe UI" panose="020B0502040204020203" pitchFamily="34" charset="0"/>
                <a:ea typeface="等线" panose="02010600030101010101" pitchFamily="2" charset="-122"/>
              </a:rPr>
              <a:t>：在稀疏模型中，只有一部分权重在每次推理中被激活和使用。这种情况下，</a:t>
            </a:r>
            <a:r>
              <a:rPr lang="zh-CN" altLang="en-US" sz="1800" dirty="0">
                <a:solidFill>
                  <a:srgbClr val="C00000"/>
                </a:solidFill>
                <a:latin typeface="Segoe UI" panose="020B0502040204020203" pitchFamily="34" charset="0"/>
                <a:ea typeface="等线" panose="02010600030101010101" pitchFamily="2" charset="-122"/>
              </a:rPr>
              <a:t>专家并行（</a:t>
            </a:r>
            <a:r>
              <a:rPr lang="en-US" altLang="zh-Hans-HK" sz="1800" dirty="0">
                <a:solidFill>
                  <a:srgbClr val="C00000"/>
                </a:solidFill>
                <a:latin typeface="Segoe UI" panose="020B0502040204020203" pitchFamily="34" charset="0"/>
                <a:ea typeface="等线" panose="02010600030101010101" pitchFamily="2" charset="-122"/>
              </a:rPr>
              <a:t>Expert Parallelism</a:t>
            </a:r>
            <a:r>
              <a:rPr lang="zh-Hans-HK" altLang="en-US" sz="1800" dirty="0">
                <a:solidFill>
                  <a:srgbClr val="C00000"/>
                </a:solidFill>
                <a:latin typeface="Segoe UI" panose="020B0502040204020203" pitchFamily="34" charset="0"/>
                <a:ea typeface="等线" panose="02010600030101010101" pitchFamily="2" charset="-122"/>
              </a:rPr>
              <a:t>）</a:t>
            </a:r>
            <a:r>
              <a:rPr lang="zh-CN" altLang="en-US" sz="1800" dirty="0">
                <a:latin typeface="Segoe UI" panose="020B0502040204020203" pitchFamily="34" charset="0"/>
                <a:ea typeface="等线" panose="02010600030101010101" pitchFamily="2" charset="-122"/>
              </a:rPr>
              <a:t>更为适合，因为可以将不同的“专家”分配到不同的设备上，每个设备只负责激活的部分。</a:t>
            </a:r>
          </a:p>
          <a:p>
            <a:pPr marL="1200150" lvl="2" indent="-285750">
              <a:lnSpc>
                <a:spcPct val="110000"/>
              </a:lnSpc>
            </a:pPr>
            <a:r>
              <a:rPr lang="en-US" altLang="zh-Hans-HK" sz="1800" dirty="0" err="1">
                <a:latin typeface="Segoe UI" panose="020B0502040204020203" pitchFamily="34" charset="0"/>
                <a:ea typeface="等线" panose="02010600030101010101" pitchFamily="2" charset="-122"/>
              </a:rPr>
              <a:t>MoE</a:t>
            </a:r>
            <a:r>
              <a:rPr lang="zh-CN" altLang="en-US" sz="1800" dirty="0">
                <a:latin typeface="Segoe UI" panose="020B0502040204020203" pitchFamily="34" charset="0"/>
                <a:ea typeface="等线" panose="02010600030101010101" pitchFamily="2" charset="-122"/>
              </a:rPr>
              <a:t>模型往往同时包含</a:t>
            </a:r>
            <a:r>
              <a:rPr lang="zh-CN" altLang="en-US" sz="1800" b="1" dirty="0">
                <a:latin typeface="Segoe UI" panose="020B0502040204020203" pitchFamily="34" charset="0"/>
                <a:ea typeface="等线" panose="02010600030101010101" pitchFamily="2" charset="-122"/>
              </a:rPr>
              <a:t>密集部分</a:t>
            </a:r>
            <a:r>
              <a:rPr lang="zh-CN" altLang="en-US" sz="1800" dirty="0">
                <a:latin typeface="Segoe UI" panose="020B0502040204020203" pitchFamily="34" charset="0"/>
                <a:ea typeface="等线" panose="02010600030101010101" pitchFamily="2" charset="-122"/>
              </a:rPr>
              <a:t>（如注意力机制等）和</a:t>
            </a:r>
            <a:r>
              <a:rPr lang="zh-CN" altLang="en-US" sz="1800" b="1" dirty="0">
                <a:latin typeface="Segoe UI" panose="020B0502040204020203" pitchFamily="34" charset="0"/>
                <a:ea typeface="等线" panose="02010600030101010101" pitchFamily="2" charset="-122"/>
              </a:rPr>
              <a:t>稀疏部分</a:t>
            </a:r>
            <a:r>
              <a:rPr lang="zh-CN" altLang="en-US" sz="1800" dirty="0">
                <a:latin typeface="Segoe UI" panose="020B0502040204020203" pitchFamily="34" charset="0"/>
                <a:ea typeface="等线" panose="02010600030101010101" pitchFamily="2" charset="-122"/>
              </a:rPr>
              <a:t>（如专家层）。因此，</a:t>
            </a:r>
            <a:r>
              <a:rPr lang="en-US" altLang="zh-Hans-HK" sz="1800" dirty="0" err="1">
                <a:latin typeface="Segoe UI" panose="020B0502040204020203" pitchFamily="34" charset="0"/>
                <a:ea typeface="等线" panose="02010600030101010101" pitchFamily="2" charset="-122"/>
              </a:rPr>
              <a:t>MoE</a:t>
            </a:r>
            <a:r>
              <a:rPr lang="zh-CN" altLang="en-US" sz="1800" dirty="0">
                <a:latin typeface="Segoe UI" panose="020B0502040204020203" pitchFamily="34" charset="0"/>
                <a:ea typeface="等线" panose="02010600030101010101" pitchFamily="2" charset="-122"/>
              </a:rPr>
              <a:t>模型需要结合</a:t>
            </a:r>
            <a:r>
              <a:rPr lang="zh-CN" altLang="en-US" sz="1800" b="1" dirty="0">
                <a:latin typeface="Segoe UI" panose="020B0502040204020203" pitchFamily="34" charset="0"/>
                <a:ea typeface="等线" panose="02010600030101010101" pitchFamily="2" charset="-122"/>
              </a:rPr>
              <a:t>张量并行、管道并行</a:t>
            </a:r>
            <a:r>
              <a:rPr lang="zh-CN" altLang="en-US" sz="1800" dirty="0">
                <a:latin typeface="Segoe UI" panose="020B0502040204020203" pitchFamily="34" charset="0"/>
                <a:ea typeface="等线" panose="02010600030101010101" pitchFamily="2" charset="-122"/>
              </a:rPr>
              <a:t>以及</a:t>
            </a:r>
            <a:r>
              <a:rPr lang="zh-CN" altLang="en-US" sz="1800" b="1" dirty="0">
                <a:latin typeface="Segoe UI" panose="020B0502040204020203" pitchFamily="34" charset="0"/>
                <a:ea typeface="等线" panose="02010600030101010101" pitchFamily="2" charset="-122"/>
              </a:rPr>
              <a:t>专家并行</a:t>
            </a:r>
            <a:r>
              <a:rPr lang="zh-CN" altLang="en-US" sz="1800" dirty="0">
                <a:latin typeface="Segoe UI" panose="020B0502040204020203" pitchFamily="34" charset="0"/>
                <a:ea typeface="等线" panose="02010600030101010101" pitchFamily="2" charset="-122"/>
              </a:rPr>
              <a:t>，以充分利用设备的内存带宽和计算资源。</a:t>
            </a:r>
          </a:p>
          <a:p>
            <a:endParaRPr lang="zh-Hans-HK" altLang="en-US" sz="1000" dirty="0">
              <a:latin typeface="Segoe UI" panose="020B0502040204020203" pitchFamily="34" charset="0"/>
              <a:ea typeface="等线" panose="02010600030101010101" pitchFamily="2" charset="-122"/>
            </a:endParaRPr>
          </a:p>
        </p:txBody>
      </p:sp>
    </p:spTree>
    <p:extLst>
      <p:ext uri="{BB962C8B-B14F-4D97-AF65-F5344CB8AC3E}">
        <p14:creationId xmlns:p14="http://schemas.microsoft.com/office/powerpoint/2010/main" val="3730863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C43EE759-38BF-0488-5792-CEBF997865F7}"/>
              </a:ext>
            </a:extLst>
          </p:cNvPr>
          <p:cNvSpPr>
            <a:spLocks noGrp="1"/>
          </p:cNvSpPr>
          <p:nvPr>
            <p:ph type="title"/>
          </p:nvPr>
        </p:nvSpPr>
        <p:spPr>
          <a:xfrm>
            <a:off x="1115568" y="548640"/>
            <a:ext cx="10168128" cy="1179576"/>
          </a:xfrm>
        </p:spPr>
        <p:txBody>
          <a:bodyPr>
            <a:normAutofit/>
          </a:bodyPr>
          <a:lstStyle/>
          <a:p>
            <a:r>
              <a:rPr lang="en-US" altLang="zh-CN" sz="3700">
                <a:latin typeface="Segoe UI" panose="020B0502040204020203" pitchFamily="34" charset="0"/>
                <a:ea typeface="等线" panose="02010600030101010101" pitchFamily="2" charset="-122"/>
              </a:rPr>
              <a:t>Transformer</a:t>
            </a:r>
            <a:r>
              <a:rPr lang="zh-CN" altLang="en-US" sz="3700">
                <a:latin typeface="Segoe UI" panose="020B0502040204020203" pitchFamily="34" charset="0"/>
                <a:ea typeface="等线" panose="02010600030101010101" pitchFamily="2" charset="-122"/>
              </a:rPr>
              <a:t>模型在生产环境中进行</a:t>
            </a:r>
            <a:r>
              <a:rPr lang="zh-CN" altLang="en-US" sz="3700" b="1">
                <a:latin typeface="Segoe UI" panose="020B0502040204020203" pitchFamily="34" charset="0"/>
                <a:ea typeface="等线" panose="02010600030101010101" pitchFamily="2" charset="-122"/>
              </a:rPr>
              <a:t>在线推理</a:t>
            </a:r>
            <a:r>
              <a:rPr lang="zh-CN" altLang="en-US" sz="3700">
                <a:latin typeface="Segoe UI" panose="020B0502040204020203" pitchFamily="34" charset="0"/>
                <a:ea typeface="等线" panose="02010600030101010101" pitchFamily="2" charset="-122"/>
              </a:rPr>
              <a:t>时面临的</a:t>
            </a:r>
            <a:r>
              <a:rPr lang="zh-CN" altLang="en-US" sz="3700" b="1">
                <a:latin typeface="Segoe UI" panose="020B0502040204020203" pitchFamily="34" charset="0"/>
                <a:ea typeface="等线" panose="02010600030101010101" pitchFamily="2" charset="-122"/>
              </a:rPr>
              <a:t>挑战</a:t>
            </a:r>
            <a:endParaRPr lang="zh-Hans-HK" altLang="en-US" sz="37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内容占位符 2">
            <a:extLst>
              <a:ext uri="{FF2B5EF4-FFF2-40B4-BE49-F238E27FC236}">
                <a16:creationId xmlns:a16="http://schemas.microsoft.com/office/drawing/2014/main" id="{9CEBD9C8-915A-06D8-2021-107EF84B7671}"/>
              </a:ext>
            </a:extLst>
          </p:cNvPr>
          <p:cNvSpPr>
            <a:spLocks noGrp="1"/>
          </p:cNvSpPr>
          <p:nvPr>
            <p:ph idx="1"/>
          </p:nvPr>
        </p:nvSpPr>
        <p:spPr>
          <a:xfrm>
            <a:off x="676141" y="2131454"/>
            <a:ext cx="10607555" cy="4361400"/>
          </a:xfrm>
        </p:spPr>
        <p:txBody>
          <a:bodyPr>
            <a:normAutofit fontScale="92500"/>
          </a:bodyPr>
          <a:lstStyle/>
          <a:p>
            <a:pPr marL="0" indent="0">
              <a:buNone/>
            </a:pPr>
            <a:r>
              <a:rPr lang="zh-CN" altLang="en-US" sz="1800" dirty="0"/>
              <a:t>模型扩展的主要挑战在于</a:t>
            </a:r>
            <a:r>
              <a:rPr lang="zh-CN" altLang="en-US" sz="1800" b="1" dirty="0"/>
              <a:t>内存瓶颈</a:t>
            </a:r>
            <a:r>
              <a:rPr lang="zh-CN" altLang="en-US" sz="1800" dirty="0"/>
              <a:t>，尤其是大模型需要大量内存才能满足计算需求。为了解决这个问题，之前的研究提出了各种并行策略，用来在单个节点或跨多个节点的 </a:t>
            </a:r>
            <a:r>
              <a:rPr lang="en-US" altLang="zh-CN" sz="1800" dirty="0"/>
              <a:t>GPU </a:t>
            </a:r>
            <a:r>
              <a:rPr lang="zh-CN" altLang="en-US" sz="1800" dirty="0"/>
              <a:t>中使用聚合的 </a:t>
            </a:r>
            <a:r>
              <a:rPr lang="en-US" altLang="zh-CN" sz="1800" dirty="0"/>
              <a:t>GPU </a:t>
            </a:r>
            <a:r>
              <a:rPr lang="zh-CN" altLang="en-US" sz="1800" dirty="0"/>
              <a:t>内存。</a:t>
            </a:r>
          </a:p>
          <a:p>
            <a:pPr marL="0" indent="0">
              <a:buNone/>
            </a:pPr>
            <a:r>
              <a:rPr lang="en-US" altLang="zh-CN" sz="1800" b="1" dirty="0"/>
              <a:t>1.</a:t>
            </a:r>
            <a:r>
              <a:rPr lang="zh-CN" altLang="en-US" sz="1800" b="1" dirty="0"/>
              <a:t>张量并行（</a:t>
            </a:r>
            <a:r>
              <a:rPr lang="en-US" altLang="zh-CN" sz="1800" b="1" dirty="0"/>
              <a:t>Tensor Parallelism</a:t>
            </a:r>
            <a:r>
              <a:rPr lang="zh-CN" altLang="en-US" sz="1800" b="1" dirty="0"/>
              <a:t>）</a:t>
            </a:r>
            <a:r>
              <a:rPr lang="zh-CN" altLang="en-US" sz="1800" dirty="0"/>
              <a:t>：将模型的层</a:t>
            </a:r>
            <a:r>
              <a:rPr lang="zh-CN" altLang="en-US" sz="1800" b="1" dirty="0"/>
              <a:t>水平切分</a:t>
            </a:r>
            <a:r>
              <a:rPr lang="zh-CN" altLang="en-US" sz="1800" dirty="0"/>
              <a:t>，分配到不同的 </a:t>
            </a:r>
            <a:r>
              <a:rPr lang="en-US" altLang="zh-CN" sz="1800" dirty="0"/>
              <a:t>GPU </a:t>
            </a:r>
            <a:r>
              <a:rPr lang="zh-CN" altLang="en-US" sz="1800" dirty="0"/>
              <a:t>设备上。</a:t>
            </a:r>
          </a:p>
          <a:p>
            <a:pPr marL="457200" lvl="1" indent="0">
              <a:buNone/>
            </a:pPr>
            <a:r>
              <a:rPr lang="zh-CN" altLang="en-US" sz="1800" dirty="0"/>
              <a:t>随着 </a:t>
            </a:r>
            <a:r>
              <a:rPr lang="en-US" altLang="zh-CN" sz="1800" dirty="0"/>
              <a:t>GPU </a:t>
            </a:r>
            <a:r>
              <a:rPr lang="zh-CN" altLang="en-US" sz="1800" dirty="0"/>
              <a:t>数量的增加，这种方法会出现两个主要</a:t>
            </a:r>
            <a:r>
              <a:rPr lang="zh-CN" altLang="en-US" sz="1800" b="1" dirty="0"/>
              <a:t>权衡</a:t>
            </a:r>
            <a:r>
              <a:rPr lang="zh-CN" altLang="en-US" sz="1800" dirty="0"/>
              <a:t>：</a:t>
            </a:r>
          </a:p>
          <a:p>
            <a:pPr marL="1143000" lvl="2" indent="-228600">
              <a:buFont typeface="Arial" panose="020B0604020202020204" pitchFamily="34" charset="0"/>
              <a:buChar char="•"/>
            </a:pPr>
            <a:r>
              <a:rPr lang="zh-CN" altLang="en-US" sz="1800" b="1" dirty="0"/>
              <a:t>计算粒度降低</a:t>
            </a:r>
            <a:r>
              <a:rPr lang="zh-CN" altLang="en-US" sz="1800" dirty="0"/>
              <a:t>：因为本地处理的问题规模变小，导致计算不如大粒度高效。</a:t>
            </a:r>
          </a:p>
          <a:p>
            <a:pPr marL="1143000" lvl="2" indent="-228600">
              <a:buFont typeface="Arial" panose="020B0604020202020204" pitchFamily="34" charset="0"/>
              <a:buChar char="•"/>
            </a:pPr>
            <a:r>
              <a:rPr lang="en-US" altLang="zh-CN" sz="1800" b="1" dirty="0" err="1"/>
              <a:t>Allreduce</a:t>
            </a:r>
            <a:r>
              <a:rPr lang="en-US" altLang="zh-CN" sz="1800" b="1" dirty="0"/>
              <a:t> </a:t>
            </a:r>
            <a:r>
              <a:rPr lang="zh-CN" altLang="en-US" sz="1800" b="1" dirty="0"/>
              <a:t>通信</a:t>
            </a:r>
            <a:r>
              <a:rPr lang="zh-CN" altLang="en-US" sz="1800" dirty="0"/>
              <a:t>：每层 </a:t>
            </a:r>
            <a:r>
              <a:rPr lang="en-US" altLang="zh-CN" sz="1800" dirty="0"/>
              <a:t>Transformer </a:t>
            </a:r>
            <a:r>
              <a:rPr lang="zh-CN" altLang="en-US" sz="1800" dirty="0"/>
              <a:t>需要进行 </a:t>
            </a:r>
            <a:r>
              <a:rPr lang="en-US" altLang="zh-CN" sz="1800" dirty="0" err="1"/>
              <a:t>Allreduce</a:t>
            </a:r>
            <a:r>
              <a:rPr lang="en-US" altLang="zh-CN" sz="1800" dirty="0"/>
              <a:t> </a:t>
            </a:r>
            <a:r>
              <a:rPr lang="zh-CN" altLang="en-US" sz="1800" dirty="0"/>
              <a:t>操作，以聚合各部分的激活输出，这增加了通信开销。</a:t>
            </a:r>
          </a:p>
          <a:p>
            <a:pPr marL="457200" lvl="1" indent="0">
              <a:buNone/>
            </a:pPr>
            <a:r>
              <a:rPr lang="zh-CN" altLang="en-US" sz="1800" dirty="0"/>
              <a:t>当跨越多个节点时，</a:t>
            </a:r>
            <a:r>
              <a:rPr lang="zh-CN" altLang="en-US" sz="1800" b="1" dirty="0"/>
              <a:t>节点间带宽（</a:t>
            </a:r>
            <a:r>
              <a:rPr lang="en-US" altLang="zh-CN" sz="1800" b="1" dirty="0"/>
              <a:t>inter-node bandwidth</a:t>
            </a:r>
            <a:r>
              <a:rPr lang="zh-CN" altLang="en-US" sz="1800" b="1" dirty="0"/>
              <a:t>）通常低于节点内（如 </a:t>
            </a:r>
            <a:r>
              <a:rPr lang="en-US" altLang="zh-CN" sz="1800" b="1" dirty="0"/>
              <a:t>NVIDIA </a:t>
            </a:r>
            <a:r>
              <a:rPr lang="en-US" altLang="zh-CN" sz="1800" b="1" dirty="0" err="1"/>
              <a:t>NVLink</a:t>
            </a:r>
            <a:r>
              <a:rPr lang="zh-CN" altLang="en-US" sz="1800" b="1" dirty="0"/>
              <a:t>）连接的速度，这会显著增加延迟。因此，</a:t>
            </a:r>
            <a:r>
              <a:rPr lang="en-US" altLang="zh-CN" sz="1800" b="1" dirty="0"/>
              <a:t>Tensor </a:t>
            </a:r>
            <a:r>
              <a:rPr lang="zh-CN" altLang="en-US" sz="1800" b="1" dirty="0"/>
              <a:t>并行通常限制在节点内共享高速互联的 </a:t>
            </a:r>
            <a:r>
              <a:rPr lang="en-US" altLang="zh-CN" sz="1800" b="1" dirty="0"/>
              <a:t>GPU </a:t>
            </a:r>
            <a:r>
              <a:rPr lang="zh-CN" altLang="en-US" sz="1800" b="1" dirty="0"/>
              <a:t>组</a:t>
            </a:r>
            <a:r>
              <a:rPr lang="zh-CN" altLang="en-US" sz="1800" dirty="0"/>
              <a:t>内使用。</a:t>
            </a:r>
          </a:p>
          <a:p>
            <a:pPr marL="0" indent="0">
              <a:buNone/>
            </a:pPr>
            <a:r>
              <a:rPr lang="en-US" altLang="zh-CN" sz="1800" b="1" dirty="0"/>
              <a:t>2. </a:t>
            </a:r>
            <a:r>
              <a:rPr lang="zh-CN" altLang="en-US" sz="1800" b="1" dirty="0"/>
              <a:t>管道并行（</a:t>
            </a:r>
            <a:r>
              <a:rPr lang="en-US" altLang="zh-CN" sz="1800" b="1" dirty="0"/>
              <a:t>Pipeline Parallelism</a:t>
            </a:r>
            <a:r>
              <a:rPr lang="zh-CN" altLang="en-US" sz="1800" b="1" dirty="0"/>
              <a:t>）</a:t>
            </a:r>
          </a:p>
          <a:p>
            <a:pPr marL="0" indent="0">
              <a:buNone/>
            </a:pPr>
            <a:r>
              <a:rPr lang="zh-CN" altLang="en-US" sz="1800" b="1" dirty="0"/>
              <a:t>管道并行</a:t>
            </a:r>
            <a:r>
              <a:rPr lang="zh-CN" altLang="en-US" sz="1800" dirty="0"/>
              <a:t>将模型</a:t>
            </a:r>
            <a:r>
              <a:rPr lang="zh-CN" altLang="en-US" sz="1800" b="1" dirty="0"/>
              <a:t>垂直切分</a:t>
            </a:r>
            <a:r>
              <a:rPr lang="zh-CN" altLang="en-US" sz="1800" dirty="0"/>
              <a:t>为多个阶段，每个阶段在不同的 </a:t>
            </a:r>
            <a:r>
              <a:rPr lang="en-US" altLang="zh-CN" sz="1800" dirty="0"/>
              <a:t>GPU </a:t>
            </a:r>
            <a:r>
              <a:rPr lang="zh-CN" altLang="en-US" sz="1800" dirty="0"/>
              <a:t>上执行，并使用微批处理（</a:t>
            </a:r>
            <a:r>
              <a:rPr lang="en-US" altLang="zh-CN" sz="1800" dirty="0"/>
              <a:t>micro-batching</a:t>
            </a:r>
            <a:r>
              <a:rPr lang="zh-CN" altLang="en-US" sz="1800" dirty="0"/>
              <a:t>）来隐藏管道延迟（管道气泡）。</a:t>
            </a:r>
          </a:p>
          <a:p>
            <a:pPr marL="742950" lvl="1" indent="-285750">
              <a:buFont typeface="Arial" panose="020B0604020202020204" pitchFamily="34" charset="0"/>
              <a:buChar char="•"/>
            </a:pPr>
            <a:r>
              <a:rPr lang="zh-CN" altLang="en-US" sz="1800" dirty="0"/>
              <a:t>由于只需要在</a:t>
            </a:r>
            <a:r>
              <a:rPr lang="zh-CN" altLang="en-US" sz="1800" b="1" dirty="0"/>
              <a:t>相邻的管道阶段</a:t>
            </a:r>
            <a:r>
              <a:rPr lang="zh-CN" altLang="en-US" sz="1800" dirty="0"/>
              <a:t>之间进行通信，管道并行更适合跨多个节点进行扩展。</a:t>
            </a:r>
          </a:p>
          <a:p>
            <a:pPr marL="742950" lvl="1" indent="-285750">
              <a:buFont typeface="Arial" panose="020B0604020202020204" pitchFamily="34" charset="0"/>
              <a:buChar char="•"/>
            </a:pPr>
            <a:r>
              <a:rPr lang="zh-CN" altLang="en-US" sz="1800" dirty="0"/>
              <a:t>然而，</a:t>
            </a:r>
            <a:r>
              <a:rPr lang="zh-CN" altLang="en-US" sz="1800" b="1" dirty="0"/>
              <a:t>模型切分</a:t>
            </a:r>
            <a:r>
              <a:rPr lang="zh-CN" altLang="en-US" sz="1800" dirty="0"/>
              <a:t>和微批处理可能会带来功能性、性能和收敛性方面的限制，这些限制会影响管道并行的效率。</a:t>
            </a:r>
          </a:p>
          <a:p>
            <a:endParaRPr lang="zh-Hans-HK" altLang="en-US" sz="1800" dirty="0"/>
          </a:p>
        </p:txBody>
      </p:sp>
    </p:spTree>
    <p:extLst>
      <p:ext uri="{BB962C8B-B14F-4D97-AF65-F5344CB8AC3E}">
        <p14:creationId xmlns:p14="http://schemas.microsoft.com/office/powerpoint/2010/main" val="2224060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A0C72537-1015-62D8-0B8B-3C10CDEEBF9C}"/>
              </a:ext>
            </a:extLst>
          </p:cNvPr>
          <p:cNvSpPr>
            <a:spLocks noGrp="1"/>
          </p:cNvSpPr>
          <p:nvPr>
            <p:ph type="title"/>
          </p:nvPr>
        </p:nvSpPr>
        <p:spPr>
          <a:xfrm>
            <a:off x="1115568" y="548640"/>
            <a:ext cx="10168128" cy="1179576"/>
          </a:xfrm>
        </p:spPr>
        <p:txBody>
          <a:bodyPr>
            <a:normAutofit/>
          </a:bodyPr>
          <a:lstStyle/>
          <a:p>
            <a:r>
              <a:rPr lang="en-US" altLang="zh-CN" sz="3700" dirty="0">
                <a:latin typeface="Segoe UI" panose="020B0502040204020203" pitchFamily="34" charset="0"/>
                <a:ea typeface="等线" panose="02010600030101010101" pitchFamily="2" charset="-122"/>
              </a:rPr>
              <a:t>Transformer</a:t>
            </a:r>
            <a:r>
              <a:rPr lang="zh-CN" altLang="en-US" sz="3700" dirty="0">
                <a:latin typeface="Segoe UI" panose="020B0502040204020203" pitchFamily="34" charset="0"/>
                <a:ea typeface="等线" panose="02010600030101010101" pitchFamily="2" charset="-122"/>
              </a:rPr>
              <a:t>模型在生产环境中进行</a:t>
            </a:r>
            <a:r>
              <a:rPr lang="zh-CN" altLang="en-US" sz="3700" b="1" dirty="0">
                <a:latin typeface="Segoe UI" panose="020B0502040204020203" pitchFamily="34" charset="0"/>
                <a:ea typeface="等线" panose="02010600030101010101" pitchFamily="2" charset="-122"/>
              </a:rPr>
              <a:t>在线推理</a:t>
            </a:r>
            <a:r>
              <a:rPr lang="zh-CN" altLang="en-US" sz="3700" dirty="0">
                <a:latin typeface="Segoe UI" panose="020B0502040204020203" pitchFamily="34" charset="0"/>
                <a:ea typeface="等线" panose="02010600030101010101" pitchFamily="2" charset="-122"/>
              </a:rPr>
              <a:t>时面临的</a:t>
            </a:r>
            <a:r>
              <a:rPr lang="zh-CN" altLang="en-US" sz="3700" b="1" dirty="0">
                <a:latin typeface="Segoe UI" panose="020B0502040204020203" pitchFamily="34" charset="0"/>
                <a:ea typeface="等线" panose="02010600030101010101" pitchFamily="2" charset="-122"/>
              </a:rPr>
              <a:t>挑战</a:t>
            </a:r>
            <a:endParaRPr lang="zh-Hans-HK" altLang="en-US" sz="3700" dirty="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内容占位符 2">
            <a:extLst>
              <a:ext uri="{FF2B5EF4-FFF2-40B4-BE49-F238E27FC236}">
                <a16:creationId xmlns:a16="http://schemas.microsoft.com/office/drawing/2014/main" id="{65A7AB83-ACEC-B7A0-1BCB-431961A9580F}"/>
              </a:ext>
            </a:extLst>
          </p:cNvPr>
          <p:cNvSpPr>
            <a:spLocks noGrp="1"/>
          </p:cNvSpPr>
          <p:nvPr>
            <p:ph idx="1"/>
          </p:nvPr>
        </p:nvSpPr>
        <p:spPr>
          <a:xfrm>
            <a:off x="1115568" y="2481943"/>
            <a:ext cx="10168128" cy="3695020"/>
          </a:xfrm>
        </p:spPr>
        <p:txBody>
          <a:bodyPr>
            <a:normAutofit/>
          </a:bodyPr>
          <a:lstStyle/>
          <a:p>
            <a:pPr marL="0" indent="0">
              <a:buNone/>
            </a:pPr>
            <a:r>
              <a:rPr lang="zh-CN" altLang="en-US" sz="2200" b="1" dirty="0"/>
              <a:t>硬件特性对并行策略的影响</a:t>
            </a:r>
          </a:p>
          <a:p>
            <a:pPr marL="0" indent="0">
              <a:buNone/>
            </a:pPr>
            <a:r>
              <a:rPr lang="zh-CN" altLang="en-US" sz="2200" dirty="0"/>
              <a:t>在现代计算集群中，硬件的网络拓扑结构非常复杂。不同设备之间的通信带宽和延迟存在差异，这对并行策略的选择有直接影响：</a:t>
            </a:r>
          </a:p>
          <a:p>
            <a:pPr>
              <a:buFont typeface="Arial" panose="020B0604020202020204" pitchFamily="34" charset="0"/>
              <a:buChar char="•"/>
            </a:pPr>
            <a:r>
              <a:rPr lang="zh-CN" altLang="en-US" sz="2200" b="1" dirty="0"/>
              <a:t>节点内通信（</a:t>
            </a:r>
            <a:r>
              <a:rPr lang="en-US" altLang="zh-CN" sz="2200" b="1" dirty="0"/>
              <a:t>Intra-node</a:t>
            </a:r>
            <a:r>
              <a:rPr lang="zh-CN" altLang="en-US" sz="2200" b="1" dirty="0"/>
              <a:t>）</a:t>
            </a:r>
            <a:r>
              <a:rPr lang="zh-CN" altLang="en-US" sz="2200" dirty="0"/>
              <a:t>：在同一个节点（如一台服务器）的多个</a:t>
            </a:r>
            <a:r>
              <a:rPr lang="en-US" altLang="zh-CN" sz="2200" dirty="0"/>
              <a:t>GPU</a:t>
            </a:r>
            <a:r>
              <a:rPr lang="zh-CN" altLang="en-US" sz="2200" dirty="0"/>
              <a:t>之间，使用</a:t>
            </a:r>
            <a:r>
              <a:rPr lang="en-US" altLang="zh-CN" sz="2200" b="1" dirty="0" err="1"/>
              <a:t>NVLink</a:t>
            </a:r>
            <a:r>
              <a:rPr lang="zh-CN" altLang="en-US" sz="2200" dirty="0"/>
              <a:t>或</a:t>
            </a:r>
            <a:r>
              <a:rPr lang="en-US" altLang="zh-CN" sz="2200" b="1" dirty="0" err="1"/>
              <a:t>NVSwitch</a:t>
            </a:r>
            <a:r>
              <a:rPr lang="zh-CN" altLang="en-US" sz="2200" dirty="0"/>
              <a:t>等高速互联技术，能够提供较高的带宽和较低的延迟。这种环境下的设备间通信效率较高，适合并行计算。</a:t>
            </a:r>
          </a:p>
          <a:p>
            <a:pPr>
              <a:buFont typeface="Arial" panose="020B0604020202020204" pitchFamily="34" charset="0"/>
              <a:buChar char="•"/>
            </a:pPr>
            <a:r>
              <a:rPr lang="zh-CN" altLang="en-US" sz="2200" b="1" dirty="0"/>
              <a:t>节点间通信（</a:t>
            </a:r>
            <a:r>
              <a:rPr lang="en-US" altLang="zh-CN" sz="2200" b="1" dirty="0"/>
              <a:t>Inter-node</a:t>
            </a:r>
            <a:r>
              <a:rPr lang="zh-CN" altLang="en-US" sz="2200" b="1" dirty="0"/>
              <a:t>）</a:t>
            </a:r>
            <a:r>
              <a:rPr lang="zh-CN" altLang="en-US" sz="2200" dirty="0"/>
              <a:t>：在多个节点（如不同服务器）之间，使用</a:t>
            </a:r>
            <a:r>
              <a:rPr lang="en-US" altLang="zh-CN" sz="2200" b="1" dirty="0"/>
              <a:t>InfiniBand</a:t>
            </a:r>
            <a:r>
              <a:rPr lang="zh-CN" altLang="en-US" sz="2200" dirty="0"/>
              <a:t>等网络技术进行通信。这类通信的延迟相对较高，因此跨节点的并行策略需要特别考虑如何减少设备之间的数据传输，以降低通信开销。</a:t>
            </a:r>
          </a:p>
          <a:p>
            <a:endParaRPr lang="zh-Hans-HK" altLang="en-US" sz="2200" dirty="0"/>
          </a:p>
        </p:txBody>
      </p:sp>
    </p:spTree>
    <p:extLst>
      <p:ext uri="{BB962C8B-B14F-4D97-AF65-F5344CB8AC3E}">
        <p14:creationId xmlns:p14="http://schemas.microsoft.com/office/powerpoint/2010/main" val="3268077595"/>
      </p:ext>
    </p:extLst>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161B13"/>
      </a:dk2>
      <a:lt2>
        <a:srgbClr val="F2F4F0"/>
      </a:lt2>
      <a:accent1>
        <a:srgbClr val="A5B592"/>
      </a:accent1>
      <a:accent2>
        <a:srgbClr val="F3A447"/>
      </a:accent2>
      <a:accent3>
        <a:srgbClr val="E7BC29"/>
      </a:accent3>
      <a:accent4>
        <a:srgbClr val="D092A7"/>
      </a:accent4>
      <a:accent5>
        <a:srgbClr val="9C85C0"/>
      </a:accent5>
      <a:accent6>
        <a:srgbClr val="809EC2"/>
      </a:accent6>
      <a:hlink>
        <a:srgbClr val="467886"/>
      </a:hlink>
      <a:folHlink>
        <a:srgbClr val="96607D"/>
      </a:folHlink>
    </a:clrScheme>
    <a:fontScheme name="font">
      <a:majorFont>
        <a:latin typeface="Segoe UI"/>
        <a:ea typeface="等线"/>
        <a:cs typeface=""/>
      </a:majorFont>
      <a:minorFont>
        <a:latin typeface="Segoe UI"/>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rgbClr val="000000"/>
    </a:dk1>
    <a:lt1>
      <a:srgbClr val="FFFFFF"/>
    </a:lt1>
    <a:dk2>
      <a:srgbClr val="161B13"/>
    </a:dk2>
    <a:lt2>
      <a:srgbClr val="F2F4F0"/>
    </a:lt2>
    <a:accent1>
      <a:srgbClr val="A5B592"/>
    </a:accent1>
    <a:accent2>
      <a:srgbClr val="F3A447"/>
    </a:accent2>
    <a:accent3>
      <a:srgbClr val="E7BC29"/>
    </a:accent3>
    <a:accent4>
      <a:srgbClr val="D092A7"/>
    </a:accent4>
    <a:accent5>
      <a:srgbClr val="9C85C0"/>
    </a:accent5>
    <a:accent6>
      <a:srgbClr val="809EC2"/>
    </a:accent6>
    <a:hlink>
      <a:srgbClr val="467886"/>
    </a:hlink>
    <a:folHlink>
      <a:srgbClr val="96607D"/>
    </a:folHlink>
  </a:clrScheme>
</a:themeOverride>
</file>

<file path=ppt/theme/themeOverride2.xml><?xml version="1.0" encoding="utf-8"?>
<a:themeOverride xmlns:a="http://schemas.openxmlformats.org/drawingml/2006/main">
  <a:clrScheme name="Office">
    <a:dk1>
      <a:srgbClr val="000000"/>
    </a:dk1>
    <a:lt1>
      <a:srgbClr val="FFFFFF"/>
    </a:lt1>
    <a:dk2>
      <a:srgbClr val="161B13"/>
    </a:dk2>
    <a:lt2>
      <a:srgbClr val="F2F4F0"/>
    </a:lt2>
    <a:accent1>
      <a:srgbClr val="A5B592"/>
    </a:accent1>
    <a:accent2>
      <a:srgbClr val="F3A447"/>
    </a:accent2>
    <a:accent3>
      <a:srgbClr val="E7BC29"/>
    </a:accent3>
    <a:accent4>
      <a:srgbClr val="D092A7"/>
    </a:accent4>
    <a:accent5>
      <a:srgbClr val="9C85C0"/>
    </a:accent5>
    <a:accent6>
      <a:srgbClr val="809EC2"/>
    </a:accent6>
    <a:hlink>
      <a:srgbClr val="467886"/>
    </a:hlink>
    <a:folHlink>
      <a:srgbClr val="96607D"/>
    </a:folHlink>
  </a:clrScheme>
</a:themeOverride>
</file>

<file path=ppt/theme/themeOverride3.xml><?xml version="1.0" encoding="utf-8"?>
<a:themeOverride xmlns:a="http://schemas.openxmlformats.org/drawingml/2006/main">
  <a:clrScheme name="Office">
    <a:dk1>
      <a:srgbClr val="000000"/>
    </a:dk1>
    <a:lt1>
      <a:srgbClr val="FFFFFF"/>
    </a:lt1>
    <a:dk2>
      <a:srgbClr val="161B13"/>
    </a:dk2>
    <a:lt2>
      <a:srgbClr val="F2F4F0"/>
    </a:lt2>
    <a:accent1>
      <a:srgbClr val="A5B592"/>
    </a:accent1>
    <a:accent2>
      <a:srgbClr val="F3A447"/>
    </a:accent2>
    <a:accent3>
      <a:srgbClr val="E7BC29"/>
    </a:accent3>
    <a:accent4>
      <a:srgbClr val="D092A7"/>
    </a:accent4>
    <a:accent5>
      <a:srgbClr val="9C85C0"/>
    </a:accent5>
    <a:accent6>
      <a:srgbClr val="809EC2"/>
    </a:accent6>
    <a:hlink>
      <a:srgbClr val="467886"/>
    </a:hlink>
    <a:folHlink>
      <a:srgbClr val="96607D"/>
    </a:folHlink>
  </a:clrScheme>
</a:themeOverride>
</file>

<file path=ppt/theme/themeOverride4.xml><?xml version="1.0" encoding="utf-8"?>
<a:themeOverride xmlns:a="http://schemas.openxmlformats.org/drawingml/2006/main">
  <a:clrScheme name="Office">
    <a:dk1>
      <a:srgbClr val="000000"/>
    </a:dk1>
    <a:lt1>
      <a:srgbClr val="FFFFFF"/>
    </a:lt1>
    <a:dk2>
      <a:srgbClr val="161B13"/>
    </a:dk2>
    <a:lt2>
      <a:srgbClr val="F2F4F0"/>
    </a:lt2>
    <a:accent1>
      <a:srgbClr val="A5B592"/>
    </a:accent1>
    <a:accent2>
      <a:srgbClr val="F3A447"/>
    </a:accent2>
    <a:accent3>
      <a:srgbClr val="E7BC29"/>
    </a:accent3>
    <a:accent4>
      <a:srgbClr val="D092A7"/>
    </a:accent4>
    <a:accent5>
      <a:srgbClr val="9C85C0"/>
    </a:accent5>
    <a:accent6>
      <a:srgbClr val="809EC2"/>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otalTime>216</TotalTime>
  <Words>2300</Words>
  <Application>Microsoft Office PowerPoint</Application>
  <PresentationFormat>宽屏</PresentationFormat>
  <Paragraphs>82</Paragraphs>
  <Slides>14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Arial</vt:lpstr>
      <vt:lpstr>Calibri</vt:lpstr>
      <vt:lpstr>Segoe UI</vt:lpstr>
      <vt:lpstr>Office 主题​​</vt:lpstr>
      <vt:lpstr>DeepSpeed</vt:lpstr>
      <vt:lpstr>DeepSpeed Inference之前的一些相关工作</vt:lpstr>
      <vt:lpstr>DeepSpeed Inference</vt:lpstr>
      <vt:lpstr>DeepSpeed Inference</vt:lpstr>
      <vt:lpstr>Transformer模型在生产环境中进行在线推理时面临的挑战</vt:lpstr>
      <vt:lpstr>Transformer模型在生产环境中进行在线推理时面临的挑战</vt:lpstr>
      <vt:lpstr>Transformer模型在生产环境中进行在线推理时面临的挑战</vt:lpstr>
      <vt:lpstr>Transformer模型在生产环境中进行在线推理时面临的挑战</vt:lpstr>
      <vt:lpstr>Transformer模型在生产环境中进行在线推理时面临的挑战</vt:lpstr>
      <vt:lpstr>Transformer模型在生产环境中进行在线推理时面临的挑战</vt:lpstr>
      <vt:lpstr>Transformer模型在生产环境中进行在线推理时面临的挑战</vt:lpstr>
      <vt:lpstr>Transformer模型在生产环境中进行在线推理时面临的挑战</vt:lpstr>
      <vt:lpstr>Transformer模型在生产环境中进行在线推理时面临的挑战</vt:lpstr>
      <vt:lpstr>两部分主要工作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Jiang Lei</dc:creator>
  <cp:lastModifiedBy>Jiang Lei</cp:lastModifiedBy>
  <cp:revision>4</cp:revision>
  <dcterms:created xsi:type="dcterms:W3CDTF">2024-09-16T07:15:09Z</dcterms:created>
  <dcterms:modified xsi:type="dcterms:W3CDTF">2024-09-16T16:06:50Z</dcterms:modified>
</cp:coreProperties>
</file>