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emf" ContentType="image/x-emf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8" r:id="rId3"/>
    <p:sldId id="261" r:id="rId4"/>
    <p:sldId id="259" r:id="rId5"/>
    <p:sldId id="265" r:id="rId6"/>
    <p:sldId id="262" r:id="rId7"/>
    <p:sldId id="266" r:id="rId8"/>
    <p:sldId id="267" r:id="rId9"/>
    <p:sldId id="273" r:id="rId10"/>
    <p:sldId id="274" r:id="rId11"/>
    <p:sldId id="275" r:id="rId12"/>
    <p:sldId id="282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94568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399CF73C-BF84-4B0F-974E-A65122C8D15F}">
          <p14:sldIdLst>
            <p14:sldId id="256"/>
            <p14:sldId id="258"/>
            <p14:sldId id="261"/>
            <p14:sldId id="259"/>
            <p14:sldId id="265"/>
            <p14:sldId id="262"/>
            <p14:sldId id="266"/>
            <p14:sldId id="267"/>
            <p14:sldId id="273"/>
            <p14:sldId id="274"/>
            <p14:sldId id="275"/>
            <p14:sldId id="282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72497-D7B4-4B17-B04B-F84B364244C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50739-0417-4863-ACDB-EDB2BED45A9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57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2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7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091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37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21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6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8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61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06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8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13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96F3-1746-45C4-AED0-90EC7185CEF4}" type="datetimeFigureOut">
              <a:rPr lang="nl-NL" smtClean="0"/>
              <a:pPr/>
              <a:t>2-2-2015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72B1-41C5-4B2A-9B5D-A86AF126E3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9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10115/doc/manual/R-intro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10115/doc/html/packages.html" TargetMode="External"/><Relationship Id="rId3" Type="http://schemas.openxmlformats.org/officeDocument/2006/relationships/hyperlink" Target="http://127.0.0.1:10115/doc/manual/R-lang.html" TargetMode="External"/><Relationship Id="rId7" Type="http://schemas.openxmlformats.org/officeDocument/2006/relationships/hyperlink" Target="http://127.0.0.1:10115/doc/manual/R-ints.html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://127.0.0.1:10115/doc/manual/R-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10115/doc/manual/R-data.html" TargetMode="External"/><Relationship Id="rId11" Type="http://schemas.openxmlformats.org/officeDocument/2006/relationships/hyperlink" Target="http://127.0.0.1:10115/doc/html/rw-FAQ.html" TargetMode="External"/><Relationship Id="rId5" Type="http://schemas.openxmlformats.org/officeDocument/2006/relationships/hyperlink" Target="http://127.0.0.1:10115/doc/manual/R-admin.html" TargetMode="External"/><Relationship Id="rId10" Type="http://schemas.openxmlformats.org/officeDocument/2006/relationships/hyperlink" Target="http://127.0.0.1:10115/doc/html/CHANGES.html" TargetMode="External"/><Relationship Id="rId4" Type="http://schemas.openxmlformats.org/officeDocument/2006/relationships/hyperlink" Target="http://127.0.0.1:10115/doc/manual/R-exts.html" TargetMode="External"/><Relationship Id="rId9" Type="http://schemas.openxmlformats.org/officeDocument/2006/relationships/hyperlink" Target="http://127.0.0.1:10115/doc/html/Search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yr.codeschool.com/" TargetMode="External"/><Relationship Id="rId2" Type="http://schemas.openxmlformats.org/officeDocument/2006/relationships/hyperlink" Target="http://127.0.0.1:10115/doc/manual/R-intro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yr.codeschoo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De allereerste R sessie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&gt;</a:t>
            </a:r>
            <a:r>
              <a:rPr lang="nl-NL" sz="4800" dirty="0" smtClean="0">
                <a:solidFill>
                  <a:srgbClr val="FF0000"/>
                </a:solidFill>
              </a:rPr>
              <a:t> search()</a:t>
            </a:r>
            <a:endParaRPr lang="nl-NL" sz="4800" dirty="0">
              <a:solidFill>
                <a:srgbClr val="FF000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8365958" y="5912810"/>
            <a:ext cx="6096000" cy="4546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Voor de hele presentatie.</a:t>
            </a:r>
            <a:endParaRPr lang="nl-N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Eigen </a:t>
            </a:r>
            <a:r>
              <a:rPr lang="nl-NL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werk©</a:t>
            </a:r>
            <a:r>
              <a:rPr lang="nl-NL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Wilma.Groenewegen</a:t>
            </a:r>
            <a:r>
              <a:rPr lang="nl-NL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HAN, HLO</a:t>
            </a:r>
            <a:endParaRPr lang="nl-N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9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80319"/>
            <a:ext cx="13279811" cy="702710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999" y="171457"/>
            <a:ext cx="136562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122947" y="1048162"/>
            <a:ext cx="94667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&gt;</a:t>
            </a:r>
            <a:r>
              <a:rPr lang="en-US" sz="3600" dirty="0">
                <a:solidFill>
                  <a:srgbClr val="FF0000"/>
                </a:solidFill>
              </a:rPr>
              <a:t> library(help='graphics')</a:t>
            </a:r>
          </a:p>
          <a:p>
            <a:r>
              <a:rPr lang="en-US" sz="3600" dirty="0"/>
              <a:t>&gt;</a:t>
            </a:r>
            <a:r>
              <a:rPr lang="en-US" sz="3600" dirty="0">
                <a:solidFill>
                  <a:srgbClr val="FF0000"/>
                </a:solidFill>
              </a:rPr>
              <a:t> ?boxplot</a:t>
            </a:r>
          </a:p>
          <a:p>
            <a:r>
              <a:rPr lang="en-US" sz="3600" dirty="0">
                <a:solidFill>
                  <a:srgbClr val="FF0000"/>
                </a:solidFill>
              </a:rPr>
              <a:t>starting </a:t>
            </a:r>
            <a:r>
              <a:rPr lang="en-US" sz="3600" dirty="0" err="1">
                <a:solidFill>
                  <a:srgbClr val="FF0000"/>
                </a:solidFill>
              </a:rPr>
              <a:t>httpd</a:t>
            </a:r>
            <a:r>
              <a:rPr lang="en-US" sz="3600" dirty="0">
                <a:solidFill>
                  <a:srgbClr val="FF0000"/>
                </a:solidFill>
              </a:rPr>
              <a:t> help server ... done</a:t>
            </a:r>
          </a:p>
          <a:p>
            <a:r>
              <a:rPr lang="en-US" sz="3600" dirty="0"/>
              <a:t>&gt;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dirty="0" smtClean="0"/>
          </a:p>
          <a:p>
            <a:r>
              <a:rPr lang="en-US" sz="3600" dirty="0" err="1" smtClean="0"/>
              <a:t>Dit</a:t>
            </a:r>
            <a:r>
              <a:rPr lang="en-US" sz="3600" dirty="0" smtClean="0"/>
              <a:t> </a:t>
            </a:r>
            <a:r>
              <a:rPr lang="en-US" sz="3600" dirty="0" err="1" smtClean="0"/>
              <a:t>geeft</a:t>
            </a:r>
            <a:r>
              <a:rPr lang="en-US" sz="3600" dirty="0" smtClean="0"/>
              <a:t> je </a:t>
            </a:r>
            <a:r>
              <a:rPr lang="en-US" sz="3600" dirty="0" err="1" smtClean="0"/>
              <a:t>gedetailleerde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informatie</a:t>
            </a:r>
            <a:r>
              <a:rPr lang="en-US" sz="3600" dirty="0" smtClean="0"/>
              <a:t> over de </a:t>
            </a:r>
            <a:r>
              <a:rPr lang="en-US" sz="3600" dirty="0" err="1" smtClean="0"/>
              <a:t>mogelijkheden</a:t>
            </a:r>
            <a:r>
              <a:rPr lang="en-US" sz="3600" dirty="0" smtClean="0"/>
              <a:t> </a:t>
            </a:r>
            <a:r>
              <a:rPr lang="en-US" sz="3600" dirty="0" err="1" smtClean="0"/>
              <a:t>binnen</a:t>
            </a:r>
            <a:r>
              <a:rPr lang="en-US" sz="3600" dirty="0" smtClean="0"/>
              <a:t> boxplot.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334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4000" y="689811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4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0969" y="12135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als je </a:t>
            </a:r>
            <a:r>
              <a:rPr lang="nl-NL" sz="5400" i="1" dirty="0" err="1" smtClean="0"/>
              <a:t>help.start</a:t>
            </a:r>
            <a:r>
              <a:rPr lang="nl-NL" sz="5400" i="1" dirty="0" smtClean="0"/>
              <a:t>() </a:t>
            </a:r>
            <a:r>
              <a:rPr lang="nl-NL" dirty="0" smtClean="0"/>
              <a:t>typt krijg je</a:t>
            </a:r>
            <a:br>
              <a:rPr lang="nl-NL" dirty="0" smtClean="0"/>
            </a:br>
            <a:r>
              <a:rPr lang="nl-NL" dirty="0" smtClean="0"/>
              <a:t>een site met links</a:t>
            </a:r>
            <a:br>
              <a:rPr lang="nl-NL" dirty="0" smtClean="0"/>
            </a:br>
            <a:r>
              <a:rPr lang="nl-NL" dirty="0" smtClean="0"/>
              <a:t>waaronder </a:t>
            </a:r>
            <a:endParaRPr lang="nl-NL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97687"/>
            <a:ext cx="40110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b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Statistical </a:t>
            </a:r>
            <a:r>
              <a:rPr lang="nl-NL" sz="1600" b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Analysis   </a:t>
            </a:r>
            <a:endParaRPr lang="nl-NL" sz="4500" b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1600" b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[R logo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34" y="200561"/>
            <a:ext cx="952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2421735" y="3890205"/>
            <a:ext cx="6519477" cy="3585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5400" b="1" dirty="0" smtClean="0">
                <a:solidFill>
                  <a:prstClr val="black"/>
                </a:solidFill>
              </a:rPr>
              <a:t>    </a:t>
            </a:r>
            <a:r>
              <a:rPr lang="nl-NL" sz="5400" dirty="0">
                <a:solidFill>
                  <a:srgbClr val="800080"/>
                </a:solidFill>
                <a:hlinkClick r:id="rId3"/>
              </a:rPr>
              <a:t>An </a:t>
            </a:r>
            <a:r>
              <a:rPr lang="nl-NL" sz="5400" dirty="0" err="1">
                <a:solidFill>
                  <a:srgbClr val="800080"/>
                </a:solidFill>
                <a:hlinkClick r:id="rId3"/>
              </a:rPr>
              <a:t>Introduction</a:t>
            </a:r>
            <a:r>
              <a:rPr lang="nl-NL" sz="5400" dirty="0">
                <a:solidFill>
                  <a:srgbClr val="800080"/>
                </a:solidFill>
                <a:hlinkClick r:id="rId3"/>
              </a:rPr>
              <a:t> </a:t>
            </a:r>
            <a:r>
              <a:rPr lang="nl-NL" sz="5400" dirty="0" err="1">
                <a:solidFill>
                  <a:srgbClr val="800080"/>
                </a:solidFill>
                <a:hlinkClick r:id="rId3"/>
              </a:rPr>
              <a:t>to</a:t>
            </a:r>
            <a:r>
              <a:rPr lang="nl-NL" sz="5400" dirty="0">
                <a:solidFill>
                  <a:srgbClr val="800080"/>
                </a:solidFill>
                <a:hlinkClick r:id="rId3"/>
              </a:rPr>
              <a:t> R</a:t>
            </a:r>
            <a:endParaRPr lang="nl-NL" sz="5400" dirty="0"/>
          </a:p>
          <a:p>
            <a:endParaRPr lang="nl-NL" sz="1100" b="1" dirty="0" smtClean="0">
              <a:solidFill>
                <a:prstClr val="black"/>
              </a:solidFill>
            </a:endParaRPr>
          </a:p>
          <a:p>
            <a:endParaRPr lang="nl-NL" sz="5400" dirty="0" smtClean="0"/>
          </a:p>
          <a:p>
            <a:endParaRPr lang="nl-NL" sz="5400" dirty="0"/>
          </a:p>
          <a:p>
            <a:r>
              <a:rPr lang="nl-NL" sz="5400" b="1" dirty="0" smtClean="0">
                <a:solidFill>
                  <a:prstClr val="black"/>
                </a:solidFill>
              </a:rPr>
              <a:t> </a:t>
            </a:r>
            <a:endParaRPr lang="nl-NL" sz="5400" b="1" dirty="0"/>
          </a:p>
        </p:txBody>
      </p:sp>
    </p:spTree>
    <p:extLst>
      <p:ext uri="{BB962C8B-B14F-4D97-AF65-F5344CB8AC3E}">
        <p14:creationId xmlns:p14="http://schemas.microsoft.com/office/powerpoint/2010/main" val="116558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806116" y="1732545"/>
          <a:ext cx="10515600" cy="3922296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307432">
                <a:tc>
                  <a:txBody>
                    <a:bodyPr/>
                    <a:lstStyle/>
                    <a:p>
                      <a:pPr algn="ctr"/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An </a:t>
                      </a:r>
                      <a:r>
                        <a:rPr lang="nl-NL" sz="2800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Introduction</a:t>
                      </a:r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 </a:t>
                      </a:r>
                      <a:r>
                        <a:rPr lang="nl-NL" sz="2800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to</a:t>
                      </a:r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 R</a:t>
                      </a:r>
                      <a:endParaRPr lang="nl-NL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3"/>
                        </a:rPr>
                        <a:t>The R Language Definition</a:t>
                      </a:r>
                      <a:endParaRPr lang="nl-NL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7432">
                <a:tc>
                  <a:txBody>
                    <a:bodyPr/>
                    <a:lstStyle/>
                    <a:p>
                      <a:pPr algn="ctr"/>
                      <a:r>
                        <a:rPr lang="nl-NL" sz="2800" dirty="0" err="1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Writing</a:t>
                      </a:r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 R </a:t>
                      </a:r>
                      <a:r>
                        <a:rPr lang="nl-NL" sz="2800" dirty="0" err="1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Extensions</a:t>
                      </a:r>
                      <a:endParaRPr lang="nl-NL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R Installation </a:t>
                      </a:r>
                      <a:r>
                        <a:rPr lang="nl-NL" sz="2800" dirty="0" err="1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and</a:t>
                      </a:r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 Administration</a:t>
                      </a:r>
                      <a:endParaRPr lang="nl-NL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7432">
                <a:tc>
                  <a:txBody>
                    <a:bodyPr/>
                    <a:lstStyle/>
                    <a:p>
                      <a:pPr algn="ctr"/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6"/>
                        </a:rPr>
                        <a:t>R Data Import/Export</a:t>
                      </a:r>
                      <a:endParaRPr lang="nl-NL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7"/>
                        </a:rPr>
                        <a:t>R </a:t>
                      </a:r>
                      <a:r>
                        <a:rPr lang="nl-NL" sz="2800" dirty="0" err="1">
                          <a:solidFill>
                            <a:srgbClr val="800080"/>
                          </a:solidFill>
                          <a:effectLst/>
                          <a:hlinkClick r:id="rId7"/>
                        </a:rPr>
                        <a:t>Internals</a:t>
                      </a:r>
                      <a:endParaRPr lang="nl-NL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697414" y="4099969"/>
          <a:ext cx="10515600" cy="51816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8"/>
                        </a:rPr>
                        <a:t>Packages</a:t>
                      </a:r>
                      <a:endParaRPr lang="nl-NL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9"/>
                        </a:rPr>
                        <a:t>Search Engine &amp; </a:t>
                      </a:r>
                      <a:r>
                        <a:rPr lang="nl-NL" sz="2800" dirty="0" err="1">
                          <a:solidFill>
                            <a:srgbClr val="800080"/>
                          </a:solidFill>
                          <a:effectLst/>
                          <a:hlinkClick r:id="rId9"/>
                        </a:rPr>
                        <a:t>Keywords</a:t>
                      </a:r>
                      <a:endParaRPr lang="nl-NL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/>
          </p:nvPr>
        </p:nvGraphicFramePr>
        <p:xfrm>
          <a:off x="1216772" y="5910090"/>
          <a:ext cx="10515610" cy="518124"/>
        </p:xfrm>
        <a:graphic>
          <a:graphicData uri="http://schemas.openxmlformats.org/drawingml/2006/table">
            <a:tbl>
              <a:tblPr/>
              <a:tblGrid>
                <a:gridCol w="5153700"/>
                <a:gridCol w="5153700"/>
                <a:gridCol w="208210"/>
              </a:tblGrid>
              <a:tr h="3656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hlinkClick r:id="rId10"/>
                        </a:rPr>
                        <a:t>CHANGES up to R 2.15.0</a:t>
                      </a:r>
                      <a:endParaRPr lang="en-US" sz="1800" dirty="0"/>
                    </a:p>
                  </a:txBody>
                  <a:tcPr marL="91405" marR="91405" marT="45702" marB="45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dirty="0">
                          <a:solidFill>
                            <a:srgbClr val="800080"/>
                          </a:solidFill>
                          <a:effectLst/>
                          <a:hlinkClick r:id="rId11"/>
                        </a:rPr>
                        <a:t>Windows FAQ</a:t>
                      </a:r>
                      <a:endParaRPr lang="nl-NL" sz="2800" dirty="0"/>
                    </a:p>
                  </a:txBody>
                  <a:tcPr marL="91405" marR="91405" marT="45702" marB="45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405" marR="91405" marT="45702" marB="45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83632" y="119827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b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Statistical Data Analysis   </a:t>
            </a:r>
            <a:endParaRPr lang="nl-NL" sz="4500" b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1600" b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83632" y="1088942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19463" y="288154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[R logo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77" y="293773"/>
            <a:ext cx="952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05063" y="1026695"/>
            <a:ext cx="10515600" cy="454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 smtClean="0"/>
              <a:t>Natuurlijk kun je </a:t>
            </a:r>
            <a:r>
              <a:rPr lang="nl-NL" sz="4000" dirty="0" smtClean="0">
                <a:solidFill>
                  <a:srgbClr val="800080"/>
                </a:solidFill>
                <a:hlinkClick r:id="rId2"/>
              </a:rPr>
              <a:t>An </a:t>
            </a:r>
            <a:r>
              <a:rPr lang="nl-NL" sz="4000" dirty="0" err="1" smtClean="0">
                <a:solidFill>
                  <a:srgbClr val="800080"/>
                </a:solidFill>
                <a:hlinkClick r:id="rId2"/>
              </a:rPr>
              <a:t>Introduction</a:t>
            </a:r>
            <a:r>
              <a:rPr lang="nl-NL" sz="4000" dirty="0" smtClean="0">
                <a:solidFill>
                  <a:srgbClr val="800080"/>
                </a:solidFill>
                <a:hlinkClick r:id="rId2"/>
              </a:rPr>
              <a:t> to R</a:t>
            </a:r>
            <a:r>
              <a:rPr lang="nl-NL" sz="4000" b="1" dirty="0" smtClean="0">
                <a:solidFill>
                  <a:prstClr val="black"/>
                </a:solidFill>
              </a:rPr>
              <a:t> </a:t>
            </a:r>
            <a:r>
              <a:rPr lang="nl-NL" sz="4000" dirty="0" smtClean="0"/>
              <a:t>doornemen.</a:t>
            </a:r>
          </a:p>
          <a:p>
            <a:pPr marL="0" indent="0">
              <a:buNone/>
            </a:pPr>
            <a:endParaRPr lang="nl-NL" sz="4000" dirty="0" smtClean="0"/>
          </a:p>
          <a:p>
            <a:pPr marL="0" indent="0">
              <a:buNone/>
            </a:pPr>
            <a:r>
              <a:rPr lang="nl-NL" sz="4000" dirty="0" smtClean="0"/>
              <a:t>Maar veel studenten vinden dat taai en gaan liever naar </a:t>
            </a:r>
            <a:r>
              <a:rPr lang="nl-NL" sz="3600" dirty="0">
                <a:hlinkClick r:id="rId3"/>
              </a:rPr>
              <a:t>www.</a:t>
            </a:r>
            <a:r>
              <a:rPr lang="nl-NL" sz="4000" dirty="0">
                <a:solidFill>
                  <a:prstClr val="black"/>
                </a:solidFill>
                <a:hlinkClick r:id="rId3"/>
              </a:rPr>
              <a:t>tryr.codeschool.com</a:t>
            </a:r>
            <a:r>
              <a:rPr lang="nl-NL" sz="4000" dirty="0">
                <a:solidFill>
                  <a:prstClr val="black"/>
                </a:solidFill>
              </a:rPr>
              <a:t>  </a:t>
            </a:r>
            <a:r>
              <a:rPr lang="nl-NL" sz="4000" dirty="0" smtClean="0">
                <a:solidFill>
                  <a:prstClr val="black"/>
                </a:solidFill>
              </a:rPr>
              <a:t>om daar de </a:t>
            </a:r>
          </a:p>
          <a:p>
            <a:pPr marL="0" indent="0">
              <a:buNone/>
            </a:pPr>
            <a:r>
              <a:rPr lang="nl-NL" sz="4000" dirty="0">
                <a:solidFill>
                  <a:prstClr val="black"/>
                </a:solidFill>
              </a:rPr>
              <a:t>a</a:t>
            </a:r>
            <a:r>
              <a:rPr lang="nl-NL" sz="4000" dirty="0" smtClean="0">
                <a:solidFill>
                  <a:prstClr val="black"/>
                </a:solidFill>
              </a:rPr>
              <a:t>cht </a:t>
            </a:r>
            <a:r>
              <a:rPr lang="nl-NL" sz="4000" dirty="0">
                <a:solidFill>
                  <a:prstClr val="black"/>
                </a:solidFill>
              </a:rPr>
              <a:t>hoofdstukken </a:t>
            </a:r>
            <a:r>
              <a:rPr lang="nl-NL" sz="4000" dirty="0" smtClean="0">
                <a:solidFill>
                  <a:prstClr val="black"/>
                </a:solidFill>
              </a:rPr>
              <a:t>door te werken.</a:t>
            </a:r>
            <a:endParaRPr lang="nl-NL" sz="4000" dirty="0"/>
          </a:p>
          <a:p>
            <a:pPr marL="0" indent="0">
              <a:buNone/>
            </a:pPr>
            <a:endParaRPr lang="nl-NL" sz="4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nl-NL" sz="4000" dirty="0" smtClean="0"/>
          </a:p>
          <a:p>
            <a:pPr marL="0" indent="0">
              <a:buNone/>
            </a:pPr>
            <a:endParaRPr lang="nl-NL" sz="4000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sz="8400" dirty="0"/>
          </a:p>
        </p:txBody>
      </p:sp>
    </p:spTree>
    <p:extLst>
      <p:ext uri="{BB962C8B-B14F-4D97-AF65-F5344CB8AC3E}">
        <p14:creationId xmlns:p14="http://schemas.microsoft.com/office/powerpoint/2010/main" val="307990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852" y="76368"/>
            <a:ext cx="10515600" cy="797928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Belangrijk</a:t>
            </a:r>
            <a:endParaRPr lang="nl-NL" sz="40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0684" y="874296"/>
            <a:ext cx="11995484" cy="5855367"/>
          </a:xfrm>
        </p:spPr>
        <p:txBody>
          <a:bodyPr>
            <a:normAutofit fontScale="92500" lnSpcReduction="20000"/>
          </a:bodyPr>
          <a:lstStyle/>
          <a:p>
            <a:r>
              <a:rPr lang="nl-NL" sz="3600" dirty="0" smtClean="0"/>
              <a:t>R werkt op data, die gestructureerd zijn en een naam hebben.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3600" dirty="0" smtClean="0"/>
              <a:t>We moeten onze data in vectoren en matrices plaatsen.</a:t>
            </a:r>
          </a:p>
          <a:p>
            <a:pPr marL="0" indent="0">
              <a:buNone/>
            </a:pPr>
            <a:r>
              <a:rPr lang="nl-NL" sz="3600" dirty="0" smtClean="0"/>
              <a:t>   Voorbeeld van het maken van een vector</a:t>
            </a:r>
          </a:p>
          <a:p>
            <a:pPr marL="0" indent="0">
              <a:buNone/>
            </a:pPr>
            <a:r>
              <a:rPr lang="nl-NL" sz="4000" dirty="0"/>
              <a:t> </a:t>
            </a:r>
            <a:r>
              <a:rPr lang="nl-NL" sz="4000" dirty="0" smtClean="0"/>
              <a:t>              x &lt;- c(2, 5, 10, 8, 3)</a:t>
            </a:r>
          </a:p>
          <a:p>
            <a:pPr marL="0" indent="0">
              <a:buNone/>
            </a:pPr>
            <a:endParaRPr lang="nl-NL" sz="4000" dirty="0" smtClean="0"/>
          </a:p>
          <a:p>
            <a:pPr marL="0" indent="0">
              <a:buNone/>
            </a:pPr>
            <a:r>
              <a:rPr lang="nl-NL" sz="4000" dirty="0" smtClean="0"/>
              <a:t>   Het commando </a:t>
            </a:r>
            <a:r>
              <a:rPr lang="nl-NL" sz="4000" dirty="0"/>
              <a:t>1/x geeft nu </a:t>
            </a:r>
            <a:endParaRPr lang="nl-NL" sz="4000" dirty="0" smtClean="0"/>
          </a:p>
          <a:p>
            <a:pPr marL="0" indent="0">
              <a:buNone/>
            </a:pPr>
            <a:r>
              <a:rPr lang="nl-NL" sz="3500" i="1" dirty="0" smtClean="0"/>
              <a:t>   </a:t>
            </a:r>
            <a:r>
              <a:rPr lang="nl-NL" sz="3500" dirty="0" smtClean="0"/>
              <a:t>[</a:t>
            </a:r>
            <a:r>
              <a:rPr lang="nl-NL" sz="3500" dirty="0"/>
              <a:t>1] </a:t>
            </a:r>
            <a:r>
              <a:rPr lang="nl-NL" sz="3500" i="1" dirty="0"/>
              <a:t>0.5000000 0.2000000 0.1000000 0.1250000 0.3333333</a:t>
            </a:r>
          </a:p>
          <a:p>
            <a:pPr marL="0" indent="0">
              <a:buNone/>
            </a:pPr>
            <a:endParaRPr lang="nl-NL" sz="4000" dirty="0" smtClean="0"/>
          </a:p>
          <a:p>
            <a:pPr marL="0" indent="0">
              <a:buNone/>
            </a:pPr>
            <a:r>
              <a:rPr lang="nl-NL" sz="4000" dirty="0" smtClean="0"/>
              <a:t>   Het </a:t>
            </a:r>
            <a:r>
              <a:rPr lang="nl-NL" sz="4000" dirty="0"/>
              <a:t>commando </a:t>
            </a:r>
            <a:r>
              <a:rPr lang="nl-NL" sz="4000" dirty="0" smtClean="0"/>
              <a:t>x^2 geeft </a:t>
            </a:r>
            <a:r>
              <a:rPr lang="nl-NL" sz="4000" dirty="0"/>
              <a:t>nu </a:t>
            </a:r>
            <a:endParaRPr lang="nl-NL" sz="4000" dirty="0" smtClean="0"/>
          </a:p>
          <a:p>
            <a:pPr marL="0" indent="0">
              <a:buNone/>
            </a:pPr>
            <a:r>
              <a:rPr lang="nl-NL" sz="3500" i="1" dirty="0" smtClean="0"/>
              <a:t>    </a:t>
            </a:r>
            <a:r>
              <a:rPr lang="nl-NL" sz="3500" dirty="0" smtClean="0"/>
              <a:t>[</a:t>
            </a:r>
            <a:r>
              <a:rPr lang="nl-NL" sz="3500" dirty="0"/>
              <a:t>1]</a:t>
            </a:r>
            <a:r>
              <a:rPr lang="nl-NL" sz="3500" i="1" dirty="0"/>
              <a:t>   4  25 100  64   9</a:t>
            </a:r>
          </a:p>
          <a:p>
            <a:pPr marL="0" indent="0">
              <a:buNone/>
            </a:pPr>
            <a:endParaRPr lang="nl-NL" sz="4000" dirty="0"/>
          </a:p>
          <a:p>
            <a:pPr marL="0" indent="0">
              <a:buNone/>
            </a:pPr>
            <a:endParaRPr lang="nl-NL" sz="4000" dirty="0" smtClean="0"/>
          </a:p>
          <a:p>
            <a:pPr marL="0" indent="0">
              <a:buNone/>
            </a:pP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92307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568" y="264695"/>
            <a:ext cx="10515600" cy="732767"/>
          </a:xfrm>
        </p:spPr>
        <p:txBody>
          <a:bodyPr>
            <a:noAutofit/>
          </a:bodyPr>
          <a:lstStyle/>
          <a:p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Nadat je de eerste vier hoofdstukken van 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</a:t>
            </a:r>
            <a:r>
              <a:rPr lang="nl-NL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tryr.codeschool.com</a:t>
            </a:r>
            <a:r>
              <a:rPr lang="nl-NL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hebt doorgewerkt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316" y="1534871"/>
            <a:ext cx="11143268" cy="48178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11200" dirty="0" smtClean="0"/>
              <a:t>Haal je de </a:t>
            </a:r>
            <a:r>
              <a:rPr lang="nl-NL" sz="11200" dirty="0"/>
              <a:t>database </a:t>
            </a:r>
            <a:r>
              <a:rPr lang="nl-NL" sz="11200" dirty="0" err="1" smtClean="0"/>
              <a:t>ChickWeight</a:t>
            </a:r>
            <a:r>
              <a:rPr lang="nl-NL" sz="11200" dirty="0" smtClean="0"/>
              <a:t> op en maak voor ieder dieet een vector met het gewicht van kuikens op dag 21.</a:t>
            </a:r>
          </a:p>
          <a:p>
            <a:pPr marL="0" indent="0">
              <a:buNone/>
            </a:pPr>
            <a:endParaRPr lang="nl-NL" sz="9600" dirty="0" smtClean="0"/>
          </a:p>
          <a:p>
            <a:pPr marL="0" indent="0">
              <a:buNone/>
            </a:pPr>
            <a:r>
              <a:rPr lang="nl-NL" sz="11200" dirty="0" smtClean="0"/>
              <a:t>Gebruik R om bij ieder dieet de mediaan te bepalen van het gewicht van kuikens op dag 21.   (</a:t>
            </a:r>
            <a:r>
              <a:rPr lang="nl-NL" sz="11200" dirty="0" err="1" smtClean="0"/>
              <a:t>median</a:t>
            </a:r>
            <a:r>
              <a:rPr lang="nl-NL" sz="11200" dirty="0" smtClean="0"/>
              <a:t>)</a:t>
            </a:r>
          </a:p>
          <a:p>
            <a:pPr marL="0" indent="0">
              <a:buNone/>
            </a:pPr>
            <a:endParaRPr lang="nl-NL" sz="9600" dirty="0" smtClean="0"/>
          </a:p>
          <a:p>
            <a:pPr marL="0" indent="0">
              <a:buNone/>
            </a:pPr>
            <a:r>
              <a:rPr lang="nl-NL" sz="11200" dirty="0" smtClean="0"/>
              <a:t>Gebruik R om bij ieder dieet  het eerste en het derde kwartiel  te bepalen van het gewicht van kuikens op dag 21.      (</a:t>
            </a:r>
            <a:r>
              <a:rPr lang="nl-NL" sz="11200" dirty="0" err="1" smtClean="0"/>
              <a:t>quantile</a:t>
            </a:r>
            <a:r>
              <a:rPr lang="nl-NL" sz="11200" dirty="0" smtClean="0"/>
              <a:t>)</a:t>
            </a:r>
          </a:p>
          <a:p>
            <a:pPr marL="0" indent="0">
              <a:buNone/>
            </a:pPr>
            <a:endParaRPr lang="nl-NL" sz="9600" dirty="0" smtClean="0"/>
          </a:p>
          <a:p>
            <a:pPr marL="0" indent="0">
              <a:buNone/>
            </a:pPr>
            <a:r>
              <a:rPr lang="nl-NL" sz="11200" dirty="0" smtClean="0"/>
              <a:t>Gebruik R om in een overzicht  boxplots te maken van het gewicht van kuikens op dag 21 bij de verschillende </a:t>
            </a:r>
            <a:r>
              <a:rPr lang="nl-NL" sz="11200" dirty="0" err="1" smtClean="0"/>
              <a:t>dieten</a:t>
            </a:r>
            <a:r>
              <a:rPr lang="nl-NL" sz="11200" dirty="0" smtClean="0"/>
              <a:t>.</a:t>
            </a:r>
          </a:p>
          <a:p>
            <a:pPr marL="0" indent="0">
              <a:buNone/>
            </a:pPr>
            <a:r>
              <a:rPr lang="nl-NL" sz="11200" i="1" dirty="0" smtClean="0"/>
              <a:t>Bekijk eerst even de volgende slides ter ondersteuning!</a:t>
            </a:r>
          </a:p>
          <a:p>
            <a:pPr marL="0" indent="0">
              <a:buNone/>
            </a:pPr>
            <a:endParaRPr lang="nl-NL" sz="11200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594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9 packages zijn bij mij altijd aanwezig als ik R3.02 open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395636"/>
            <a:ext cx="10515600" cy="32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7884" y="2498725"/>
            <a:ext cx="10515600" cy="1325563"/>
          </a:xfrm>
        </p:spPr>
        <p:txBody>
          <a:bodyPr/>
          <a:lstStyle/>
          <a:p>
            <a:r>
              <a:rPr lang="nl-NL" dirty="0" smtClean="0"/>
              <a:t>De packages </a:t>
            </a:r>
            <a:r>
              <a:rPr lang="nl-NL" b="1" dirty="0" smtClean="0"/>
              <a:t>base</a:t>
            </a:r>
            <a:r>
              <a:rPr lang="nl-NL" dirty="0" smtClean="0"/>
              <a:t>, </a:t>
            </a:r>
            <a:r>
              <a:rPr lang="nl-NL" b="1" dirty="0" smtClean="0"/>
              <a:t>datasets</a:t>
            </a:r>
            <a:r>
              <a:rPr lang="nl-NL" dirty="0" smtClean="0"/>
              <a:t>, </a:t>
            </a:r>
            <a:r>
              <a:rPr lang="nl-NL" b="1" dirty="0" err="1" smtClean="0"/>
              <a:t>graphics</a:t>
            </a:r>
            <a:r>
              <a:rPr lang="nl-NL" dirty="0" smtClean="0"/>
              <a:t> en </a:t>
            </a:r>
            <a:r>
              <a:rPr lang="nl-NL" b="1" dirty="0" err="1" smtClean="0"/>
              <a:t>stats</a:t>
            </a:r>
            <a:r>
              <a:rPr lang="nl-NL" b="1" dirty="0" smtClean="0"/>
              <a:t> </a:t>
            </a:r>
            <a:r>
              <a:rPr lang="nl-NL" dirty="0" smtClean="0"/>
              <a:t>hebben mijn speciale interesse.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482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 gaan het package datasets eerst onderzoeken (hierin zitten overzichtelijke datasets)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?datasets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o</a:t>
            </a:r>
            <a:r>
              <a:rPr lang="nl-NL" dirty="0" smtClean="0"/>
              <a:t>f uitgebreider met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>
                <a:solidFill>
                  <a:srgbClr val="FF0000"/>
                </a:solidFill>
              </a:rPr>
              <a:t>library</a:t>
            </a:r>
            <a:r>
              <a:rPr lang="nl-NL" dirty="0">
                <a:solidFill>
                  <a:srgbClr val="FF0000"/>
                </a:solidFill>
              </a:rPr>
              <a:t>(help = </a:t>
            </a:r>
            <a:r>
              <a:rPr lang="nl-NL" dirty="0" smtClean="0">
                <a:solidFill>
                  <a:srgbClr val="FF0000"/>
                </a:solidFill>
              </a:rPr>
              <a:t>“datasets")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en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ls</a:t>
            </a:r>
            <a:r>
              <a:rPr lang="nl-NL" dirty="0" smtClean="0">
                <a:solidFill>
                  <a:srgbClr val="FF0000"/>
                </a:solidFill>
              </a:rPr>
              <a:t>(‘</a:t>
            </a:r>
            <a:r>
              <a:rPr lang="nl-NL" dirty="0" err="1" smtClean="0">
                <a:solidFill>
                  <a:srgbClr val="FF0000"/>
                </a:solidFill>
              </a:rPr>
              <a:t>package:datasets</a:t>
            </a:r>
            <a:r>
              <a:rPr lang="nl-NL" dirty="0" smtClean="0">
                <a:solidFill>
                  <a:srgbClr val="FF0000"/>
                </a:solidFill>
              </a:rPr>
              <a:t>’)                                   </a:t>
            </a:r>
            <a:r>
              <a:rPr lang="nl-NL" dirty="0" smtClean="0"/>
              <a:t>(103 datasets)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467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Om een dataset op het scherm te krijgen typ je achter  &gt;        de naam van de dataset, b.v.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0175" y="181619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&gt;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ToothGrowth</a:t>
            </a: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of</a:t>
            </a:r>
          </a:p>
          <a:p>
            <a:pPr marL="0" indent="0">
              <a:buNone/>
            </a:pPr>
            <a:r>
              <a:rPr lang="nl-NL" sz="4000" dirty="0"/>
              <a:t>&gt;</a:t>
            </a:r>
            <a:r>
              <a:rPr lang="nl-NL" sz="4000" dirty="0">
                <a:solidFill>
                  <a:srgbClr val="FF0000"/>
                </a:solidFill>
              </a:rPr>
              <a:t> </a:t>
            </a:r>
            <a:r>
              <a:rPr lang="nl-NL" sz="4000" dirty="0" err="1">
                <a:solidFill>
                  <a:srgbClr val="FF0000"/>
                </a:solidFill>
              </a:rPr>
              <a:t>WWWusage</a:t>
            </a:r>
            <a:endParaRPr lang="nl-NL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1400" dirty="0" smtClean="0"/>
              <a:t>  </a:t>
            </a:r>
            <a:r>
              <a:rPr lang="nl-NL" sz="2000" dirty="0" smtClean="0"/>
              <a:t>of</a:t>
            </a:r>
          </a:p>
          <a:p>
            <a:pPr marL="0" indent="0">
              <a:buNone/>
            </a:pPr>
            <a:r>
              <a:rPr lang="nl-NL" sz="4000" dirty="0" smtClean="0"/>
              <a:t>&gt;</a:t>
            </a:r>
            <a:r>
              <a:rPr lang="nl-NL" sz="4000" dirty="0" err="1" smtClean="0">
                <a:solidFill>
                  <a:srgbClr val="FF0000"/>
                </a:solidFill>
              </a:rPr>
              <a:t>WorldPhones</a:t>
            </a:r>
            <a:endParaRPr lang="nl-NL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1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042737" y="612845"/>
            <a:ext cx="10646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/>
              <a:t>&gt;</a:t>
            </a:r>
            <a:r>
              <a:rPr lang="nl-NL" sz="4000" dirty="0">
                <a:solidFill>
                  <a:srgbClr val="FF0000"/>
                </a:solidFill>
              </a:rPr>
              <a:t> </a:t>
            </a:r>
            <a:r>
              <a:rPr lang="nl-NL" sz="4000" dirty="0" err="1">
                <a:solidFill>
                  <a:srgbClr val="FF0000"/>
                </a:solidFill>
              </a:rPr>
              <a:t>WorldPhones</a:t>
            </a:r>
            <a:endParaRPr lang="nl-NL" sz="4000" dirty="0">
              <a:solidFill>
                <a:srgbClr val="FF0000"/>
              </a:solidFill>
            </a:endParaRPr>
          </a:p>
          <a:p>
            <a:r>
              <a:rPr lang="nl-NL" sz="3200" dirty="0">
                <a:solidFill>
                  <a:srgbClr val="002060"/>
                </a:solidFill>
              </a:rPr>
              <a:t>     </a:t>
            </a:r>
            <a:r>
              <a:rPr lang="nl-NL" sz="3200" dirty="0" smtClean="0">
                <a:solidFill>
                  <a:srgbClr val="002060"/>
                </a:solidFill>
              </a:rPr>
              <a:t>	</a:t>
            </a:r>
            <a:r>
              <a:rPr lang="nl-NL" sz="3200" dirty="0" err="1" smtClean="0">
                <a:solidFill>
                  <a:srgbClr val="002060"/>
                </a:solidFill>
              </a:rPr>
              <a:t>N.Amer</a:t>
            </a:r>
            <a:r>
              <a:rPr lang="nl-NL" sz="3200" dirty="0" smtClean="0">
                <a:solidFill>
                  <a:srgbClr val="002060"/>
                </a:solidFill>
              </a:rPr>
              <a:t> </a:t>
            </a:r>
            <a:r>
              <a:rPr lang="nl-NL" sz="3200" dirty="0">
                <a:solidFill>
                  <a:srgbClr val="002060"/>
                </a:solidFill>
              </a:rPr>
              <a:t>Europe </a:t>
            </a:r>
            <a:r>
              <a:rPr lang="nl-NL" sz="3200" dirty="0" err="1">
                <a:solidFill>
                  <a:srgbClr val="002060"/>
                </a:solidFill>
              </a:rPr>
              <a:t>Asia</a:t>
            </a:r>
            <a:r>
              <a:rPr lang="nl-NL" sz="3200" dirty="0">
                <a:solidFill>
                  <a:srgbClr val="002060"/>
                </a:solidFill>
              </a:rPr>
              <a:t> </a:t>
            </a:r>
            <a:r>
              <a:rPr lang="nl-NL" sz="3200" dirty="0" err="1">
                <a:solidFill>
                  <a:srgbClr val="002060"/>
                </a:solidFill>
              </a:rPr>
              <a:t>S.Amer</a:t>
            </a:r>
            <a:r>
              <a:rPr lang="nl-NL" sz="3200" dirty="0">
                <a:solidFill>
                  <a:srgbClr val="002060"/>
                </a:solidFill>
              </a:rPr>
              <a:t> </a:t>
            </a:r>
            <a:r>
              <a:rPr lang="nl-NL" sz="3200" dirty="0" err="1">
                <a:solidFill>
                  <a:srgbClr val="002060"/>
                </a:solidFill>
              </a:rPr>
              <a:t>Oceania</a:t>
            </a:r>
            <a:r>
              <a:rPr lang="nl-NL" sz="3200" dirty="0">
                <a:solidFill>
                  <a:srgbClr val="002060"/>
                </a:solidFill>
              </a:rPr>
              <a:t> </a:t>
            </a:r>
            <a:r>
              <a:rPr lang="nl-NL" sz="3200" dirty="0" err="1">
                <a:solidFill>
                  <a:srgbClr val="002060"/>
                </a:solidFill>
              </a:rPr>
              <a:t>Africa</a:t>
            </a:r>
            <a:r>
              <a:rPr lang="nl-NL" sz="3200" dirty="0">
                <a:solidFill>
                  <a:srgbClr val="002060"/>
                </a:solidFill>
              </a:rPr>
              <a:t> </a:t>
            </a:r>
            <a:r>
              <a:rPr lang="nl-NL" sz="3200" dirty="0" err="1">
                <a:solidFill>
                  <a:srgbClr val="002060"/>
                </a:solidFill>
              </a:rPr>
              <a:t>Mid.Amer</a:t>
            </a:r>
            <a:endParaRPr lang="nl-NL" sz="3200" dirty="0">
              <a:solidFill>
                <a:srgbClr val="002060"/>
              </a:solidFill>
            </a:endParaRPr>
          </a:p>
          <a:p>
            <a:r>
              <a:rPr lang="nl-NL" sz="3200" dirty="0">
                <a:solidFill>
                  <a:srgbClr val="002060"/>
                </a:solidFill>
              </a:rPr>
              <a:t>1951  45939  </a:t>
            </a:r>
            <a:r>
              <a:rPr lang="nl-NL" sz="3200" dirty="0" smtClean="0">
                <a:solidFill>
                  <a:srgbClr val="002060"/>
                </a:solidFill>
              </a:rPr>
              <a:t> 21574 </a:t>
            </a:r>
            <a:r>
              <a:rPr lang="nl-NL" sz="3200" dirty="0">
                <a:solidFill>
                  <a:srgbClr val="002060"/>
                </a:solidFill>
              </a:rPr>
              <a:t>2876   1815    1646     89      </a:t>
            </a:r>
            <a:r>
              <a:rPr lang="nl-NL" sz="3200" dirty="0" smtClean="0">
                <a:solidFill>
                  <a:srgbClr val="002060"/>
                </a:solidFill>
              </a:rPr>
              <a:t>   555</a:t>
            </a:r>
            <a:endParaRPr lang="nl-NL" sz="3200" dirty="0">
              <a:solidFill>
                <a:srgbClr val="002060"/>
              </a:solidFill>
            </a:endParaRPr>
          </a:p>
          <a:p>
            <a:r>
              <a:rPr lang="nl-NL" sz="3200" dirty="0">
                <a:solidFill>
                  <a:srgbClr val="002060"/>
                </a:solidFill>
              </a:rPr>
              <a:t>1956  60423  </a:t>
            </a:r>
            <a:r>
              <a:rPr lang="nl-NL" sz="3200" dirty="0" smtClean="0">
                <a:solidFill>
                  <a:srgbClr val="002060"/>
                </a:solidFill>
              </a:rPr>
              <a:t> 29990 </a:t>
            </a:r>
            <a:r>
              <a:rPr lang="nl-NL" sz="3200" dirty="0">
                <a:solidFill>
                  <a:srgbClr val="002060"/>
                </a:solidFill>
              </a:rPr>
              <a:t>4708   2568    2366   1411      733</a:t>
            </a:r>
          </a:p>
          <a:p>
            <a:r>
              <a:rPr lang="nl-NL" sz="3200" dirty="0">
                <a:solidFill>
                  <a:srgbClr val="002060"/>
                </a:solidFill>
              </a:rPr>
              <a:t>1957  64721  </a:t>
            </a:r>
            <a:r>
              <a:rPr lang="nl-NL" sz="3200" dirty="0" smtClean="0">
                <a:solidFill>
                  <a:srgbClr val="002060"/>
                </a:solidFill>
              </a:rPr>
              <a:t> 32510 </a:t>
            </a:r>
            <a:r>
              <a:rPr lang="nl-NL" sz="3200" dirty="0">
                <a:solidFill>
                  <a:srgbClr val="002060"/>
                </a:solidFill>
              </a:rPr>
              <a:t>5230   2695    2526   1546      773</a:t>
            </a:r>
          </a:p>
          <a:p>
            <a:r>
              <a:rPr lang="nl-NL" sz="3200" dirty="0">
                <a:solidFill>
                  <a:srgbClr val="002060"/>
                </a:solidFill>
              </a:rPr>
              <a:t>1958  68484 </a:t>
            </a:r>
            <a:r>
              <a:rPr lang="nl-NL" sz="3200" dirty="0" smtClean="0">
                <a:solidFill>
                  <a:srgbClr val="002060"/>
                </a:solidFill>
              </a:rPr>
              <a:t>  </a:t>
            </a:r>
            <a:r>
              <a:rPr lang="nl-NL" sz="3200" dirty="0">
                <a:solidFill>
                  <a:srgbClr val="002060"/>
                </a:solidFill>
              </a:rPr>
              <a:t>35218 6662   2845    2691   1663      836</a:t>
            </a:r>
          </a:p>
          <a:p>
            <a:r>
              <a:rPr lang="nl-NL" sz="3200" dirty="0">
                <a:solidFill>
                  <a:srgbClr val="002060"/>
                </a:solidFill>
              </a:rPr>
              <a:t>1959  71799  </a:t>
            </a:r>
            <a:r>
              <a:rPr lang="nl-NL" sz="3200" dirty="0" smtClean="0">
                <a:solidFill>
                  <a:srgbClr val="002060"/>
                </a:solidFill>
              </a:rPr>
              <a:t> 37598 </a:t>
            </a:r>
            <a:r>
              <a:rPr lang="nl-NL" sz="3200" dirty="0">
                <a:solidFill>
                  <a:srgbClr val="002060"/>
                </a:solidFill>
              </a:rPr>
              <a:t>6856   3000    2868   1769      911</a:t>
            </a:r>
          </a:p>
          <a:p>
            <a:r>
              <a:rPr lang="nl-NL" sz="3200" dirty="0">
                <a:solidFill>
                  <a:srgbClr val="002060"/>
                </a:solidFill>
              </a:rPr>
              <a:t>1960  76036  </a:t>
            </a:r>
            <a:r>
              <a:rPr lang="nl-NL" sz="3200" dirty="0" smtClean="0">
                <a:solidFill>
                  <a:srgbClr val="002060"/>
                </a:solidFill>
              </a:rPr>
              <a:t> 40341 </a:t>
            </a:r>
            <a:r>
              <a:rPr lang="nl-NL" sz="3200" dirty="0">
                <a:solidFill>
                  <a:srgbClr val="002060"/>
                </a:solidFill>
              </a:rPr>
              <a:t>8220   3145    3054   1905     1008</a:t>
            </a:r>
          </a:p>
          <a:p>
            <a:r>
              <a:rPr lang="nl-NL" sz="3200" dirty="0">
                <a:solidFill>
                  <a:srgbClr val="002060"/>
                </a:solidFill>
              </a:rPr>
              <a:t>1961  79831  </a:t>
            </a:r>
            <a:r>
              <a:rPr lang="nl-NL" sz="3200" dirty="0" smtClean="0">
                <a:solidFill>
                  <a:srgbClr val="002060"/>
                </a:solidFill>
              </a:rPr>
              <a:t> 43173 </a:t>
            </a:r>
            <a:r>
              <a:rPr lang="nl-NL" sz="3200" dirty="0">
                <a:solidFill>
                  <a:srgbClr val="002060"/>
                </a:solidFill>
              </a:rPr>
              <a:t>9053   3338    3224   2005     1076</a:t>
            </a:r>
          </a:p>
          <a:p>
            <a:r>
              <a:rPr lang="nl-NL" sz="4000" dirty="0" smtClean="0"/>
              <a:t>&gt;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8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59875" y="405353"/>
            <a:ext cx="1104821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4000" dirty="0" smtClean="0"/>
              <a:t>&gt;</a:t>
            </a:r>
            <a:r>
              <a:rPr lang="nl-NL" sz="4000" dirty="0" smtClean="0">
                <a:solidFill>
                  <a:srgbClr val="FF0000"/>
                </a:solidFill>
              </a:rPr>
              <a:t>?</a:t>
            </a:r>
            <a:r>
              <a:rPr lang="nl-NL" sz="4000" dirty="0" err="1" smtClean="0">
                <a:solidFill>
                  <a:srgbClr val="FF0000"/>
                </a:solidFill>
              </a:rPr>
              <a:t>WorldPhones</a:t>
            </a:r>
            <a:endParaRPr lang="nl-NL" sz="4000" dirty="0" smtClean="0">
              <a:solidFill>
                <a:srgbClr val="FF0000"/>
              </a:solidFill>
            </a:endParaRPr>
          </a:p>
          <a:p>
            <a:pPr lvl="0"/>
            <a:r>
              <a:rPr lang="nl-NL" sz="4000" dirty="0" smtClean="0">
                <a:solidFill>
                  <a:srgbClr val="FF0000"/>
                </a:solidFill>
              </a:rPr>
              <a:t>   </a:t>
            </a:r>
            <a:r>
              <a:rPr lang="nl-NL" sz="3600" dirty="0" err="1">
                <a:solidFill>
                  <a:srgbClr val="002060"/>
                </a:solidFill>
              </a:rPr>
              <a:t>s</a:t>
            </a:r>
            <a:r>
              <a:rPr lang="nl-NL" sz="3600" dirty="0" err="1" smtClean="0">
                <a:solidFill>
                  <a:srgbClr val="002060"/>
                </a:solidFill>
              </a:rPr>
              <a:t>tarting</a:t>
            </a:r>
            <a:r>
              <a:rPr lang="nl-NL" sz="3600" dirty="0" smtClean="0">
                <a:solidFill>
                  <a:srgbClr val="002060"/>
                </a:solidFill>
              </a:rPr>
              <a:t> </a:t>
            </a:r>
            <a:r>
              <a:rPr lang="nl-NL" sz="3600" dirty="0" err="1">
                <a:solidFill>
                  <a:srgbClr val="002060"/>
                </a:solidFill>
              </a:rPr>
              <a:t>httpd</a:t>
            </a:r>
            <a:r>
              <a:rPr lang="nl-NL" sz="3600" dirty="0">
                <a:solidFill>
                  <a:srgbClr val="002060"/>
                </a:solidFill>
              </a:rPr>
              <a:t> help server ... </a:t>
            </a:r>
            <a:r>
              <a:rPr lang="nl-NL" sz="3600" dirty="0" err="1" smtClean="0">
                <a:solidFill>
                  <a:srgbClr val="002060"/>
                </a:solidFill>
              </a:rPr>
              <a:t>Done</a:t>
            </a:r>
            <a:endParaRPr lang="nl-NL" sz="3600" dirty="0" smtClean="0">
              <a:solidFill>
                <a:srgbClr val="002060"/>
              </a:solidFill>
            </a:endParaRPr>
          </a:p>
          <a:p>
            <a:pPr lvl="0"/>
            <a:r>
              <a:rPr lang="nl-NL" sz="3600" dirty="0" smtClean="0"/>
              <a:t> </a:t>
            </a:r>
          </a:p>
          <a:p>
            <a:r>
              <a:rPr lang="nl-NL" sz="3600" dirty="0"/>
              <a:t>Hier kun je een script </a:t>
            </a:r>
            <a:r>
              <a:rPr lang="nl-NL" sz="3600" dirty="0" smtClean="0"/>
              <a:t>kopiëren</a:t>
            </a:r>
            <a:endParaRPr lang="nl-NL" sz="3600" dirty="0"/>
          </a:p>
          <a:p>
            <a:pPr lvl="0"/>
            <a:endParaRPr lang="nl-NL" sz="3600" dirty="0"/>
          </a:p>
          <a:p>
            <a:pPr lvl="0"/>
            <a:r>
              <a:rPr lang="nl-NL" sz="2800" dirty="0">
                <a:solidFill>
                  <a:srgbClr val="FF0000"/>
                </a:solidFill>
              </a:rPr>
              <a:t>&gt; </a:t>
            </a:r>
            <a:r>
              <a:rPr lang="nl-NL" sz="2800" dirty="0" err="1">
                <a:solidFill>
                  <a:srgbClr val="FF0000"/>
                </a:solidFill>
              </a:rPr>
              <a:t>require</a:t>
            </a:r>
            <a:r>
              <a:rPr lang="nl-NL" sz="2800" dirty="0">
                <a:solidFill>
                  <a:srgbClr val="FF0000"/>
                </a:solidFill>
              </a:rPr>
              <a:t>(</a:t>
            </a:r>
            <a:r>
              <a:rPr lang="nl-NL" sz="2800" dirty="0" err="1">
                <a:solidFill>
                  <a:srgbClr val="FF0000"/>
                </a:solidFill>
              </a:rPr>
              <a:t>graphics</a:t>
            </a:r>
            <a:r>
              <a:rPr lang="nl-NL" sz="2800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nl-NL" sz="2800" dirty="0">
                <a:solidFill>
                  <a:srgbClr val="FF0000"/>
                </a:solidFill>
              </a:rPr>
              <a:t>&gt; </a:t>
            </a:r>
            <a:r>
              <a:rPr lang="nl-NL" sz="2800" dirty="0" err="1">
                <a:solidFill>
                  <a:srgbClr val="FF0000"/>
                </a:solidFill>
              </a:rPr>
              <a:t>matplot</a:t>
            </a:r>
            <a:r>
              <a:rPr lang="nl-NL" sz="2800" dirty="0">
                <a:solidFill>
                  <a:srgbClr val="FF0000"/>
                </a:solidFill>
              </a:rPr>
              <a:t>(</a:t>
            </a:r>
            <a:r>
              <a:rPr lang="nl-NL" sz="2800" dirty="0" err="1">
                <a:solidFill>
                  <a:srgbClr val="FF0000"/>
                </a:solidFill>
              </a:rPr>
              <a:t>rownames</a:t>
            </a:r>
            <a:r>
              <a:rPr lang="nl-NL" sz="2800" dirty="0">
                <a:solidFill>
                  <a:srgbClr val="FF0000"/>
                </a:solidFill>
              </a:rPr>
              <a:t>(</a:t>
            </a:r>
            <a:r>
              <a:rPr lang="nl-NL" sz="2800" dirty="0" err="1">
                <a:solidFill>
                  <a:srgbClr val="FF0000"/>
                </a:solidFill>
              </a:rPr>
              <a:t>WorldPhones</a:t>
            </a:r>
            <a:r>
              <a:rPr lang="nl-NL" sz="2800" dirty="0">
                <a:solidFill>
                  <a:srgbClr val="FF0000"/>
                </a:solidFill>
              </a:rPr>
              <a:t>), </a:t>
            </a:r>
            <a:r>
              <a:rPr lang="nl-NL" sz="2800" dirty="0" err="1">
                <a:solidFill>
                  <a:srgbClr val="FF0000"/>
                </a:solidFill>
              </a:rPr>
              <a:t>WorldPhones</a:t>
            </a:r>
            <a:r>
              <a:rPr lang="nl-NL" sz="2800" dirty="0">
                <a:solidFill>
                  <a:srgbClr val="FF0000"/>
                </a:solidFill>
              </a:rPr>
              <a:t>, type = "b", log = "y",</a:t>
            </a:r>
          </a:p>
          <a:p>
            <a:pPr lvl="0"/>
            <a:r>
              <a:rPr lang="nl-NL" sz="2800" dirty="0">
                <a:solidFill>
                  <a:srgbClr val="FF0000"/>
                </a:solidFill>
              </a:rPr>
              <a:t>+         </a:t>
            </a:r>
            <a:r>
              <a:rPr lang="nl-NL" sz="2800" dirty="0" err="1">
                <a:solidFill>
                  <a:srgbClr val="FF0000"/>
                </a:solidFill>
              </a:rPr>
              <a:t>xlab</a:t>
            </a:r>
            <a:r>
              <a:rPr lang="nl-NL" sz="2800" dirty="0">
                <a:solidFill>
                  <a:srgbClr val="FF0000"/>
                </a:solidFill>
              </a:rPr>
              <a:t> = "</a:t>
            </a:r>
            <a:r>
              <a:rPr lang="nl-NL" sz="2800" dirty="0" err="1">
                <a:solidFill>
                  <a:srgbClr val="FF0000"/>
                </a:solidFill>
              </a:rPr>
              <a:t>Year</a:t>
            </a:r>
            <a:r>
              <a:rPr lang="nl-NL" sz="2800" dirty="0">
                <a:solidFill>
                  <a:srgbClr val="FF0000"/>
                </a:solidFill>
              </a:rPr>
              <a:t>", </a:t>
            </a:r>
            <a:r>
              <a:rPr lang="nl-NL" sz="2800" dirty="0" err="1">
                <a:solidFill>
                  <a:srgbClr val="FF0000"/>
                </a:solidFill>
              </a:rPr>
              <a:t>ylab</a:t>
            </a:r>
            <a:r>
              <a:rPr lang="nl-NL" sz="2800" dirty="0">
                <a:solidFill>
                  <a:srgbClr val="FF0000"/>
                </a:solidFill>
              </a:rPr>
              <a:t> = "</a:t>
            </a:r>
            <a:r>
              <a:rPr lang="nl-NL" sz="2800" dirty="0" err="1">
                <a:solidFill>
                  <a:srgbClr val="FF0000"/>
                </a:solidFill>
              </a:rPr>
              <a:t>Number</a:t>
            </a:r>
            <a:r>
              <a:rPr lang="nl-NL" sz="2800" dirty="0">
                <a:solidFill>
                  <a:srgbClr val="FF0000"/>
                </a:solidFill>
              </a:rPr>
              <a:t> of </a:t>
            </a:r>
            <a:r>
              <a:rPr lang="nl-NL" sz="2800" dirty="0" err="1">
                <a:solidFill>
                  <a:srgbClr val="FF0000"/>
                </a:solidFill>
              </a:rPr>
              <a:t>telephones</a:t>
            </a:r>
            <a:r>
              <a:rPr lang="nl-NL" sz="2800" dirty="0">
                <a:solidFill>
                  <a:srgbClr val="FF0000"/>
                </a:solidFill>
              </a:rPr>
              <a:t> (1000's)")</a:t>
            </a:r>
          </a:p>
          <a:p>
            <a:pPr lvl="0"/>
            <a:r>
              <a:rPr lang="nl-NL" sz="2800" dirty="0">
                <a:solidFill>
                  <a:srgbClr val="FF0000"/>
                </a:solidFill>
              </a:rPr>
              <a:t>&gt; legend(1951.5, 80000, </a:t>
            </a:r>
            <a:r>
              <a:rPr lang="nl-NL" sz="2800" dirty="0" err="1">
                <a:solidFill>
                  <a:srgbClr val="FF0000"/>
                </a:solidFill>
              </a:rPr>
              <a:t>colnames</a:t>
            </a:r>
            <a:r>
              <a:rPr lang="nl-NL" sz="2800" dirty="0">
                <a:solidFill>
                  <a:srgbClr val="FF0000"/>
                </a:solidFill>
              </a:rPr>
              <a:t>(</a:t>
            </a:r>
            <a:r>
              <a:rPr lang="nl-NL" sz="2800" dirty="0" err="1">
                <a:solidFill>
                  <a:srgbClr val="FF0000"/>
                </a:solidFill>
              </a:rPr>
              <a:t>WorldPhones</a:t>
            </a:r>
            <a:r>
              <a:rPr lang="nl-NL" sz="2800" dirty="0">
                <a:solidFill>
                  <a:srgbClr val="FF0000"/>
                </a:solidFill>
              </a:rPr>
              <a:t>), col = 1:6, </a:t>
            </a:r>
            <a:r>
              <a:rPr lang="nl-NL" sz="2800" dirty="0" err="1">
                <a:solidFill>
                  <a:srgbClr val="FF0000"/>
                </a:solidFill>
              </a:rPr>
              <a:t>lty</a:t>
            </a:r>
            <a:r>
              <a:rPr lang="nl-NL" sz="2800" dirty="0">
                <a:solidFill>
                  <a:srgbClr val="FF0000"/>
                </a:solidFill>
              </a:rPr>
              <a:t> = 1:5,</a:t>
            </a:r>
          </a:p>
          <a:p>
            <a:pPr lvl="0"/>
            <a:r>
              <a:rPr lang="nl-NL" sz="2800" dirty="0">
                <a:solidFill>
                  <a:srgbClr val="FF0000"/>
                </a:solidFill>
              </a:rPr>
              <a:t>+        </a:t>
            </a:r>
            <a:r>
              <a:rPr lang="nl-NL" sz="2800" dirty="0" err="1">
                <a:solidFill>
                  <a:srgbClr val="FF0000"/>
                </a:solidFill>
              </a:rPr>
              <a:t>pch</a:t>
            </a:r>
            <a:r>
              <a:rPr lang="nl-NL" sz="2800" dirty="0">
                <a:solidFill>
                  <a:srgbClr val="FF0000"/>
                </a:solidFill>
              </a:rPr>
              <a:t> = rep(21, 7))</a:t>
            </a:r>
          </a:p>
          <a:p>
            <a:pPr lvl="0"/>
            <a:r>
              <a:rPr lang="nl-NL" sz="2800" dirty="0">
                <a:solidFill>
                  <a:srgbClr val="FF0000"/>
                </a:solidFill>
              </a:rPr>
              <a:t>&gt; </a:t>
            </a:r>
            <a:r>
              <a:rPr lang="nl-NL" sz="2800" dirty="0" err="1">
                <a:solidFill>
                  <a:srgbClr val="FF0000"/>
                </a:solidFill>
              </a:rPr>
              <a:t>title</a:t>
            </a:r>
            <a:r>
              <a:rPr lang="nl-NL" sz="2800" dirty="0">
                <a:solidFill>
                  <a:srgbClr val="FF0000"/>
                </a:solidFill>
              </a:rPr>
              <a:t>(</a:t>
            </a:r>
            <a:r>
              <a:rPr lang="nl-NL" sz="2800" dirty="0" err="1">
                <a:solidFill>
                  <a:srgbClr val="FF0000"/>
                </a:solidFill>
              </a:rPr>
              <a:t>main</a:t>
            </a:r>
            <a:r>
              <a:rPr lang="nl-NL" sz="2800" dirty="0">
                <a:solidFill>
                  <a:srgbClr val="FF0000"/>
                </a:solidFill>
              </a:rPr>
              <a:t> = "World </a:t>
            </a:r>
            <a:r>
              <a:rPr lang="nl-NL" sz="2800" dirty="0" err="1">
                <a:solidFill>
                  <a:srgbClr val="FF0000"/>
                </a:solidFill>
              </a:rPr>
              <a:t>phones</a:t>
            </a:r>
            <a:r>
              <a:rPr lang="nl-NL" sz="2800" dirty="0">
                <a:solidFill>
                  <a:srgbClr val="FF0000"/>
                </a:solidFill>
              </a:rPr>
              <a:t> data: log </a:t>
            </a:r>
            <a:r>
              <a:rPr lang="nl-NL" sz="2800" dirty="0" err="1">
                <a:solidFill>
                  <a:srgbClr val="FF0000"/>
                </a:solidFill>
              </a:rPr>
              <a:t>scale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for</a:t>
            </a:r>
            <a:r>
              <a:rPr lang="nl-NL" sz="2800" dirty="0">
                <a:solidFill>
                  <a:srgbClr val="FF0000"/>
                </a:solidFill>
              </a:rPr>
              <a:t> response")</a:t>
            </a:r>
          </a:p>
        </p:txBody>
      </p:sp>
    </p:spTree>
    <p:extLst>
      <p:ext uri="{BB962C8B-B14F-4D97-AF65-F5344CB8AC3E}">
        <p14:creationId xmlns:p14="http://schemas.microsoft.com/office/powerpoint/2010/main" val="413364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37" y="2111"/>
            <a:ext cx="11208470" cy="68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8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Programming code             </a:t>
            </a:r>
            <a:r>
              <a:rPr lang="nl-NL" sz="3600" dirty="0" smtClean="0">
                <a:solidFill>
                  <a:srgbClr val="00B050"/>
                </a:solidFill>
              </a:rPr>
              <a:t>bij </a:t>
            </a:r>
            <a:r>
              <a:rPr lang="nl-NL" sz="3600" dirty="0">
                <a:solidFill>
                  <a:srgbClr val="00B050"/>
                </a:solidFill>
              </a:rPr>
              <a:t>databases 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boxplt</a:t>
            </a:r>
            <a:r>
              <a:rPr lang="nl-NL" dirty="0" smtClean="0">
                <a:solidFill>
                  <a:srgbClr val="FF0000"/>
                </a:solidFill>
              </a:rPr>
              <a:t>&gt; </a:t>
            </a:r>
            <a:r>
              <a:rPr lang="nl-NL" dirty="0" err="1" smtClean="0">
                <a:solidFill>
                  <a:srgbClr val="FF0000"/>
                </a:solidFill>
              </a:rPr>
              <a:t>boxplot</a:t>
            </a: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dirty="0" err="1" smtClean="0">
                <a:solidFill>
                  <a:srgbClr val="FF0000"/>
                </a:solidFill>
              </a:rPr>
              <a:t>len</a:t>
            </a:r>
            <a:r>
              <a:rPr lang="nl-NL" dirty="0" smtClean="0">
                <a:solidFill>
                  <a:srgbClr val="FF0000"/>
                </a:solidFill>
              </a:rPr>
              <a:t> ~ </a:t>
            </a:r>
            <a:r>
              <a:rPr lang="nl-NL" dirty="0" err="1" smtClean="0">
                <a:solidFill>
                  <a:srgbClr val="FF0000"/>
                </a:solidFill>
              </a:rPr>
              <a:t>dose</a:t>
            </a:r>
            <a:r>
              <a:rPr lang="nl-NL" dirty="0" smtClean="0">
                <a:solidFill>
                  <a:srgbClr val="FF0000"/>
                </a:solidFill>
              </a:rPr>
              <a:t>, data = </a:t>
            </a:r>
            <a:r>
              <a:rPr lang="nl-NL" dirty="0" err="1" smtClean="0">
                <a:solidFill>
                  <a:srgbClr val="FF0000"/>
                </a:solidFill>
              </a:rPr>
              <a:t>ToothGrowth</a:t>
            </a:r>
            <a:r>
              <a:rPr lang="nl-NL" dirty="0" smtClean="0">
                <a:solidFill>
                  <a:srgbClr val="FF0000"/>
                </a:solidFill>
              </a:rPr>
              <a:t>, </a:t>
            </a:r>
            <a:r>
              <a:rPr lang="nl-NL" dirty="0" err="1" smtClean="0">
                <a:solidFill>
                  <a:srgbClr val="FF0000"/>
                </a:solidFill>
              </a:rPr>
              <a:t>add</a:t>
            </a:r>
            <a:r>
              <a:rPr lang="nl-NL" dirty="0" smtClean="0">
                <a:solidFill>
                  <a:srgbClr val="FF0000"/>
                </a:solidFill>
              </a:rPr>
              <a:t> = TRUE,</a:t>
            </a:r>
          </a:p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boxplt</a:t>
            </a:r>
            <a:r>
              <a:rPr lang="nl-NL" dirty="0" smtClean="0">
                <a:solidFill>
                  <a:srgbClr val="FF0000"/>
                </a:solidFill>
              </a:rPr>
              <a:t>+         </a:t>
            </a:r>
            <a:r>
              <a:rPr lang="nl-NL" dirty="0" err="1" smtClean="0">
                <a:solidFill>
                  <a:srgbClr val="FF0000"/>
                </a:solidFill>
              </a:rPr>
              <a:t>boxwex</a:t>
            </a:r>
            <a:r>
              <a:rPr lang="nl-NL" dirty="0" smtClean="0">
                <a:solidFill>
                  <a:srgbClr val="FF0000"/>
                </a:solidFill>
              </a:rPr>
              <a:t> = 0.25, at = 1:3 + 0.2,</a:t>
            </a:r>
          </a:p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boxplt</a:t>
            </a:r>
            <a:r>
              <a:rPr lang="nl-NL" dirty="0" smtClean="0">
                <a:solidFill>
                  <a:srgbClr val="FF0000"/>
                </a:solidFill>
              </a:rPr>
              <a:t>+         </a:t>
            </a:r>
            <a:r>
              <a:rPr lang="nl-NL" dirty="0" err="1" smtClean="0">
                <a:solidFill>
                  <a:srgbClr val="FF0000"/>
                </a:solidFill>
              </a:rPr>
              <a:t>subset</a:t>
            </a:r>
            <a:r>
              <a:rPr lang="nl-NL" dirty="0" smtClean="0">
                <a:solidFill>
                  <a:srgbClr val="FF0000"/>
                </a:solidFill>
              </a:rPr>
              <a:t> = </a:t>
            </a:r>
            <a:r>
              <a:rPr lang="nl-NL" dirty="0" err="1" smtClean="0">
                <a:solidFill>
                  <a:srgbClr val="FF0000"/>
                </a:solidFill>
              </a:rPr>
              <a:t>supp</a:t>
            </a:r>
            <a:r>
              <a:rPr lang="nl-NL" dirty="0" smtClean="0">
                <a:solidFill>
                  <a:srgbClr val="FF0000"/>
                </a:solidFill>
              </a:rPr>
              <a:t> == "OJ", col = "</a:t>
            </a:r>
            <a:r>
              <a:rPr lang="nl-NL" dirty="0" err="1" smtClean="0">
                <a:solidFill>
                  <a:srgbClr val="FF0000"/>
                </a:solidFill>
              </a:rPr>
              <a:t>orange</a:t>
            </a:r>
            <a:r>
              <a:rPr lang="nl-NL" dirty="0" smtClean="0">
                <a:solidFill>
                  <a:srgbClr val="FF0000"/>
                </a:solidFill>
              </a:rPr>
              <a:t>")</a:t>
            </a:r>
          </a:p>
          <a:p>
            <a:endParaRPr lang="nl-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boxplt</a:t>
            </a:r>
            <a:r>
              <a:rPr lang="nl-NL" dirty="0" smtClean="0">
                <a:solidFill>
                  <a:srgbClr val="FF0000"/>
                </a:solidFill>
              </a:rPr>
              <a:t>&gt; legend(2, 9, c("</a:t>
            </a:r>
            <a:r>
              <a:rPr lang="nl-NL" dirty="0" err="1" smtClean="0">
                <a:solidFill>
                  <a:srgbClr val="FF0000"/>
                </a:solidFill>
              </a:rPr>
              <a:t>Ascorbic</a:t>
            </a:r>
            <a:r>
              <a:rPr lang="nl-NL" dirty="0" smtClean="0">
                <a:solidFill>
                  <a:srgbClr val="FF0000"/>
                </a:solidFill>
              </a:rPr>
              <a:t> acid", "Orange </a:t>
            </a:r>
            <a:r>
              <a:rPr lang="nl-NL" dirty="0" err="1" smtClean="0">
                <a:solidFill>
                  <a:srgbClr val="FF0000"/>
                </a:solidFill>
              </a:rPr>
              <a:t>juice</a:t>
            </a:r>
            <a:r>
              <a:rPr lang="nl-NL" dirty="0" smtClean="0">
                <a:solidFill>
                  <a:srgbClr val="FF0000"/>
                </a:solidFill>
              </a:rPr>
              <a:t>"),</a:t>
            </a:r>
          </a:p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boxplt</a:t>
            </a:r>
            <a:r>
              <a:rPr lang="nl-NL" dirty="0" smtClean="0">
                <a:solidFill>
                  <a:srgbClr val="FF0000"/>
                </a:solidFill>
              </a:rPr>
              <a:t>+        </a:t>
            </a:r>
            <a:r>
              <a:rPr lang="nl-NL" dirty="0" err="1" smtClean="0">
                <a:solidFill>
                  <a:srgbClr val="FF0000"/>
                </a:solidFill>
              </a:rPr>
              <a:t>fill</a:t>
            </a:r>
            <a:r>
              <a:rPr lang="nl-NL" dirty="0" smtClean="0">
                <a:solidFill>
                  <a:srgbClr val="FF0000"/>
                </a:solidFill>
              </a:rPr>
              <a:t> = c("</a:t>
            </a:r>
            <a:r>
              <a:rPr lang="nl-NL" dirty="0" err="1" smtClean="0">
                <a:solidFill>
                  <a:srgbClr val="FF0000"/>
                </a:solidFill>
              </a:rPr>
              <a:t>yellow</a:t>
            </a:r>
            <a:r>
              <a:rPr lang="nl-NL" dirty="0" smtClean="0">
                <a:solidFill>
                  <a:srgbClr val="FF0000"/>
                </a:solidFill>
              </a:rPr>
              <a:t>", "</a:t>
            </a:r>
            <a:r>
              <a:rPr lang="nl-NL" dirty="0" err="1" smtClean="0">
                <a:solidFill>
                  <a:srgbClr val="FF0000"/>
                </a:solidFill>
              </a:rPr>
              <a:t>orange</a:t>
            </a:r>
            <a:r>
              <a:rPr lang="nl-NL" dirty="0" smtClean="0">
                <a:solidFill>
                  <a:srgbClr val="FF0000"/>
                </a:solidFill>
              </a:rPr>
              <a:t>"))</a:t>
            </a:r>
          </a:p>
          <a:p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8DAAF75E59E4D8388A120746EB261" ma:contentTypeVersion="0" ma:contentTypeDescription="Een nieuw document maken." ma:contentTypeScope="" ma:versionID="d0bd53b97bdb4135140e3ad3c124a179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08836A0-FCCF-440B-8888-D4D8CD16FCA9}"/>
</file>

<file path=customXml/itemProps2.xml><?xml version="1.0" encoding="utf-8"?>
<ds:datastoreItem xmlns:ds="http://schemas.openxmlformats.org/officeDocument/2006/customXml" ds:itemID="{1F542845-9207-4049-AC23-4BCFF001E681}"/>
</file>

<file path=customXml/itemProps3.xml><?xml version="1.0" encoding="utf-8"?>
<ds:datastoreItem xmlns:ds="http://schemas.openxmlformats.org/officeDocument/2006/customXml" ds:itemID="{82E2E3CE-C939-4BCD-98AB-EA3E9C5DBB25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549</Words>
  <Application>Microsoft Office PowerPoint</Application>
  <PresentationFormat>Breedbeeld</PresentationFormat>
  <Paragraphs>104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Kantoorthema</vt:lpstr>
      <vt:lpstr>De allereerste R sessie</vt:lpstr>
      <vt:lpstr>9 packages zijn bij mij altijd aanwezig als ik R3.02 open</vt:lpstr>
      <vt:lpstr>De packages base, datasets, graphics en stats hebben mijn speciale interesse.</vt:lpstr>
      <vt:lpstr>We gaan het package datasets eerst onderzoeken (hierin zitten overzichtelijke datasets)</vt:lpstr>
      <vt:lpstr>Om een dataset op het scherm te krijgen typ je achter  &gt;        de naam van de dataset, b.v.</vt:lpstr>
      <vt:lpstr>PowerPoint-presentatie</vt:lpstr>
      <vt:lpstr>PowerPoint-presentatie</vt:lpstr>
      <vt:lpstr>PowerPoint-presentatie</vt:lpstr>
      <vt:lpstr>Programming code             bij databases </vt:lpstr>
      <vt:lpstr>PowerPoint-presentatie</vt:lpstr>
      <vt:lpstr>PowerPoint-presentatie</vt:lpstr>
      <vt:lpstr>PowerPoint-presentatie</vt:lpstr>
      <vt:lpstr> als je help.start() typt krijg je een site met links waaronder </vt:lpstr>
      <vt:lpstr>PowerPoint-presentatie</vt:lpstr>
      <vt:lpstr>PowerPoint-presentatie</vt:lpstr>
      <vt:lpstr>Belangrijk</vt:lpstr>
      <vt:lpstr>Nadat je de eerste vier hoofdstukken van www.tryr.codeschool.com hebt doorgewerkt: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allereerste sessie</dc:title>
  <dc:creator>Wilma</dc:creator>
  <cp:lastModifiedBy>Wilma</cp:lastModifiedBy>
  <cp:revision>21</cp:revision>
  <cp:lastPrinted>2014-02-01T13:49:15Z</cp:lastPrinted>
  <dcterms:created xsi:type="dcterms:W3CDTF">2014-01-31T14:46:32Z</dcterms:created>
  <dcterms:modified xsi:type="dcterms:W3CDTF">2015-02-02T22:12:35Z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0x0101001EB8DAAF75E59E4D8388A120746EB261</vt:lpwstr>
  </property>
</Properties>
</file>