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Default Extension="emf" ContentType="image/x-emf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0" r:id="rId3"/>
    <p:sldId id="279" r:id="rId4"/>
    <p:sldId id="272" r:id="rId5"/>
    <p:sldId id="276" r:id="rId6"/>
    <p:sldId id="286" r:id="rId7"/>
    <p:sldId id="288" r:id="rId8"/>
    <p:sldId id="294" r:id="rId9"/>
    <p:sldId id="273" r:id="rId10"/>
    <p:sldId id="274" r:id="rId11"/>
    <p:sldId id="275" r:id="rId12"/>
    <p:sldId id="303" r:id="rId13"/>
    <p:sldId id="304" r:id="rId14"/>
    <p:sldId id="305" r:id="rId15"/>
    <p:sldId id="308" r:id="rId16"/>
    <p:sldId id="309" r:id="rId17"/>
    <p:sldId id="313" r:id="rId18"/>
    <p:sldId id="316" r:id="rId19"/>
    <p:sldId id="314" r:id="rId20"/>
    <p:sldId id="318" r:id="rId21"/>
    <p:sldId id="322" r:id="rId22"/>
    <p:sldId id="317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C946458E-8971-4686-BB26-16186E02D933}">
          <p14:sldIdLst>
            <p14:sldId id="264"/>
            <p14:sldId id="260"/>
            <p14:sldId id="279"/>
            <p14:sldId id="272"/>
            <p14:sldId id="276"/>
            <p14:sldId id="286"/>
            <p14:sldId id="288"/>
            <p14:sldId id="294"/>
            <p14:sldId id="273"/>
            <p14:sldId id="274"/>
            <p14:sldId id="275"/>
            <p14:sldId id="303"/>
          </p14:sldIdLst>
        </p14:section>
        <p14:section name="Naamloze sectie" id="{7BCA861A-6425-4FB6-99F7-BF90C1A23F53}">
          <p14:sldIdLst>
            <p14:sldId id="304"/>
            <p14:sldId id="305"/>
            <p14:sldId id="308"/>
            <p14:sldId id="309"/>
            <p14:sldId id="313"/>
            <p14:sldId id="316"/>
            <p14:sldId id="314"/>
            <p14:sldId id="318"/>
            <p14:sldId id="322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2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10-2-2015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ryr.codeschool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yr.codeschool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yr.codeschool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568" y="264695"/>
            <a:ext cx="10515600" cy="732767"/>
          </a:xfrm>
        </p:spPr>
        <p:txBody>
          <a:bodyPr>
            <a:noAutofit/>
          </a:bodyPr>
          <a:lstStyle/>
          <a:p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Nadat je de eerste vier hoofdstukken van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</a:t>
            </a:r>
            <a:r>
              <a:rPr lang="nl-NL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tryr.codeschool.com</a:t>
            </a:r>
            <a:r>
              <a:rPr lang="nl-NL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hebt doorgewerkt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316" y="1534871"/>
            <a:ext cx="11143268" cy="48178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1200" dirty="0" smtClean="0">
                <a:solidFill>
                  <a:srgbClr val="FF0000"/>
                </a:solidFill>
              </a:rPr>
              <a:t>1</a:t>
            </a:r>
            <a:r>
              <a:rPr lang="nl-NL" sz="11200" dirty="0" smtClean="0"/>
              <a:t>.Haal je de </a:t>
            </a:r>
            <a:r>
              <a:rPr lang="nl-NL" sz="11200" dirty="0"/>
              <a:t>database </a:t>
            </a:r>
            <a:r>
              <a:rPr lang="nl-NL" sz="11200" dirty="0" err="1" smtClean="0"/>
              <a:t>ChickWeight</a:t>
            </a:r>
            <a:r>
              <a:rPr lang="nl-NL" sz="11200" dirty="0" smtClean="0"/>
              <a:t> op en maak voor ieder dieet </a:t>
            </a:r>
            <a:r>
              <a:rPr lang="nl-NL" sz="11200" b="1" dirty="0" smtClean="0"/>
              <a:t>handmatig </a:t>
            </a:r>
            <a:r>
              <a:rPr lang="nl-NL" sz="11200" dirty="0" smtClean="0"/>
              <a:t>een </a:t>
            </a:r>
            <a:r>
              <a:rPr lang="nl-NL" sz="11200" dirty="0" smtClean="0"/>
              <a:t>vector met het gewicht van kuikens op dag 21.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>
                <a:solidFill>
                  <a:srgbClr val="FF0000"/>
                </a:solidFill>
              </a:rPr>
              <a:t>2</a:t>
            </a:r>
            <a:r>
              <a:rPr lang="nl-NL" sz="11200" dirty="0" smtClean="0"/>
              <a:t>. Gebruik R om bij ieder dieet de mediaan te bepalen van het gewicht van kuikens op dag 21.   (</a:t>
            </a:r>
            <a:r>
              <a:rPr lang="nl-NL" sz="11200" dirty="0" err="1" smtClean="0"/>
              <a:t>median</a:t>
            </a:r>
            <a:r>
              <a:rPr lang="nl-NL" sz="11200" dirty="0" smtClean="0"/>
              <a:t>)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>
                <a:solidFill>
                  <a:srgbClr val="FF0000"/>
                </a:solidFill>
              </a:rPr>
              <a:t>3</a:t>
            </a:r>
            <a:r>
              <a:rPr lang="nl-NL" sz="11200" dirty="0" smtClean="0"/>
              <a:t>. Gebruik R om bij ieder dieet  het eerste en het derde kwartiel  te bepalen van het gewicht van kuikens op dag 21.      (</a:t>
            </a:r>
            <a:r>
              <a:rPr lang="nl-NL" sz="11200" dirty="0" err="1" smtClean="0"/>
              <a:t>quantile</a:t>
            </a:r>
            <a:r>
              <a:rPr lang="nl-NL" sz="11200" dirty="0" smtClean="0"/>
              <a:t>)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>
                <a:solidFill>
                  <a:srgbClr val="FF0000"/>
                </a:solidFill>
              </a:rPr>
              <a:t>4</a:t>
            </a:r>
            <a:r>
              <a:rPr lang="nl-NL" sz="11200" dirty="0" smtClean="0"/>
              <a:t>. Gebruik R om in een overzicht  boxplots te maken van het gewicht van kuikens op dag 21 bij de verschillende </a:t>
            </a:r>
            <a:r>
              <a:rPr lang="nl-NL" sz="11200" dirty="0" err="1" smtClean="0"/>
              <a:t>dieten</a:t>
            </a:r>
            <a:r>
              <a:rPr lang="nl-NL" sz="11200" dirty="0" smtClean="0"/>
              <a:t>.</a:t>
            </a:r>
          </a:p>
          <a:p>
            <a:pPr marL="0" lvl="0" indent="0">
              <a:buNone/>
            </a:pPr>
            <a:endParaRPr lang="nl-NL" sz="11200" i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nl-NL" sz="11200" i="1" dirty="0" smtClean="0">
                <a:solidFill>
                  <a:prstClr val="black"/>
                </a:solidFill>
              </a:rPr>
              <a:t>Bekijk </a:t>
            </a:r>
            <a:r>
              <a:rPr lang="nl-NL" sz="11200" i="1" dirty="0">
                <a:solidFill>
                  <a:prstClr val="black"/>
                </a:solidFill>
              </a:rPr>
              <a:t>eerst even de </a:t>
            </a:r>
            <a:r>
              <a:rPr lang="nl-NL" sz="11200" i="1" dirty="0" smtClean="0">
                <a:solidFill>
                  <a:prstClr val="black"/>
                </a:solidFill>
              </a:rPr>
              <a:t>volgende 2 </a:t>
            </a:r>
            <a:r>
              <a:rPr lang="nl-NL" sz="11200" i="1" dirty="0">
                <a:solidFill>
                  <a:prstClr val="black"/>
                </a:solidFill>
              </a:rPr>
              <a:t>slides ter ondersteuning!</a:t>
            </a:r>
          </a:p>
          <a:p>
            <a:pPr marL="0" indent="0">
              <a:buNone/>
            </a:pPr>
            <a:endParaRPr lang="nl-NL" sz="112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446" y="119293"/>
            <a:ext cx="3699314" cy="5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53451" y="328409"/>
            <a:ext cx="1131770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                                                                                       </a:t>
            </a:r>
            <a:r>
              <a:rPr lang="nl-NL" sz="3200" i="1" dirty="0"/>
              <a:t># opdracht </a:t>
            </a:r>
            <a:r>
              <a:rPr lang="nl-NL" sz="3200" i="1" dirty="0">
                <a:solidFill>
                  <a:srgbClr val="FF0000"/>
                </a:solidFill>
              </a:rPr>
              <a:t>3. </a:t>
            </a:r>
            <a:r>
              <a:rPr lang="nl-NL" sz="3200" i="1" dirty="0"/>
              <a:t>bij de handmatige variant</a:t>
            </a:r>
            <a:endParaRPr lang="it-IT" sz="3200" dirty="0">
              <a:solidFill>
                <a:srgbClr val="FF0000"/>
              </a:solidFill>
            </a:endParaRP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sz="3600" dirty="0" smtClean="0"/>
              <a:t>&gt;</a:t>
            </a:r>
            <a:r>
              <a:rPr lang="it-IT" sz="3600" dirty="0" smtClean="0">
                <a:solidFill>
                  <a:srgbClr val="FF0000"/>
                </a:solidFill>
              </a:rPr>
              <a:t>quantile(dieet1)</a:t>
            </a:r>
            <a:r>
              <a:rPr lang="nl-NL" sz="3600" i="1" dirty="0"/>
              <a:t> </a:t>
            </a:r>
            <a:r>
              <a:rPr lang="it-IT" sz="3600" dirty="0" smtClean="0"/>
              <a:t>0</a:t>
            </a:r>
            <a:r>
              <a:rPr lang="it-IT" sz="3600" dirty="0"/>
              <a:t>%  </a:t>
            </a:r>
            <a:r>
              <a:rPr lang="it-IT" sz="3600" dirty="0" smtClean="0"/>
              <a:t>     25</a:t>
            </a:r>
            <a:r>
              <a:rPr lang="it-IT" sz="3600" dirty="0"/>
              <a:t>%  </a:t>
            </a:r>
            <a:r>
              <a:rPr lang="it-IT" sz="3600" dirty="0" smtClean="0"/>
              <a:t>     </a:t>
            </a:r>
            <a:r>
              <a:rPr lang="it-IT" sz="3600" dirty="0"/>
              <a:t>50%  </a:t>
            </a:r>
            <a:r>
              <a:rPr lang="it-IT" sz="3600" dirty="0" smtClean="0"/>
              <a:t>     75</a:t>
            </a:r>
            <a:r>
              <a:rPr lang="it-IT" sz="3600" dirty="0"/>
              <a:t>%  </a:t>
            </a:r>
            <a:r>
              <a:rPr lang="it-IT" sz="3600" dirty="0" smtClean="0"/>
              <a:t>     100</a:t>
            </a:r>
            <a:r>
              <a:rPr lang="it-IT" sz="3600" dirty="0"/>
              <a:t>% </a:t>
            </a:r>
          </a:p>
          <a:p>
            <a:r>
              <a:rPr lang="it-IT" sz="3600" dirty="0"/>
              <a:t> </a:t>
            </a:r>
            <a:r>
              <a:rPr lang="it-IT" sz="3600" dirty="0" smtClean="0"/>
              <a:t>                               96.0     137.5     166.0     207.5     305.0     </a:t>
            </a:r>
          </a:p>
          <a:p>
            <a:endParaRPr lang="it-IT" sz="3600" dirty="0"/>
          </a:p>
          <a:p>
            <a:r>
              <a:rPr lang="it-IT" sz="3600" dirty="0" smtClean="0"/>
              <a:t># of nog meer informatie</a:t>
            </a:r>
          </a:p>
          <a:p>
            <a:endParaRPr lang="it-IT" sz="3600" dirty="0"/>
          </a:p>
          <a:p>
            <a:r>
              <a:rPr lang="it-IT" sz="3600" dirty="0" smtClean="0"/>
              <a:t>&gt; </a:t>
            </a:r>
            <a:r>
              <a:rPr lang="it-IT" sz="3600" dirty="0" smtClean="0">
                <a:solidFill>
                  <a:srgbClr val="FF0000"/>
                </a:solidFill>
              </a:rPr>
              <a:t>summary(dieet2)            </a:t>
            </a:r>
            <a:r>
              <a:rPr lang="it-IT" sz="3600" dirty="0" smtClean="0"/>
              <a:t>#samenvatting van een vector</a:t>
            </a:r>
          </a:p>
          <a:p>
            <a:r>
              <a:rPr lang="it-IT" sz="3600" dirty="0" smtClean="0"/>
              <a:t> </a:t>
            </a:r>
            <a:r>
              <a:rPr lang="en-US" sz="3600" dirty="0"/>
              <a:t>Min. </a:t>
            </a:r>
            <a:r>
              <a:rPr lang="en-US" sz="3600" dirty="0" smtClean="0"/>
              <a:t>    1st </a:t>
            </a:r>
            <a:r>
              <a:rPr lang="en-US" sz="3600" dirty="0"/>
              <a:t>Qu. </a:t>
            </a:r>
            <a:r>
              <a:rPr lang="en-US" sz="3600" dirty="0" smtClean="0"/>
              <a:t>   </a:t>
            </a:r>
            <a:r>
              <a:rPr lang="en-US" sz="3600" dirty="0"/>
              <a:t>Median   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70C0"/>
                </a:solidFill>
              </a:rPr>
              <a:t>Mean</a:t>
            </a:r>
            <a:r>
              <a:rPr lang="en-US" sz="3600" dirty="0" smtClean="0"/>
              <a:t>      </a:t>
            </a:r>
            <a:r>
              <a:rPr lang="en-US" sz="3600" dirty="0"/>
              <a:t>3rd Qu.    </a:t>
            </a:r>
            <a:r>
              <a:rPr lang="en-US" sz="3600" dirty="0" smtClean="0"/>
              <a:t>  Max</a:t>
            </a:r>
            <a:r>
              <a:rPr lang="en-US" sz="3600" dirty="0"/>
              <a:t>. </a:t>
            </a:r>
          </a:p>
          <a:p>
            <a:r>
              <a:rPr lang="en-US" sz="3600" dirty="0"/>
              <a:t>   74.0   </a:t>
            </a:r>
            <a:r>
              <a:rPr lang="en-US" sz="3600" dirty="0" smtClean="0"/>
              <a:t>  169.0       </a:t>
            </a:r>
            <a:r>
              <a:rPr lang="en-US" sz="3600" dirty="0"/>
              <a:t>212.5   </a:t>
            </a:r>
            <a:r>
              <a:rPr lang="en-US" sz="3600" dirty="0" smtClean="0"/>
              <a:t>    214.7       261.5         331.0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1315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916" y="750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sz="4000" dirty="0"/>
              <a:t>&gt; </a:t>
            </a:r>
            <a:r>
              <a:rPr lang="nl-NL" sz="4000" dirty="0" err="1">
                <a:solidFill>
                  <a:srgbClr val="FF0000"/>
                </a:solidFill>
              </a:rPr>
              <a:t>boxplot</a:t>
            </a:r>
            <a:r>
              <a:rPr lang="nl-NL" sz="4000" dirty="0">
                <a:solidFill>
                  <a:srgbClr val="FF0000"/>
                </a:solidFill>
              </a:rPr>
              <a:t>(dieet1,dieet2,dieet3,dieet4</a:t>
            </a:r>
            <a:r>
              <a:rPr lang="nl-NL" sz="4000" dirty="0" smtClean="0">
                <a:solidFill>
                  <a:srgbClr val="FF0000"/>
                </a:solidFill>
              </a:rPr>
              <a:t>)</a:t>
            </a:r>
            <a:r>
              <a:rPr lang="nl-NL" sz="2800" dirty="0">
                <a:solidFill>
                  <a:prstClr val="black"/>
                </a:solidFill>
              </a:rPr>
              <a:t> </a:t>
            </a:r>
            <a:r>
              <a:rPr lang="nl-NL" sz="2800" dirty="0" smtClean="0">
                <a:solidFill>
                  <a:prstClr val="black"/>
                </a:solidFill>
              </a:rPr>
              <a:t>     # opdracht </a:t>
            </a:r>
            <a:r>
              <a:rPr lang="nl-NL" sz="2800" dirty="0" smtClean="0">
                <a:solidFill>
                  <a:srgbClr val="FF0000"/>
                </a:solidFill>
              </a:rPr>
              <a:t>4</a:t>
            </a:r>
            <a:r>
              <a:rPr lang="nl-NL" sz="2800" dirty="0">
                <a:solidFill>
                  <a:prstClr val="black"/>
                </a:solidFill>
              </a:rPr>
              <a:t>. </a:t>
            </a:r>
            <a:r>
              <a:rPr lang="nl-NL" sz="2800" dirty="0" err="1" smtClean="0">
                <a:solidFill>
                  <a:prstClr val="black"/>
                </a:solidFill>
              </a:rPr>
              <a:t>boxplots</a:t>
            </a:r>
            <a:r>
              <a:rPr lang="nl-NL" sz="2800" dirty="0" smtClean="0">
                <a:solidFill>
                  <a:prstClr val="black"/>
                </a:solidFill>
              </a:rPr>
              <a:t> </a:t>
            </a:r>
            <a:r>
              <a:rPr lang="nl-NL" sz="4000" dirty="0"/>
              <a:t/>
            </a:r>
            <a:br>
              <a:rPr lang="nl-NL" sz="4000" dirty="0"/>
            </a:br>
            <a:r>
              <a:rPr lang="nl-NL" sz="4000" dirty="0"/>
              <a:t>&gt; </a:t>
            </a:r>
            <a:r>
              <a:rPr lang="nl-NL" sz="4000" dirty="0" err="1">
                <a:solidFill>
                  <a:srgbClr val="FF0000"/>
                </a:solidFill>
              </a:rPr>
              <a:t>title</a:t>
            </a:r>
            <a:r>
              <a:rPr lang="nl-NL" sz="4000" dirty="0">
                <a:solidFill>
                  <a:srgbClr val="FF0000"/>
                </a:solidFill>
              </a:rPr>
              <a:t>(</a:t>
            </a:r>
            <a:r>
              <a:rPr lang="nl-NL" sz="4000" dirty="0" err="1">
                <a:solidFill>
                  <a:srgbClr val="FF0000"/>
                </a:solidFill>
              </a:rPr>
              <a:t>main</a:t>
            </a:r>
            <a:r>
              <a:rPr lang="nl-NL" sz="4000" dirty="0">
                <a:solidFill>
                  <a:srgbClr val="FF0000"/>
                </a:solidFill>
              </a:rPr>
              <a:t>="Gewicht van kuikens in gram op dag 21, bij verschillende diëten</a:t>
            </a:r>
            <a:r>
              <a:rPr lang="nl-NL" sz="4000" dirty="0" smtClean="0">
                <a:solidFill>
                  <a:srgbClr val="FF0000"/>
                </a:solidFill>
              </a:rPr>
              <a:t>")   </a:t>
            </a:r>
            <a:r>
              <a:rPr lang="nl-NL" sz="4000" i="1" dirty="0" smtClean="0"/>
              <a:t># nu nog legenda toevoegen</a:t>
            </a:r>
            <a:r>
              <a:rPr lang="nl-NL" sz="4000" i="1" dirty="0"/>
              <a:t/>
            </a:r>
            <a:br>
              <a:rPr lang="nl-NL" sz="4000" i="1" dirty="0"/>
            </a:br>
            <a:r>
              <a:rPr lang="nl-NL" sz="4000" dirty="0" smtClean="0"/>
              <a:t> 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9863" y="1703510"/>
            <a:ext cx="5956158" cy="50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/>
          <p:cNvSpPr txBox="1">
            <a:spLocks/>
          </p:cNvSpPr>
          <p:nvPr/>
        </p:nvSpPr>
        <p:spPr>
          <a:xfrm>
            <a:off x="958515" y="381835"/>
            <a:ext cx="10515600" cy="14630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200" dirty="0" smtClean="0"/>
              <a:t>Zoek zelf uit hoe je legenda toevoegt bij de </a:t>
            </a:r>
            <a:r>
              <a:rPr lang="nl-NL" sz="3200" dirty="0" err="1" smtClean="0"/>
              <a:t>boxplots</a:t>
            </a:r>
            <a:r>
              <a:rPr lang="nl-NL" sz="3200" dirty="0" smtClean="0"/>
              <a:t>. </a:t>
            </a:r>
          </a:p>
          <a:p>
            <a:pPr marL="0" indent="0">
              <a:buNone/>
            </a:pPr>
            <a:r>
              <a:rPr lang="nl-NL" sz="3200" dirty="0" smtClean="0"/>
              <a:t>&gt; </a:t>
            </a:r>
            <a:r>
              <a:rPr lang="nl-NL" sz="3200" dirty="0" smtClean="0">
                <a:solidFill>
                  <a:srgbClr val="FF0000"/>
                </a:solidFill>
              </a:rPr>
              <a:t>?</a:t>
            </a:r>
            <a:r>
              <a:rPr lang="nl-NL" sz="3200" dirty="0" err="1" smtClean="0">
                <a:solidFill>
                  <a:srgbClr val="FF0000"/>
                </a:solidFill>
              </a:rPr>
              <a:t>boxplot</a:t>
            </a:r>
            <a:endParaRPr lang="nl-NL" sz="3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nl-NL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nl-NL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nl-NL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 =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ToothGrowth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boxwex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0.25, at = 1:3 - 0.2,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"VC", col = 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"Guinea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Pigs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Vitamin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mg",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c(0.5, 3.5),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c(0, 35),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"i")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nl-NL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nl-NL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nl-NL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 =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ToothGrowth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boxwex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0.25, at = 1:3 + 0.2,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"OJ", col = 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nl-NL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legend(2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9, c("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Ascorbic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acid", "Orange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juice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c("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nl-NL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  <a:endParaRPr lang="nl-NL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0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80999" y="1159709"/>
            <a:ext cx="11558338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nl-NL" sz="3500" dirty="0">
                <a:solidFill>
                  <a:prstClr val="black"/>
                </a:solidFill>
              </a:rPr>
              <a:t># </a:t>
            </a:r>
            <a:r>
              <a:rPr lang="nl-NL" sz="3500" dirty="0" err="1">
                <a:solidFill>
                  <a:prstClr val="black"/>
                </a:solidFill>
              </a:rPr>
              <a:t>weight</a:t>
            </a:r>
            <a:r>
              <a:rPr lang="nl-NL" sz="3500" dirty="0">
                <a:solidFill>
                  <a:prstClr val="black"/>
                </a:solidFill>
              </a:rPr>
              <a:t> </a:t>
            </a:r>
            <a:r>
              <a:rPr lang="nl-NL" sz="3500" dirty="0" smtClean="0">
                <a:solidFill>
                  <a:prstClr val="black"/>
                </a:solidFill>
              </a:rPr>
              <a:t>en </a:t>
            </a:r>
            <a:r>
              <a:rPr lang="nl-NL" sz="3500" dirty="0" err="1">
                <a:solidFill>
                  <a:prstClr val="black"/>
                </a:solidFill>
              </a:rPr>
              <a:t>Diet</a:t>
            </a:r>
            <a:r>
              <a:rPr lang="nl-NL" sz="3500" dirty="0">
                <a:solidFill>
                  <a:prstClr val="black"/>
                </a:solidFill>
              </a:rPr>
              <a:t> </a:t>
            </a:r>
            <a:r>
              <a:rPr lang="nl-NL" sz="3500" dirty="0" smtClean="0">
                <a:solidFill>
                  <a:prstClr val="black"/>
                </a:solidFill>
              </a:rPr>
              <a:t>zijn twee kolommen in het dataframe, die je volledig gebruikt, daarom </a:t>
            </a:r>
            <a:r>
              <a:rPr lang="nl-NL" sz="3500" dirty="0">
                <a:solidFill>
                  <a:prstClr val="black"/>
                </a:solidFill>
              </a:rPr>
              <a:t>kun je de </a:t>
            </a:r>
            <a:r>
              <a:rPr lang="nl-NL" sz="3500" dirty="0" err="1">
                <a:solidFill>
                  <a:prstClr val="black"/>
                </a:solidFill>
              </a:rPr>
              <a:t>boxplots</a:t>
            </a:r>
            <a:r>
              <a:rPr lang="nl-NL" sz="3500" dirty="0">
                <a:solidFill>
                  <a:prstClr val="black"/>
                </a:solidFill>
              </a:rPr>
              <a:t> ook als volgt </a:t>
            </a:r>
            <a:r>
              <a:rPr lang="nl-NL" sz="3500" dirty="0" smtClean="0">
                <a:solidFill>
                  <a:prstClr val="black"/>
                </a:solidFill>
              </a:rPr>
              <a:t>maken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nl-NL" sz="2000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nl-NL" sz="2000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nl-NL" sz="3200" dirty="0" smtClean="0"/>
              <a:t># </a:t>
            </a:r>
            <a:r>
              <a:rPr lang="nl-NL" sz="3200" dirty="0">
                <a:solidFill>
                  <a:prstClr val="black"/>
                </a:solidFill>
              </a:rPr>
              <a:t>Vanuit de database </a:t>
            </a:r>
            <a:r>
              <a:rPr lang="nl-NL" sz="3200" dirty="0">
                <a:solidFill>
                  <a:srgbClr val="0070C0"/>
                </a:solidFill>
              </a:rPr>
              <a:t>Weight21Days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nl-NL" sz="3500" dirty="0" smtClean="0">
                <a:solidFill>
                  <a:prstClr val="black"/>
                </a:solidFill>
              </a:rPr>
              <a:t>&gt;</a:t>
            </a:r>
            <a:r>
              <a:rPr lang="nl-NL" sz="3600" dirty="0" smtClean="0">
                <a:solidFill>
                  <a:prstClr val="black"/>
                </a:solidFill>
              </a:rPr>
              <a:t> </a:t>
            </a:r>
            <a:r>
              <a:rPr lang="nl-NL" sz="3600" dirty="0" err="1" smtClean="0">
                <a:solidFill>
                  <a:srgbClr val="FF0000"/>
                </a:solidFill>
              </a:rPr>
              <a:t>boxplot</a:t>
            </a:r>
            <a:r>
              <a:rPr lang="nl-NL" sz="3600" dirty="0" smtClean="0">
                <a:solidFill>
                  <a:srgbClr val="FF0000"/>
                </a:solidFill>
              </a:rPr>
              <a:t>(</a:t>
            </a:r>
            <a:r>
              <a:rPr lang="nl-NL" sz="3600" dirty="0" err="1" smtClean="0">
                <a:solidFill>
                  <a:srgbClr val="FF0000"/>
                </a:solidFill>
              </a:rPr>
              <a:t>weight</a:t>
            </a:r>
            <a:r>
              <a:rPr lang="nl-NL" sz="3600" dirty="0" smtClean="0">
                <a:solidFill>
                  <a:srgbClr val="FF0000"/>
                </a:solidFill>
              </a:rPr>
              <a:t> </a:t>
            </a:r>
            <a:r>
              <a:rPr lang="nl-NL" sz="3600" dirty="0">
                <a:solidFill>
                  <a:srgbClr val="FF0000"/>
                </a:solidFill>
              </a:rPr>
              <a:t>~ </a:t>
            </a:r>
            <a:r>
              <a:rPr lang="nl-NL" sz="3600" dirty="0" err="1">
                <a:solidFill>
                  <a:srgbClr val="FF0000"/>
                </a:solidFill>
              </a:rPr>
              <a:t>Diet</a:t>
            </a:r>
            <a:r>
              <a:rPr lang="nl-NL" sz="3600" dirty="0">
                <a:solidFill>
                  <a:srgbClr val="FF0000"/>
                </a:solidFill>
              </a:rPr>
              <a:t>, data = Weight21Days, col = "blue</a:t>
            </a:r>
            <a:r>
              <a:rPr lang="nl-NL" sz="3600" dirty="0" smtClean="0">
                <a:solidFill>
                  <a:srgbClr val="FF0000"/>
                </a:solidFill>
              </a:rPr>
              <a:t>")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nl-NL" sz="3200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nl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2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1411" y="233362"/>
            <a:ext cx="8598567" cy="65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1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58252" y="822719"/>
            <a:ext cx="10539663" cy="466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als je niet eerst een </a:t>
            </a:r>
            <a:r>
              <a:rPr lang="nl-NL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nl-NL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maakt voor “time is 21” krijg je een probleem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weight~Diet,data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ChickWeight,time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==21,col="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nl-NL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in time == 21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 is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atomic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types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en zonder selectie krijg je een </a:t>
            </a:r>
            <a:r>
              <a:rPr lang="nl-NL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nl-NL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waarbij de gewichten van alle dagen op een hoop gegooid zijn!</a:t>
            </a:r>
            <a:endParaRPr lang="nl-NL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weight~Diet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data=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ChickWeight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col="</a:t>
            </a:r>
            <a:r>
              <a:rPr lang="nl-NL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nl-NL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nl-NL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6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6" y="112296"/>
            <a:ext cx="1015465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5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9179" y="2205289"/>
            <a:ext cx="5430253" cy="3689684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5026" y="1637825"/>
            <a:ext cx="4768774" cy="4763728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05589" y="180641"/>
            <a:ext cx="11008895" cy="1325563"/>
          </a:xfrm>
        </p:spPr>
        <p:txBody>
          <a:bodyPr>
            <a:noAutofit/>
          </a:bodyPr>
          <a:lstStyle/>
          <a:p>
            <a:r>
              <a:rPr lang="nl-NL" sz="3200" dirty="0" smtClean="0"/>
              <a:t>Maak de gewenste </a:t>
            </a:r>
            <a:r>
              <a:rPr lang="nl-NL" sz="3200" b="1" dirty="0" smtClean="0"/>
              <a:t>grafiek</a:t>
            </a:r>
            <a:r>
              <a:rPr lang="nl-NL" sz="3200" dirty="0" smtClean="0"/>
              <a:t> met </a:t>
            </a:r>
            <a:r>
              <a:rPr lang="nl-NL" sz="3200" dirty="0" err="1" smtClean="0"/>
              <a:t>boxplots</a:t>
            </a:r>
            <a:r>
              <a:rPr lang="nl-NL" sz="3200" dirty="0" smtClean="0"/>
              <a:t> vanuit het dataframe </a:t>
            </a:r>
            <a:r>
              <a:rPr lang="nl-NL" sz="3200" dirty="0" err="1" smtClean="0">
                <a:solidFill>
                  <a:srgbClr val="0070C0"/>
                </a:solidFill>
              </a:rPr>
              <a:t>ChickWeight</a:t>
            </a:r>
            <a:r>
              <a:rPr lang="nl-NL" sz="3200" dirty="0" smtClean="0"/>
              <a:t> door te kijken hoe het volgende script opgebouwd is.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0392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3" y="127612"/>
            <a:ext cx="11083489" cy="963251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7411" y="1451810"/>
            <a:ext cx="6034428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# Dit script schrijven in kladblok of in </a:t>
            </a:r>
            <a:r>
              <a:rPr lang="nl-NL" b="1" dirty="0" smtClean="0"/>
              <a:t>R. </a:t>
            </a:r>
            <a:endParaRPr lang="nl-NL" b="1" dirty="0"/>
          </a:p>
          <a:p>
            <a:pPr marL="0" indent="0">
              <a:buNone/>
            </a:pPr>
            <a:r>
              <a:rPr lang="nl-NL" b="1" dirty="0"/>
              <a:t># Het moet platte tekst zijn</a:t>
            </a:r>
            <a:r>
              <a:rPr lang="nl-NL" b="1" dirty="0" smtClean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lvl="0" indent="0">
              <a:buNone/>
            </a:pPr>
            <a:r>
              <a:rPr lang="nl-NL" dirty="0">
                <a:solidFill>
                  <a:prstClr val="black"/>
                </a:solidFill>
              </a:rPr>
              <a:t>&gt;</a:t>
            </a:r>
            <a:r>
              <a:rPr lang="nl-NL" dirty="0" err="1">
                <a:solidFill>
                  <a:srgbClr val="FF0000"/>
                </a:solidFill>
              </a:rPr>
              <a:t>boxplot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weight~Diet,data</a:t>
            </a:r>
            <a:r>
              <a:rPr lang="nl-NL" dirty="0">
                <a:solidFill>
                  <a:srgbClr val="FF0000"/>
                </a:solidFill>
              </a:rPr>
              <a:t>=</a:t>
            </a:r>
            <a:r>
              <a:rPr lang="nl-NL" dirty="0" err="1">
                <a:solidFill>
                  <a:srgbClr val="FF0000"/>
                </a:solidFill>
              </a:rPr>
              <a:t>ChickWeight,subset</a:t>
            </a:r>
            <a:r>
              <a:rPr lang="nl-NL" dirty="0">
                <a:solidFill>
                  <a:srgbClr val="FF0000"/>
                </a:solidFill>
              </a:rPr>
              <a:t> = Time ==21,col = "</a:t>
            </a:r>
            <a:r>
              <a:rPr lang="nl-NL" dirty="0" err="1">
                <a:solidFill>
                  <a:srgbClr val="FF0000"/>
                </a:solidFill>
              </a:rPr>
              <a:t>yellow</a:t>
            </a:r>
            <a:r>
              <a:rPr lang="nl-NL" dirty="0">
                <a:solidFill>
                  <a:srgbClr val="FF0000"/>
                </a:solidFill>
              </a:rPr>
              <a:t>", </a:t>
            </a:r>
            <a:r>
              <a:rPr lang="nl-NL" dirty="0" err="1">
                <a:solidFill>
                  <a:srgbClr val="FF0000"/>
                </a:solidFill>
              </a:rPr>
              <a:t>main</a:t>
            </a:r>
            <a:r>
              <a:rPr lang="nl-NL" dirty="0">
                <a:solidFill>
                  <a:srgbClr val="FF0000"/>
                </a:solidFill>
              </a:rPr>
              <a:t>="Gewicht van kuikens in gram op dag 21 bij verschillende diëten", </a:t>
            </a:r>
            <a:r>
              <a:rPr lang="nl-NL" dirty="0" err="1">
                <a:solidFill>
                  <a:srgbClr val="FF0000"/>
                </a:solidFill>
              </a:rPr>
              <a:t>xlab</a:t>
            </a:r>
            <a:r>
              <a:rPr lang="nl-NL" dirty="0">
                <a:solidFill>
                  <a:srgbClr val="FF0000"/>
                </a:solidFill>
              </a:rPr>
              <a:t>="dieet", </a:t>
            </a:r>
            <a:r>
              <a:rPr lang="nl-NL" dirty="0" err="1">
                <a:solidFill>
                  <a:srgbClr val="FF0000"/>
                </a:solidFill>
              </a:rPr>
              <a:t>ylab</a:t>
            </a:r>
            <a:r>
              <a:rPr lang="nl-NL" dirty="0">
                <a:solidFill>
                  <a:srgbClr val="FF0000"/>
                </a:solidFill>
              </a:rPr>
              <a:t>="gewicht in gram", sub="</a:t>
            </a:r>
            <a:r>
              <a:rPr lang="nl-NL" dirty="0" err="1" smtClean="0">
                <a:solidFill>
                  <a:srgbClr val="FF0000"/>
                </a:solidFill>
              </a:rPr>
              <a:t>bron:package</a:t>
            </a:r>
            <a:r>
              <a:rPr lang="nl-NL" dirty="0" smtClean="0">
                <a:solidFill>
                  <a:srgbClr val="FF0000"/>
                </a:solidFill>
              </a:rPr>
              <a:t> datasets in </a:t>
            </a:r>
            <a:r>
              <a:rPr lang="nl-NL" dirty="0">
                <a:solidFill>
                  <a:srgbClr val="FF0000"/>
                </a:solidFill>
              </a:rPr>
              <a:t>R")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1839" y="1211179"/>
            <a:ext cx="5291298" cy="52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4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6222" y="1082842"/>
            <a:ext cx="10872536" cy="120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&gt;</a:t>
            </a:r>
            <a:r>
              <a:rPr lang="nl-NL" dirty="0" err="1" smtClean="0">
                <a:solidFill>
                  <a:srgbClr val="FF0000"/>
                </a:solidFill>
              </a:rPr>
              <a:t>boxplot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err="1" smtClean="0">
                <a:solidFill>
                  <a:srgbClr val="FF0000"/>
                </a:solidFill>
              </a:rPr>
              <a:t>weight~Diet,data</a:t>
            </a:r>
            <a:r>
              <a:rPr lang="nl-NL" dirty="0" smtClean="0">
                <a:solidFill>
                  <a:srgbClr val="FF0000"/>
                </a:solidFill>
              </a:rPr>
              <a:t>=</a:t>
            </a:r>
            <a:r>
              <a:rPr lang="nl-NL" dirty="0" err="1" smtClean="0">
                <a:solidFill>
                  <a:srgbClr val="FF0000"/>
                </a:solidFill>
              </a:rPr>
              <a:t>ChickWeight,subset</a:t>
            </a:r>
            <a:r>
              <a:rPr lang="nl-NL" dirty="0" smtClean="0">
                <a:solidFill>
                  <a:srgbClr val="FF0000"/>
                </a:solidFill>
              </a:rPr>
              <a:t>=Time</a:t>
            </a:r>
            <a:r>
              <a:rPr lang="nl-NL" dirty="0">
                <a:solidFill>
                  <a:srgbClr val="FF0000"/>
                </a:solidFill>
              </a:rPr>
              <a:t>==21,col="</a:t>
            </a:r>
            <a:r>
              <a:rPr lang="nl-NL" dirty="0" err="1">
                <a:solidFill>
                  <a:srgbClr val="FF0000"/>
                </a:solidFill>
              </a:rPr>
              <a:t>yellow</a:t>
            </a:r>
            <a:r>
              <a:rPr lang="nl-NL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86435" y="1684421"/>
            <a:ext cx="4897544" cy="4892675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23900" y="268874"/>
            <a:ext cx="10896600" cy="645528"/>
          </a:xfrm>
        </p:spPr>
        <p:txBody>
          <a:bodyPr>
            <a:noAutofit/>
          </a:bodyPr>
          <a:lstStyle/>
          <a:p>
            <a:r>
              <a:rPr lang="nl-NL" sz="3600" dirty="0" smtClean="0"/>
              <a:t>Alleen het plaatje vanuit het dataframe </a:t>
            </a:r>
            <a:r>
              <a:rPr lang="nl-NL" sz="3600" dirty="0" err="1" smtClean="0">
                <a:solidFill>
                  <a:srgbClr val="0070C0"/>
                </a:solidFill>
              </a:rPr>
              <a:t>ChickWeight</a:t>
            </a:r>
            <a:endParaRPr lang="nl-N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0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7168"/>
              </p:ext>
            </p:extLst>
          </p:nvPr>
        </p:nvGraphicFramePr>
        <p:xfrm>
          <a:off x="596268" y="227053"/>
          <a:ext cx="10712115" cy="3688080"/>
        </p:xfrm>
        <a:graphic>
          <a:graphicData uri="http://schemas.openxmlformats.org/drawingml/2006/table">
            <a:tbl>
              <a:tblPr/>
              <a:tblGrid>
                <a:gridCol w="8855025"/>
                <a:gridCol w="185709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dirty="0" smtClean="0">
                          <a:solidFill>
                            <a:srgbClr val="00B0F0"/>
                          </a:solidFill>
                        </a:rPr>
                        <a:t>Om een dataset te zien typ je de naam van de dataset achter de prompt.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&gt;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ChickWeight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/>
                        <a:t>    weight Time  Chick Diet</a:t>
                      </a:r>
                    </a:p>
                    <a:p>
                      <a:r>
                        <a:rPr lang="en-US" dirty="0" smtClean="0"/>
                        <a:t>1       42         0       1        1</a:t>
                      </a:r>
                    </a:p>
                    <a:p>
                      <a:r>
                        <a:rPr lang="en-US" dirty="0" smtClean="0"/>
                        <a:t>2       51         2       1        1</a:t>
                      </a:r>
                    </a:p>
                    <a:p>
                      <a:r>
                        <a:rPr lang="en-US" dirty="0" smtClean="0"/>
                        <a:t>3       59         4       1        1</a:t>
                      </a:r>
                    </a:p>
                    <a:p>
                      <a:r>
                        <a:rPr lang="en-US" dirty="0" smtClean="0"/>
                        <a:t>4       64         6       1        1</a:t>
                      </a:r>
                    </a:p>
                    <a:p>
                      <a:r>
                        <a:rPr lang="en-US" dirty="0" smtClean="0"/>
                        <a:t>5       76         8       1        1</a:t>
                      </a:r>
                    </a:p>
                    <a:p>
                      <a:pPr marL="342900" indent="-342900">
                        <a:buAutoNum type="arabicPlain" startAt="6"/>
                      </a:pPr>
                      <a:r>
                        <a:rPr lang="en-US" dirty="0" smtClean="0"/>
                        <a:t>  93        10      1        1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etcetera…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400" i="1" dirty="0" smtClean="0"/>
                    </a:p>
                    <a:p>
                      <a:pPr algn="r"/>
                      <a:endParaRPr lang="nl-NL" sz="1400" i="1" dirty="0" smtClean="0"/>
                    </a:p>
                    <a:p>
                      <a:pPr algn="r"/>
                      <a:endParaRPr lang="nl-NL" sz="1400" i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hthoek 1"/>
          <p:cNvSpPr/>
          <p:nvPr/>
        </p:nvSpPr>
        <p:spPr>
          <a:xfrm>
            <a:off x="605327" y="4455512"/>
            <a:ext cx="6911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2800" b="1" dirty="0">
                <a:solidFill>
                  <a:srgbClr val="00B0F0"/>
                </a:solidFill>
                <a:cs typeface="Arial" panose="020B0604020202020204" pitchFamily="34" charset="0"/>
              </a:rPr>
              <a:t>Voor extra informatie typ je      </a:t>
            </a:r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r>
              <a:rPr lang="nl-NL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ChickWeight</a:t>
            </a:r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28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9494" y="330535"/>
            <a:ext cx="10515600" cy="1070642"/>
          </a:xfrm>
        </p:spPr>
        <p:txBody>
          <a:bodyPr>
            <a:normAutofit fontScale="90000"/>
          </a:bodyPr>
          <a:lstStyle/>
          <a:p>
            <a:r>
              <a:rPr lang="nl-NL" sz="3600" b="1" dirty="0">
                <a:solidFill>
                  <a:prstClr val="black"/>
                </a:solidFill>
              </a:rPr>
              <a:t>Alleen het plaatje </a:t>
            </a:r>
            <a:r>
              <a:rPr lang="nl-NL" sz="3600" b="1" dirty="0" smtClean="0">
                <a:solidFill>
                  <a:prstClr val="black"/>
                </a:solidFill>
              </a:rPr>
              <a:t>met titel vanuit </a:t>
            </a:r>
            <a:r>
              <a:rPr lang="nl-NL" sz="3600" b="1" dirty="0">
                <a:solidFill>
                  <a:prstClr val="black"/>
                </a:solidFill>
              </a:rPr>
              <a:t>het dataframe </a:t>
            </a:r>
            <a:r>
              <a:rPr lang="nl-NL" sz="3600" b="1" dirty="0" err="1" smtClean="0">
                <a:solidFill>
                  <a:srgbClr val="0070C0"/>
                </a:solidFill>
              </a:rPr>
              <a:t>ChickWeight</a:t>
            </a:r>
            <a:r>
              <a:rPr lang="nl-NL" sz="3600" b="1" dirty="0" smtClean="0">
                <a:solidFill>
                  <a:srgbClr val="0070C0"/>
                </a:solidFill>
              </a:rPr>
              <a:t> </a:t>
            </a:r>
            <a:r>
              <a:rPr lang="nl-NL" sz="3600" b="1" dirty="0" smtClean="0"/>
              <a:t>kan ook als volgt: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5694" y="103638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5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5694" y="1742239"/>
            <a:ext cx="6392779" cy="4939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 smtClean="0"/>
              <a:t>&gt; </a:t>
            </a:r>
            <a:r>
              <a:rPr lang="nl-NL" sz="1800" dirty="0"/>
              <a:t>ChickWeightDay21 &lt;- </a:t>
            </a:r>
            <a:r>
              <a:rPr lang="nl-NL" sz="1800" dirty="0" err="1"/>
              <a:t>subset</a:t>
            </a:r>
            <a:r>
              <a:rPr lang="nl-NL" sz="1800" dirty="0"/>
              <a:t>(</a:t>
            </a:r>
            <a:r>
              <a:rPr lang="nl-NL" sz="1800" dirty="0" err="1"/>
              <a:t>ChickWeight</a:t>
            </a:r>
            <a:r>
              <a:rPr lang="nl-NL" sz="1800" dirty="0"/>
              <a:t>, Time==21)</a:t>
            </a:r>
          </a:p>
          <a:p>
            <a:pPr marL="0" indent="0">
              <a:buNone/>
            </a:pPr>
            <a:r>
              <a:rPr lang="nl-NL" sz="1800" dirty="0"/>
              <a:t>&gt; </a:t>
            </a:r>
          </a:p>
          <a:p>
            <a:pPr marL="0" indent="0">
              <a:buNone/>
            </a:pPr>
            <a:r>
              <a:rPr lang="nl-NL" sz="1800" dirty="0"/>
              <a:t>&gt; Diet1 &lt;- </a:t>
            </a:r>
            <a:r>
              <a:rPr lang="nl-NL" sz="1800" dirty="0" err="1"/>
              <a:t>subset</a:t>
            </a:r>
            <a:r>
              <a:rPr lang="nl-NL" sz="1800" dirty="0"/>
              <a:t>(ChickWeightDay21, </a:t>
            </a:r>
            <a:r>
              <a:rPr lang="nl-NL" sz="1800" dirty="0" err="1"/>
              <a:t>Diet</a:t>
            </a:r>
            <a:r>
              <a:rPr lang="nl-NL" sz="1800" dirty="0"/>
              <a:t>==1)</a:t>
            </a:r>
          </a:p>
          <a:p>
            <a:pPr marL="0" indent="0">
              <a:buNone/>
            </a:pPr>
            <a:r>
              <a:rPr lang="nl-NL" sz="1800" dirty="0"/>
              <a:t>&gt; Diet2 &lt;- </a:t>
            </a:r>
            <a:r>
              <a:rPr lang="nl-NL" sz="1800" dirty="0" err="1"/>
              <a:t>subset</a:t>
            </a:r>
            <a:r>
              <a:rPr lang="nl-NL" sz="1800" dirty="0"/>
              <a:t>(ChickWeightDay21, </a:t>
            </a:r>
            <a:r>
              <a:rPr lang="nl-NL" sz="1800" dirty="0" err="1"/>
              <a:t>Diet</a:t>
            </a:r>
            <a:r>
              <a:rPr lang="nl-NL" sz="1800" dirty="0"/>
              <a:t>==2)</a:t>
            </a:r>
          </a:p>
          <a:p>
            <a:pPr marL="0" indent="0">
              <a:buNone/>
            </a:pPr>
            <a:r>
              <a:rPr lang="nl-NL" sz="1800" dirty="0"/>
              <a:t>&gt; Diet3 &lt;- </a:t>
            </a:r>
            <a:r>
              <a:rPr lang="nl-NL" sz="1800" dirty="0" err="1"/>
              <a:t>subset</a:t>
            </a:r>
            <a:r>
              <a:rPr lang="nl-NL" sz="1800" dirty="0"/>
              <a:t>(ChickWeightDay21, </a:t>
            </a:r>
            <a:r>
              <a:rPr lang="nl-NL" sz="1800" dirty="0" err="1"/>
              <a:t>Diet</a:t>
            </a:r>
            <a:r>
              <a:rPr lang="nl-NL" sz="1800" dirty="0"/>
              <a:t>==3)</a:t>
            </a:r>
          </a:p>
          <a:p>
            <a:pPr marL="0" indent="0">
              <a:buNone/>
            </a:pPr>
            <a:r>
              <a:rPr lang="nl-NL" sz="1800" dirty="0"/>
              <a:t>&gt; Diet4 &lt;- </a:t>
            </a:r>
            <a:r>
              <a:rPr lang="nl-NL" sz="1800" dirty="0" err="1"/>
              <a:t>subset</a:t>
            </a:r>
            <a:r>
              <a:rPr lang="nl-NL" sz="1800" dirty="0"/>
              <a:t>(ChickWeightDay21, </a:t>
            </a:r>
            <a:r>
              <a:rPr lang="nl-NL" sz="1800" dirty="0" err="1"/>
              <a:t>Diet</a:t>
            </a:r>
            <a:r>
              <a:rPr lang="nl-NL" sz="1800" dirty="0"/>
              <a:t>==4</a:t>
            </a:r>
            <a:r>
              <a:rPr lang="nl-NL" sz="1800" dirty="0" smtClean="0"/>
              <a:t>)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&gt; </a:t>
            </a:r>
          </a:p>
          <a:p>
            <a:pPr marL="0" indent="0">
              <a:buNone/>
            </a:pPr>
            <a:r>
              <a:rPr lang="nl-NL" sz="1800" dirty="0"/>
              <a:t>&gt; </a:t>
            </a:r>
            <a:r>
              <a:rPr lang="nl-NL" sz="1800" dirty="0" err="1"/>
              <a:t>boxplot</a:t>
            </a:r>
            <a:r>
              <a:rPr lang="nl-NL" sz="1800" dirty="0"/>
              <a:t>(Diet1$weight,Diet2$weight,Diet3$weight,Diet4$weight)</a:t>
            </a:r>
          </a:p>
          <a:p>
            <a:pPr marL="0" indent="0">
              <a:buNone/>
            </a:pPr>
            <a:r>
              <a:rPr lang="nl-NL" sz="1800" dirty="0"/>
              <a:t>&gt; </a:t>
            </a:r>
            <a:r>
              <a:rPr lang="nl-NL" sz="1800" dirty="0" err="1"/>
              <a:t>title</a:t>
            </a:r>
            <a:r>
              <a:rPr lang="nl-NL" sz="1800" dirty="0"/>
              <a:t>(</a:t>
            </a:r>
            <a:r>
              <a:rPr lang="nl-NL" sz="1800" dirty="0" err="1"/>
              <a:t>main</a:t>
            </a:r>
            <a:r>
              <a:rPr lang="nl-NL" sz="1800" dirty="0"/>
              <a:t>='Gewicht van kuikens in gram op dag 21 bij </a:t>
            </a:r>
            <a:r>
              <a:rPr lang="nl-NL" sz="1800" dirty="0" smtClean="0"/>
              <a:t> verschillende </a:t>
            </a:r>
            <a:r>
              <a:rPr lang="nl-NL" sz="1800" dirty="0"/>
              <a:t>diëten')</a:t>
            </a:r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# je kunt legenda later toevoegen!</a:t>
            </a:r>
          </a:p>
          <a:p>
            <a:pPr marL="0" indent="0">
              <a:buNone/>
            </a:pPr>
            <a:r>
              <a:rPr lang="nl-NL" sz="2400" dirty="0" smtClean="0"/>
              <a:t># zoek zelf uit hoe.</a:t>
            </a:r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endParaRPr lang="nl-NL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51" y="1644316"/>
            <a:ext cx="4554107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1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95137" y="346008"/>
            <a:ext cx="94808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&gt; print("</a:t>
            </a:r>
            <a:r>
              <a:rPr lang="nl-NL" dirty="0" err="1"/>
              <a:t>Diet</a:t>
            </a:r>
            <a:r>
              <a:rPr lang="nl-NL" dirty="0"/>
              <a:t> 1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21:")</a:t>
            </a:r>
          </a:p>
          <a:p>
            <a:r>
              <a:rPr lang="nl-NL" dirty="0"/>
              <a:t>[1] "</a:t>
            </a:r>
            <a:r>
              <a:rPr lang="nl-NL" dirty="0" err="1"/>
              <a:t>Diet</a:t>
            </a:r>
            <a:r>
              <a:rPr lang="nl-NL" dirty="0"/>
              <a:t> 1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</a:t>
            </a:r>
          </a:p>
          <a:p>
            <a:r>
              <a:rPr lang="nl-NL" dirty="0"/>
              <a:t>&gt; </a:t>
            </a:r>
            <a:r>
              <a:rPr lang="nl-NL" b="1" dirty="0"/>
              <a:t>summary(Diet1$weight</a:t>
            </a:r>
            <a:r>
              <a:rPr lang="nl-NL" b="1" dirty="0" smtClean="0"/>
              <a:t>)                                                #je kunt de summary van een kolom vragen</a:t>
            </a:r>
            <a:endParaRPr lang="nl-NL" b="1" dirty="0"/>
          </a:p>
          <a:p>
            <a:r>
              <a:rPr lang="nl-NL" b="1" dirty="0"/>
              <a:t>   Min. 1st </a:t>
            </a:r>
            <a:r>
              <a:rPr lang="nl-NL" b="1" dirty="0" err="1"/>
              <a:t>Qu</a:t>
            </a:r>
            <a:r>
              <a:rPr lang="nl-NL" b="1" dirty="0"/>
              <a:t>.  </a:t>
            </a:r>
            <a:r>
              <a:rPr lang="nl-NL" b="1" dirty="0" err="1">
                <a:solidFill>
                  <a:srgbClr val="FF0000"/>
                </a:solidFill>
              </a:rPr>
              <a:t>Median</a:t>
            </a:r>
            <a:r>
              <a:rPr lang="nl-NL" b="1" dirty="0"/>
              <a:t>    </a:t>
            </a:r>
            <a:r>
              <a:rPr lang="nl-NL" b="1" dirty="0" err="1"/>
              <a:t>Mean</a:t>
            </a:r>
            <a:r>
              <a:rPr lang="nl-NL" b="1" dirty="0"/>
              <a:t> 3rd </a:t>
            </a:r>
            <a:r>
              <a:rPr lang="nl-NL" b="1" dirty="0" err="1"/>
              <a:t>Qu</a:t>
            </a:r>
            <a:r>
              <a:rPr lang="nl-NL" b="1" dirty="0"/>
              <a:t>.    Max. </a:t>
            </a:r>
          </a:p>
          <a:p>
            <a:r>
              <a:rPr lang="nl-NL" b="1" dirty="0"/>
              <a:t>   96.0   137.5   </a:t>
            </a:r>
            <a:r>
              <a:rPr lang="nl-NL" b="1" dirty="0">
                <a:solidFill>
                  <a:srgbClr val="FF0000"/>
                </a:solidFill>
              </a:rPr>
              <a:t>166.0 </a:t>
            </a:r>
            <a:r>
              <a:rPr lang="nl-NL" b="1" dirty="0"/>
              <a:t>  177.8   207.5   305.0 </a:t>
            </a:r>
          </a:p>
          <a:p>
            <a:r>
              <a:rPr lang="nl-NL" dirty="0"/>
              <a:t>&gt; print("</a:t>
            </a:r>
            <a:r>
              <a:rPr lang="nl-NL" dirty="0" err="1"/>
              <a:t>Diet</a:t>
            </a:r>
            <a:r>
              <a:rPr lang="nl-NL" dirty="0"/>
              <a:t> 2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21:")</a:t>
            </a:r>
          </a:p>
          <a:p>
            <a:r>
              <a:rPr lang="nl-NL" dirty="0"/>
              <a:t>[1] "</a:t>
            </a:r>
            <a:r>
              <a:rPr lang="nl-NL" dirty="0" err="1"/>
              <a:t>Diet</a:t>
            </a:r>
            <a:r>
              <a:rPr lang="nl-NL" dirty="0"/>
              <a:t> 2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</a:t>
            </a:r>
          </a:p>
          <a:p>
            <a:r>
              <a:rPr lang="nl-NL" dirty="0"/>
              <a:t>&gt; </a:t>
            </a:r>
            <a:r>
              <a:rPr lang="nl-NL" b="1" dirty="0"/>
              <a:t>summary(Diet2$weight)</a:t>
            </a:r>
          </a:p>
          <a:p>
            <a:r>
              <a:rPr lang="nl-NL" b="1" dirty="0"/>
              <a:t>   Min. 1st </a:t>
            </a:r>
            <a:r>
              <a:rPr lang="nl-NL" b="1" dirty="0" err="1"/>
              <a:t>Qu</a:t>
            </a:r>
            <a:r>
              <a:rPr lang="nl-NL" b="1" dirty="0"/>
              <a:t>.  </a:t>
            </a:r>
            <a:r>
              <a:rPr lang="nl-NL" b="1" dirty="0" err="1">
                <a:solidFill>
                  <a:srgbClr val="FF0000"/>
                </a:solidFill>
              </a:rPr>
              <a:t>Median</a:t>
            </a:r>
            <a:r>
              <a:rPr lang="nl-NL" b="1" dirty="0"/>
              <a:t>    </a:t>
            </a:r>
            <a:r>
              <a:rPr lang="nl-NL" b="1" dirty="0" err="1"/>
              <a:t>Mean</a:t>
            </a:r>
            <a:r>
              <a:rPr lang="nl-NL" b="1" dirty="0"/>
              <a:t> 3rd </a:t>
            </a:r>
            <a:r>
              <a:rPr lang="nl-NL" b="1" dirty="0" err="1"/>
              <a:t>Qu</a:t>
            </a:r>
            <a:r>
              <a:rPr lang="nl-NL" b="1" dirty="0"/>
              <a:t>.    Max. </a:t>
            </a:r>
          </a:p>
          <a:p>
            <a:r>
              <a:rPr lang="nl-NL" b="1" dirty="0"/>
              <a:t>   74.0   169.0   </a:t>
            </a:r>
            <a:r>
              <a:rPr lang="nl-NL" b="1" dirty="0">
                <a:solidFill>
                  <a:srgbClr val="FF0000"/>
                </a:solidFill>
              </a:rPr>
              <a:t>212.5 </a:t>
            </a:r>
            <a:r>
              <a:rPr lang="nl-NL" b="1" dirty="0"/>
              <a:t>  214.7   261.5   331.0 </a:t>
            </a:r>
          </a:p>
          <a:p>
            <a:r>
              <a:rPr lang="nl-NL" dirty="0"/>
              <a:t>&gt; print("</a:t>
            </a:r>
            <a:r>
              <a:rPr lang="nl-NL" dirty="0" err="1"/>
              <a:t>Diet</a:t>
            </a:r>
            <a:r>
              <a:rPr lang="nl-NL" dirty="0"/>
              <a:t> 3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21:")</a:t>
            </a:r>
          </a:p>
          <a:p>
            <a:r>
              <a:rPr lang="nl-NL" dirty="0"/>
              <a:t>[1] "</a:t>
            </a:r>
            <a:r>
              <a:rPr lang="nl-NL" dirty="0" err="1"/>
              <a:t>Diet</a:t>
            </a:r>
            <a:r>
              <a:rPr lang="nl-NL" dirty="0"/>
              <a:t> 3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</a:t>
            </a:r>
          </a:p>
          <a:p>
            <a:r>
              <a:rPr lang="nl-NL" dirty="0"/>
              <a:t>&gt; </a:t>
            </a:r>
            <a:r>
              <a:rPr lang="nl-NL" b="1" dirty="0"/>
              <a:t>summary(Diet3$weight)</a:t>
            </a:r>
          </a:p>
          <a:p>
            <a:r>
              <a:rPr lang="nl-NL" b="1" dirty="0"/>
              <a:t>   Min. 1st </a:t>
            </a:r>
            <a:r>
              <a:rPr lang="nl-NL" b="1" dirty="0" err="1"/>
              <a:t>Qu</a:t>
            </a:r>
            <a:r>
              <a:rPr lang="nl-NL" b="1" dirty="0"/>
              <a:t>.  </a:t>
            </a:r>
            <a:r>
              <a:rPr lang="nl-NL" b="1" dirty="0" err="1">
                <a:solidFill>
                  <a:srgbClr val="FF0000"/>
                </a:solidFill>
              </a:rPr>
              <a:t>Median</a:t>
            </a:r>
            <a:r>
              <a:rPr lang="nl-NL" b="1" dirty="0"/>
              <a:t>    </a:t>
            </a:r>
            <a:r>
              <a:rPr lang="nl-NL" b="1" dirty="0" err="1"/>
              <a:t>Mean</a:t>
            </a:r>
            <a:r>
              <a:rPr lang="nl-NL" b="1" dirty="0"/>
              <a:t> 3rd </a:t>
            </a:r>
            <a:r>
              <a:rPr lang="nl-NL" b="1" dirty="0" err="1"/>
              <a:t>Qu</a:t>
            </a:r>
            <a:r>
              <a:rPr lang="nl-NL" b="1" dirty="0"/>
              <a:t>.    Max. </a:t>
            </a:r>
          </a:p>
          <a:p>
            <a:r>
              <a:rPr lang="nl-NL" b="1" dirty="0"/>
              <a:t>  147.0   229.0  </a:t>
            </a:r>
            <a:r>
              <a:rPr lang="nl-NL" b="1" dirty="0">
                <a:solidFill>
                  <a:srgbClr val="FF0000"/>
                </a:solidFill>
              </a:rPr>
              <a:t> 281.0   </a:t>
            </a:r>
            <a:r>
              <a:rPr lang="nl-NL" b="1" dirty="0"/>
              <a:t>270.3   317.0   373.0 </a:t>
            </a:r>
          </a:p>
          <a:p>
            <a:r>
              <a:rPr lang="nl-NL" dirty="0"/>
              <a:t>&gt; print("</a:t>
            </a:r>
            <a:r>
              <a:rPr lang="nl-NL" dirty="0" err="1"/>
              <a:t>Diet</a:t>
            </a:r>
            <a:r>
              <a:rPr lang="nl-NL" dirty="0"/>
              <a:t> 4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21:")</a:t>
            </a:r>
          </a:p>
          <a:p>
            <a:r>
              <a:rPr lang="nl-NL" dirty="0"/>
              <a:t>[1] "</a:t>
            </a:r>
            <a:r>
              <a:rPr lang="nl-NL" dirty="0" err="1"/>
              <a:t>Diet</a:t>
            </a:r>
            <a:r>
              <a:rPr lang="nl-NL" dirty="0"/>
              <a:t> 4 summary </a:t>
            </a:r>
            <a:r>
              <a:rPr lang="nl-NL" dirty="0" err="1"/>
              <a:t>weight</a:t>
            </a:r>
            <a:r>
              <a:rPr lang="nl-NL" dirty="0"/>
              <a:t> at </a:t>
            </a:r>
            <a:r>
              <a:rPr lang="nl-NL" dirty="0" err="1"/>
              <a:t>day</a:t>
            </a:r>
            <a:r>
              <a:rPr lang="nl-NL" dirty="0"/>
              <a:t> 21:"</a:t>
            </a:r>
          </a:p>
          <a:p>
            <a:r>
              <a:rPr lang="nl-NL" dirty="0"/>
              <a:t>&gt; summary(Diet4$weight)</a:t>
            </a:r>
          </a:p>
          <a:p>
            <a:r>
              <a:rPr lang="nl-NL" dirty="0"/>
              <a:t>   </a:t>
            </a:r>
            <a:r>
              <a:rPr lang="nl-NL" b="1" dirty="0"/>
              <a:t>Min. 1st </a:t>
            </a:r>
            <a:r>
              <a:rPr lang="nl-NL" b="1" dirty="0" err="1"/>
              <a:t>Qu</a:t>
            </a:r>
            <a:r>
              <a:rPr lang="nl-NL" b="1" dirty="0"/>
              <a:t>.  </a:t>
            </a:r>
            <a:r>
              <a:rPr lang="nl-NL" b="1" dirty="0" err="1">
                <a:solidFill>
                  <a:srgbClr val="FF0000"/>
                </a:solidFill>
              </a:rPr>
              <a:t>Median</a:t>
            </a:r>
            <a:r>
              <a:rPr lang="nl-NL" b="1" dirty="0"/>
              <a:t>    </a:t>
            </a:r>
            <a:r>
              <a:rPr lang="nl-NL" b="1" dirty="0" err="1"/>
              <a:t>Mean</a:t>
            </a:r>
            <a:r>
              <a:rPr lang="nl-NL" b="1" dirty="0"/>
              <a:t> 3rd </a:t>
            </a:r>
            <a:r>
              <a:rPr lang="nl-NL" b="1" dirty="0" err="1"/>
              <a:t>Qu</a:t>
            </a:r>
            <a:r>
              <a:rPr lang="nl-NL" b="1" dirty="0"/>
              <a:t>.    Max. </a:t>
            </a:r>
          </a:p>
          <a:p>
            <a:r>
              <a:rPr lang="nl-NL" b="1" dirty="0"/>
              <a:t>  196.0   204.0   </a:t>
            </a:r>
            <a:r>
              <a:rPr lang="nl-NL" b="1" dirty="0">
                <a:solidFill>
                  <a:srgbClr val="FF0000"/>
                </a:solidFill>
              </a:rPr>
              <a:t>237.0</a:t>
            </a:r>
            <a:r>
              <a:rPr lang="nl-NL" b="1" dirty="0"/>
              <a:t>   238.6   264.0   322.0 </a:t>
            </a:r>
          </a:p>
          <a:p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2081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0811" y="2209967"/>
            <a:ext cx="10515600" cy="1325563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 kun je hoofdstuk 5 en 6.1 en 6.2  </a:t>
            </a:r>
            <a:b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</a:t>
            </a:r>
            <a:r>
              <a:rPr lang="nl-NL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tryr.codeschool.com</a:t>
            </a:r>
            <a:r>
              <a:rPr lang="nl-NL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doorwerken.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4467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4288" y="813955"/>
            <a:ext cx="1116523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sz="1200" dirty="0" smtClean="0"/>
              <a:t>                                                                                                                                                                                  </a:t>
            </a:r>
            <a:r>
              <a:rPr lang="nl-NL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nl-NL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nl-NL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versus </a:t>
            </a:r>
            <a:r>
              <a:rPr lang="nl-NL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chicks on different diets</a:t>
            </a:r>
            <a:endParaRPr lang="nl-NL" sz="9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6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nl-NL" sz="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has 578 </a:t>
            </a:r>
            <a:r>
              <a:rPr lang="nl-NL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nl-NL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columns </a:t>
            </a:r>
            <a:r>
              <a:rPr lang="nl-NL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nl-NL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 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effect of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chicks.</a:t>
            </a:r>
            <a:endParaRPr lang="nl-NL" sz="9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An object of class c("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nfnGroupedData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nfGroupedData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groupedData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data.frame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") 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containing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the </a:t>
            </a:r>
            <a:r>
              <a:rPr lang="nl-NL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following</a:t>
            </a:r>
            <a:r>
              <a:rPr lang="nl-NL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columns:</a:t>
            </a:r>
            <a:endParaRPr lang="nl-NL" sz="16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vector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body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chick (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Time                a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vector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made.</a:t>
            </a:r>
          </a:p>
          <a:p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Chick             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factor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 </a:t>
            </a:r>
            <a:r>
              <a:rPr lang="nl-NL" sz="10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18</a:t>
            </a:r>
            <a:r>
              <a:rPr lang="nl-NL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... &lt; </a:t>
            </a:r>
            <a:r>
              <a:rPr lang="nl-NL" sz="10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48</a:t>
            </a:r>
            <a:r>
              <a:rPr lang="nl-NL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chick. </a:t>
            </a:r>
          </a:p>
          <a:p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ordering of the levels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chicks on the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lightest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heaviest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</a:t>
            </a:r>
            <a:r>
              <a:rPr lang="nl-NL" dirty="0"/>
              <a:t>factor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 1, ..., 4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chick </a:t>
            </a:r>
            <a:r>
              <a:rPr lang="nl-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nl-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dirty="0" smtClean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endParaRPr lang="nl-NL" dirty="0" smtClean="0">
              <a:solidFill>
                <a:prstClr val="black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604288" y="813955"/>
            <a:ext cx="240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ChickWeight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 {datasets}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04288" y="159495"/>
            <a:ext cx="2294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r>
              <a:rPr lang="nl-NL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ChickWeight</a:t>
            </a:r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051" y="1111084"/>
            <a:ext cx="11016916" cy="621464"/>
          </a:xfrm>
        </p:spPr>
        <p:txBody>
          <a:bodyPr>
            <a:normAutofit fontScale="90000"/>
          </a:bodyPr>
          <a:lstStyle/>
          <a:p>
            <a:r>
              <a:rPr lang="nl-NL" sz="3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</a:t>
            </a:r>
            <a: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 Maak </a:t>
            </a:r>
            <a:r>
              <a:rPr lang="nl-NL" sz="3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voor ieder dieet </a:t>
            </a:r>
            <a:r>
              <a:rPr lang="nl-NL" sz="3600" b="1" dirty="0" smtClean="0"/>
              <a:t>handmatig </a:t>
            </a:r>
            <a: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een vector met het gewicht van kuikens op dag 21. </a:t>
            </a:r>
            <a:b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nl-NL" sz="3600" b="1" i="1" dirty="0" smtClean="0">
                <a:solidFill>
                  <a:prstClr val="black"/>
                </a:solidFill>
                <a:ea typeface="+mn-ea"/>
                <a:cs typeface="+mn-cs"/>
              </a:rPr>
              <a:t># voordeel: je krijgt een beeld van de dataset</a:t>
            </a:r>
            <a:r>
              <a:rPr lang="nl-NL" sz="3600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nl-NL" sz="3600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nl-NL" sz="31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nl-NL" sz="3600" b="1" i="1" dirty="0" smtClean="0"/>
              <a:t># nadeel: Een hele klus en bij een grote dataset niet te doen!</a:t>
            </a:r>
            <a:br>
              <a:rPr lang="nl-NL" sz="3600" b="1" i="1" dirty="0" smtClean="0"/>
            </a:br>
            <a:endParaRPr lang="nl-NL" sz="3600" b="1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3294" y="2282825"/>
            <a:ext cx="11305673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dieet1 </a:t>
            </a:r>
            <a:r>
              <a:rPr lang="nl-NL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c(205, 215, 202, 157, 223,157, 305,  98, 124, 175, 205,96, </a:t>
            </a:r>
            <a:r>
              <a:rPr lang="nl-NL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266</a:t>
            </a:r>
            <a:r>
              <a:rPr lang="nl-NL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142, 157, 117)      </a:t>
            </a:r>
            <a:r>
              <a:rPr lang="nl-NL" sz="3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nl-NL" sz="3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gestorven  </a:t>
            </a:r>
            <a:r>
              <a:rPr lang="nl-NL" sz="3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stuks over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dieet2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c(331, 167,175, 74,265, 251, 192, 233,309,150)   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10 stuks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dieet3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c(256, 305, 147, 341, 373,220,178, 290,272, 321) 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nl-NL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dieet4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c(204, 281, 200, 196, 238, 205, 322, 237, 264)     </a:t>
            </a:r>
            <a:endParaRPr lang="nl-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 </a:t>
            </a:r>
            <a:r>
              <a:rPr lang="nl-NL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gestorven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stuks over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0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8990" y="1171074"/>
            <a:ext cx="9144000" cy="3566110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Handmatig</a:t>
            </a:r>
            <a:r>
              <a:rPr lang="nl-NL" sz="4000" dirty="0" smtClean="0"/>
              <a:t> kan eenvoudiger als je een </a:t>
            </a:r>
            <a:r>
              <a:rPr lang="nl-NL" sz="4000" dirty="0" err="1" smtClean="0"/>
              <a:t>subset</a:t>
            </a:r>
            <a:r>
              <a:rPr lang="nl-NL" sz="4000" dirty="0" smtClean="0"/>
              <a:t> uit het dataframe kunt halen!</a:t>
            </a:r>
            <a:br>
              <a:rPr lang="nl-NL" sz="4000" dirty="0" smtClean="0"/>
            </a:br>
            <a:r>
              <a:rPr lang="nl-NL" sz="4000" dirty="0" smtClean="0"/>
              <a:t>Zie </a:t>
            </a:r>
            <a:r>
              <a:rPr lang="nl-NL" sz="4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</a:t>
            </a:r>
            <a:r>
              <a:rPr lang="nl-NL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tryr.codeschool.com</a:t>
            </a:r>
            <a:r>
              <a:rPr lang="nl-NL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Hiervoor moet je natuurlijk de structuur in het dataframe gebruiken.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61398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6147" y="1010945"/>
            <a:ext cx="12135853" cy="37372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nl-NL" sz="3800" dirty="0" smtClean="0"/>
              <a:t>&gt;</a:t>
            </a:r>
            <a:r>
              <a:rPr lang="nl-NL" dirty="0" smtClean="0"/>
              <a:t> </a:t>
            </a:r>
            <a:r>
              <a:rPr lang="nl-NL" sz="3500" dirty="0" smtClean="0">
                <a:solidFill>
                  <a:srgbClr val="FF0000"/>
                </a:solidFill>
              </a:rPr>
              <a:t>Weight21Days </a:t>
            </a:r>
            <a:r>
              <a:rPr lang="nl-NL" sz="3500" dirty="0">
                <a:solidFill>
                  <a:srgbClr val="FF0000"/>
                </a:solidFill>
              </a:rPr>
              <a:t>&lt;- </a:t>
            </a:r>
            <a:r>
              <a:rPr lang="nl-NL" sz="3500" dirty="0" err="1">
                <a:solidFill>
                  <a:srgbClr val="FF0000"/>
                </a:solidFill>
              </a:rPr>
              <a:t>subset</a:t>
            </a:r>
            <a:r>
              <a:rPr lang="nl-NL" sz="3500" dirty="0">
                <a:solidFill>
                  <a:srgbClr val="FF0000"/>
                </a:solidFill>
              </a:rPr>
              <a:t>(</a:t>
            </a:r>
            <a:r>
              <a:rPr lang="nl-NL" sz="3500" dirty="0" err="1">
                <a:solidFill>
                  <a:srgbClr val="FF0000"/>
                </a:solidFill>
              </a:rPr>
              <a:t>ChickWeight</a:t>
            </a:r>
            <a:r>
              <a:rPr lang="nl-NL" sz="3500" dirty="0">
                <a:solidFill>
                  <a:srgbClr val="FF0000"/>
                </a:solidFill>
              </a:rPr>
              <a:t>, Time ==21, select = </a:t>
            </a:r>
            <a:r>
              <a:rPr lang="nl-NL" sz="3500" dirty="0" smtClean="0">
                <a:solidFill>
                  <a:srgbClr val="FF0000"/>
                </a:solidFill>
              </a:rPr>
              <a:t>c(</a:t>
            </a:r>
            <a:r>
              <a:rPr lang="nl-NL" sz="3500" dirty="0" err="1" smtClean="0">
                <a:solidFill>
                  <a:srgbClr val="FF0000"/>
                </a:solidFill>
              </a:rPr>
              <a:t>weight,Diet</a:t>
            </a:r>
            <a:r>
              <a:rPr lang="nl-NL" sz="3500" dirty="0" smtClean="0">
                <a:solidFill>
                  <a:srgbClr val="FF0000"/>
                </a:solidFill>
              </a:rPr>
              <a:t>))</a:t>
            </a:r>
          </a:p>
          <a:p>
            <a:endParaRPr lang="nl-NL" sz="3600" dirty="0">
              <a:solidFill>
                <a:srgbClr val="FF0000"/>
              </a:solidFill>
            </a:endParaRPr>
          </a:p>
          <a:p>
            <a:pPr algn="l"/>
            <a:r>
              <a:rPr lang="nl-NL" sz="3500" i="1" dirty="0"/>
              <a:t># een nieuwe </a:t>
            </a:r>
            <a:r>
              <a:rPr lang="nl-NL" sz="4100" i="1" dirty="0"/>
              <a:t>dataset</a:t>
            </a:r>
            <a:r>
              <a:rPr lang="nl-NL" sz="3500" i="1" dirty="0"/>
              <a:t> “Weight21Days” </a:t>
            </a:r>
            <a:r>
              <a:rPr lang="nl-NL" sz="3500" i="1" dirty="0" smtClean="0"/>
              <a:t> </a:t>
            </a:r>
            <a:r>
              <a:rPr lang="nl-NL" sz="3500" i="1" dirty="0"/>
              <a:t>met alleen gewichten op </a:t>
            </a:r>
            <a:endParaRPr lang="nl-NL" sz="3500" i="1" dirty="0" smtClean="0"/>
          </a:p>
          <a:p>
            <a:pPr algn="l"/>
            <a:r>
              <a:rPr lang="nl-NL" sz="3500" i="1" dirty="0" smtClean="0"/>
              <a:t>  	dag </a:t>
            </a:r>
            <a:r>
              <a:rPr lang="nl-NL" sz="3500" i="1" dirty="0"/>
              <a:t>21 </a:t>
            </a:r>
            <a:r>
              <a:rPr lang="nl-NL" sz="3500" i="1" dirty="0" smtClean="0"/>
              <a:t>gekoppeld </a:t>
            </a:r>
            <a:r>
              <a:rPr lang="nl-NL" sz="3500" i="1" dirty="0"/>
              <a:t>aan </a:t>
            </a:r>
            <a:r>
              <a:rPr lang="nl-NL" sz="3500" i="1" dirty="0" err="1" smtClean="0"/>
              <a:t>Diet</a:t>
            </a:r>
            <a:endParaRPr lang="nl-NL" sz="3500" i="1" dirty="0" smtClean="0"/>
          </a:p>
          <a:p>
            <a:pPr algn="l"/>
            <a:r>
              <a:rPr lang="nl-NL" sz="3500" i="1" dirty="0" smtClean="0"/>
              <a:t># Je selecteert de rijen met Time ==21 en daarna selecteer je dus 2 	kolommen</a:t>
            </a:r>
          </a:p>
          <a:p>
            <a:pPr algn="l"/>
            <a:endParaRPr lang="nl-NL" sz="3500" i="1" dirty="0" smtClean="0"/>
          </a:p>
          <a:p>
            <a:pPr lvl="0" algn="l"/>
            <a:r>
              <a:rPr lang="nl-NL" sz="3500" i="1" dirty="0" smtClean="0"/>
              <a:t>&gt;</a:t>
            </a:r>
            <a:r>
              <a:rPr lang="nl-NL" sz="3900" dirty="0">
                <a:solidFill>
                  <a:srgbClr val="FF0000"/>
                </a:solidFill>
              </a:rPr>
              <a:t>Weight21Days      </a:t>
            </a:r>
            <a:r>
              <a:rPr lang="nl-NL" sz="3900" i="1" dirty="0">
                <a:solidFill>
                  <a:prstClr val="black"/>
                </a:solidFill>
              </a:rPr>
              <a:t># om deze </a:t>
            </a:r>
            <a:r>
              <a:rPr lang="nl-NL" sz="3900" i="1" dirty="0" smtClean="0">
                <a:solidFill>
                  <a:prstClr val="black"/>
                </a:solidFill>
              </a:rPr>
              <a:t>dataset </a:t>
            </a:r>
            <a:r>
              <a:rPr lang="nl-NL" sz="3900" i="1" dirty="0">
                <a:solidFill>
                  <a:prstClr val="black"/>
                </a:solidFill>
              </a:rPr>
              <a:t>te zien</a:t>
            </a:r>
          </a:p>
          <a:p>
            <a:pPr algn="l"/>
            <a:endParaRPr lang="nl-NL" sz="3500" i="1" dirty="0" smtClean="0">
              <a:solidFill>
                <a:srgbClr val="FF0000"/>
              </a:solidFill>
            </a:endParaRPr>
          </a:p>
          <a:p>
            <a:endParaRPr lang="nl-NL" sz="3500" dirty="0"/>
          </a:p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60947" y="184484"/>
            <a:ext cx="10403305" cy="2069432"/>
          </a:xfrm>
        </p:spPr>
        <p:txBody>
          <a:bodyPr/>
          <a:lstStyle/>
          <a:p>
            <a:r>
              <a:rPr lang="nl-NL" dirty="0" smtClean="0"/>
              <a:t>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13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97305" y="360376"/>
            <a:ext cx="57350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" dirty="0"/>
              <a:t>&gt; Weight21Days</a:t>
            </a:r>
          </a:p>
          <a:p>
            <a:r>
              <a:rPr lang="nl-NL" sz="800" dirty="0"/>
              <a:t>    </a:t>
            </a:r>
            <a:r>
              <a:rPr lang="nl-NL" sz="800" dirty="0" err="1"/>
              <a:t>weight</a:t>
            </a:r>
            <a:r>
              <a:rPr lang="nl-NL" sz="800" dirty="0"/>
              <a:t> </a:t>
            </a:r>
            <a:r>
              <a:rPr lang="nl-NL" sz="800" dirty="0" err="1"/>
              <a:t>Diet</a:t>
            </a:r>
            <a:endParaRPr lang="nl-NL" sz="800" dirty="0"/>
          </a:p>
          <a:p>
            <a:r>
              <a:rPr lang="nl-NL" sz="800" dirty="0"/>
              <a:t>12     205    1</a:t>
            </a:r>
          </a:p>
          <a:p>
            <a:r>
              <a:rPr lang="nl-NL" sz="800" dirty="0"/>
              <a:t>24     215    1</a:t>
            </a:r>
          </a:p>
          <a:p>
            <a:r>
              <a:rPr lang="nl-NL" sz="800" dirty="0"/>
              <a:t>36     202    1</a:t>
            </a:r>
          </a:p>
          <a:p>
            <a:r>
              <a:rPr lang="nl-NL" sz="800" dirty="0"/>
              <a:t>48     157    1</a:t>
            </a:r>
          </a:p>
          <a:p>
            <a:r>
              <a:rPr lang="nl-NL" sz="800" dirty="0"/>
              <a:t>60     223    1</a:t>
            </a:r>
          </a:p>
          <a:p>
            <a:r>
              <a:rPr lang="nl-NL" sz="800" dirty="0"/>
              <a:t>72     157    1</a:t>
            </a:r>
          </a:p>
          <a:p>
            <a:r>
              <a:rPr lang="nl-NL" sz="800" dirty="0"/>
              <a:t>84     305    1</a:t>
            </a:r>
          </a:p>
          <a:p>
            <a:r>
              <a:rPr lang="nl-NL" sz="800" dirty="0"/>
              <a:t>107     98    1</a:t>
            </a:r>
          </a:p>
          <a:p>
            <a:r>
              <a:rPr lang="nl-NL" sz="800" dirty="0"/>
              <a:t>119    124    1</a:t>
            </a:r>
          </a:p>
          <a:p>
            <a:r>
              <a:rPr lang="nl-NL" sz="800" dirty="0"/>
              <a:t>131    175    1</a:t>
            </a:r>
          </a:p>
          <a:p>
            <a:r>
              <a:rPr lang="nl-NL" sz="800" dirty="0"/>
              <a:t>143    205    1</a:t>
            </a:r>
          </a:p>
          <a:p>
            <a:r>
              <a:rPr lang="nl-NL" sz="800" dirty="0"/>
              <a:t>155     96    1</a:t>
            </a:r>
          </a:p>
          <a:p>
            <a:r>
              <a:rPr lang="nl-NL" sz="800" dirty="0"/>
              <a:t>167    266    1</a:t>
            </a:r>
          </a:p>
          <a:p>
            <a:r>
              <a:rPr lang="nl-NL" sz="800" dirty="0"/>
              <a:t>194    142    1</a:t>
            </a:r>
          </a:p>
          <a:p>
            <a:r>
              <a:rPr lang="nl-NL" sz="800" dirty="0"/>
              <a:t>208    157    1</a:t>
            </a:r>
          </a:p>
          <a:p>
            <a:r>
              <a:rPr lang="nl-NL" sz="800" dirty="0"/>
              <a:t>220    117    1</a:t>
            </a:r>
          </a:p>
          <a:p>
            <a:r>
              <a:rPr lang="nl-NL" sz="800" dirty="0"/>
              <a:t>232    331    2</a:t>
            </a:r>
          </a:p>
          <a:p>
            <a:r>
              <a:rPr lang="nl-NL" sz="800" dirty="0"/>
              <a:t>244    167    2</a:t>
            </a:r>
          </a:p>
          <a:p>
            <a:r>
              <a:rPr lang="nl-NL" sz="800" dirty="0"/>
              <a:t>256    175    2</a:t>
            </a:r>
          </a:p>
          <a:p>
            <a:r>
              <a:rPr lang="nl-NL" sz="800" dirty="0"/>
              <a:t>268     74    2</a:t>
            </a:r>
          </a:p>
          <a:p>
            <a:r>
              <a:rPr lang="nl-NL" sz="800" dirty="0"/>
              <a:t>280    265    2</a:t>
            </a:r>
          </a:p>
          <a:p>
            <a:r>
              <a:rPr lang="nl-NL" sz="800" dirty="0"/>
              <a:t>292    251    2</a:t>
            </a:r>
          </a:p>
          <a:p>
            <a:r>
              <a:rPr lang="nl-NL" sz="800" dirty="0"/>
              <a:t>304    192    2</a:t>
            </a:r>
          </a:p>
          <a:p>
            <a:r>
              <a:rPr lang="nl-NL" sz="800" dirty="0"/>
              <a:t>316    233    2</a:t>
            </a:r>
          </a:p>
          <a:p>
            <a:r>
              <a:rPr lang="nl-NL" sz="800" dirty="0"/>
              <a:t>328    309    2</a:t>
            </a:r>
          </a:p>
          <a:p>
            <a:r>
              <a:rPr lang="nl-NL" sz="800" dirty="0"/>
              <a:t>340    150    2</a:t>
            </a:r>
          </a:p>
          <a:p>
            <a:r>
              <a:rPr lang="nl-NL" sz="800" dirty="0"/>
              <a:t>352    256    3</a:t>
            </a:r>
          </a:p>
          <a:p>
            <a:r>
              <a:rPr lang="nl-NL" sz="800" dirty="0"/>
              <a:t>364    305    3</a:t>
            </a:r>
          </a:p>
          <a:p>
            <a:r>
              <a:rPr lang="nl-NL" sz="800" dirty="0"/>
              <a:t>376    147    3</a:t>
            </a:r>
          </a:p>
          <a:p>
            <a:r>
              <a:rPr lang="nl-NL" sz="800" dirty="0"/>
              <a:t>388    341    3</a:t>
            </a:r>
          </a:p>
          <a:p>
            <a:r>
              <a:rPr lang="nl-NL" sz="800" dirty="0"/>
              <a:t>400    373    3</a:t>
            </a:r>
          </a:p>
          <a:p>
            <a:r>
              <a:rPr lang="nl-NL" sz="800" dirty="0"/>
              <a:t>412    220    3</a:t>
            </a:r>
          </a:p>
          <a:p>
            <a:r>
              <a:rPr lang="nl-NL" sz="800" dirty="0"/>
              <a:t>424    178    3</a:t>
            </a:r>
          </a:p>
          <a:p>
            <a:r>
              <a:rPr lang="nl-NL" sz="800" dirty="0"/>
              <a:t>436    290    3</a:t>
            </a:r>
          </a:p>
          <a:p>
            <a:r>
              <a:rPr lang="nl-NL" sz="800" dirty="0"/>
              <a:t>448    272    3</a:t>
            </a:r>
          </a:p>
          <a:p>
            <a:r>
              <a:rPr lang="nl-NL" sz="800" dirty="0"/>
              <a:t>460    321    3</a:t>
            </a:r>
          </a:p>
          <a:p>
            <a:r>
              <a:rPr lang="nl-NL" sz="800" dirty="0"/>
              <a:t>472    204    4</a:t>
            </a:r>
          </a:p>
          <a:p>
            <a:r>
              <a:rPr lang="nl-NL" sz="800" dirty="0"/>
              <a:t>484    281    4</a:t>
            </a:r>
          </a:p>
          <a:p>
            <a:r>
              <a:rPr lang="nl-NL" sz="800" dirty="0"/>
              <a:t>496    200    4</a:t>
            </a:r>
          </a:p>
          <a:p>
            <a:r>
              <a:rPr lang="nl-NL" sz="800" dirty="0"/>
              <a:t>518    196    4</a:t>
            </a:r>
          </a:p>
          <a:p>
            <a:r>
              <a:rPr lang="nl-NL" sz="800" dirty="0"/>
              <a:t>530    238    4</a:t>
            </a:r>
          </a:p>
          <a:p>
            <a:r>
              <a:rPr lang="nl-NL" sz="800" dirty="0"/>
              <a:t>542    205    4</a:t>
            </a:r>
          </a:p>
          <a:p>
            <a:r>
              <a:rPr lang="nl-NL" sz="800" dirty="0"/>
              <a:t>554    322    4</a:t>
            </a:r>
          </a:p>
          <a:p>
            <a:r>
              <a:rPr lang="nl-NL" sz="800" dirty="0"/>
              <a:t>566    237    4</a:t>
            </a:r>
          </a:p>
          <a:p>
            <a:r>
              <a:rPr lang="nl-NL" sz="800" dirty="0"/>
              <a:t>578    264    4</a:t>
            </a:r>
          </a:p>
          <a:p>
            <a:r>
              <a:rPr lang="nl-NL" sz="800" dirty="0"/>
              <a:t>&gt; </a:t>
            </a:r>
          </a:p>
        </p:txBody>
      </p:sp>
      <p:sp>
        <p:nvSpPr>
          <p:cNvPr id="4" name="Rechthoek 3"/>
          <p:cNvSpPr/>
          <p:nvPr/>
        </p:nvSpPr>
        <p:spPr>
          <a:xfrm>
            <a:off x="2310063" y="1572127"/>
            <a:ext cx="912795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nl-NL" sz="2800" dirty="0" smtClean="0">
                <a:solidFill>
                  <a:srgbClr val="FF0000"/>
                </a:solidFill>
              </a:rPr>
              <a:t>1. </a:t>
            </a:r>
            <a:r>
              <a:rPr lang="nl-NL" sz="2800" dirty="0">
                <a:solidFill>
                  <a:prstClr val="black"/>
                </a:solidFill>
              </a:rPr>
              <a:t>Maak voor ieder dieet </a:t>
            </a:r>
            <a:r>
              <a:rPr lang="nl-NL" sz="2800" b="1" dirty="0" smtClean="0">
                <a:solidFill>
                  <a:prstClr val="black"/>
                </a:solidFill>
              </a:rPr>
              <a:t>handmatig</a:t>
            </a:r>
            <a:r>
              <a:rPr lang="nl-NL" sz="2800" dirty="0" smtClean="0">
                <a:solidFill>
                  <a:prstClr val="black"/>
                </a:solidFill>
              </a:rPr>
              <a:t> een </a:t>
            </a:r>
            <a:r>
              <a:rPr lang="nl-NL" sz="2800" dirty="0">
                <a:solidFill>
                  <a:prstClr val="black"/>
                </a:solidFill>
              </a:rPr>
              <a:t>vector met het gewicht van kuikens op dag 21</a:t>
            </a:r>
            <a:r>
              <a:rPr lang="nl-NL" sz="2800" dirty="0" smtClean="0">
                <a:solidFill>
                  <a:prstClr val="black"/>
                </a:solidFill>
              </a:rPr>
              <a:t>.</a:t>
            </a:r>
            <a:endParaRPr lang="nl-N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051" y="1111084"/>
            <a:ext cx="11016916" cy="621464"/>
          </a:xfrm>
        </p:spPr>
        <p:txBody>
          <a:bodyPr>
            <a:normAutofit fontScale="90000"/>
          </a:bodyPr>
          <a:lstStyle/>
          <a:p>
            <a:r>
              <a:rPr lang="nl-NL" sz="3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</a:t>
            </a:r>
            <a: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 Maak </a:t>
            </a:r>
            <a:r>
              <a:rPr lang="nl-NL" sz="3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voor ieder dieet </a:t>
            </a:r>
            <a:r>
              <a:rPr lang="nl-NL" sz="3600" b="1" dirty="0" smtClean="0"/>
              <a:t>handmatig </a:t>
            </a:r>
            <a:r>
              <a:rPr lang="nl-NL" sz="3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een vector met het gewicht van kuikens op dag 21. </a:t>
            </a:r>
            <a:r>
              <a:rPr lang="nl-NL" sz="3600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De relevante rijen zijn al opgehaald</a:t>
            </a:r>
            <a:r>
              <a:rPr lang="nl-NL" sz="3600" i="1" dirty="0"/>
              <a:t>!</a:t>
            </a:r>
            <a:r>
              <a:rPr lang="nl-NL" sz="3600" i="1" dirty="0" smtClean="0"/>
              <a:t/>
            </a:r>
            <a:br>
              <a:rPr lang="nl-NL" sz="3600" i="1" dirty="0" smtClean="0"/>
            </a:br>
            <a:r>
              <a:rPr lang="nl-NL" sz="3600" b="1" i="1" dirty="0" smtClean="0"/>
              <a:t># Je krijgt natuurlijk hetzelfde als je al had!</a:t>
            </a:r>
            <a:endParaRPr lang="nl-NL" sz="3600" b="1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3294" y="2494547"/>
            <a:ext cx="11305673" cy="413961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dieet1 </a:t>
            </a:r>
            <a:r>
              <a:rPr lang="nl-NL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c(205, 215, 202, 157, 223,157, 305,  98, 124, 175, 205,96, 266, 142, 157, 117)     </a:t>
            </a:r>
            <a:r>
              <a:rPr lang="nl-NL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nl-NL" sz="3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16 </a:t>
            </a:r>
            <a:r>
              <a:rPr lang="nl-NL" sz="3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stuks </a:t>
            </a:r>
            <a:endParaRPr lang="nl-NL" sz="30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dieet2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c(331, 167,175, 74,265, 251, 192, 233,309,150)     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nl-NL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stuks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dieet3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c(256, 305, 147, 341, 373,220,178, 290,272, 321) 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nl-NL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dieet4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 c(204, 281, 200, 196, 238, 205, 322, 237, 264)   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 </a:t>
            </a:r>
            <a:r>
              <a:rPr lang="nl-NL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 stuks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366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23791" y="281351"/>
            <a:ext cx="11568209" cy="638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&gt; </a:t>
            </a:r>
            <a:r>
              <a:rPr lang="nl-NL" sz="2400" dirty="0" err="1">
                <a:solidFill>
                  <a:srgbClr val="FF0000"/>
                </a:solidFill>
              </a:rPr>
              <a:t>median</a:t>
            </a:r>
            <a:r>
              <a:rPr lang="nl-NL" sz="2400" dirty="0">
                <a:solidFill>
                  <a:srgbClr val="FF0000"/>
                </a:solidFill>
              </a:rPr>
              <a:t>(dieet1</a:t>
            </a:r>
            <a:r>
              <a:rPr lang="nl-NL" sz="2400" dirty="0" smtClean="0">
                <a:solidFill>
                  <a:srgbClr val="FF0000"/>
                </a:solidFill>
              </a:rPr>
              <a:t>)                                                   </a:t>
            </a:r>
            <a:r>
              <a:rPr lang="nl-NL" sz="2400" i="1" dirty="0" smtClean="0"/>
              <a:t># opdracht </a:t>
            </a:r>
            <a:r>
              <a:rPr lang="nl-NL" sz="2400" i="1" dirty="0" smtClean="0">
                <a:solidFill>
                  <a:srgbClr val="FF0000"/>
                </a:solidFill>
              </a:rPr>
              <a:t>2. </a:t>
            </a:r>
            <a:r>
              <a:rPr lang="nl-NL" sz="2400" i="1" dirty="0" smtClean="0"/>
              <a:t>bij de handmatige variant</a:t>
            </a:r>
            <a:endParaRPr lang="nl-NL" sz="2400" i="1" dirty="0"/>
          </a:p>
          <a:p>
            <a:r>
              <a:rPr lang="nl-NL" sz="2400" dirty="0"/>
              <a:t>[1] 166</a:t>
            </a:r>
          </a:p>
          <a:p>
            <a:r>
              <a:rPr lang="nl-NL" sz="2400" dirty="0"/>
              <a:t>&gt; </a:t>
            </a:r>
            <a:r>
              <a:rPr lang="nl-NL" sz="2400" dirty="0" err="1">
                <a:solidFill>
                  <a:srgbClr val="FF0000"/>
                </a:solidFill>
              </a:rPr>
              <a:t>median</a:t>
            </a:r>
            <a:r>
              <a:rPr lang="nl-NL" sz="2400" dirty="0">
                <a:solidFill>
                  <a:srgbClr val="FF0000"/>
                </a:solidFill>
              </a:rPr>
              <a:t>(dieet2)</a:t>
            </a:r>
          </a:p>
          <a:p>
            <a:r>
              <a:rPr lang="nl-NL" sz="2400" dirty="0"/>
              <a:t>[1] 212.5</a:t>
            </a:r>
          </a:p>
          <a:p>
            <a:r>
              <a:rPr lang="nl-NL" sz="2400" dirty="0"/>
              <a:t>&gt; </a:t>
            </a:r>
            <a:r>
              <a:rPr lang="nl-NL" sz="2400" dirty="0" err="1">
                <a:solidFill>
                  <a:srgbClr val="FF0000"/>
                </a:solidFill>
              </a:rPr>
              <a:t>median</a:t>
            </a:r>
            <a:r>
              <a:rPr lang="nl-NL" sz="2400" dirty="0">
                <a:solidFill>
                  <a:srgbClr val="FF0000"/>
                </a:solidFill>
              </a:rPr>
              <a:t>(dieet3)</a:t>
            </a:r>
          </a:p>
          <a:p>
            <a:r>
              <a:rPr lang="nl-NL" sz="2400" dirty="0"/>
              <a:t>[1] 281</a:t>
            </a:r>
          </a:p>
          <a:p>
            <a:r>
              <a:rPr lang="nl-NL" sz="2400" dirty="0"/>
              <a:t>&gt; </a:t>
            </a:r>
            <a:r>
              <a:rPr lang="nl-NL" sz="2400" dirty="0" err="1">
                <a:solidFill>
                  <a:srgbClr val="FF0000"/>
                </a:solidFill>
              </a:rPr>
              <a:t>median</a:t>
            </a:r>
            <a:r>
              <a:rPr lang="nl-NL" sz="2400" dirty="0">
                <a:solidFill>
                  <a:srgbClr val="FF0000"/>
                </a:solidFill>
              </a:rPr>
              <a:t>(dieet4)</a:t>
            </a:r>
          </a:p>
          <a:p>
            <a:r>
              <a:rPr lang="nl-NL" sz="2400" dirty="0"/>
              <a:t>[1] </a:t>
            </a:r>
            <a:r>
              <a:rPr lang="nl-NL" sz="2400" dirty="0" smtClean="0"/>
              <a:t>237</a:t>
            </a:r>
          </a:p>
          <a:p>
            <a:endParaRPr lang="nl-NL" sz="2400" dirty="0" smtClean="0"/>
          </a:p>
          <a:p>
            <a:r>
              <a:rPr lang="nl-NL" sz="2400" dirty="0" smtClean="0"/>
              <a:t>  # </a:t>
            </a:r>
            <a:r>
              <a:rPr lang="nl-NL" sz="2400" dirty="0" smtClean="0">
                <a:solidFill>
                  <a:schemeClr val="accent5">
                    <a:lumMod val="75000"/>
                  </a:schemeClr>
                </a:solidFill>
              </a:rPr>
              <a:t>even wat proberen                                                                                </a:t>
            </a:r>
            <a:endParaRPr lang="nl-NL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400" dirty="0"/>
              <a:t>&gt; </a:t>
            </a:r>
            <a:r>
              <a:rPr lang="nl-NL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nl-N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(dieet2,dieet3</a:t>
            </a:r>
            <a:r>
              <a:rPr lang="nl-NL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nl-NL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1] 212.5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(na.rm) x &lt;- x[!is.na(x)]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(is.na(x))) return(x[FALSE][NA]) 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1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first element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 trial </a:t>
            </a:r>
            <a:r>
              <a:rPr lang="nl-NL" sz="2400" i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nl-NL" sz="2400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vind je: twee </a:t>
            </a:r>
            <a:r>
              <a:rPr lang="nl-NL" sz="2400" i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dieten</a:t>
            </a:r>
            <a:r>
              <a:rPr lang="nl-NL" sz="2400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tegelijk gaat zo dus </a:t>
            </a:r>
            <a:r>
              <a:rPr lang="nl-NL" sz="2400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niet. Je krijgt de mediaan van dieet 2 volgens de feedback.</a:t>
            </a:r>
            <a:endParaRPr lang="nl-NL" sz="2400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9402900"/>
      </p:ext>
    </p:extLst>
  </p:cSld>
  <p:clrMapOvr>
    <a:masterClrMapping/>
  </p:clrMapOvr>
</p:sld>
</file>

<file path=ppt/theme/theme1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FC363DB-8BEE-41AE-B821-6AB93926A852}"/>
</file>

<file path=customXml/itemProps2.xml><?xml version="1.0" encoding="utf-8"?>
<ds:datastoreItem xmlns:ds="http://schemas.openxmlformats.org/officeDocument/2006/customXml" ds:itemID="{1FB073C0-5417-469D-B4D2-6EB2F8D47F73}"/>
</file>

<file path=customXml/itemProps3.xml><?xml version="1.0" encoding="utf-8"?>
<ds:datastoreItem xmlns:ds="http://schemas.openxmlformats.org/officeDocument/2006/customXml" ds:itemID="{C282CF75-1DE6-433C-9378-988B0E0612FE}"/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1477</Words>
  <Application>Microsoft Office PowerPoint</Application>
  <PresentationFormat>Breedbeeld</PresentationFormat>
  <Paragraphs>208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Courier New</vt:lpstr>
      <vt:lpstr>Times New Roman</vt:lpstr>
      <vt:lpstr>2_Kantoorthema</vt:lpstr>
      <vt:lpstr>Nadat je de eerste vier hoofdstukken van www.tryr.codeschool.com hebt doorgewerkt:</vt:lpstr>
      <vt:lpstr>PowerPoint-presentatie</vt:lpstr>
      <vt:lpstr>PowerPoint-presentatie</vt:lpstr>
      <vt:lpstr>1. Maak voor ieder dieet handmatig een vector met het gewicht van kuikens op dag 21.   # voordeel: je krijgt een beeld van de dataset  # nadeel: Een hele klus en bij een grote dataset niet te doen! </vt:lpstr>
      <vt:lpstr>Handmatig kan eenvoudiger als je een subset uit het dataframe kunt halen! Zie www.tryr.codeschool.com   Hiervoor moet je natuurlijk de structuur in het dataframe gebruiken.</vt:lpstr>
      <vt:lpstr>   </vt:lpstr>
      <vt:lpstr>PowerPoint-presentatie</vt:lpstr>
      <vt:lpstr>1. Maak voor ieder dieet handmatig een vector met het gewicht van kuikens op dag 21. # De relevante rijen zijn al opgehaald! # Je krijgt natuurlijk hetzelfde als je al had!</vt:lpstr>
      <vt:lpstr>PowerPoint-presentatie</vt:lpstr>
      <vt:lpstr>PowerPoint-presentatie</vt:lpstr>
      <vt:lpstr>&gt; boxplot(dieet1,dieet2,dieet3,dieet4)      # opdracht 4. boxplots  &gt; title(main="Gewicht van kuikens in gram op dag 21, bij verschillende diëten")   # nu nog legenda toevoegen 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Maak de gewenste grafiek met boxplots vanuit het dataframe ChickWeight door te kijken hoe het volgende script opgebouwd is.</vt:lpstr>
      <vt:lpstr>PowerPoint-presentatie</vt:lpstr>
      <vt:lpstr>Alleen het plaatje vanuit het dataframe ChickWeight</vt:lpstr>
      <vt:lpstr>Alleen het plaatje met titel vanuit het dataframe ChickWeight kan ook als volgt:</vt:lpstr>
      <vt:lpstr>PowerPoint-presentatie</vt:lpstr>
      <vt:lpstr>Nu kun je hoofdstuk 5 en 6.1 en 6.2   van www.tryr.codeschool.com doorwerken.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Tweede sessie</dc:title>
  <dc:creator>Wilma</dc:creator>
  <cp:lastModifiedBy>Wilma</cp:lastModifiedBy>
  <cp:revision>81</cp:revision>
  <dcterms:created xsi:type="dcterms:W3CDTF">2014-02-07T11:02:35Z</dcterms:created>
  <dcterms:modified xsi:type="dcterms:W3CDTF">2015-02-10T20:14:10Z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