
<file path=[Content_Types].xml><?xml version="1.0" encoding="utf-8"?>
<Types xmlns="http://schemas.openxmlformats.org/package/2006/content-types">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customXml/itemProps1.xml" ContentType="application/vnd.openxmlformats-officedocument.customXmlProperties+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png" ContentType="image/png"/>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Default Extension="emf" ContentType="image/x-emf"/>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8" r:id="rId4"/>
    <p:sldId id="258" r:id="rId5"/>
    <p:sldId id="259" r:id="rId6"/>
    <p:sldId id="261" r:id="rId7"/>
    <p:sldId id="262" r:id="rId8"/>
    <p:sldId id="260" r:id="rId9"/>
    <p:sldId id="300" r:id="rId10"/>
    <p:sldId id="298" r:id="rId11"/>
    <p:sldId id="301" r:id="rId12"/>
    <p:sldId id="302" r:id="rId13"/>
    <p:sldId id="303" r:id="rId14"/>
    <p:sldId id="290" r:id="rId15"/>
    <p:sldId id="291" r:id="rId16"/>
    <p:sldId id="307" r:id="rId17"/>
    <p:sldId id="308" r:id="rId18"/>
    <p:sldId id="267" r:id="rId19"/>
    <p:sldId id="269" r:id="rId20"/>
    <p:sldId id="270" r:id="rId21"/>
    <p:sldId id="304" r:id="rId22"/>
    <p:sldId id="305" r:id="rId23"/>
    <p:sldId id="273" r:id="rId24"/>
    <p:sldId id="309" r:id="rId25"/>
    <p:sldId id="306" r:id="rId2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4EC5CFE7-E1F5-40B6-8969-FE1FAE0E951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17974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4EC5CFE7-E1F5-40B6-8969-FE1FAE0E951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234147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4EC5CFE7-E1F5-40B6-8969-FE1FAE0E951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1269463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619229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264851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486009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NL" dirty="0">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740931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8" name="Tijdelijke aanduiding voor voettekst 7"/>
          <p:cNvSpPr>
            <a:spLocks noGrp="1"/>
          </p:cNvSpPr>
          <p:nvPr>
            <p:ph type="ftr" sz="quarter" idx="11"/>
          </p:nvPr>
        </p:nvSpPr>
        <p:spPr/>
        <p:txBody>
          <a:bodyPr/>
          <a:lstStyle/>
          <a:p>
            <a:endParaRPr lang="nl-NL" dirty="0">
              <a:solidFill>
                <a:prstClr val="black">
                  <a:tint val="75000"/>
                </a:prstClr>
              </a:solidFill>
            </a:endParaRPr>
          </a:p>
        </p:txBody>
      </p:sp>
      <p:sp>
        <p:nvSpPr>
          <p:cNvPr id="9" name="Tijdelijke aanduiding voor dianummer 8"/>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2219265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NL" dirty="0">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314027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NL" dirty="0">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954692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NL" dirty="0">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6715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4EC5CFE7-E1F5-40B6-8969-FE1FAE0E951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2037640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NL" dirty="0">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436537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724076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42424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4EC5CFE7-E1F5-40B6-8969-FE1FAE0E9518}" type="datetimeFigureOut">
              <a:rPr lang="nl-NL" smtClean="0"/>
              <a:t>21-2-2015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163018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4EC5CFE7-E1F5-40B6-8969-FE1FAE0E9518}" type="datetimeFigureOut">
              <a:rPr lang="nl-NL" smtClean="0"/>
              <a:t>21-2-2015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227362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4EC5CFE7-E1F5-40B6-8969-FE1FAE0E9518}" type="datetimeFigureOut">
              <a:rPr lang="nl-NL" smtClean="0"/>
              <a:t>21-2-2015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282967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4EC5CFE7-E1F5-40B6-8969-FE1FAE0E9518}" type="datetimeFigureOut">
              <a:rPr lang="nl-NL" smtClean="0"/>
              <a:t>21-2-2015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126162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EC5CFE7-E1F5-40B6-8969-FE1FAE0E9518}" type="datetimeFigureOut">
              <a:rPr lang="nl-NL" smtClean="0"/>
              <a:t>21-2-2015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327266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4EC5CFE7-E1F5-40B6-8969-FE1FAE0E9518}" type="datetimeFigureOut">
              <a:rPr lang="nl-NL" smtClean="0"/>
              <a:t>21-2-2015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56584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4EC5CFE7-E1F5-40B6-8969-FE1FAE0E9518}" type="datetimeFigureOut">
              <a:rPr lang="nl-NL" smtClean="0"/>
              <a:t>21-2-2015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6B708DE-AFE6-48F0-93CF-FA28333CB8D5}" type="slidenum">
              <a:rPr lang="nl-NL" smtClean="0"/>
              <a:t>‹nr.›</a:t>
            </a:fld>
            <a:endParaRPr lang="nl-NL"/>
          </a:p>
        </p:txBody>
      </p:sp>
    </p:spTree>
    <p:extLst>
      <p:ext uri="{BB962C8B-B14F-4D97-AF65-F5344CB8AC3E}">
        <p14:creationId xmlns:p14="http://schemas.microsoft.com/office/powerpoint/2010/main" val="276847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5CFE7-E1F5-40B6-8969-FE1FAE0E9518}" type="datetimeFigureOut">
              <a:rPr lang="nl-NL" smtClean="0"/>
              <a:t>21-2-2015</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708DE-AFE6-48F0-93CF-FA28333CB8D5}" type="slidenum">
              <a:rPr lang="nl-NL" smtClean="0"/>
              <a:t>‹nr.›</a:t>
            </a:fld>
            <a:endParaRPr lang="nl-NL"/>
          </a:p>
        </p:txBody>
      </p:sp>
    </p:spTree>
    <p:extLst>
      <p:ext uri="{BB962C8B-B14F-4D97-AF65-F5344CB8AC3E}">
        <p14:creationId xmlns:p14="http://schemas.microsoft.com/office/powerpoint/2010/main" val="84507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40A47-2151-49A7-9928-CCD1011018B8}" type="datetimeFigureOut">
              <a:rPr lang="nl-NL" smtClean="0">
                <a:solidFill>
                  <a:prstClr val="black">
                    <a:tint val="75000"/>
                  </a:prstClr>
                </a:solidFill>
              </a:rPr>
              <a:pPr/>
              <a:t>21-2-2015</a:t>
            </a:fld>
            <a:endParaRPr lang="nl-NL" dirty="0">
              <a:solidFill>
                <a:prstClr val="black">
                  <a:tint val="75000"/>
                </a:prstClr>
              </a:solidFill>
            </a:endParaRPr>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solidFill>
                <a:prstClr val="black">
                  <a:tint val="75000"/>
                </a:prstClr>
              </a:solidFill>
            </a:endParaRP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62538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omegahat.org/License.html" TargetMode="External"/><Relationship Id="rId7" Type="http://schemas.openxmlformats.org/officeDocument/2006/relationships/hyperlink" Target="http://www.omegahat.org/GccTranslationUnit" TargetMode="External"/><Relationship Id="rId2" Type="http://schemas.openxmlformats.org/officeDocument/2006/relationships/hyperlink" Target="http://www.omegahat.org/" TargetMode="External"/><Relationship Id="rId1" Type="http://schemas.openxmlformats.org/officeDocument/2006/relationships/slideLayout" Target="../slideLayouts/slideLayout18.xml"/><Relationship Id="rId6" Type="http://schemas.openxmlformats.org/officeDocument/2006/relationships/hyperlink" Target="http://www.omegahat.org/RExcelXML" TargetMode="External"/><Relationship Id="rId5" Type="http://schemas.openxmlformats.org/officeDocument/2006/relationships/hyperlink" Target="http://www.omegahat.org/REuPathDB" TargetMode="External"/><Relationship Id="rId4" Type="http://schemas.openxmlformats.org/officeDocument/2006/relationships/hyperlink" Target="http://www.omegahat.org/RFirefo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tryr.codeschoo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ctrTitle"/>
          </p:nvPr>
        </p:nvSpPr>
        <p:spPr>
          <a:xfrm>
            <a:off x="505329" y="1175412"/>
            <a:ext cx="11349789" cy="17843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smtClean="0"/>
              <a:t>Van de allereerste sessie:</a:t>
            </a:r>
            <a:br>
              <a:rPr lang="nl-NL" sz="3600" dirty="0" smtClean="0"/>
            </a:br>
            <a:r>
              <a:rPr lang="nl-NL" sz="3600" dirty="0" smtClean="0"/>
              <a:t>De packages </a:t>
            </a:r>
            <a:r>
              <a:rPr lang="nl-NL" sz="3600" b="1" dirty="0" smtClean="0"/>
              <a:t>base</a:t>
            </a:r>
            <a:r>
              <a:rPr lang="nl-NL" sz="3600" dirty="0" smtClean="0"/>
              <a:t>, </a:t>
            </a:r>
            <a:r>
              <a:rPr lang="nl-NL" sz="3600" b="1" dirty="0" smtClean="0"/>
              <a:t>datasets</a:t>
            </a:r>
            <a:r>
              <a:rPr lang="nl-NL" sz="3600" dirty="0" smtClean="0"/>
              <a:t>, </a:t>
            </a:r>
            <a:r>
              <a:rPr lang="nl-NL" sz="4000" b="1" dirty="0" err="1" smtClean="0"/>
              <a:t>graphics</a:t>
            </a:r>
            <a:r>
              <a:rPr lang="nl-NL" sz="4000" dirty="0" smtClean="0"/>
              <a:t> </a:t>
            </a:r>
            <a:r>
              <a:rPr lang="nl-NL" sz="3600" dirty="0" smtClean="0"/>
              <a:t>en </a:t>
            </a:r>
            <a:r>
              <a:rPr lang="nl-NL" sz="4000" b="1" dirty="0" err="1" smtClean="0"/>
              <a:t>stats</a:t>
            </a:r>
            <a:r>
              <a:rPr lang="nl-NL" sz="3600" b="1" dirty="0" smtClean="0"/>
              <a:t> </a:t>
            </a:r>
            <a:r>
              <a:rPr lang="nl-NL" sz="3600" dirty="0" smtClean="0"/>
              <a:t>hebben mijn speciale interesse.</a:t>
            </a:r>
            <a:endParaRPr lang="nl-NL" sz="3600" dirty="0"/>
          </a:p>
        </p:txBody>
      </p:sp>
      <p:pic>
        <p:nvPicPr>
          <p:cNvPr id="2" name="Afbeelding 1"/>
          <p:cNvPicPr>
            <a:picLocks noChangeAspect="1"/>
          </p:cNvPicPr>
          <p:nvPr/>
        </p:nvPicPr>
        <p:blipFill>
          <a:blip r:embed="rId2"/>
          <a:stretch>
            <a:fillRect/>
          </a:stretch>
        </p:blipFill>
        <p:spPr>
          <a:xfrm>
            <a:off x="9087589" y="327658"/>
            <a:ext cx="6096528" cy="487722"/>
          </a:xfrm>
          <a:prstGeom prst="rect">
            <a:avLst/>
          </a:prstGeom>
        </p:spPr>
      </p:pic>
      <p:pic>
        <p:nvPicPr>
          <p:cNvPr id="6" name="Afbeelding 5"/>
          <p:cNvPicPr>
            <a:picLocks noChangeAspect="1"/>
          </p:cNvPicPr>
          <p:nvPr/>
        </p:nvPicPr>
        <p:blipFill>
          <a:blip r:embed="rId3"/>
          <a:stretch>
            <a:fillRect/>
          </a:stretch>
        </p:blipFill>
        <p:spPr>
          <a:xfrm>
            <a:off x="295032" y="278885"/>
            <a:ext cx="3292125" cy="1072989"/>
          </a:xfrm>
          <a:prstGeom prst="rect">
            <a:avLst/>
          </a:prstGeom>
        </p:spPr>
      </p:pic>
      <p:sp>
        <p:nvSpPr>
          <p:cNvPr id="8" name="Titel 1"/>
          <p:cNvSpPr txBox="1">
            <a:spLocks/>
          </p:cNvSpPr>
          <p:nvPr/>
        </p:nvSpPr>
        <p:spPr>
          <a:xfrm>
            <a:off x="505329" y="3151071"/>
            <a:ext cx="10515600" cy="342883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sz="3600" dirty="0" smtClean="0"/>
              <a:t>Elementen uit het package </a:t>
            </a:r>
            <a:r>
              <a:rPr lang="nl-NL" sz="3600" b="1" dirty="0" smtClean="0"/>
              <a:t>base</a:t>
            </a:r>
            <a:r>
              <a:rPr lang="nl-NL" sz="3600" dirty="0" smtClean="0"/>
              <a:t> komen we voortdurend tegen, als we code lezen of maken. Hier ga ik niet systematisch op in, maar </a:t>
            </a:r>
            <a:r>
              <a:rPr lang="nl-NL" sz="3600" dirty="0" smtClean="0">
                <a:solidFill>
                  <a:srgbClr val="0033CC"/>
                </a:solidFill>
              </a:rPr>
              <a:t>ad hoc</a:t>
            </a:r>
            <a:r>
              <a:rPr lang="nl-NL" sz="3600" dirty="0" smtClean="0"/>
              <a:t>.</a:t>
            </a:r>
          </a:p>
          <a:p>
            <a:pPr algn="l"/>
            <a:r>
              <a:rPr lang="nl-NL" sz="3600" dirty="0" smtClean="0"/>
              <a:t/>
            </a:r>
            <a:br>
              <a:rPr lang="nl-NL" sz="3600" dirty="0" smtClean="0"/>
            </a:br>
            <a:r>
              <a:rPr lang="nl-NL" sz="3600" dirty="0" smtClean="0"/>
              <a:t>Datasets uit het package </a:t>
            </a:r>
            <a:r>
              <a:rPr lang="nl-NL" sz="3600" b="1" dirty="0" smtClean="0"/>
              <a:t>datasets </a:t>
            </a:r>
            <a:r>
              <a:rPr lang="nl-NL" sz="3600" dirty="0" smtClean="0"/>
              <a:t>gebruiken we </a:t>
            </a:r>
            <a:r>
              <a:rPr lang="nl-NL" sz="3600" dirty="0">
                <a:solidFill>
                  <a:srgbClr val="0033CC"/>
                </a:solidFill>
              </a:rPr>
              <a:t>ad hoc</a:t>
            </a:r>
            <a:r>
              <a:rPr lang="nl-NL" sz="3600" dirty="0" smtClean="0"/>
              <a:t> in de lessen, vooral als we voorbeeldscripts gebruiken.</a:t>
            </a:r>
            <a:br>
              <a:rPr lang="nl-NL" sz="3600" dirty="0" smtClean="0"/>
            </a:br>
            <a:r>
              <a:rPr lang="nl-NL" sz="3600" dirty="0" smtClean="0"/>
              <a:t/>
            </a:r>
            <a:br>
              <a:rPr lang="nl-NL" sz="3600" dirty="0" smtClean="0"/>
            </a:br>
            <a:endParaRPr lang="nl-NL" sz="3600" dirty="0"/>
          </a:p>
        </p:txBody>
      </p:sp>
    </p:spTree>
    <p:extLst>
      <p:ext uri="{BB962C8B-B14F-4D97-AF65-F5344CB8AC3E}">
        <p14:creationId xmlns:p14="http://schemas.microsoft.com/office/powerpoint/2010/main" val="1719660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786762" y="661555"/>
            <a:ext cx="9278246" cy="523220"/>
          </a:xfrm>
          <a:prstGeom prst="rect">
            <a:avLst/>
          </a:prstGeom>
        </p:spPr>
        <p:txBody>
          <a:bodyPr wrap="none">
            <a:spAutoFit/>
          </a:bodyPr>
          <a:lstStyle/>
          <a:p>
            <a:r>
              <a:rPr lang="nl-NL" dirty="0"/>
              <a:t>&gt; </a:t>
            </a:r>
            <a:r>
              <a:rPr lang="nl-NL" sz="2800" dirty="0">
                <a:solidFill>
                  <a:srgbClr val="FF0000"/>
                </a:solidFill>
              </a:rPr>
              <a:t>?</a:t>
            </a:r>
            <a:r>
              <a:rPr lang="nl-NL" sz="2800" dirty="0" err="1" smtClean="0">
                <a:solidFill>
                  <a:srgbClr val="FF0000"/>
                </a:solidFill>
              </a:rPr>
              <a:t>cars</a:t>
            </a:r>
            <a:r>
              <a:rPr lang="nl-NL" sz="2800" dirty="0" smtClean="0">
                <a:solidFill>
                  <a:srgbClr val="FF0000"/>
                </a:solidFill>
              </a:rPr>
              <a:t>               </a:t>
            </a:r>
            <a:r>
              <a:rPr lang="nl-NL" sz="2800" dirty="0" smtClean="0"/>
              <a:t># we bekijken deze dataset en voorbeeld scripts</a:t>
            </a:r>
            <a:endParaRPr lang="nl-NL" sz="2800" dirty="0"/>
          </a:p>
        </p:txBody>
      </p:sp>
      <p:sp>
        <p:nvSpPr>
          <p:cNvPr id="3" name="Rechthoek 2"/>
          <p:cNvSpPr/>
          <p:nvPr/>
        </p:nvSpPr>
        <p:spPr>
          <a:xfrm>
            <a:off x="786761" y="1844388"/>
            <a:ext cx="10893609" cy="1200329"/>
          </a:xfrm>
          <a:prstGeom prst="rect">
            <a:avLst/>
          </a:prstGeom>
        </p:spPr>
        <p:txBody>
          <a:bodyPr wrap="square">
            <a:spAutoFit/>
          </a:bodyPr>
          <a:lstStyle/>
          <a:p>
            <a:r>
              <a:rPr lang="en-US" sz="2400" b="1" dirty="0">
                <a:solidFill>
                  <a:srgbClr val="666666"/>
                </a:solidFill>
                <a:latin typeface="Courier New" panose="02070309020205020404" pitchFamily="49" charset="0"/>
              </a:rPr>
              <a:t>Description</a:t>
            </a:r>
          </a:p>
          <a:p>
            <a:r>
              <a:rPr lang="en-US" sz="2400" dirty="0">
                <a:solidFill>
                  <a:srgbClr val="000000"/>
                </a:solidFill>
                <a:latin typeface="Times New Roman" panose="02020603050405020304" pitchFamily="18" charset="0"/>
              </a:rPr>
              <a:t>The data give the speed of cars and the distances taken to stop. Note that the data were recorded in the 1920s</a:t>
            </a:r>
            <a:r>
              <a:rPr lang="en-US" sz="2400" dirty="0" smtClean="0">
                <a:solidFill>
                  <a:srgbClr val="000000"/>
                </a:solidFill>
                <a:latin typeface="Times New Roman" panose="02020603050405020304" pitchFamily="18" charset="0"/>
              </a:rPr>
              <a:t>.</a:t>
            </a:r>
            <a:endParaRPr lang="en-US" sz="2400" b="0" i="0" dirty="0">
              <a:solidFill>
                <a:srgbClr val="000000"/>
              </a:solidFill>
              <a:effectLst/>
              <a:latin typeface="Times New Roman" panose="02020603050405020304" pitchFamily="18" charset="0"/>
            </a:endParaRPr>
          </a:p>
        </p:txBody>
      </p:sp>
      <p:sp>
        <p:nvSpPr>
          <p:cNvPr id="8" name="Rechthoek 7"/>
          <p:cNvSpPr/>
          <p:nvPr/>
        </p:nvSpPr>
        <p:spPr>
          <a:xfrm>
            <a:off x="917389" y="3564781"/>
            <a:ext cx="7998009" cy="2308324"/>
          </a:xfrm>
          <a:prstGeom prst="rect">
            <a:avLst/>
          </a:prstGeom>
        </p:spPr>
        <p:txBody>
          <a:bodyPr wrap="square">
            <a:spAutoFit/>
          </a:bodyPr>
          <a:lstStyle/>
          <a:p>
            <a:r>
              <a:rPr lang="en-US" sz="2400" dirty="0"/>
              <a:t>Format</a:t>
            </a:r>
          </a:p>
          <a:p>
            <a:endParaRPr lang="en-US" sz="2400" dirty="0"/>
          </a:p>
          <a:p>
            <a:r>
              <a:rPr lang="en-US" sz="2400" dirty="0"/>
              <a:t>A data frame with 50 observations on 2 variables.</a:t>
            </a:r>
          </a:p>
          <a:p>
            <a:endParaRPr lang="en-US" sz="2400" dirty="0"/>
          </a:p>
          <a:p>
            <a:r>
              <a:rPr lang="en-US" sz="2400" dirty="0"/>
              <a:t>[,1]	speed	</a:t>
            </a:r>
            <a:r>
              <a:rPr lang="en-US" sz="2400" dirty="0">
                <a:solidFill>
                  <a:srgbClr val="0033CC"/>
                </a:solidFill>
              </a:rPr>
              <a:t>numeric</a:t>
            </a:r>
            <a:r>
              <a:rPr lang="en-US" sz="2400" dirty="0"/>
              <a:t>	Speed (mph)</a:t>
            </a:r>
          </a:p>
          <a:p>
            <a:r>
              <a:rPr lang="en-US" sz="2400" dirty="0"/>
              <a:t>[,2]	</a:t>
            </a:r>
            <a:r>
              <a:rPr lang="en-US" sz="2400" dirty="0" err="1"/>
              <a:t>dist</a:t>
            </a:r>
            <a:r>
              <a:rPr lang="en-US" sz="2400" dirty="0"/>
              <a:t>	</a:t>
            </a:r>
            <a:r>
              <a:rPr lang="en-US" sz="2400" dirty="0">
                <a:solidFill>
                  <a:srgbClr val="0033CC"/>
                </a:solidFill>
              </a:rPr>
              <a:t>numeric</a:t>
            </a:r>
            <a:r>
              <a:rPr lang="en-US" sz="2400" dirty="0"/>
              <a:t>	Stopping distance (</a:t>
            </a:r>
            <a:r>
              <a:rPr lang="en-US" sz="2400" dirty="0" err="1"/>
              <a:t>ft</a:t>
            </a:r>
            <a:r>
              <a:rPr lang="en-US" sz="2400" dirty="0"/>
              <a:t>)</a:t>
            </a:r>
          </a:p>
        </p:txBody>
      </p:sp>
    </p:spTree>
    <p:extLst>
      <p:ext uri="{BB962C8B-B14F-4D97-AF65-F5344CB8AC3E}">
        <p14:creationId xmlns:p14="http://schemas.microsoft.com/office/powerpoint/2010/main" val="409746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85537" y="183485"/>
            <a:ext cx="10379242" cy="2308324"/>
          </a:xfrm>
          <a:prstGeom prst="rect">
            <a:avLst/>
          </a:prstGeom>
        </p:spPr>
        <p:txBody>
          <a:bodyPr wrap="square">
            <a:spAutoFit/>
          </a:bodyPr>
          <a:lstStyle/>
          <a:p>
            <a:r>
              <a:rPr lang="en-US" sz="2400" dirty="0" smtClean="0"/>
              <a:t># </a:t>
            </a:r>
            <a:r>
              <a:rPr lang="en-US" sz="2400" dirty="0" err="1" smtClean="0"/>
              <a:t>gekopieerd</a:t>
            </a:r>
            <a:r>
              <a:rPr lang="en-US" sz="2400" dirty="0" smtClean="0"/>
              <a:t> script</a:t>
            </a:r>
          </a:p>
          <a:p>
            <a:r>
              <a:rPr lang="en-US" sz="2400" dirty="0" smtClean="0"/>
              <a:t>&gt; </a:t>
            </a:r>
            <a:r>
              <a:rPr lang="en-US" sz="2400" dirty="0">
                <a:solidFill>
                  <a:srgbClr val="FF0000"/>
                </a:solidFill>
              </a:rPr>
              <a:t>require(stats); require(graphics)</a:t>
            </a:r>
          </a:p>
          <a:p>
            <a:r>
              <a:rPr lang="en-US" sz="2400" dirty="0"/>
              <a:t>&gt;</a:t>
            </a:r>
            <a:r>
              <a:rPr lang="en-US" sz="2400" dirty="0">
                <a:solidFill>
                  <a:srgbClr val="FF0000"/>
                </a:solidFill>
              </a:rPr>
              <a:t> plot(cars, </a:t>
            </a:r>
            <a:r>
              <a:rPr lang="en-US" sz="2400" dirty="0" err="1">
                <a:solidFill>
                  <a:srgbClr val="FF0000"/>
                </a:solidFill>
              </a:rPr>
              <a:t>xlab</a:t>
            </a:r>
            <a:r>
              <a:rPr lang="en-US" sz="2400" dirty="0">
                <a:solidFill>
                  <a:srgbClr val="FF0000"/>
                </a:solidFill>
              </a:rPr>
              <a:t> = "Speed (mph)", </a:t>
            </a:r>
            <a:r>
              <a:rPr lang="en-US" sz="2400" dirty="0" err="1">
                <a:solidFill>
                  <a:srgbClr val="FF0000"/>
                </a:solidFill>
              </a:rPr>
              <a:t>ylab</a:t>
            </a:r>
            <a:r>
              <a:rPr lang="en-US" sz="2400" dirty="0">
                <a:solidFill>
                  <a:srgbClr val="FF0000"/>
                </a:solidFill>
              </a:rPr>
              <a:t> = "Stopping distance (</a:t>
            </a:r>
            <a:r>
              <a:rPr lang="en-US" sz="2400" dirty="0" err="1">
                <a:solidFill>
                  <a:srgbClr val="FF0000"/>
                </a:solidFill>
              </a:rPr>
              <a:t>ft</a:t>
            </a:r>
            <a:r>
              <a:rPr lang="en-US" sz="2400" dirty="0">
                <a:solidFill>
                  <a:srgbClr val="FF0000"/>
                </a:solidFill>
              </a:rPr>
              <a:t>)",</a:t>
            </a:r>
          </a:p>
          <a:p>
            <a:r>
              <a:rPr lang="en-US" sz="2400" dirty="0">
                <a:solidFill>
                  <a:srgbClr val="FF0000"/>
                </a:solidFill>
              </a:rPr>
              <a:t>+      </a:t>
            </a:r>
            <a:r>
              <a:rPr lang="en-US" sz="2400" dirty="0" err="1">
                <a:solidFill>
                  <a:srgbClr val="FF0000"/>
                </a:solidFill>
              </a:rPr>
              <a:t>las</a:t>
            </a:r>
            <a:r>
              <a:rPr lang="en-US" sz="2400" dirty="0">
                <a:solidFill>
                  <a:srgbClr val="FF0000"/>
                </a:solidFill>
              </a:rPr>
              <a:t> = 1)</a:t>
            </a:r>
          </a:p>
          <a:p>
            <a:r>
              <a:rPr lang="en-US" sz="2400" dirty="0"/>
              <a:t>&gt;</a:t>
            </a:r>
            <a:r>
              <a:rPr lang="en-US" sz="2400" dirty="0">
                <a:solidFill>
                  <a:srgbClr val="FF0000"/>
                </a:solidFill>
              </a:rPr>
              <a:t> title(main = "cars data")</a:t>
            </a:r>
          </a:p>
          <a:p>
            <a:r>
              <a:rPr lang="en-US" sz="2400" dirty="0"/>
              <a:t>&gt; </a:t>
            </a:r>
          </a:p>
        </p:txBody>
      </p:sp>
      <p:pic>
        <p:nvPicPr>
          <p:cNvPr id="3" name="Afbeelding 2"/>
          <p:cNvPicPr>
            <a:picLocks noChangeAspect="1"/>
          </p:cNvPicPr>
          <p:nvPr/>
        </p:nvPicPr>
        <p:blipFill>
          <a:blip r:embed="rId2"/>
          <a:stretch>
            <a:fillRect/>
          </a:stretch>
        </p:blipFill>
        <p:spPr>
          <a:xfrm>
            <a:off x="6678194" y="1277217"/>
            <a:ext cx="5513806" cy="5508323"/>
          </a:xfrm>
          <a:prstGeom prst="rect">
            <a:avLst/>
          </a:prstGeom>
        </p:spPr>
      </p:pic>
    </p:spTree>
    <p:extLst>
      <p:ext uri="{BB962C8B-B14F-4D97-AF65-F5344CB8AC3E}">
        <p14:creationId xmlns:p14="http://schemas.microsoft.com/office/powerpoint/2010/main" val="49971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24589" y="246057"/>
            <a:ext cx="9617243" cy="1938992"/>
          </a:xfrm>
          <a:prstGeom prst="rect">
            <a:avLst/>
          </a:prstGeom>
        </p:spPr>
        <p:txBody>
          <a:bodyPr wrap="square">
            <a:spAutoFit/>
          </a:bodyPr>
          <a:lstStyle/>
          <a:p>
            <a:r>
              <a:rPr lang="en-US" sz="2400" dirty="0"/>
              <a:t># </a:t>
            </a:r>
            <a:r>
              <a:rPr lang="en-US" sz="2400" dirty="0" err="1" smtClean="0"/>
              <a:t>eigen</a:t>
            </a:r>
            <a:r>
              <a:rPr lang="en-US" sz="2400" dirty="0" smtClean="0"/>
              <a:t> </a:t>
            </a:r>
            <a:r>
              <a:rPr lang="en-US" sz="2400" dirty="0"/>
              <a:t>script</a:t>
            </a:r>
          </a:p>
          <a:p>
            <a:r>
              <a:rPr lang="en-US" sz="2400" dirty="0" smtClean="0"/>
              <a:t>&gt; </a:t>
            </a:r>
            <a:r>
              <a:rPr lang="en-US" sz="2400" dirty="0">
                <a:solidFill>
                  <a:srgbClr val="FF0000"/>
                </a:solidFill>
              </a:rPr>
              <a:t>plot(cars, </a:t>
            </a:r>
            <a:r>
              <a:rPr lang="en-US" sz="2400" dirty="0" err="1">
                <a:solidFill>
                  <a:srgbClr val="FF0000"/>
                </a:solidFill>
              </a:rPr>
              <a:t>xlab</a:t>
            </a:r>
            <a:r>
              <a:rPr lang="en-US" sz="2400" dirty="0">
                <a:solidFill>
                  <a:srgbClr val="FF0000"/>
                </a:solidFill>
              </a:rPr>
              <a:t> = "Speed (mph)", </a:t>
            </a:r>
            <a:r>
              <a:rPr lang="en-US" sz="2400" dirty="0" err="1">
                <a:solidFill>
                  <a:srgbClr val="FF0000"/>
                </a:solidFill>
              </a:rPr>
              <a:t>ylab</a:t>
            </a:r>
            <a:r>
              <a:rPr lang="en-US" sz="2400" dirty="0">
                <a:solidFill>
                  <a:srgbClr val="FF0000"/>
                </a:solidFill>
              </a:rPr>
              <a:t> = "Stopping distance (</a:t>
            </a:r>
            <a:r>
              <a:rPr lang="en-US" sz="2400" dirty="0" err="1">
                <a:solidFill>
                  <a:srgbClr val="FF0000"/>
                </a:solidFill>
              </a:rPr>
              <a:t>ft</a:t>
            </a:r>
            <a:r>
              <a:rPr lang="en-US" sz="2400" dirty="0">
                <a:solidFill>
                  <a:srgbClr val="FF0000"/>
                </a:solidFill>
              </a:rPr>
              <a:t>)")</a:t>
            </a:r>
          </a:p>
          <a:p>
            <a:r>
              <a:rPr lang="en-US" sz="2400" dirty="0"/>
              <a:t>&gt;</a:t>
            </a:r>
            <a:r>
              <a:rPr lang="en-US" sz="2400" dirty="0">
                <a:solidFill>
                  <a:srgbClr val="FF0000"/>
                </a:solidFill>
              </a:rPr>
              <a:t> title(main = "cars data from the year 1920")</a:t>
            </a:r>
          </a:p>
          <a:p>
            <a:r>
              <a:rPr lang="en-US" sz="2400" dirty="0"/>
              <a:t>&gt; </a:t>
            </a:r>
            <a:endParaRPr lang="en-US" sz="2400" dirty="0" smtClean="0"/>
          </a:p>
          <a:p>
            <a:r>
              <a:rPr lang="en-US" sz="2400" dirty="0" smtClean="0"/>
              <a:t># de </a:t>
            </a:r>
            <a:r>
              <a:rPr lang="en-US" sz="2400" dirty="0" err="1" smtClean="0"/>
              <a:t>bron</a:t>
            </a:r>
            <a:r>
              <a:rPr lang="en-US" sz="2400" dirty="0" smtClean="0"/>
              <a:t> </a:t>
            </a:r>
            <a:r>
              <a:rPr lang="en-US" sz="2400" dirty="0" err="1" smtClean="0"/>
              <a:t>ontbreekt</a:t>
            </a:r>
            <a:r>
              <a:rPr lang="en-US" sz="2400" dirty="0" smtClean="0"/>
              <a:t> nog</a:t>
            </a:r>
            <a:endParaRPr lang="en-US" sz="2400" dirty="0"/>
          </a:p>
        </p:txBody>
      </p:sp>
      <p:pic>
        <p:nvPicPr>
          <p:cNvPr id="3" name="Afbeelding 2"/>
          <p:cNvPicPr>
            <a:picLocks noChangeAspect="1"/>
          </p:cNvPicPr>
          <p:nvPr/>
        </p:nvPicPr>
        <p:blipFill>
          <a:blip r:embed="rId2"/>
          <a:stretch>
            <a:fillRect/>
          </a:stretch>
        </p:blipFill>
        <p:spPr>
          <a:xfrm>
            <a:off x="6321297" y="900227"/>
            <a:ext cx="5714530" cy="5708848"/>
          </a:xfrm>
          <a:prstGeom prst="rect">
            <a:avLst/>
          </a:prstGeom>
        </p:spPr>
      </p:pic>
    </p:spTree>
    <p:extLst>
      <p:ext uri="{BB962C8B-B14F-4D97-AF65-F5344CB8AC3E}">
        <p14:creationId xmlns:p14="http://schemas.microsoft.com/office/powerpoint/2010/main" val="365702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02077" y="192559"/>
            <a:ext cx="10732746" cy="569387"/>
          </a:xfrm>
          <a:prstGeom prst="rect">
            <a:avLst/>
          </a:prstGeom>
        </p:spPr>
        <p:txBody>
          <a:bodyPr wrap="none">
            <a:spAutoFit/>
          </a:bodyPr>
          <a:lstStyle/>
          <a:p>
            <a:r>
              <a:rPr lang="nl-NL" sz="3100" dirty="0">
                <a:solidFill>
                  <a:prstClr val="black"/>
                </a:solidFill>
                <a:ea typeface="+mj-ea"/>
                <a:cs typeface="+mj-cs"/>
              </a:rPr>
              <a:t>&gt;</a:t>
            </a:r>
            <a:r>
              <a:rPr lang="nl-NL" sz="3100" dirty="0">
                <a:solidFill>
                  <a:srgbClr val="FF0000"/>
                </a:solidFill>
                <a:ea typeface="+mj-ea"/>
                <a:cs typeface="+mj-cs"/>
              </a:rPr>
              <a:t>?</a:t>
            </a:r>
            <a:r>
              <a:rPr lang="nl-NL" sz="3100" dirty="0" err="1" smtClean="0">
                <a:solidFill>
                  <a:srgbClr val="FF0000"/>
                </a:solidFill>
                <a:ea typeface="+mj-ea"/>
                <a:cs typeface="+mj-cs"/>
              </a:rPr>
              <a:t>barplot</a:t>
            </a:r>
            <a:r>
              <a:rPr lang="nl-NL" sz="3100" dirty="0" smtClean="0">
                <a:solidFill>
                  <a:srgbClr val="FF0000"/>
                </a:solidFill>
                <a:ea typeface="+mj-ea"/>
                <a:cs typeface="+mj-cs"/>
              </a:rPr>
              <a:t>                </a:t>
            </a:r>
            <a:r>
              <a:rPr lang="nl-NL" sz="3100" dirty="0" smtClean="0">
                <a:ea typeface="+mj-ea"/>
                <a:cs typeface="+mj-cs"/>
              </a:rPr>
              <a:t># zo krijgen we de uitleg, die we nodig hebben</a:t>
            </a:r>
            <a:endParaRPr lang="nl-NL" dirty="0"/>
          </a:p>
        </p:txBody>
      </p:sp>
      <p:sp>
        <p:nvSpPr>
          <p:cNvPr id="3" name="Rechthoek 2"/>
          <p:cNvSpPr/>
          <p:nvPr/>
        </p:nvSpPr>
        <p:spPr>
          <a:xfrm>
            <a:off x="602077" y="761946"/>
            <a:ext cx="6096000" cy="5355312"/>
          </a:xfrm>
          <a:prstGeom prst="rect">
            <a:avLst/>
          </a:prstGeom>
        </p:spPr>
        <p:txBody>
          <a:bodyPr>
            <a:spAutoFit/>
          </a:bodyPr>
          <a:lstStyle/>
          <a:p>
            <a:r>
              <a:rPr lang="nl-NL" dirty="0" err="1"/>
              <a:t>Description</a:t>
            </a:r>
            <a:endParaRPr lang="nl-NL" dirty="0"/>
          </a:p>
          <a:p>
            <a:endParaRPr lang="nl-NL" dirty="0"/>
          </a:p>
          <a:p>
            <a:r>
              <a:rPr lang="nl-NL" i="1" dirty="0" err="1"/>
              <a:t>Creates</a:t>
            </a:r>
            <a:r>
              <a:rPr lang="nl-NL" i="1" dirty="0"/>
              <a:t> a bar plot </a:t>
            </a:r>
            <a:r>
              <a:rPr lang="nl-NL" i="1" dirty="0" err="1"/>
              <a:t>with</a:t>
            </a:r>
            <a:r>
              <a:rPr lang="nl-NL" i="1" dirty="0"/>
              <a:t> </a:t>
            </a:r>
            <a:r>
              <a:rPr lang="nl-NL" i="1" dirty="0" err="1"/>
              <a:t>vertical</a:t>
            </a:r>
            <a:r>
              <a:rPr lang="nl-NL" i="1" dirty="0"/>
              <a:t> or </a:t>
            </a:r>
            <a:r>
              <a:rPr lang="nl-NL" i="1" dirty="0" err="1"/>
              <a:t>horizontal</a:t>
            </a:r>
            <a:r>
              <a:rPr lang="nl-NL" i="1" dirty="0"/>
              <a:t> bars.</a:t>
            </a:r>
          </a:p>
          <a:p>
            <a:endParaRPr lang="nl-NL" dirty="0"/>
          </a:p>
          <a:p>
            <a:r>
              <a:rPr lang="nl-NL" dirty="0" err="1"/>
              <a:t>Usage</a:t>
            </a:r>
            <a:endParaRPr lang="nl-NL" dirty="0"/>
          </a:p>
          <a:p>
            <a:endParaRPr lang="nl-NL" dirty="0"/>
          </a:p>
          <a:p>
            <a:r>
              <a:rPr lang="nl-NL" dirty="0" err="1"/>
              <a:t>barplot</a:t>
            </a:r>
            <a:r>
              <a:rPr lang="nl-NL" dirty="0"/>
              <a:t>(</a:t>
            </a:r>
            <a:r>
              <a:rPr lang="nl-NL" dirty="0" err="1"/>
              <a:t>height</a:t>
            </a:r>
            <a:r>
              <a:rPr lang="nl-NL" dirty="0"/>
              <a:t>, ...)</a:t>
            </a:r>
          </a:p>
          <a:p>
            <a:endParaRPr lang="nl-NL" dirty="0"/>
          </a:p>
          <a:p>
            <a:r>
              <a:rPr lang="nl-NL" dirty="0"/>
              <a:t>## Default S3 </a:t>
            </a:r>
            <a:r>
              <a:rPr lang="nl-NL" dirty="0" err="1"/>
              <a:t>method</a:t>
            </a:r>
            <a:r>
              <a:rPr lang="nl-NL" dirty="0"/>
              <a:t>:</a:t>
            </a:r>
          </a:p>
          <a:p>
            <a:r>
              <a:rPr lang="nl-NL" dirty="0" err="1"/>
              <a:t>barplot</a:t>
            </a:r>
            <a:r>
              <a:rPr lang="nl-NL" dirty="0"/>
              <a:t>(</a:t>
            </a:r>
            <a:r>
              <a:rPr lang="nl-NL" dirty="0" err="1"/>
              <a:t>height</a:t>
            </a:r>
            <a:r>
              <a:rPr lang="nl-NL" dirty="0"/>
              <a:t>, </a:t>
            </a:r>
            <a:r>
              <a:rPr lang="nl-NL" dirty="0" err="1"/>
              <a:t>width</a:t>
            </a:r>
            <a:r>
              <a:rPr lang="nl-NL" dirty="0"/>
              <a:t> = 1, </a:t>
            </a:r>
            <a:r>
              <a:rPr lang="nl-NL" dirty="0" err="1"/>
              <a:t>space</a:t>
            </a:r>
            <a:r>
              <a:rPr lang="nl-NL" dirty="0"/>
              <a:t> = NULL,</a:t>
            </a:r>
          </a:p>
          <a:p>
            <a:r>
              <a:rPr lang="nl-NL" dirty="0"/>
              <a:t>        </a:t>
            </a:r>
            <a:r>
              <a:rPr lang="nl-NL" dirty="0" err="1"/>
              <a:t>names.arg</a:t>
            </a:r>
            <a:r>
              <a:rPr lang="nl-NL" dirty="0"/>
              <a:t> = NULL, </a:t>
            </a:r>
            <a:r>
              <a:rPr lang="nl-NL" dirty="0" err="1"/>
              <a:t>legend.text</a:t>
            </a:r>
            <a:r>
              <a:rPr lang="nl-NL" dirty="0"/>
              <a:t> = NULL, </a:t>
            </a:r>
            <a:r>
              <a:rPr lang="nl-NL" dirty="0" err="1"/>
              <a:t>beside</a:t>
            </a:r>
            <a:r>
              <a:rPr lang="nl-NL" dirty="0"/>
              <a:t> = FALSE,</a:t>
            </a:r>
          </a:p>
          <a:p>
            <a:r>
              <a:rPr lang="nl-NL" dirty="0"/>
              <a:t>        </a:t>
            </a:r>
            <a:r>
              <a:rPr lang="nl-NL" dirty="0" err="1"/>
              <a:t>horiz</a:t>
            </a:r>
            <a:r>
              <a:rPr lang="nl-NL" dirty="0"/>
              <a:t> = FALSE, </a:t>
            </a:r>
            <a:r>
              <a:rPr lang="nl-NL" dirty="0" err="1"/>
              <a:t>density</a:t>
            </a:r>
            <a:r>
              <a:rPr lang="nl-NL" dirty="0"/>
              <a:t> = NULL, </a:t>
            </a:r>
            <a:r>
              <a:rPr lang="nl-NL" dirty="0" err="1"/>
              <a:t>angle</a:t>
            </a:r>
            <a:r>
              <a:rPr lang="nl-NL" dirty="0"/>
              <a:t> = 45,</a:t>
            </a:r>
          </a:p>
          <a:p>
            <a:r>
              <a:rPr lang="nl-NL" dirty="0"/>
              <a:t>        col = NULL, border = par("</a:t>
            </a:r>
            <a:r>
              <a:rPr lang="nl-NL" dirty="0" err="1"/>
              <a:t>fg</a:t>
            </a:r>
            <a:r>
              <a:rPr lang="nl-NL" dirty="0"/>
              <a:t>"),</a:t>
            </a:r>
          </a:p>
          <a:p>
            <a:r>
              <a:rPr lang="nl-NL" dirty="0"/>
              <a:t>        </a:t>
            </a:r>
            <a:r>
              <a:rPr lang="nl-NL" dirty="0" err="1"/>
              <a:t>main</a:t>
            </a:r>
            <a:r>
              <a:rPr lang="nl-NL" dirty="0"/>
              <a:t> = NULL, sub = NULL, </a:t>
            </a:r>
            <a:r>
              <a:rPr lang="nl-NL" dirty="0" err="1"/>
              <a:t>xlab</a:t>
            </a:r>
            <a:r>
              <a:rPr lang="nl-NL" dirty="0"/>
              <a:t> = NULL, </a:t>
            </a:r>
            <a:r>
              <a:rPr lang="nl-NL" dirty="0" err="1"/>
              <a:t>ylab</a:t>
            </a:r>
            <a:r>
              <a:rPr lang="nl-NL" dirty="0"/>
              <a:t> = NULL,</a:t>
            </a:r>
          </a:p>
          <a:p>
            <a:r>
              <a:rPr lang="nl-NL" dirty="0"/>
              <a:t>        </a:t>
            </a:r>
            <a:r>
              <a:rPr lang="nl-NL" dirty="0" err="1"/>
              <a:t>xlim</a:t>
            </a:r>
            <a:r>
              <a:rPr lang="nl-NL" dirty="0"/>
              <a:t> = NULL, </a:t>
            </a:r>
            <a:r>
              <a:rPr lang="nl-NL" dirty="0" err="1"/>
              <a:t>ylim</a:t>
            </a:r>
            <a:r>
              <a:rPr lang="nl-NL" dirty="0"/>
              <a:t> = NULL, </a:t>
            </a:r>
            <a:r>
              <a:rPr lang="nl-NL" dirty="0" err="1"/>
              <a:t>xpd</a:t>
            </a:r>
            <a:r>
              <a:rPr lang="nl-NL" dirty="0"/>
              <a:t> = TRUE, log = "",</a:t>
            </a:r>
          </a:p>
          <a:p>
            <a:r>
              <a:rPr lang="nl-NL" dirty="0"/>
              <a:t>        </a:t>
            </a:r>
            <a:r>
              <a:rPr lang="nl-NL" dirty="0" err="1"/>
              <a:t>axes</a:t>
            </a:r>
            <a:r>
              <a:rPr lang="nl-NL" dirty="0"/>
              <a:t> = TRUE, </a:t>
            </a:r>
            <a:r>
              <a:rPr lang="nl-NL" dirty="0" err="1"/>
              <a:t>axisnames</a:t>
            </a:r>
            <a:r>
              <a:rPr lang="nl-NL" dirty="0"/>
              <a:t> = TRUE,</a:t>
            </a:r>
          </a:p>
          <a:p>
            <a:r>
              <a:rPr lang="nl-NL" dirty="0"/>
              <a:t>        </a:t>
            </a:r>
            <a:r>
              <a:rPr lang="nl-NL" dirty="0" err="1"/>
              <a:t>cex.axis</a:t>
            </a:r>
            <a:r>
              <a:rPr lang="nl-NL" dirty="0"/>
              <a:t> = par("</a:t>
            </a:r>
            <a:r>
              <a:rPr lang="nl-NL" dirty="0" err="1"/>
              <a:t>cex.axis</a:t>
            </a:r>
            <a:r>
              <a:rPr lang="nl-NL" dirty="0"/>
              <a:t>"), </a:t>
            </a:r>
            <a:r>
              <a:rPr lang="nl-NL" dirty="0" err="1"/>
              <a:t>cex.names</a:t>
            </a:r>
            <a:r>
              <a:rPr lang="nl-NL" dirty="0"/>
              <a:t> = par("</a:t>
            </a:r>
            <a:r>
              <a:rPr lang="nl-NL" dirty="0" err="1"/>
              <a:t>cex.axis</a:t>
            </a:r>
            <a:r>
              <a:rPr lang="nl-NL" dirty="0"/>
              <a:t>"),</a:t>
            </a:r>
          </a:p>
          <a:p>
            <a:r>
              <a:rPr lang="nl-NL" dirty="0"/>
              <a:t>        </a:t>
            </a:r>
            <a:r>
              <a:rPr lang="nl-NL" dirty="0" err="1"/>
              <a:t>inside</a:t>
            </a:r>
            <a:r>
              <a:rPr lang="nl-NL" dirty="0"/>
              <a:t> = TRUE, plot = TRUE, </a:t>
            </a:r>
            <a:r>
              <a:rPr lang="nl-NL" dirty="0" err="1"/>
              <a:t>axis.lty</a:t>
            </a:r>
            <a:r>
              <a:rPr lang="nl-NL" dirty="0"/>
              <a:t> = 0, offset = 0,</a:t>
            </a:r>
          </a:p>
          <a:p>
            <a:r>
              <a:rPr lang="nl-NL" dirty="0"/>
              <a:t>        </a:t>
            </a:r>
            <a:r>
              <a:rPr lang="nl-NL" dirty="0" err="1"/>
              <a:t>add</a:t>
            </a:r>
            <a:r>
              <a:rPr lang="nl-NL" dirty="0"/>
              <a:t> = FALSE, </a:t>
            </a:r>
            <a:r>
              <a:rPr lang="nl-NL" dirty="0" err="1"/>
              <a:t>args.legend</a:t>
            </a:r>
            <a:r>
              <a:rPr lang="nl-NL" dirty="0"/>
              <a:t> = NULL, ...)</a:t>
            </a:r>
          </a:p>
        </p:txBody>
      </p:sp>
    </p:spTree>
    <p:extLst>
      <p:ext uri="{BB962C8B-B14F-4D97-AF65-F5344CB8AC3E}">
        <p14:creationId xmlns:p14="http://schemas.microsoft.com/office/powerpoint/2010/main" val="398275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1"/>
          <p:cNvGraphicFramePr>
            <a:graphicFrameLocks noGrp="1"/>
          </p:cNvGraphicFramePr>
          <p:nvPr>
            <p:extLst>
              <p:ext uri="{D42A27DB-BD31-4B8C-83A1-F6EECF244321}">
                <p14:modId xmlns:p14="http://schemas.microsoft.com/office/powerpoint/2010/main" val="1567926963"/>
              </p:ext>
            </p:extLst>
          </p:nvPr>
        </p:nvGraphicFramePr>
        <p:xfrm>
          <a:off x="729583" y="1006445"/>
          <a:ext cx="8214158" cy="5622781"/>
        </p:xfrm>
        <a:graphic>
          <a:graphicData uri="http://schemas.openxmlformats.org/drawingml/2006/table">
            <a:tbl>
              <a:tblPr/>
              <a:tblGrid>
                <a:gridCol w="1556685"/>
                <a:gridCol w="6657473"/>
              </a:tblGrid>
              <a:tr h="2479137">
                <a:tc>
                  <a:txBody>
                    <a:bodyPr/>
                    <a:lstStyle/>
                    <a:p>
                      <a:r>
                        <a:rPr lang="nl-NL" sz="2400" dirty="0" err="1"/>
                        <a:t>height</a:t>
                      </a:r>
                      <a:endParaRPr lang="nl-NL" sz="2400" dirty="0"/>
                    </a:p>
                  </a:txBody>
                  <a:tcPr marL="63063" marR="63063" marT="31531" marB="31531">
                    <a:lnL>
                      <a:noFill/>
                    </a:lnL>
                    <a:lnR>
                      <a:noFill/>
                    </a:lnR>
                    <a:lnT>
                      <a:noFill/>
                    </a:lnT>
                    <a:lnB>
                      <a:noFill/>
                    </a:lnB>
                  </a:tcPr>
                </a:tc>
                <a:tc>
                  <a:txBody>
                    <a:bodyPr/>
                    <a:lstStyle/>
                    <a:p>
                      <a:r>
                        <a:rPr lang="en-US" sz="1800" dirty="0"/>
                        <a:t>either a vector or matrix of values describing the bars which make up the plot. If height is a vector, the plot consists of a sequence of rectangular bars with heights given by the values in the vector. If height is a matrix and beside is FALSE then each bar of the plot corresponds to a column of height, with the values in the column giving the heights of stacked sub-bars making up the bar. If height is a matrix and beside is TRUE, then the values in each column are juxtaposed rather than stacked.</a:t>
                      </a:r>
                    </a:p>
                  </a:txBody>
                  <a:tcPr marL="63063" marR="63063" marT="31531" marB="31531">
                    <a:lnL>
                      <a:noFill/>
                    </a:lnL>
                    <a:lnR>
                      <a:noFill/>
                    </a:lnR>
                    <a:lnT>
                      <a:noFill/>
                    </a:lnT>
                    <a:lnB>
                      <a:noFill/>
                    </a:lnB>
                  </a:tcPr>
                </a:tc>
              </a:tr>
              <a:tr h="836419">
                <a:tc>
                  <a:txBody>
                    <a:bodyPr/>
                    <a:lstStyle/>
                    <a:p>
                      <a:r>
                        <a:rPr lang="nl-NL" sz="2400" dirty="0" err="1"/>
                        <a:t>width</a:t>
                      </a:r>
                      <a:endParaRPr lang="nl-NL" sz="2400" dirty="0"/>
                    </a:p>
                  </a:txBody>
                  <a:tcPr marL="63063" marR="63063" marT="31531" marB="31531">
                    <a:lnL>
                      <a:noFill/>
                    </a:lnL>
                    <a:lnR>
                      <a:noFill/>
                    </a:lnR>
                    <a:lnT>
                      <a:noFill/>
                    </a:lnT>
                    <a:lnB>
                      <a:noFill/>
                    </a:lnB>
                  </a:tcPr>
                </a:tc>
                <a:tc>
                  <a:txBody>
                    <a:bodyPr/>
                    <a:lstStyle/>
                    <a:p>
                      <a:r>
                        <a:rPr lang="en-US" sz="1800" dirty="0">
                          <a:solidFill>
                            <a:srgbClr val="0033CC"/>
                          </a:solidFill>
                        </a:rPr>
                        <a:t>optional</a:t>
                      </a:r>
                      <a:r>
                        <a:rPr lang="en-US" sz="1800" dirty="0"/>
                        <a:t> vector of bar widths. Re-cycled to length the number of bars drawn. Specifying a single value will have no visible effect unless </a:t>
                      </a:r>
                      <a:r>
                        <a:rPr lang="en-US" sz="1800" dirty="0" err="1"/>
                        <a:t>xlim</a:t>
                      </a:r>
                      <a:r>
                        <a:rPr lang="en-US" sz="1800" dirty="0"/>
                        <a:t> is specified.</a:t>
                      </a:r>
                    </a:p>
                  </a:txBody>
                  <a:tcPr marL="63063" marR="63063" marT="31531" marB="31531">
                    <a:lnL>
                      <a:noFill/>
                    </a:lnL>
                    <a:lnR>
                      <a:noFill/>
                    </a:lnR>
                    <a:lnT>
                      <a:noFill/>
                    </a:lnT>
                    <a:lnB>
                      <a:noFill/>
                    </a:lnB>
                  </a:tcPr>
                </a:tc>
              </a:tr>
              <a:tr h="2239221">
                <a:tc>
                  <a:txBody>
                    <a:bodyPr/>
                    <a:lstStyle/>
                    <a:p>
                      <a:r>
                        <a:rPr lang="nl-NL" sz="2400" dirty="0" err="1" smtClean="0"/>
                        <a:t>space</a:t>
                      </a:r>
                      <a:endParaRPr lang="nl-NL" sz="2400" dirty="0"/>
                    </a:p>
                  </a:txBody>
                  <a:tcPr marL="63063" marR="63063" marT="31531" marB="31531">
                    <a:lnL>
                      <a:noFill/>
                    </a:lnL>
                    <a:lnR>
                      <a:noFill/>
                    </a:lnR>
                    <a:lnT>
                      <a:noFill/>
                    </a:lnT>
                    <a:lnB>
                      <a:noFill/>
                    </a:lnB>
                  </a:tcPr>
                </a:tc>
                <a:tc>
                  <a:txBody>
                    <a:bodyPr/>
                    <a:lstStyle/>
                    <a:p>
                      <a:r>
                        <a:rPr lang="en-US" sz="1800" dirty="0"/>
                        <a:t>the amount of space (as a fraction of the average bar width) left before each bar. May be given as a single number or one number per bar. If height is a matrix and beside is TRUE, space may be specified by two numbers, where the first is the space between bars in the same group, and the second the space between the groups. If not given explicitly, </a:t>
                      </a:r>
                      <a:r>
                        <a:rPr lang="en-US" sz="1800" dirty="0">
                          <a:solidFill>
                            <a:srgbClr val="0033CC"/>
                          </a:solidFill>
                        </a:rPr>
                        <a:t>it defaults to c(0,1) if height is a matrix and beside is TRUE, and to 0.2 otherwise</a:t>
                      </a:r>
                      <a:r>
                        <a:rPr lang="en-US" sz="1800" dirty="0" smtClean="0">
                          <a:solidFill>
                            <a:srgbClr val="0033CC"/>
                          </a:solidFill>
                        </a:rPr>
                        <a:t>.</a:t>
                      </a:r>
                    </a:p>
                    <a:p>
                      <a:endParaRPr lang="en-US" sz="1800" dirty="0">
                        <a:solidFill>
                          <a:srgbClr val="0033CC"/>
                        </a:solidFill>
                      </a:endParaRPr>
                    </a:p>
                  </a:txBody>
                  <a:tcPr marL="63063" marR="63063" marT="31531" marB="31531">
                    <a:lnL>
                      <a:noFill/>
                    </a:lnL>
                    <a:lnR>
                      <a:noFill/>
                    </a:lnR>
                    <a:lnT>
                      <a:noFill/>
                    </a:lnT>
                    <a:lnB>
                      <a:noFill/>
                    </a:lnB>
                  </a:tcPr>
                </a:tc>
              </a:tr>
            </a:tbl>
          </a:graphicData>
        </a:graphic>
      </p:graphicFrame>
      <p:sp>
        <p:nvSpPr>
          <p:cNvPr id="3" name="Rectangle 1"/>
          <p:cNvSpPr>
            <a:spLocks noChangeArrowheads="1"/>
          </p:cNvSpPr>
          <p:nvPr/>
        </p:nvSpPr>
        <p:spPr bwMode="auto">
          <a:xfrm>
            <a:off x="729583" y="219655"/>
            <a:ext cx="10276196"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1"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Arguments</a:t>
            </a:r>
            <a:r>
              <a:rPr kumimoji="0" lang="nl-NL" altLang="nl-NL" sz="1600" b="1"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(29 stuks, waarvan we hier de eerste drie bekijken, we hoeven ze niet 		</a:t>
            </a:r>
            <a:r>
              <a:rPr kumimoji="0" lang="nl-NL" altLang="nl-NL" sz="1600" b="1" i="0" u="none" strike="noStrike" cap="none" normalizeH="0" dirty="0" smtClean="0">
                <a:ln>
                  <a:noFill/>
                </a:ln>
                <a:solidFill>
                  <a:srgbClr val="666666"/>
                </a:solidFill>
                <a:effectLst/>
                <a:latin typeface="Courier New" panose="02070309020205020404" pitchFamily="49" charset="0"/>
                <a:cs typeface="Courier New" panose="02070309020205020404" pitchFamily="49" charset="0"/>
              </a:rPr>
              <a:t>     a</a:t>
            </a:r>
            <a:r>
              <a:rPr kumimoji="0" lang="nl-NL" altLang="nl-NL" sz="1600" b="1"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llemaal iedere keer te gebruiken)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638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53452" y="410762"/>
            <a:ext cx="6096000" cy="830997"/>
          </a:xfrm>
          <a:prstGeom prst="rect">
            <a:avLst/>
          </a:prstGeom>
        </p:spPr>
        <p:txBody>
          <a:bodyPr>
            <a:spAutoFit/>
          </a:bodyPr>
          <a:lstStyle/>
          <a:p>
            <a:r>
              <a:rPr lang="nl-NL" sz="2400" dirty="0"/>
              <a:t>&gt;</a:t>
            </a:r>
            <a:r>
              <a:rPr lang="nl-NL" dirty="0"/>
              <a:t> </a:t>
            </a:r>
            <a:r>
              <a:rPr lang="nl-NL" sz="2400" dirty="0">
                <a:solidFill>
                  <a:srgbClr val="FF0000"/>
                </a:solidFill>
              </a:rPr>
              <a:t>cijfers&lt;-c(7,7,8,9,6,4,6,7,8,5,4)</a:t>
            </a:r>
          </a:p>
          <a:p>
            <a:r>
              <a:rPr lang="nl-NL" sz="2400" dirty="0"/>
              <a:t>&gt;</a:t>
            </a:r>
            <a:r>
              <a:rPr lang="nl-NL" sz="2400" dirty="0">
                <a:solidFill>
                  <a:srgbClr val="FF0000"/>
                </a:solidFill>
              </a:rPr>
              <a:t> </a:t>
            </a:r>
            <a:r>
              <a:rPr lang="nl-NL" sz="2400" dirty="0" err="1">
                <a:solidFill>
                  <a:srgbClr val="FF0000"/>
                </a:solidFill>
              </a:rPr>
              <a:t>barplot</a:t>
            </a:r>
            <a:r>
              <a:rPr lang="nl-NL" sz="2400" dirty="0">
                <a:solidFill>
                  <a:srgbClr val="FF0000"/>
                </a:solidFill>
              </a:rPr>
              <a:t>(cijfers)</a:t>
            </a:r>
          </a:p>
        </p:txBody>
      </p:sp>
      <p:pic>
        <p:nvPicPr>
          <p:cNvPr id="3" name="Afbeelding 2"/>
          <p:cNvPicPr>
            <a:picLocks noChangeAspect="1"/>
          </p:cNvPicPr>
          <p:nvPr/>
        </p:nvPicPr>
        <p:blipFill>
          <a:blip r:embed="rId2"/>
          <a:stretch>
            <a:fillRect/>
          </a:stretch>
        </p:blipFill>
        <p:spPr>
          <a:xfrm>
            <a:off x="5790447" y="1321970"/>
            <a:ext cx="5390900" cy="5382878"/>
          </a:xfrm>
          <a:prstGeom prst="rect">
            <a:avLst/>
          </a:prstGeom>
        </p:spPr>
      </p:pic>
    </p:spTree>
    <p:extLst>
      <p:ext uri="{BB962C8B-B14F-4D97-AF65-F5344CB8AC3E}">
        <p14:creationId xmlns:p14="http://schemas.microsoft.com/office/powerpoint/2010/main" val="169033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417095" y="123599"/>
            <a:ext cx="8021052" cy="1323439"/>
          </a:xfrm>
          <a:prstGeom prst="rect">
            <a:avLst/>
          </a:prstGeom>
        </p:spPr>
        <p:txBody>
          <a:bodyPr wrap="square">
            <a:spAutoFit/>
          </a:bodyPr>
          <a:lstStyle/>
          <a:p>
            <a:r>
              <a:rPr lang="nl-NL" sz="2000" dirty="0"/>
              <a:t>&gt; </a:t>
            </a:r>
            <a:r>
              <a:rPr lang="nl-NL" sz="2000" dirty="0">
                <a:solidFill>
                  <a:srgbClr val="FF0000"/>
                </a:solidFill>
              </a:rPr>
              <a:t>resultaat&lt;-c(7,5,8,9,6,4)</a:t>
            </a:r>
          </a:p>
          <a:p>
            <a:r>
              <a:rPr lang="nl-NL" sz="2000" dirty="0"/>
              <a:t>&gt;</a:t>
            </a:r>
            <a:r>
              <a:rPr lang="nl-NL" sz="2000" dirty="0">
                <a:solidFill>
                  <a:srgbClr val="FF0000"/>
                </a:solidFill>
              </a:rPr>
              <a:t> </a:t>
            </a:r>
            <a:r>
              <a:rPr lang="nl-NL" sz="2000" dirty="0" err="1">
                <a:solidFill>
                  <a:srgbClr val="FF0000"/>
                </a:solidFill>
              </a:rPr>
              <a:t>names</a:t>
            </a:r>
            <a:r>
              <a:rPr lang="nl-NL" sz="2000" dirty="0">
                <a:solidFill>
                  <a:srgbClr val="FF0000"/>
                </a:solidFill>
              </a:rPr>
              <a:t>(resultaat)&lt;-c("Marc","Piet","</a:t>
            </a:r>
            <a:r>
              <a:rPr lang="nl-NL" sz="2000" dirty="0" err="1">
                <a:solidFill>
                  <a:srgbClr val="FF0000"/>
                </a:solidFill>
              </a:rPr>
              <a:t>Maike</a:t>
            </a:r>
            <a:r>
              <a:rPr lang="nl-NL" sz="2000" dirty="0">
                <a:solidFill>
                  <a:srgbClr val="FF0000"/>
                </a:solidFill>
              </a:rPr>
              <a:t>","</a:t>
            </a:r>
            <a:r>
              <a:rPr lang="nl-NL" sz="2000" dirty="0" err="1">
                <a:solidFill>
                  <a:srgbClr val="FF0000"/>
                </a:solidFill>
              </a:rPr>
              <a:t>Jos","Klaas","Mieke</a:t>
            </a:r>
            <a:r>
              <a:rPr lang="nl-NL" sz="2000" dirty="0">
                <a:solidFill>
                  <a:srgbClr val="FF0000"/>
                </a:solidFill>
              </a:rPr>
              <a:t>")</a:t>
            </a:r>
          </a:p>
          <a:p>
            <a:r>
              <a:rPr lang="nl-NL" sz="2000" dirty="0"/>
              <a:t>&gt;</a:t>
            </a:r>
            <a:r>
              <a:rPr lang="nl-NL" sz="2000" dirty="0">
                <a:solidFill>
                  <a:srgbClr val="FF0000"/>
                </a:solidFill>
              </a:rPr>
              <a:t> </a:t>
            </a:r>
            <a:r>
              <a:rPr lang="nl-NL" sz="2000" dirty="0" err="1">
                <a:solidFill>
                  <a:srgbClr val="FF0000"/>
                </a:solidFill>
              </a:rPr>
              <a:t>barplot</a:t>
            </a:r>
            <a:r>
              <a:rPr lang="nl-NL" sz="2000" dirty="0">
                <a:solidFill>
                  <a:srgbClr val="FF0000"/>
                </a:solidFill>
              </a:rPr>
              <a:t>(resultaat)</a:t>
            </a:r>
          </a:p>
          <a:p>
            <a:r>
              <a:rPr lang="nl-NL" sz="2000" dirty="0"/>
              <a:t>&gt; </a:t>
            </a:r>
          </a:p>
        </p:txBody>
      </p:sp>
      <p:pic>
        <p:nvPicPr>
          <p:cNvPr id="3" name="Afbeelding 2"/>
          <p:cNvPicPr>
            <a:picLocks noChangeAspect="1"/>
          </p:cNvPicPr>
          <p:nvPr/>
        </p:nvPicPr>
        <p:blipFill>
          <a:blip r:embed="rId2"/>
          <a:stretch>
            <a:fillRect/>
          </a:stretch>
        </p:blipFill>
        <p:spPr>
          <a:xfrm>
            <a:off x="4884822" y="1051349"/>
            <a:ext cx="5635026" cy="5629424"/>
          </a:xfrm>
          <a:prstGeom prst="rect">
            <a:avLst/>
          </a:prstGeom>
        </p:spPr>
      </p:pic>
    </p:spTree>
    <p:extLst>
      <p:ext uri="{BB962C8B-B14F-4D97-AF65-F5344CB8AC3E}">
        <p14:creationId xmlns:p14="http://schemas.microsoft.com/office/powerpoint/2010/main" val="8032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3138" y="641684"/>
            <a:ext cx="10515600" cy="1074821"/>
          </a:xfrm>
        </p:spPr>
        <p:txBody>
          <a:bodyPr>
            <a:normAutofit fontScale="90000"/>
          </a:bodyPr>
          <a:lstStyle/>
          <a:p>
            <a:pPr lvl="0">
              <a:lnSpc>
                <a:spcPct val="100000"/>
              </a:lnSpc>
              <a:spcBef>
                <a:spcPts val="0"/>
              </a:spcBef>
            </a:pPr>
            <a:r>
              <a:rPr lang="nl-NL" sz="3100" dirty="0">
                <a:solidFill>
                  <a:prstClr val="black"/>
                </a:solidFill>
                <a:latin typeface="Calibri" panose="020F0502020204030204"/>
              </a:rPr>
              <a:t>&gt;</a:t>
            </a:r>
            <a:r>
              <a:rPr lang="nl-NL" sz="3100" dirty="0">
                <a:solidFill>
                  <a:srgbClr val="FF0000"/>
                </a:solidFill>
                <a:latin typeface="Calibri" panose="020F0502020204030204"/>
              </a:rPr>
              <a:t>?</a:t>
            </a:r>
            <a:r>
              <a:rPr lang="nl-NL" sz="3100" dirty="0" err="1" smtClean="0">
                <a:solidFill>
                  <a:srgbClr val="FF0000"/>
                </a:solidFill>
                <a:latin typeface="Calibri" panose="020F0502020204030204"/>
              </a:rPr>
              <a:t>barplot</a:t>
            </a:r>
            <a:r>
              <a:rPr lang="nl-NL" sz="3100" dirty="0" smtClean="0">
                <a:solidFill>
                  <a:srgbClr val="FF0000"/>
                </a:solidFill>
                <a:latin typeface="Calibri" panose="020F0502020204030204"/>
              </a:rPr>
              <a:t>               </a:t>
            </a:r>
            <a:r>
              <a:rPr lang="nl-NL" sz="3100" dirty="0" smtClean="0">
                <a:latin typeface="Calibri" panose="020F0502020204030204"/>
              </a:rPr>
              <a:t># We kunnen ook een</a:t>
            </a:r>
            <a:r>
              <a:rPr lang="nl-NL" sz="3100" dirty="0" smtClean="0">
                <a:solidFill>
                  <a:prstClr val="black"/>
                </a:solidFill>
                <a:latin typeface="Calibri" panose="020F0502020204030204"/>
              </a:rPr>
              <a:t> voorbeeld in R plakken om te kijken wat we krijgen. Gebruik het script van </a:t>
            </a:r>
            <a:r>
              <a:rPr lang="nl-NL" sz="3100" dirty="0" smtClean="0">
                <a:solidFill>
                  <a:srgbClr val="FF0000"/>
                </a:solidFill>
                <a:latin typeface="Calibri" panose="020F0502020204030204"/>
              </a:rPr>
              <a:t># </a:t>
            </a:r>
            <a:r>
              <a:rPr lang="nl-NL" sz="3100" dirty="0" err="1">
                <a:solidFill>
                  <a:srgbClr val="FF0000"/>
                </a:solidFill>
                <a:latin typeface="Calibri" panose="020F0502020204030204"/>
              </a:rPr>
              <a:t>args.legend</a:t>
            </a:r>
            <a:r>
              <a:rPr lang="nl-NL" sz="2400" dirty="0">
                <a:solidFill>
                  <a:prstClr val="black"/>
                </a:solidFill>
                <a:latin typeface="Calibri" panose="020F0502020204030204"/>
              </a:rPr>
              <a:t/>
            </a:r>
            <a:br>
              <a:rPr lang="nl-NL" sz="2400" dirty="0">
                <a:solidFill>
                  <a:prstClr val="black"/>
                </a:solidFill>
                <a:latin typeface="Calibri" panose="020F0502020204030204"/>
              </a:rPr>
            </a:br>
            <a:r>
              <a:rPr lang="nl-NL" sz="3100" dirty="0" smtClean="0">
                <a:solidFill>
                  <a:prstClr val="black"/>
                </a:solidFill>
                <a:latin typeface="Calibri" panose="020F0502020204030204"/>
              </a:rPr>
              <a:t/>
            </a:r>
            <a:br>
              <a:rPr lang="nl-NL" sz="3100" dirty="0" smtClean="0">
                <a:solidFill>
                  <a:prstClr val="black"/>
                </a:solidFill>
                <a:latin typeface="Calibri" panose="020F0502020204030204"/>
              </a:rPr>
            </a:br>
            <a:r>
              <a:rPr lang="nl-NL" sz="3100" dirty="0" smtClean="0">
                <a:solidFill>
                  <a:prstClr val="black"/>
                </a:solidFill>
                <a:latin typeface="Calibri" panose="020F0502020204030204"/>
              </a:rPr>
              <a:t>  </a:t>
            </a:r>
            <a:endParaRPr lang="nl-NL" sz="3200" dirty="0"/>
          </a:p>
        </p:txBody>
      </p:sp>
      <p:pic>
        <p:nvPicPr>
          <p:cNvPr id="5" name="Tijdelijke aanduiding voor inhoud 4"/>
          <p:cNvPicPr>
            <a:picLocks noGrp="1" noChangeAspect="1"/>
          </p:cNvPicPr>
          <p:nvPr>
            <p:ph sz="half" idx="1"/>
          </p:nvPr>
        </p:nvPicPr>
        <p:blipFill>
          <a:blip r:embed="rId2"/>
          <a:stretch>
            <a:fillRect/>
          </a:stretch>
        </p:blipFill>
        <p:spPr>
          <a:xfrm>
            <a:off x="232613" y="1716505"/>
            <a:ext cx="6761746" cy="4684295"/>
          </a:xfrm>
          <a:prstGeom prst="rect">
            <a:avLst/>
          </a:prstGeom>
        </p:spPr>
      </p:pic>
      <p:pic>
        <p:nvPicPr>
          <p:cNvPr id="6" name="Tijdelijke aanduiding voor inhoud 5"/>
          <p:cNvPicPr>
            <a:picLocks noGrp="1" noChangeAspect="1"/>
          </p:cNvPicPr>
          <p:nvPr>
            <p:ph sz="half" idx="2"/>
          </p:nvPr>
        </p:nvPicPr>
        <p:blipFill>
          <a:blip r:embed="rId3"/>
          <a:stretch>
            <a:fillRect/>
          </a:stretch>
        </p:blipFill>
        <p:spPr>
          <a:xfrm>
            <a:off x="7363299" y="1636295"/>
            <a:ext cx="4676301" cy="4940969"/>
          </a:xfrm>
          <a:prstGeom prst="rect">
            <a:avLst/>
          </a:prstGeom>
        </p:spPr>
      </p:pic>
    </p:spTree>
    <p:extLst>
      <p:ext uri="{BB962C8B-B14F-4D97-AF65-F5344CB8AC3E}">
        <p14:creationId xmlns:p14="http://schemas.microsoft.com/office/powerpoint/2010/main" val="2276428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3295" y="228767"/>
            <a:ext cx="10515600" cy="597401"/>
          </a:xfrm>
        </p:spPr>
        <p:txBody>
          <a:bodyPr>
            <a:normAutofit/>
          </a:bodyPr>
          <a:lstStyle/>
          <a:p>
            <a:r>
              <a:rPr lang="nl-NL" sz="3200" b="1" dirty="0" smtClean="0"/>
              <a:t>Andere waarden ingevuld.</a:t>
            </a:r>
            <a:endParaRPr lang="nl-NL" sz="3200" b="1" dirty="0"/>
          </a:p>
        </p:txBody>
      </p:sp>
      <p:sp>
        <p:nvSpPr>
          <p:cNvPr id="3" name="Tijdelijke aanduiding voor inhoud 2"/>
          <p:cNvSpPr>
            <a:spLocks noGrp="1"/>
          </p:cNvSpPr>
          <p:nvPr>
            <p:ph sz="half" idx="1"/>
          </p:nvPr>
        </p:nvSpPr>
        <p:spPr>
          <a:xfrm>
            <a:off x="653716" y="1950787"/>
            <a:ext cx="6336632" cy="4351338"/>
          </a:xfrm>
        </p:spPr>
        <p:txBody>
          <a:bodyPr>
            <a:normAutofit/>
          </a:bodyPr>
          <a:lstStyle/>
          <a:p>
            <a:pPr marL="0" indent="0">
              <a:buNone/>
            </a:pPr>
            <a:r>
              <a:rPr lang="nl-NL" dirty="0" smtClean="0"/>
              <a:t># </a:t>
            </a:r>
            <a:r>
              <a:rPr lang="nl-NL" dirty="0" err="1" smtClean="0"/>
              <a:t>args.legend</a:t>
            </a:r>
            <a:endParaRPr lang="nl-NL" dirty="0" smtClean="0"/>
          </a:p>
          <a:p>
            <a:pPr marL="0" indent="0">
              <a:buNone/>
            </a:pPr>
            <a:r>
              <a:rPr lang="nl-NL" sz="2600" dirty="0" err="1" smtClean="0"/>
              <a:t>barplot</a:t>
            </a:r>
            <a:r>
              <a:rPr lang="nl-NL" sz="2600" dirty="0" smtClean="0"/>
              <a:t>(</a:t>
            </a:r>
            <a:r>
              <a:rPr lang="nl-NL" sz="2600" dirty="0" err="1" smtClean="0"/>
              <a:t>height</a:t>
            </a:r>
            <a:r>
              <a:rPr lang="nl-NL" sz="2600" dirty="0" smtClean="0"/>
              <a:t> = </a:t>
            </a:r>
            <a:r>
              <a:rPr lang="nl-NL" sz="2400" dirty="0" err="1" smtClean="0"/>
              <a:t>cbind</a:t>
            </a:r>
            <a:r>
              <a:rPr lang="nl-NL" sz="2400" dirty="0" smtClean="0"/>
              <a:t>(x</a:t>
            </a:r>
            <a:r>
              <a:rPr lang="nl-NL" sz="2600" dirty="0" smtClean="0"/>
              <a:t> = c(40, 91) / 40 * 100,</a:t>
            </a:r>
          </a:p>
          <a:p>
            <a:pPr marL="0" indent="0">
              <a:buNone/>
            </a:pPr>
            <a:r>
              <a:rPr lang="nl-NL" sz="2600" dirty="0" smtClean="0"/>
              <a:t>                       y = c(40, 200) / 40 * 100,</a:t>
            </a:r>
          </a:p>
          <a:p>
            <a:pPr marL="0" indent="0">
              <a:buNone/>
            </a:pPr>
            <a:r>
              <a:rPr lang="nl-NL" sz="2600" dirty="0" smtClean="0"/>
              <a:t>                       </a:t>
            </a:r>
            <a:r>
              <a:rPr lang="nl-NL" sz="2600" dirty="0" err="1" smtClean="0"/>
              <a:t>z</a:t>
            </a:r>
            <a:r>
              <a:rPr lang="nl-NL" sz="2600" dirty="0" smtClean="0"/>
              <a:t> = c(40, 17) / 40 * 100),</a:t>
            </a:r>
          </a:p>
          <a:p>
            <a:pPr marL="0" indent="0">
              <a:buNone/>
            </a:pPr>
            <a:r>
              <a:rPr lang="nl-NL" sz="2600" dirty="0" smtClean="0"/>
              <a:t>        </a:t>
            </a:r>
            <a:r>
              <a:rPr lang="nl-NL" sz="2600" dirty="0" err="1" smtClean="0"/>
              <a:t>beside</a:t>
            </a:r>
            <a:r>
              <a:rPr lang="nl-NL" sz="2600" dirty="0" smtClean="0"/>
              <a:t> = FALSE,</a:t>
            </a:r>
          </a:p>
          <a:p>
            <a:pPr marL="0" indent="0">
              <a:buNone/>
            </a:pPr>
            <a:r>
              <a:rPr lang="nl-NL" sz="2600" dirty="0" smtClean="0"/>
              <a:t>        </a:t>
            </a:r>
            <a:r>
              <a:rPr lang="nl-NL" sz="2600" dirty="0" err="1" smtClean="0"/>
              <a:t>width</a:t>
            </a:r>
            <a:r>
              <a:rPr lang="nl-NL" sz="2600" dirty="0" smtClean="0"/>
              <a:t> = c(40, 40, 40),</a:t>
            </a:r>
          </a:p>
          <a:p>
            <a:pPr marL="0" indent="0">
              <a:buNone/>
            </a:pPr>
            <a:r>
              <a:rPr lang="nl-NL" sz="2600" dirty="0" smtClean="0"/>
              <a:t>        col = c(3,4),</a:t>
            </a:r>
          </a:p>
          <a:p>
            <a:pPr marL="0" indent="0">
              <a:buNone/>
            </a:pPr>
            <a:r>
              <a:rPr lang="nl-NL" sz="2600" dirty="0" smtClean="0"/>
              <a:t>        </a:t>
            </a:r>
            <a:r>
              <a:rPr lang="nl-NL" sz="2600" dirty="0" err="1" smtClean="0"/>
              <a:t>legend.text</a:t>
            </a:r>
            <a:r>
              <a:rPr lang="nl-NL" sz="2600" dirty="0" smtClean="0"/>
              <a:t> = c("aap", "noot"),</a:t>
            </a:r>
          </a:p>
          <a:p>
            <a:pPr marL="0" indent="0">
              <a:buNone/>
            </a:pPr>
            <a:r>
              <a:rPr lang="nl-NL" sz="2600" dirty="0" smtClean="0"/>
              <a:t>        </a:t>
            </a:r>
            <a:r>
              <a:rPr lang="nl-NL" sz="2600" dirty="0" err="1" smtClean="0"/>
              <a:t>args.legend</a:t>
            </a:r>
            <a:r>
              <a:rPr lang="nl-NL" sz="2600" dirty="0" smtClean="0"/>
              <a:t> = list(x = "</a:t>
            </a:r>
            <a:r>
              <a:rPr lang="nl-NL" sz="2600" dirty="0" err="1" smtClean="0"/>
              <a:t>topleft</a:t>
            </a:r>
            <a:r>
              <a:rPr lang="nl-NL" sz="2600" dirty="0" smtClean="0"/>
              <a:t>"))</a:t>
            </a:r>
            <a:endParaRPr lang="nl-NL" sz="2600" dirty="0"/>
          </a:p>
        </p:txBody>
      </p:sp>
      <p:pic>
        <p:nvPicPr>
          <p:cNvPr id="5" name="Tijdelijke aanduiding voor inhoud 4"/>
          <p:cNvPicPr>
            <a:picLocks noGrp="1" noChangeAspect="1"/>
          </p:cNvPicPr>
          <p:nvPr>
            <p:ph sz="half" idx="2"/>
          </p:nvPr>
        </p:nvPicPr>
        <p:blipFill>
          <a:blip r:embed="rId2"/>
          <a:stretch>
            <a:fillRect/>
          </a:stretch>
        </p:blipFill>
        <p:spPr>
          <a:xfrm>
            <a:off x="7124632" y="1825625"/>
            <a:ext cx="4734619" cy="4727575"/>
          </a:xfrm>
          <a:prstGeom prst="rect">
            <a:avLst/>
          </a:prstGeom>
        </p:spPr>
      </p:pic>
    </p:spTree>
    <p:extLst>
      <p:ext uri="{BB962C8B-B14F-4D97-AF65-F5344CB8AC3E}">
        <p14:creationId xmlns:p14="http://schemas.microsoft.com/office/powerpoint/2010/main" val="8584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1842" y="236790"/>
            <a:ext cx="10515600" cy="629486"/>
          </a:xfrm>
        </p:spPr>
        <p:txBody>
          <a:bodyPr>
            <a:normAutofit/>
          </a:bodyPr>
          <a:lstStyle/>
          <a:p>
            <a:r>
              <a:rPr lang="nl-NL" sz="3200" b="1" dirty="0">
                <a:solidFill>
                  <a:prstClr val="black"/>
                </a:solidFill>
              </a:rPr>
              <a:t>Andere waarden ingevuld.</a:t>
            </a:r>
            <a:endParaRPr lang="nl-NL" sz="3200" dirty="0"/>
          </a:p>
        </p:txBody>
      </p:sp>
      <p:sp>
        <p:nvSpPr>
          <p:cNvPr id="3" name="Tijdelijke aanduiding voor inhoud 2"/>
          <p:cNvSpPr>
            <a:spLocks noGrp="1"/>
          </p:cNvSpPr>
          <p:nvPr>
            <p:ph sz="half" idx="1"/>
          </p:nvPr>
        </p:nvSpPr>
        <p:spPr>
          <a:xfrm>
            <a:off x="112294" y="1456656"/>
            <a:ext cx="6898105" cy="4912060"/>
          </a:xfrm>
        </p:spPr>
        <p:txBody>
          <a:bodyPr>
            <a:normAutofit/>
          </a:bodyPr>
          <a:lstStyle/>
          <a:p>
            <a:pPr marL="0" indent="0">
              <a:buNone/>
            </a:pPr>
            <a:r>
              <a:rPr lang="nl-NL" dirty="0" smtClean="0"/>
              <a:t># </a:t>
            </a:r>
            <a:r>
              <a:rPr lang="nl-NL" dirty="0" err="1" smtClean="0"/>
              <a:t>args.legend</a:t>
            </a:r>
            <a:endParaRPr lang="nl-NL" dirty="0" smtClean="0"/>
          </a:p>
          <a:p>
            <a:pPr marL="0" indent="0">
              <a:buNone/>
            </a:pPr>
            <a:r>
              <a:rPr lang="nl-NL" dirty="0" err="1" smtClean="0"/>
              <a:t>barplot</a:t>
            </a:r>
            <a:r>
              <a:rPr lang="nl-NL" dirty="0" smtClean="0"/>
              <a:t>(</a:t>
            </a:r>
            <a:r>
              <a:rPr lang="nl-NL" dirty="0" err="1" smtClean="0"/>
              <a:t>height</a:t>
            </a:r>
            <a:r>
              <a:rPr lang="nl-NL" dirty="0" smtClean="0"/>
              <a:t> = </a:t>
            </a:r>
            <a:r>
              <a:rPr lang="nl-NL" dirty="0" err="1" smtClean="0"/>
              <a:t>cbind</a:t>
            </a:r>
            <a:r>
              <a:rPr lang="nl-NL" dirty="0" smtClean="0"/>
              <a:t>(x = c(40, 91) / 40 * 100,</a:t>
            </a:r>
          </a:p>
          <a:p>
            <a:pPr marL="0" indent="0">
              <a:buNone/>
            </a:pPr>
            <a:r>
              <a:rPr lang="nl-NL" dirty="0" smtClean="0"/>
              <a:t>                       y = c(40, 200) / 40 * 100,</a:t>
            </a:r>
          </a:p>
          <a:p>
            <a:pPr marL="0" indent="0">
              <a:buNone/>
            </a:pPr>
            <a:r>
              <a:rPr lang="nl-NL" dirty="0" smtClean="0"/>
              <a:t>                       </a:t>
            </a:r>
            <a:r>
              <a:rPr lang="nl-NL" dirty="0" err="1" smtClean="0"/>
              <a:t>z</a:t>
            </a:r>
            <a:r>
              <a:rPr lang="nl-NL" dirty="0" smtClean="0"/>
              <a:t> = c(40, 17) / 40 * 100),</a:t>
            </a:r>
          </a:p>
          <a:p>
            <a:pPr marL="0" indent="0">
              <a:buNone/>
            </a:pPr>
            <a:r>
              <a:rPr lang="nl-NL" dirty="0" smtClean="0"/>
              <a:t>        </a:t>
            </a:r>
            <a:r>
              <a:rPr lang="nl-NL" dirty="0" err="1" smtClean="0"/>
              <a:t>beside</a:t>
            </a:r>
            <a:r>
              <a:rPr lang="nl-NL" dirty="0" smtClean="0"/>
              <a:t> = FALSE,</a:t>
            </a:r>
          </a:p>
          <a:p>
            <a:pPr marL="0" indent="0">
              <a:buNone/>
            </a:pPr>
            <a:r>
              <a:rPr lang="nl-NL" dirty="0" smtClean="0"/>
              <a:t>        </a:t>
            </a:r>
            <a:r>
              <a:rPr lang="nl-NL" dirty="0" err="1" smtClean="0"/>
              <a:t>width</a:t>
            </a:r>
            <a:r>
              <a:rPr lang="nl-NL" dirty="0" smtClean="0"/>
              <a:t> = c(20, 20, 20),</a:t>
            </a:r>
          </a:p>
          <a:p>
            <a:pPr marL="0" indent="0">
              <a:buNone/>
            </a:pPr>
            <a:r>
              <a:rPr lang="nl-NL" dirty="0" smtClean="0"/>
              <a:t>        col = c(5,6),</a:t>
            </a:r>
          </a:p>
          <a:p>
            <a:pPr marL="0" indent="0">
              <a:buNone/>
            </a:pPr>
            <a:r>
              <a:rPr lang="nl-NL" dirty="0" smtClean="0"/>
              <a:t>        </a:t>
            </a:r>
            <a:r>
              <a:rPr lang="nl-NL" dirty="0" err="1" smtClean="0"/>
              <a:t>legend.text</a:t>
            </a:r>
            <a:r>
              <a:rPr lang="nl-NL" dirty="0" smtClean="0"/>
              <a:t> = c("aap", "noot"),</a:t>
            </a:r>
          </a:p>
          <a:p>
            <a:pPr marL="0" indent="0">
              <a:buNone/>
            </a:pPr>
            <a:r>
              <a:rPr lang="nl-NL" dirty="0" smtClean="0"/>
              <a:t>        </a:t>
            </a:r>
            <a:r>
              <a:rPr lang="nl-NL" dirty="0" err="1" smtClean="0"/>
              <a:t>args.legend</a:t>
            </a:r>
            <a:r>
              <a:rPr lang="nl-NL" dirty="0" smtClean="0"/>
              <a:t> = list(x = "topright")</a:t>
            </a:r>
            <a:endParaRPr lang="nl-NL" dirty="0"/>
          </a:p>
        </p:txBody>
      </p:sp>
      <p:pic>
        <p:nvPicPr>
          <p:cNvPr id="5" name="Tijdelijke aanduiding voor inhoud 4"/>
          <p:cNvPicPr>
            <a:picLocks noGrp="1" noChangeAspect="1"/>
          </p:cNvPicPr>
          <p:nvPr>
            <p:ph sz="half" idx="2"/>
          </p:nvPr>
        </p:nvPicPr>
        <p:blipFill>
          <a:blip r:embed="rId2"/>
          <a:stretch>
            <a:fillRect/>
          </a:stretch>
        </p:blipFill>
        <p:spPr>
          <a:xfrm>
            <a:off x="7173636" y="1945440"/>
            <a:ext cx="4357822" cy="4351338"/>
          </a:xfrm>
          <a:prstGeom prst="rect">
            <a:avLst/>
          </a:prstGeom>
        </p:spPr>
      </p:pic>
    </p:spTree>
    <p:extLst>
      <p:ext uri="{BB962C8B-B14F-4D97-AF65-F5344CB8AC3E}">
        <p14:creationId xmlns:p14="http://schemas.microsoft.com/office/powerpoint/2010/main" val="3989229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2229852" y="2253301"/>
            <a:ext cx="10888579" cy="2487141"/>
          </a:xfrm>
          <a:prstGeom prst="rect">
            <a:avLst/>
          </a:prstGeom>
        </p:spPr>
      </p:pic>
      <p:sp>
        <p:nvSpPr>
          <p:cNvPr id="5" name="Tijdelijke aanduiding voor inhoud 4"/>
          <p:cNvSpPr>
            <a:spLocks noGrp="1"/>
          </p:cNvSpPr>
          <p:nvPr>
            <p:ph idx="1"/>
          </p:nvPr>
        </p:nvSpPr>
        <p:spPr/>
        <p:txBody>
          <a:bodyPr/>
          <a:lstStyle/>
          <a:p>
            <a:pPr marL="0" indent="0">
              <a:buNone/>
            </a:pPr>
            <a:r>
              <a:rPr lang="nl-NL" dirty="0" smtClean="0"/>
              <a:t>  </a:t>
            </a:r>
            <a:endParaRPr lang="nl-NL" dirty="0"/>
          </a:p>
        </p:txBody>
      </p:sp>
    </p:spTree>
    <p:extLst>
      <p:ext uri="{BB962C8B-B14F-4D97-AF65-F5344CB8AC3E}">
        <p14:creationId xmlns:p14="http://schemas.microsoft.com/office/powerpoint/2010/main" val="1063569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38528" y="487293"/>
            <a:ext cx="11720609" cy="5324535"/>
          </a:xfrm>
          <a:prstGeom prst="rect">
            <a:avLst/>
          </a:prstGeom>
        </p:spPr>
        <p:txBody>
          <a:bodyPr wrap="square">
            <a:spAutoFit/>
          </a:bodyPr>
          <a:lstStyle/>
          <a:p>
            <a:r>
              <a:rPr lang="nl-NL" sz="2800" dirty="0" smtClean="0">
                <a:solidFill>
                  <a:prstClr val="black"/>
                </a:solidFill>
              </a:rPr>
              <a:t>We nemen een naam uit de index bij package </a:t>
            </a:r>
            <a:r>
              <a:rPr lang="nl-NL" sz="2800" b="1" dirty="0" err="1" smtClean="0">
                <a:solidFill>
                  <a:prstClr val="black"/>
                </a:solidFill>
              </a:rPr>
              <a:t>graphics</a:t>
            </a:r>
            <a:r>
              <a:rPr lang="nl-NL" sz="2800" dirty="0" smtClean="0">
                <a:solidFill>
                  <a:prstClr val="black"/>
                </a:solidFill>
              </a:rPr>
              <a:t> : </a:t>
            </a:r>
            <a:r>
              <a:rPr lang="nl-NL" sz="2800" dirty="0" err="1" smtClean="0">
                <a:solidFill>
                  <a:srgbClr val="0033CC"/>
                </a:solidFill>
              </a:rPr>
              <a:t>abline</a:t>
            </a:r>
            <a:endParaRPr lang="nl-NL" sz="2800" dirty="0" smtClean="0">
              <a:solidFill>
                <a:srgbClr val="0033CC"/>
              </a:solidFill>
            </a:endParaRPr>
          </a:p>
          <a:p>
            <a:endParaRPr lang="nl-NL" sz="2800" dirty="0">
              <a:solidFill>
                <a:prstClr val="black"/>
              </a:solidFill>
            </a:endParaRPr>
          </a:p>
          <a:p>
            <a:r>
              <a:rPr lang="nl-NL" sz="2800" dirty="0">
                <a:solidFill>
                  <a:prstClr val="black"/>
                </a:solidFill>
              </a:rPr>
              <a:t>&gt;</a:t>
            </a:r>
            <a:r>
              <a:rPr lang="nl-NL" sz="2800" dirty="0">
                <a:solidFill>
                  <a:srgbClr val="FF0000"/>
                </a:solidFill>
              </a:rPr>
              <a:t>?</a:t>
            </a:r>
            <a:r>
              <a:rPr lang="nl-NL" sz="2800" dirty="0" err="1" smtClean="0">
                <a:solidFill>
                  <a:srgbClr val="FF0000"/>
                </a:solidFill>
              </a:rPr>
              <a:t>abline</a:t>
            </a:r>
            <a:r>
              <a:rPr lang="nl-NL" sz="2800" dirty="0" smtClean="0">
                <a:solidFill>
                  <a:srgbClr val="FF0000"/>
                </a:solidFill>
              </a:rPr>
              <a:t>                                 </a:t>
            </a:r>
            <a:r>
              <a:rPr lang="nl-NL" sz="2800" dirty="0" smtClean="0"/>
              <a:t># hier </a:t>
            </a:r>
            <a:r>
              <a:rPr lang="nl-NL" sz="2800" dirty="0"/>
              <a:t>halen we een voorbeeldscript op </a:t>
            </a:r>
            <a:endParaRPr lang="nl-NL" sz="2800" dirty="0">
              <a:solidFill>
                <a:srgbClr val="FF0000"/>
              </a:solidFill>
            </a:endParaRPr>
          </a:p>
          <a:p>
            <a:endParaRPr lang="nl-NL" sz="2800" dirty="0" smtClean="0">
              <a:solidFill>
                <a:prstClr val="black"/>
              </a:solidFill>
            </a:endParaRPr>
          </a:p>
          <a:p>
            <a:r>
              <a:rPr lang="nl-NL" sz="2800" dirty="0" smtClean="0">
                <a:solidFill>
                  <a:prstClr val="black"/>
                </a:solidFill>
              </a:rPr>
              <a:t>&gt; ## Simple </a:t>
            </a:r>
            <a:r>
              <a:rPr lang="nl-NL" sz="2800" dirty="0" err="1" smtClean="0">
                <a:solidFill>
                  <a:prstClr val="black"/>
                </a:solidFill>
              </a:rPr>
              <a:t>Regression</a:t>
            </a:r>
            <a:r>
              <a:rPr lang="nl-NL" sz="2800" dirty="0" smtClean="0">
                <a:solidFill>
                  <a:prstClr val="black"/>
                </a:solidFill>
              </a:rPr>
              <a:t> Lines:</a:t>
            </a:r>
          </a:p>
          <a:p>
            <a:r>
              <a:rPr lang="nl-NL" sz="2800" dirty="0" smtClean="0">
                <a:solidFill>
                  <a:prstClr val="black"/>
                </a:solidFill>
              </a:rPr>
              <a:t>&gt; </a:t>
            </a:r>
            <a:r>
              <a:rPr lang="nl-NL" sz="2800" dirty="0" err="1" smtClean="0">
                <a:solidFill>
                  <a:prstClr val="black"/>
                </a:solidFill>
              </a:rPr>
              <a:t>require</a:t>
            </a:r>
            <a:r>
              <a:rPr lang="nl-NL" sz="2800" dirty="0" smtClean="0">
                <a:solidFill>
                  <a:prstClr val="black"/>
                </a:solidFill>
              </a:rPr>
              <a:t>(</a:t>
            </a:r>
            <a:r>
              <a:rPr lang="nl-NL" sz="2800" dirty="0" err="1" smtClean="0">
                <a:solidFill>
                  <a:prstClr val="black"/>
                </a:solidFill>
              </a:rPr>
              <a:t>stats</a:t>
            </a:r>
            <a:r>
              <a:rPr lang="nl-NL" sz="2800" dirty="0" smtClean="0">
                <a:solidFill>
                  <a:prstClr val="black"/>
                </a:solidFill>
              </a:rPr>
              <a:t>)</a:t>
            </a:r>
          </a:p>
          <a:p>
            <a:r>
              <a:rPr lang="nl-NL" sz="2800" dirty="0" smtClean="0">
                <a:solidFill>
                  <a:prstClr val="black"/>
                </a:solidFill>
              </a:rPr>
              <a:t>&gt; </a:t>
            </a:r>
            <a:r>
              <a:rPr lang="nl-NL" sz="2800" dirty="0" smtClean="0">
                <a:solidFill>
                  <a:srgbClr val="FF0000"/>
                </a:solidFill>
              </a:rPr>
              <a:t>sale5 &lt;- c(6, 4, 9, 7, 6, 12, 8, 10, 9, 13)</a:t>
            </a:r>
            <a:r>
              <a:rPr lang="nl-NL" sz="2800" dirty="0" smtClean="0">
                <a:solidFill>
                  <a:prstClr val="black"/>
                </a:solidFill>
              </a:rPr>
              <a:t>      # hier wordt een vector gemaakt</a:t>
            </a:r>
          </a:p>
          <a:p>
            <a:r>
              <a:rPr lang="nl-NL" sz="2800" dirty="0" smtClean="0">
                <a:solidFill>
                  <a:prstClr val="black"/>
                </a:solidFill>
              </a:rPr>
              <a:t>&gt; </a:t>
            </a:r>
            <a:r>
              <a:rPr lang="nl-NL" sz="2800" dirty="0" smtClean="0">
                <a:solidFill>
                  <a:srgbClr val="FF0000"/>
                </a:solidFill>
              </a:rPr>
              <a:t>plot(sale5)</a:t>
            </a:r>
          </a:p>
          <a:p>
            <a:r>
              <a:rPr lang="nl-NL" sz="2800" dirty="0" smtClean="0">
                <a:solidFill>
                  <a:prstClr val="black"/>
                </a:solidFill>
              </a:rPr>
              <a:t>&gt; </a:t>
            </a:r>
            <a:r>
              <a:rPr lang="nl-NL" sz="2800" dirty="0" err="1" smtClean="0">
                <a:solidFill>
                  <a:srgbClr val="FF0000"/>
                </a:solidFill>
              </a:rPr>
              <a:t>abline</a:t>
            </a:r>
            <a:r>
              <a:rPr lang="nl-NL" sz="2800" dirty="0" smtClean="0">
                <a:solidFill>
                  <a:srgbClr val="FF0000"/>
                </a:solidFill>
              </a:rPr>
              <a:t>(</a:t>
            </a:r>
            <a:r>
              <a:rPr lang="nl-NL" sz="2800" dirty="0" err="1" smtClean="0">
                <a:solidFill>
                  <a:srgbClr val="FF0000"/>
                </a:solidFill>
              </a:rPr>
              <a:t>lsfit</a:t>
            </a:r>
            <a:r>
              <a:rPr lang="nl-NL" sz="2800" dirty="0" smtClean="0">
                <a:solidFill>
                  <a:srgbClr val="FF0000"/>
                </a:solidFill>
              </a:rPr>
              <a:t>(1:10, sale5))  </a:t>
            </a:r>
            <a:r>
              <a:rPr lang="nl-NL" sz="2800" dirty="0" smtClean="0">
                <a:solidFill>
                  <a:prstClr val="black"/>
                </a:solidFill>
              </a:rPr>
              <a:t>       # voegt een regressielijn toe, die door de 					         # oorsprong gaat.</a:t>
            </a:r>
          </a:p>
          <a:p>
            <a:r>
              <a:rPr lang="nl-NL" sz="2800" dirty="0" smtClean="0">
                <a:solidFill>
                  <a:prstClr val="black"/>
                </a:solidFill>
              </a:rPr>
              <a:t>&gt; </a:t>
            </a:r>
            <a:r>
              <a:rPr lang="nl-NL" sz="2800" dirty="0" err="1" smtClean="0">
                <a:solidFill>
                  <a:srgbClr val="FF0000"/>
                </a:solidFill>
              </a:rPr>
              <a:t>abline</a:t>
            </a:r>
            <a:r>
              <a:rPr lang="nl-NL" sz="2800" dirty="0" smtClean="0">
                <a:solidFill>
                  <a:srgbClr val="FF0000"/>
                </a:solidFill>
              </a:rPr>
              <a:t>(</a:t>
            </a:r>
            <a:r>
              <a:rPr lang="nl-NL" sz="2800" dirty="0" err="1" smtClean="0">
                <a:solidFill>
                  <a:srgbClr val="FF0000"/>
                </a:solidFill>
              </a:rPr>
              <a:t>lsfit</a:t>
            </a:r>
            <a:r>
              <a:rPr lang="nl-NL" sz="2800" dirty="0" smtClean="0">
                <a:solidFill>
                  <a:srgbClr val="FF0000"/>
                </a:solidFill>
              </a:rPr>
              <a:t>(1:10, sale5, </a:t>
            </a:r>
            <a:r>
              <a:rPr lang="nl-NL" sz="2800" dirty="0" err="1" smtClean="0">
                <a:solidFill>
                  <a:srgbClr val="FF0000"/>
                </a:solidFill>
              </a:rPr>
              <a:t>intercept</a:t>
            </a:r>
            <a:r>
              <a:rPr lang="nl-NL" sz="2800" dirty="0" smtClean="0">
                <a:solidFill>
                  <a:srgbClr val="FF0000"/>
                </a:solidFill>
              </a:rPr>
              <a:t> = FALSE), col = 4)     </a:t>
            </a:r>
            <a:r>
              <a:rPr lang="nl-NL" sz="2800" dirty="0" smtClean="0">
                <a:solidFill>
                  <a:prstClr val="black"/>
                </a:solidFill>
              </a:rPr>
              <a:t># </a:t>
            </a:r>
            <a:r>
              <a:rPr lang="nl-NL" sz="2800" dirty="0" err="1" smtClean="0">
                <a:solidFill>
                  <a:prstClr val="black"/>
                </a:solidFill>
              </a:rPr>
              <a:t>less</a:t>
            </a:r>
            <a:r>
              <a:rPr lang="nl-NL" sz="2800" dirty="0" smtClean="0">
                <a:solidFill>
                  <a:prstClr val="black"/>
                </a:solidFill>
              </a:rPr>
              <a:t> fitting</a:t>
            </a:r>
          </a:p>
          <a:p>
            <a:r>
              <a:rPr lang="nl-NL" sz="2800" dirty="0" smtClean="0">
                <a:solidFill>
                  <a:prstClr val="black"/>
                </a:solidFill>
              </a:rPr>
              <a:t>&gt; </a:t>
            </a:r>
            <a:endParaRPr lang="nl-NL" sz="2800" dirty="0">
              <a:solidFill>
                <a:prstClr val="black"/>
              </a:solidFill>
            </a:endParaRPr>
          </a:p>
        </p:txBody>
      </p:sp>
    </p:spTree>
    <p:extLst>
      <p:ext uri="{BB962C8B-B14F-4D97-AF65-F5344CB8AC3E}">
        <p14:creationId xmlns:p14="http://schemas.microsoft.com/office/powerpoint/2010/main" val="445722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518611" y="106315"/>
            <a:ext cx="6761747" cy="6751685"/>
          </a:xfrm>
          <a:prstGeom prst="rect">
            <a:avLst/>
          </a:prstGeom>
        </p:spPr>
      </p:pic>
    </p:spTree>
    <p:extLst>
      <p:ext uri="{BB962C8B-B14F-4D97-AF65-F5344CB8AC3E}">
        <p14:creationId xmlns:p14="http://schemas.microsoft.com/office/powerpoint/2010/main" val="2502965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93462"/>
            <a:ext cx="10515600" cy="1325563"/>
          </a:xfrm>
        </p:spPr>
        <p:txBody>
          <a:bodyPr>
            <a:normAutofit/>
          </a:bodyPr>
          <a:lstStyle/>
          <a:p>
            <a:r>
              <a:rPr lang="nl-NL" sz="4000" dirty="0" smtClean="0">
                <a:solidFill>
                  <a:srgbClr val="0033CC"/>
                </a:solidFill>
              </a:rPr>
              <a:t>Je kunt </a:t>
            </a:r>
            <a:r>
              <a:rPr lang="nl-NL" sz="4000" dirty="0">
                <a:solidFill>
                  <a:srgbClr val="0033CC"/>
                </a:solidFill>
              </a:rPr>
              <a:t>proberen </a:t>
            </a:r>
            <a:r>
              <a:rPr lang="nl-NL" sz="4000" dirty="0" smtClean="0">
                <a:solidFill>
                  <a:srgbClr val="0033CC"/>
                </a:solidFill>
              </a:rPr>
              <a:t>alles met trial </a:t>
            </a:r>
            <a:r>
              <a:rPr lang="nl-NL" sz="4000" dirty="0" err="1" smtClean="0">
                <a:solidFill>
                  <a:srgbClr val="0033CC"/>
                </a:solidFill>
              </a:rPr>
              <a:t>and</a:t>
            </a:r>
            <a:r>
              <a:rPr lang="nl-NL" sz="4000" dirty="0" smtClean="0">
                <a:solidFill>
                  <a:srgbClr val="0033CC"/>
                </a:solidFill>
              </a:rPr>
              <a:t> error </a:t>
            </a:r>
            <a:br>
              <a:rPr lang="nl-NL" sz="4000" dirty="0" smtClean="0">
                <a:solidFill>
                  <a:srgbClr val="0033CC"/>
                </a:solidFill>
              </a:rPr>
            </a:br>
            <a:r>
              <a:rPr lang="nl-NL" sz="4000" dirty="0" smtClean="0">
                <a:solidFill>
                  <a:srgbClr val="0033CC"/>
                </a:solidFill>
              </a:rPr>
              <a:t>op te lossen.</a:t>
            </a:r>
            <a:endParaRPr lang="nl-NL" sz="4000" dirty="0">
              <a:solidFill>
                <a:srgbClr val="0033CC"/>
              </a:solidFill>
            </a:endParaRPr>
          </a:p>
        </p:txBody>
      </p:sp>
      <p:sp>
        <p:nvSpPr>
          <p:cNvPr id="3" name="Tijdelijke aanduiding voor inhoud 2"/>
          <p:cNvSpPr>
            <a:spLocks noGrp="1"/>
          </p:cNvSpPr>
          <p:nvPr>
            <p:ph idx="1"/>
          </p:nvPr>
        </p:nvSpPr>
        <p:spPr>
          <a:xfrm>
            <a:off x="838200" y="2363035"/>
            <a:ext cx="10515600" cy="2890754"/>
          </a:xfrm>
        </p:spPr>
        <p:txBody>
          <a:bodyPr/>
          <a:lstStyle/>
          <a:p>
            <a:pPr marL="0" indent="0">
              <a:buNone/>
            </a:pPr>
            <a:r>
              <a:rPr lang="nl-NL" dirty="0" smtClean="0"/>
              <a:t>Een alternatief is </a:t>
            </a:r>
          </a:p>
          <a:p>
            <a:pPr marL="0" indent="0">
              <a:buNone/>
            </a:pPr>
            <a:r>
              <a:rPr lang="nl-NL" sz="4000" dirty="0" err="1" smtClean="0"/>
              <a:t>Chapter</a:t>
            </a:r>
            <a:r>
              <a:rPr lang="nl-NL" sz="4000" dirty="0" smtClean="0"/>
              <a:t> </a:t>
            </a:r>
            <a:r>
              <a:rPr lang="nl-NL" sz="4000" dirty="0" smtClean="0"/>
              <a:t>12  </a:t>
            </a:r>
            <a:r>
              <a:rPr lang="nl-NL" sz="4000" dirty="0" err="1" smtClean="0"/>
              <a:t>Graphical</a:t>
            </a:r>
            <a:r>
              <a:rPr lang="nl-NL" sz="4000" dirty="0" smtClean="0"/>
              <a:t> procedures </a:t>
            </a:r>
          </a:p>
          <a:p>
            <a:pPr marL="0" indent="0">
              <a:buNone/>
            </a:pPr>
            <a:r>
              <a:rPr lang="nl-NL" dirty="0" smtClean="0"/>
              <a:t>van </a:t>
            </a:r>
            <a:r>
              <a:rPr lang="nl-NL" sz="3200" dirty="0" smtClean="0"/>
              <a:t>An </a:t>
            </a:r>
            <a:r>
              <a:rPr lang="nl-NL" sz="3200" dirty="0" err="1" smtClean="0"/>
              <a:t>Introduction</a:t>
            </a:r>
            <a:r>
              <a:rPr lang="nl-NL" sz="3200" dirty="0" smtClean="0"/>
              <a:t> </a:t>
            </a:r>
            <a:r>
              <a:rPr lang="nl-NL" sz="3200" dirty="0" err="1" smtClean="0"/>
              <a:t>to</a:t>
            </a:r>
            <a:r>
              <a:rPr lang="nl-NL" sz="3200" dirty="0" smtClean="0"/>
              <a:t> R </a:t>
            </a:r>
            <a:r>
              <a:rPr lang="nl-NL" dirty="0" smtClean="0"/>
              <a:t>doornemen</a:t>
            </a:r>
            <a:r>
              <a:rPr lang="nl-NL" dirty="0" smtClean="0"/>
              <a:t>, om alvast een beter idee te </a:t>
            </a:r>
            <a:endParaRPr lang="nl-NL" dirty="0" smtClean="0"/>
          </a:p>
          <a:p>
            <a:pPr marL="0" indent="0">
              <a:buNone/>
            </a:pPr>
            <a:r>
              <a:rPr lang="nl-NL" dirty="0" smtClean="0"/>
              <a:t>krijgen </a:t>
            </a:r>
            <a:r>
              <a:rPr lang="nl-NL" dirty="0" smtClean="0"/>
              <a:t>van structuren</a:t>
            </a:r>
            <a:r>
              <a:rPr lang="nl-NL" dirty="0" smtClean="0"/>
              <a:t>.  (dit is geen huiswerk)</a:t>
            </a:r>
            <a:endParaRPr lang="nl-NL" dirty="0" smtClean="0"/>
          </a:p>
        </p:txBody>
      </p:sp>
    </p:spTree>
    <p:extLst>
      <p:ext uri="{BB962C8B-B14F-4D97-AF65-F5344CB8AC3E}">
        <p14:creationId xmlns:p14="http://schemas.microsoft.com/office/powerpoint/2010/main" val="3171461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32927" y="300608"/>
            <a:ext cx="10786030" cy="646331"/>
          </a:xfrm>
          <a:prstGeom prst="rect">
            <a:avLst/>
          </a:prstGeom>
        </p:spPr>
        <p:txBody>
          <a:bodyPr wrap="none">
            <a:spAutoFit/>
          </a:bodyPr>
          <a:lstStyle/>
          <a:p>
            <a:r>
              <a:rPr lang="nl-NL" b="1" dirty="0" smtClean="0">
                <a:solidFill>
                  <a:prstClr val="black"/>
                </a:solidFill>
              </a:rPr>
              <a:t>At     </a:t>
            </a:r>
            <a:r>
              <a:rPr lang="nl-NL" b="1" dirty="0" smtClean="0">
                <a:solidFill>
                  <a:prstClr val="black"/>
                </a:solidFill>
                <a:hlinkClick r:id="rId2"/>
              </a:rPr>
              <a:t>http://www.omegahat.org/</a:t>
            </a:r>
            <a:r>
              <a:rPr lang="nl-NL" b="1" dirty="0" smtClean="0">
                <a:solidFill>
                  <a:prstClr val="black"/>
                </a:solidFill>
              </a:rPr>
              <a:t>  </a:t>
            </a:r>
            <a:r>
              <a:rPr lang="nl-NL" b="1" dirty="0" err="1" smtClean="0">
                <a:solidFill>
                  <a:prstClr val="black"/>
                </a:solidFill>
              </a:rPr>
              <a:t>you</a:t>
            </a:r>
            <a:r>
              <a:rPr lang="nl-NL" b="1" dirty="0" smtClean="0">
                <a:solidFill>
                  <a:prstClr val="black"/>
                </a:solidFill>
              </a:rPr>
              <a:t> </a:t>
            </a:r>
            <a:r>
              <a:rPr lang="nl-NL" b="1" dirty="0" err="1" smtClean="0">
                <a:solidFill>
                  <a:prstClr val="black"/>
                </a:solidFill>
              </a:rPr>
              <a:t>can</a:t>
            </a:r>
            <a:r>
              <a:rPr lang="nl-NL" b="1" dirty="0" smtClean="0">
                <a:solidFill>
                  <a:prstClr val="black"/>
                </a:solidFill>
              </a:rPr>
              <a:t> </a:t>
            </a:r>
            <a:r>
              <a:rPr lang="nl-NL" b="1" dirty="0" err="1" smtClean="0">
                <a:solidFill>
                  <a:prstClr val="black"/>
                </a:solidFill>
              </a:rPr>
              <a:t>find</a:t>
            </a:r>
            <a:r>
              <a:rPr lang="nl-NL" b="1" dirty="0" smtClean="0">
                <a:solidFill>
                  <a:prstClr val="black"/>
                </a:solidFill>
              </a:rPr>
              <a:t> a lot of packages</a:t>
            </a:r>
          </a:p>
          <a:p>
            <a:r>
              <a:rPr lang="en-US" b="1" dirty="0">
                <a:solidFill>
                  <a:prstClr val="black"/>
                </a:solidFill>
              </a:rPr>
              <a:t>Omega is a joint project with the goal of providing a variety of </a:t>
            </a:r>
            <a:r>
              <a:rPr lang="en-US" b="1" dirty="0">
                <a:solidFill>
                  <a:prstClr val="black"/>
                </a:solidFill>
                <a:hlinkClick r:id="rId3"/>
              </a:rPr>
              <a:t>open-source</a:t>
            </a:r>
            <a:r>
              <a:rPr lang="en-US" b="1" dirty="0">
                <a:solidFill>
                  <a:prstClr val="black"/>
                </a:solidFill>
              </a:rPr>
              <a:t> software for statistical applications.</a:t>
            </a:r>
            <a:endParaRPr lang="nl-NL" b="1" dirty="0">
              <a:solidFill>
                <a:prstClr val="black"/>
              </a:solidFill>
            </a:endParaRPr>
          </a:p>
        </p:txBody>
      </p:sp>
      <p:sp>
        <p:nvSpPr>
          <p:cNvPr id="3" name="Rechthoek 2"/>
          <p:cNvSpPr/>
          <p:nvPr/>
        </p:nvSpPr>
        <p:spPr>
          <a:xfrm>
            <a:off x="632927" y="1172215"/>
            <a:ext cx="10756967" cy="5355312"/>
          </a:xfrm>
          <a:prstGeom prst="rect">
            <a:avLst/>
          </a:prstGeom>
        </p:spPr>
        <p:txBody>
          <a:bodyPr wrap="square">
            <a:spAutoFit/>
          </a:bodyPr>
          <a:lstStyle/>
          <a:p>
            <a:r>
              <a:rPr lang="en-US" b="1" dirty="0" smtClean="0">
                <a:solidFill>
                  <a:srgbClr val="000000"/>
                </a:solidFill>
                <a:latin typeface="Times New Roman" panose="02020603050405020304" pitchFamily="18" charset="0"/>
              </a:rPr>
              <a:t>For example: </a:t>
            </a:r>
            <a:r>
              <a:rPr lang="nl-NL" b="1" dirty="0" err="1">
                <a:solidFill>
                  <a:prstClr val="black"/>
                </a:solidFill>
                <a:hlinkClick r:id="rId4"/>
              </a:rPr>
              <a:t>RFirefox</a:t>
            </a:r>
            <a:endParaRPr lang="en-US" b="1" dirty="0" smtClean="0">
              <a:solidFill>
                <a:srgbClr val="000000"/>
              </a:solidFill>
              <a:latin typeface="Times New Roman" panose="02020603050405020304" pitchFamily="18" charset="0"/>
            </a:endParaRPr>
          </a:p>
          <a:p>
            <a:r>
              <a:rPr lang="en-US" b="1" dirty="0" smtClean="0">
                <a:solidFill>
                  <a:srgbClr val="000000"/>
                </a:solidFill>
                <a:latin typeface="Times New Roman" panose="02020603050405020304" pitchFamily="18" charset="0"/>
              </a:rPr>
              <a:t>This embeds R within the Firefox Web browser and </a:t>
            </a:r>
            <a:r>
              <a:rPr lang="en-US" b="1" dirty="0" smtClean="0">
                <a:solidFill>
                  <a:srgbClr val="FF0000"/>
                </a:solidFill>
                <a:latin typeface="Times New Roman" panose="02020603050405020304" pitchFamily="18" charset="0"/>
              </a:rPr>
              <a:t>allows JavaScript code </a:t>
            </a:r>
            <a:r>
              <a:rPr lang="en-US" b="1" dirty="0" smtClean="0">
                <a:solidFill>
                  <a:srgbClr val="000000"/>
                </a:solidFill>
                <a:latin typeface="Times New Roman" panose="02020603050405020304" pitchFamily="18" charset="0"/>
              </a:rPr>
              <a:t>to call R functions and evaluate R expressions. It also allows R functions and code to access JavaScript objects and methods and so be used as event handlers and to generate dynamic content within a Web page. (Gabe Becker and Duncan Temple Lang)</a:t>
            </a:r>
          </a:p>
          <a:p>
            <a:endParaRPr lang="en-US" b="1" dirty="0" smtClean="0">
              <a:solidFill>
                <a:srgbClr val="000000"/>
              </a:solidFill>
              <a:latin typeface="Times New Roman" panose="02020603050405020304" pitchFamily="18" charset="0"/>
            </a:endParaRPr>
          </a:p>
          <a:p>
            <a:r>
              <a:rPr lang="nl-NL" b="1" dirty="0" err="1" smtClean="0">
                <a:solidFill>
                  <a:prstClr val="black"/>
                </a:solidFill>
                <a:hlinkClick r:id="rId5"/>
              </a:rPr>
              <a:t>REuPathDB</a:t>
            </a:r>
            <a:endParaRPr lang="en-US" b="1" dirty="0" smtClean="0">
              <a:solidFill>
                <a:srgbClr val="000000"/>
              </a:solidFill>
              <a:latin typeface="Times New Roman" panose="02020603050405020304" pitchFamily="18" charset="0"/>
            </a:endParaRPr>
          </a:p>
          <a:p>
            <a:r>
              <a:rPr lang="en-US" b="1" dirty="0">
                <a:solidFill>
                  <a:prstClr val="black"/>
                </a:solidFill>
              </a:rPr>
              <a:t>(Version 1.0-0) a package to interface the </a:t>
            </a:r>
            <a:r>
              <a:rPr lang="en-US" b="1" dirty="0" err="1">
                <a:solidFill>
                  <a:prstClr val="black"/>
                </a:solidFill>
              </a:rPr>
              <a:t>EuPathDB</a:t>
            </a:r>
            <a:r>
              <a:rPr lang="en-US" b="1" dirty="0">
                <a:solidFill>
                  <a:prstClr val="black"/>
                </a:solidFill>
              </a:rPr>
              <a:t> (</a:t>
            </a:r>
            <a:r>
              <a:rPr lang="en-US" b="1" dirty="0">
                <a:solidFill>
                  <a:srgbClr val="FF0000"/>
                </a:solidFill>
              </a:rPr>
              <a:t>Eukaryotic Pathogen Database Resources</a:t>
            </a:r>
            <a:r>
              <a:rPr lang="en-US" b="1" dirty="0">
                <a:solidFill>
                  <a:prstClr val="black"/>
                </a:solidFill>
              </a:rPr>
              <a:t>) Web Services via their REST API. This is machine generated code derived from the WADL files describing the Web service methods</a:t>
            </a:r>
            <a:r>
              <a:rPr lang="en-US" b="1" dirty="0" smtClean="0">
                <a:solidFill>
                  <a:prstClr val="black"/>
                </a:solidFill>
              </a:rPr>
              <a:t>.</a:t>
            </a:r>
          </a:p>
          <a:p>
            <a:endParaRPr lang="en-US" b="1" dirty="0" smtClean="0">
              <a:solidFill>
                <a:prstClr val="black"/>
              </a:solidFill>
            </a:endParaRPr>
          </a:p>
          <a:p>
            <a:r>
              <a:rPr lang="nl-NL" b="1" dirty="0" err="1" smtClean="0">
                <a:solidFill>
                  <a:prstClr val="black"/>
                </a:solidFill>
                <a:latin typeface="Times New Roman" panose="02020603050405020304" pitchFamily="18" charset="0"/>
                <a:hlinkClick r:id="rId6"/>
              </a:rPr>
              <a:t>RExcelXML</a:t>
            </a:r>
            <a:endParaRPr lang="en-US" b="1" dirty="0">
              <a:solidFill>
                <a:prstClr val="black"/>
              </a:solidFill>
            </a:endParaRPr>
          </a:p>
          <a:p>
            <a:r>
              <a:rPr lang="en-US" b="1" dirty="0">
                <a:solidFill>
                  <a:prstClr val="black"/>
                </a:solidFill>
              </a:rPr>
              <a:t>Facilities for working with .</a:t>
            </a:r>
            <a:r>
              <a:rPr lang="en-US" b="1" dirty="0" err="1">
                <a:solidFill>
                  <a:prstClr val="black"/>
                </a:solidFill>
              </a:rPr>
              <a:t>xlsx</a:t>
            </a:r>
            <a:r>
              <a:rPr lang="en-US" b="1" dirty="0">
                <a:solidFill>
                  <a:prstClr val="black"/>
                </a:solidFill>
              </a:rPr>
              <a:t> documents, i.e. Excel 2007</a:t>
            </a:r>
            <a:r>
              <a:rPr lang="en-US" b="1" dirty="0" smtClean="0">
                <a:solidFill>
                  <a:prstClr val="black"/>
                </a:solidFill>
              </a:rPr>
              <a:t>.</a:t>
            </a:r>
          </a:p>
          <a:p>
            <a:endParaRPr lang="en-US" b="1" dirty="0">
              <a:solidFill>
                <a:prstClr val="black"/>
              </a:solidFill>
            </a:endParaRPr>
          </a:p>
          <a:p>
            <a:endParaRPr lang="nl-NL" dirty="0" smtClean="0">
              <a:solidFill>
                <a:prstClr val="black"/>
              </a:solidFill>
            </a:endParaRPr>
          </a:p>
          <a:p>
            <a:r>
              <a:rPr lang="en-US" b="1" dirty="0">
                <a:solidFill>
                  <a:prstClr val="black"/>
                </a:solidFill>
              </a:rPr>
              <a:t>A Python module for obtaining reflectance information from C/C++ source code. This can be used to programmatically generate S bindings to arbitrary routines, classes and data structures in native code and also build the registration table for routines to be accessed from R. We can also use this to compute on C/C++ code, e.g. determining call graphs, free variables.</a:t>
            </a:r>
            <a:endParaRPr lang="nl-NL" dirty="0">
              <a:solidFill>
                <a:prstClr val="black"/>
              </a:solidFill>
            </a:endParaRPr>
          </a:p>
        </p:txBody>
      </p:sp>
      <p:sp>
        <p:nvSpPr>
          <p:cNvPr id="4" name="Rechthoek 3"/>
          <p:cNvSpPr/>
          <p:nvPr/>
        </p:nvSpPr>
        <p:spPr>
          <a:xfrm>
            <a:off x="632927" y="4976882"/>
            <a:ext cx="2142446" cy="369332"/>
          </a:xfrm>
          <a:prstGeom prst="rect">
            <a:avLst/>
          </a:prstGeom>
        </p:spPr>
        <p:txBody>
          <a:bodyPr wrap="none">
            <a:spAutoFit/>
          </a:bodyPr>
          <a:lstStyle/>
          <a:p>
            <a:r>
              <a:rPr lang="nl-NL" b="1" dirty="0" err="1" smtClean="0">
                <a:solidFill>
                  <a:prstClr val="black"/>
                </a:solidFill>
                <a:latin typeface="Times New Roman" panose="02020603050405020304" pitchFamily="18" charset="0"/>
                <a:hlinkClick r:id="rId7"/>
              </a:rPr>
              <a:t>GccTranslationUnit</a:t>
            </a:r>
            <a:endParaRPr lang="nl-NL" dirty="0">
              <a:solidFill>
                <a:prstClr val="black"/>
              </a:solidFill>
            </a:endParaRPr>
          </a:p>
        </p:txBody>
      </p:sp>
    </p:spTree>
    <p:extLst>
      <p:ext uri="{BB962C8B-B14F-4D97-AF65-F5344CB8AC3E}">
        <p14:creationId xmlns:p14="http://schemas.microsoft.com/office/powerpoint/2010/main" val="4223802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3647" y="966703"/>
            <a:ext cx="10515600" cy="1325563"/>
          </a:xfrm>
        </p:spPr>
        <p:txBody>
          <a:bodyPr/>
          <a:lstStyle/>
          <a:p>
            <a:r>
              <a:rPr lang="nl-NL" sz="3200" dirty="0" smtClean="0">
                <a:solidFill>
                  <a:prstClr val="black"/>
                </a:solidFill>
                <a:latin typeface="Arial" panose="020B0604020202020204" pitchFamily="34" charset="0"/>
                <a:cs typeface="Arial" panose="020B0604020202020204" pitchFamily="34" charset="0"/>
              </a:rPr>
              <a:t>Voor volgende week van </a:t>
            </a:r>
            <a:r>
              <a:rPr lang="nl-NL" sz="3200" dirty="0">
                <a:solidFill>
                  <a:prstClr val="black"/>
                </a:solidFill>
                <a:latin typeface="Arial" panose="020B0604020202020204" pitchFamily="34" charset="0"/>
                <a:cs typeface="Arial" panose="020B0604020202020204" pitchFamily="34" charset="0"/>
                <a:hlinkClick r:id="rId2"/>
              </a:rPr>
              <a:t>www.tryr.codeschool.com</a:t>
            </a:r>
            <a:r>
              <a:rPr lang="nl-NL" sz="3200" dirty="0">
                <a:solidFill>
                  <a:prstClr val="black"/>
                </a:solidFill>
                <a:latin typeface="Arial" panose="020B0604020202020204" pitchFamily="34" charset="0"/>
                <a:cs typeface="Arial" panose="020B0604020202020204" pitchFamily="34" charset="0"/>
              </a:rPr>
              <a:t> </a:t>
            </a:r>
            <a:r>
              <a:rPr lang="nl-NL" sz="3200" dirty="0" err="1" smtClean="0">
                <a:solidFill>
                  <a:prstClr val="black"/>
                </a:solidFill>
                <a:latin typeface="Arial" panose="020B0604020202020204" pitchFamily="34" charset="0"/>
                <a:cs typeface="Arial" panose="020B0604020202020204" pitchFamily="34" charset="0"/>
              </a:rPr>
              <a:t>chapter</a:t>
            </a:r>
            <a:r>
              <a:rPr lang="nl-NL" sz="3200" dirty="0" smtClean="0">
                <a:solidFill>
                  <a:prstClr val="black"/>
                </a:solidFill>
                <a:latin typeface="Arial" panose="020B0604020202020204" pitchFamily="34" charset="0"/>
                <a:cs typeface="Arial" panose="020B0604020202020204" pitchFamily="34" charset="0"/>
              </a:rPr>
              <a:t> 6 helemaal doorwerken.</a:t>
            </a:r>
            <a:endParaRPr lang="nl-NL" dirty="0"/>
          </a:p>
        </p:txBody>
      </p:sp>
      <p:pic>
        <p:nvPicPr>
          <p:cNvPr id="3" name="Afbeelding 2"/>
          <p:cNvPicPr>
            <a:picLocks noChangeAspect="1"/>
          </p:cNvPicPr>
          <p:nvPr/>
        </p:nvPicPr>
        <p:blipFill>
          <a:blip r:embed="rId3"/>
          <a:stretch>
            <a:fillRect/>
          </a:stretch>
        </p:blipFill>
        <p:spPr>
          <a:xfrm>
            <a:off x="703647" y="2919254"/>
            <a:ext cx="10175106" cy="2030144"/>
          </a:xfrm>
          <a:prstGeom prst="rect">
            <a:avLst/>
          </a:prstGeom>
        </p:spPr>
      </p:pic>
    </p:spTree>
    <p:extLst>
      <p:ext uri="{BB962C8B-B14F-4D97-AF65-F5344CB8AC3E}">
        <p14:creationId xmlns:p14="http://schemas.microsoft.com/office/powerpoint/2010/main" val="41616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649705" y="854022"/>
            <a:ext cx="11077074" cy="5324535"/>
          </a:xfrm>
          <a:prstGeom prst="rect">
            <a:avLst/>
          </a:prstGeom>
        </p:spPr>
        <p:txBody>
          <a:bodyPr wrap="square">
            <a:spAutoFit/>
          </a:bodyPr>
          <a:lstStyle/>
          <a:p>
            <a:r>
              <a:rPr lang="nl-NL" sz="2800" dirty="0" smtClean="0">
                <a:solidFill>
                  <a:srgbClr val="0033CC"/>
                </a:solidFill>
              </a:rPr>
              <a:t>Information on package ‘</a:t>
            </a:r>
            <a:r>
              <a:rPr lang="nl-NL" sz="2800" dirty="0" err="1" smtClean="0">
                <a:solidFill>
                  <a:srgbClr val="0033CC"/>
                </a:solidFill>
              </a:rPr>
              <a:t>graphics</a:t>
            </a:r>
            <a:r>
              <a:rPr lang="nl-NL" sz="2800" dirty="0" smtClean="0">
                <a:solidFill>
                  <a:srgbClr val="0033CC"/>
                </a:solidFill>
              </a:rPr>
              <a:t>’</a:t>
            </a:r>
          </a:p>
          <a:p>
            <a:endParaRPr lang="nl-NL" sz="2400" dirty="0" smtClean="0"/>
          </a:p>
          <a:p>
            <a:r>
              <a:rPr lang="nl-NL" sz="2400" dirty="0" err="1" smtClean="0"/>
              <a:t>Description</a:t>
            </a:r>
            <a:r>
              <a:rPr lang="nl-NL" sz="2400" dirty="0" smtClean="0"/>
              <a:t>:</a:t>
            </a:r>
          </a:p>
          <a:p>
            <a:endParaRPr lang="nl-NL" sz="2400" dirty="0" smtClean="0"/>
          </a:p>
          <a:p>
            <a:r>
              <a:rPr lang="nl-NL" sz="2400" dirty="0" smtClean="0"/>
              <a:t>Package:       </a:t>
            </a:r>
            <a:r>
              <a:rPr lang="nl-NL" sz="2400" dirty="0" err="1" smtClean="0"/>
              <a:t>graphics</a:t>
            </a:r>
            <a:endParaRPr lang="nl-NL" sz="2400" dirty="0" smtClean="0"/>
          </a:p>
          <a:p>
            <a:r>
              <a:rPr lang="nl-NL" sz="2400" dirty="0" smtClean="0"/>
              <a:t>Version:        3.0.2</a:t>
            </a:r>
          </a:p>
          <a:p>
            <a:r>
              <a:rPr lang="nl-NL" sz="2400" dirty="0" smtClean="0">
                <a:solidFill>
                  <a:srgbClr val="0033CC"/>
                </a:solidFill>
              </a:rPr>
              <a:t>Priority:        base</a:t>
            </a:r>
          </a:p>
          <a:p>
            <a:r>
              <a:rPr lang="nl-NL" sz="2400" dirty="0" err="1" smtClean="0"/>
              <a:t>Title</a:t>
            </a:r>
            <a:r>
              <a:rPr lang="nl-NL" sz="2400" dirty="0" smtClean="0"/>
              <a:t>:             The R Graphics Package</a:t>
            </a:r>
          </a:p>
          <a:p>
            <a:r>
              <a:rPr lang="nl-NL" sz="2400" dirty="0" smtClean="0"/>
              <a:t>Author:         R </a:t>
            </a:r>
            <a:r>
              <a:rPr lang="nl-NL" sz="2400" dirty="0" err="1" smtClean="0"/>
              <a:t>Core</a:t>
            </a:r>
            <a:r>
              <a:rPr lang="nl-NL" sz="2400" dirty="0" smtClean="0"/>
              <a:t> Team </a:t>
            </a:r>
            <a:r>
              <a:rPr lang="nl-NL" sz="2400" dirty="0" err="1" smtClean="0"/>
              <a:t>and</a:t>
            </a:r>
            <a:r>
              <a:rPr lang="nl-NL" sz="2400" dirty="0" smtClean="0"/>
              <a:t> </a:t>
            </a:r>
            <a:r>
              <a:rPr lang="nl-NL" sz="2400" dirty="0" err="1" smtClean="0"/>
              <a:t>contributors</a:t>
            </a:r>
            <a:r>
              <a:rPr lang="nl-NL" sz="2400" dirty="0" smtClean="0"/>
              <a:t> worldwide</a:t>
            </a:r>
          </a:p>
          <a:p>
            <a:r>
              <a:rPr lang="nl-NL" sz="2400" dirty="0" err="1" smtClean="0"/>
              <a:t>Maintainer</a:t>
            </a:r>
            <a:r>
              <a:rPr lang="nl-NL" sz="2400" dirty="0" smtClean="0"/>
              <a:t>:  R </a:t>
            </a:r>
            <a:r>
              <a:rPr lang="nl-NL" sz="2400" dirty="0" err="1" smtClean="0"/>
              <a:t>Core</a:t>
            </a:r>
            <a:r>
              <a:rPr lang="nl-NL" sz="2400" dirty="0" smtClean="0"/>
              <a:t> Team &lt;R-core@r-project.org&gt;</a:t>
            </a:r>
          </a:p>
          <a:p>
            <a:r>
              <a:rPr lang="nl-NL" sz="2400" dirty="0" err="1" smtClean="0"/>
              <a:t>Description</a:t>
            </a:r>
            <a:r>
              <a:rPr lang="nl-NL" sz="2400" dirty="0" smtClean="0"/>
              <a:t>: R </a:t>
            </a:r>
            <a:r>
              <a:rPr lang="nl-NL" sz="2400" dirty="0" err="1" smtClean="0"/>
              <a:t>functions</a:t>
            </a:r>
            <a:r>
              <a:rPr lang="nl-NL" sz="2400" dirty="0" smtClean="0"/>
              <a:t> </a:t>
            </a:r>
            <a:r>
              <a:rPr lang="nl-NL" sz="2400" dirty="0" err="1" smtClean="0"/>
              <a:t>for</a:t>
            </a:r>
            <a:r>
              <a:rPr lang="nl-NL" sz="2400" dirty="0" smtClean="0"/>
              <a:t> base </a:t>
            </a:r>
            <a:r>
              <a:rPr lang="nl-NL" sz="2400" dirty="0" err="1" smtClean="0"/>
              <a:t>graphics</a:t>
            </a:r>
            <a:endParaRPr lang="nl-NL" sz="2400" dirty="0" smtClean="0"/>
          </a:p>
          <a:p>
            <a:r>
              <a:rPr lang="nl-NL" sz="2400" dirty="0" err="1" smtClean="0">
                <a:solidFill>
                  <a:srgbClr val="0033CC"/>
                </a:solidFill>
              </a:rPr>
              <a:t>Imports</a:t>
            </a:r>
            <a:r>
              <a:rPr lang="nl-NL" sz="2400" dirty="0" smtClean="0">
                <a:solidFill>
                  <a:srgbClr val="0033CC"/>
                </a:solidFill>
              </a:rPr>
              <a:t>:       </a:t>
            </a:r>
            <a:r>
              <a:rPr lang="nl-NL" sz="2400" dirty="0" err="1" smtClean="0">
                <a:solidFill>
                  <a:srgbClr val="0033CC"/>
                </a:solidFill>
              </a:rPr>
              <a:t>grDevices</a:t>
            </a:r>
            <a:endParaRPr lang="nl-NL" sz="2400" dirty="0" smtClean="0">
              <a:solidFill>
                <a:srgbClr val="0033CC"/>
              </a:solidFill>
            </a:endParaRPr>
          </a:p>
          <a:p>
            <a:r>
              <a:rPr lang="nl-NL" sz="2400" dirty="0" smtClean="0"/>
              <a:t>License:        Part of R 3.0.2</a:t>
            </a:r>
          </a:p>
          <a:p>
            <a:r>
              <a:rPr lang="nl-NL" sz="2400" dirty="0" smtClean="0"/>
              <a:t>Built:             R 3.0.2; x86_64-w64-mingw32; 2013-09-25 15:39:29 UTC;  </a:t>
            </a:r>
            <a:r>
              <a:rPr lang="nl-NL" sz="2400" dirty="0" err="1" smtClean="0"/>
              <a:t>windows</a:t>
            </a:r>
            <a:endParaRPr lang="nl-NL" sz="2400" dirty="0"/>
          </a:p>
        </p:txBody>
      </p:sp>
    </p:spTree>
    <p:extLst>
      <p:ext uri="{BB962C8B-B14F-4D97-AF65-F5344CB8AC3E}">
        <p14:creationId xmlns:p14="http://schemas.microsoft.com/office/powerpoint/2010/main" val="1716569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1058779" y="121262"/>
            <a:ext cx="8149390" cy="6340197"/>
          </a:xfrm>
          <a:prstGeom prst="rect">
            <a:avLst/>
          </a:prstGeom>
        </p:spPr>
        <p:txBody>
          <a:bodyPr wrap="square">
            <a:spAutoFit/>
          </a:bodyPr>
          <a:lstStyle/>
          <a:p>
            <a:r>
              <a:rPr lang="nl-NL" sz="2800" dirty="0" smtClean="0"/>
              <a:t>Index:</a:t>
            </a:r>
          </a:p>
          <a:p>
            <a:endParaRPr lang="nl-NL" dirty="0" smtClean="0"/>
          </a:p>
          <a:p>
            <a:r>
              <a:rPr lang="nl-NL" dirty="0" err="1" smtClean="0">
                <a:solidFill>
                  <a:srgbClr val="0033CC"/>
                </a:solidFill>
              </a:rPr>
              <a:t>Axis</a:t>
            </a:r>
            <a:r>
              <a:rPr lang="nl-NL" dirty="0" smtClean="0"/>
              <a:t>                     </a:t>
            </a:r>
            <a:r>
              <a:rPr lang="nl-NL" dirty="0" err="1" smtClean="0"/>
              <a:t>Generic</a:t>
            </a:r>
            <a:r>
              <a:rPr lang="nl-NL" dirty="0" smtClean="0"/>
              <a:t> </a:t>
            </a:r>
            <a:r>
              <a:rPr lang="nl-NL" dirty="0" err="1" smtClean="0"/>
              <a:t>Function</a:t>
            </a:r>
            <a:r>
              <a:rPr lang="nl-NL" dirty="0" smtClean="0"/>
              <a:t> </a:t>
            </a:r>
            <a:r>
              <a:rPr lang="nl-NL" dirty="0" err="1" smtClean="0"/>
              <a:t>to</a:t>
            </a:r>
            <a:r>
              <a:rPr lang="nl-NL" dirty="0" smtClean="0"/>
              <a:t> </a:t>
            </a:r>
            <a:r>
              <a:rPr lang="nl-NL" dirty="0" err="1" smtClean="0"/>
              <a:t>Add</a:t>
            </a:r>
            <a:r>
              <a:rPr lang="nl-NL" dirty="0" smtClean="0"/>
              <a:t> </a:t>
            </a:r>
            <a:r>
              <a:rPr lang="nl-NL" dirty="0" err="1" smtClean="0"/>
              <a:t>an</a:t>
            </a:r>
            <a:r>
              <a:rPr lang="nl-NL" dirty="0" smtClean="0"/>
              <a:t> </a:t>
            </a:r>
            <a:r>
              <a:rPr lang="nl-NL" dirty="0" err="1" smtClean="0"/>
              <a:t>Axis</a:t>
            </a:r>
            <a:r>
              <a:rPr lang="nl-NL" dirty="0" smtClean="0"/>
              <a:t> </a:t>
            </a:r>
            <a:r>
              <a:rPr lang="nl-NL" dirty="0" err="1" smtClean="0"/>
              <a:t>to</a:t>
            </a:r>
            <a:r>
              <a:rPr lang="nl-NL" dirty="0" smtClean="0"/>
              <a:t> a Plot</a:t>
            </a:r>
          </a:p>
          <a:p>
            <a:r>
              <a:rPr lang="nl-NL" dirty="0" err="1" smtClean="0">
                <a:solidFill>
                  <a:srgbClr val="0033CC"/>
                </a:solidFill>
              </a:rPr>
              <a:t>abline</a:t>
            </a:r>
            <a:r>
              <a:rPr lang="nl-NL" dirty="0" smtClean="0">
                <a:solidFill>
                  <a:srgbClr val="0033CC"/>
                </a:solidFill>
              </a:rPr>
              <a:t> </a:t>
            </a:r>
            <a:r>
              <a:rPr lang="nl-NL" dirty="0" smtClean="0"/>
              <a:t>                 </a:t>
            </a:r>
            <a:r>
              <a:rPr lang="nl-NL" dirty="0" err="1" smtClean="0"/>
              <a:t>Add</a:t>
            </a:r>
            <a:r>
              <a:rPr lang="nl-NL" dirty="0" smtClean="0"/>
              <a:t> Straight Lines </a:t>
            </a:r>
            <a:r>
              <a:rPr lang="nl-NL" dirty="0" err="1" smtClean="0"/>
              <a:t>to</a:t>
            </a:r>
            <a:r>
              <a:rPr lang="nl-NL" dirty="0" smtClean="0"/>
              <a:t> a Plot</a:t>
            </a:r>
          </a:p>
          <a:p>
            <a:r>
              <a:rPr lang="nl-NL" dirty="0" err="1" smtClean="0"/>
              <a:t>arrows</a:t>
            </a:r>
            <a:r>
              <a:rPr lang="nl-NL" dirty="0" smtClean="0"/>
              <a:t>                 </a:t>
            </a:r>
            <a:r>
              <a:rPr lang="nl-NL" dirty="0" err="1" smtClean="0"/>
              <a:t>Add</a:t>
            </a:r>
            <a:r>
              <a:rPr lang="nl-NL" dirty="0" smtClean="0"/>
              <a:t> </a:t>
            </a:r>
            <a:r>
              <a:rPr lang="nl-NL" dirty="0" err="1" smtClean="0"/>
              <a:t>Arrows</a:t>
            </a:r>
            <a:r>
              <a:rPr lang="nl-NL" dirty="0" smtClean="0"/>
              <a:t> </a:t>
            </a:r>
            <a:r>
              <a:rPr lang="nl-NL" dirty="0" err="1" smtClean="0"/>
              <a:t>to</a:t>
            </a:r>
            <a:r>
              <a:rPr lang="nl-NL" dirty="0" smtClean="0"/>
              <a:t> a Plot</a:t>
            </a:r>
          </a:p>
          <a:p>
            <a:r>
              <a:rPr lang="nl-NL" dirty="0" err="1" smtClean="0"/>
              <a:t>assocplot</a:t>
            </a:r>
            <a:r>
              <a:rPr lang="nl-NL" dirty="0" smtClean="0"/>
              <a:t>            </a:t>
            </a:r>
            <a:r>
              <a:rPr lang="nl-NL" dirty="0" err="1" smtClean="0"/>
              <a:t>Association</a:t>
            </a:r>
            <a:r>
              <a:rPr lang="nl-NL" dirty="0" smtClean="0"/>
              <a:t> Plots</a:t>
            </a:r>
          </a:p>
          <a:p>
            <a:r>
              <a:rPr lang="nl-NL" dirty="0" err="1" smtClean="0"/>
              <a:t>axTicks</a:t>
            </a:r>
            <a:r>
              <a:rPr lang="nl-NL" dirty="0" smtClean="0"/>
              <a:t>                </a:t>
            </a:r>
            <a:r>
              <a:rPr lang="nl-NL" dirty="0" err="1" smtClean="0"/>
              <a:t>Compute</a:t>
            </a:r>
            <a:r>
              <a:rPr lang="nl-NL" dirty="0" smtClean="0"/>
              <a:t> </a:t>
            </a:r>
            <a:r>
              <a:rPr lang="nl-NL" dirty="0" err="1" smtClean="0"/>
              <a:t>Axis</a:t>
            </a:r>
            <a:r>
              <a:rPr lang="nl-NL" dirty="0" smtClean="0"/>
              <a:t> </a:t>
            </a:r>
            <a:r>
              <a:rPr lang="nl-NL" dirty="0" err="1" smtClean="0"/>
              <a:t>Tickmark</a:t>
            </a:r>
            <a:r>
              <a:rPr lang="nl-NL" dirty="0" smtClean="0"/>
              <a:t> </a:t>
            </a:r>
            <a:r>
              <a:rPr lang="nl-NL" dirty="0" err="1" smtClean="0"/>
              <a:t>Locations</a:t>
            </a:r>
            <a:endParaRPr lang="nl-NL" dirty="0" smtClean="0"/>
          </a:p>
          <a:p>
            <a:r>
              <a:rPr lang="nl-NL" dirty="0" err="1" smtClean="0">
                <a:solidFill>
                  <a:srgbClr val="0033CC"/>
                </a:solidFill>
              </a:rPr>
              <a:t>axis</a:t>
            </a:r>
            <a:r>
              <a:rPr lang="nl-NL" dirty="0" smtClean="0">
                <a:solidFill>
                  <a:srgbClr val="0033CC"/>
                </a:solidFill>
              </a:rPr>
              <a:t> </a:t>
            </a:r>
            <a:r>
              <a:rPr lang="nl-NL" dirty="0" smtClean="0"/>
              <a:t>                     </a:t>
            </a:r>
            <a:r>
              <a:rPr lang="nl-NL" dirty="0" err="1" smtClean="0"/>
              <a:t>Add</a:t>
            </a:r>
            <a:r>
              <a:rPr lang="nl-NL" dirty="0" smtClean="0"/>
              <a:t> </a:t>
            </a:r>
            <a:r>
              <a:rPr lang="nl-NL" dirty="0" err="1" smtClean="0"/>
              <a:t>an</a:t>
            </a:r>
            <a:r>
              <a:rPr lang="nl-NL" dirty="0" smtClean="0"/>
              <a:t> </a:t>
            </a:r>
            <a:r>
              <a:rPr lang="nl-NL" dirty="0" err="1" smtClean="0"/>
              <a:t>Axis</a:t>
            </a:r>
            <a:r>
              <a:rPr lang="nl-NL" dirty="0" smtClean="0"/>
              <a:t> </a:t>
            </a:r>
            <a:r>
              <a:rPr lang="nl-NL" dirty="0" err="1" smtClean="0"/>
              <a:t>to</a:t>
            </a:r>
            <a:r>
              <a:rPr lang="nl-NL" dirty="0" smtClean="0"/>
              <a:t> a Plot</a:t>
            </a:r>
          </a:p>
          <a:p>
            <a:r>
              <a:rPr lang="nl-NL" dirty="0" err="1" smtClean="0"/>
              <a:t>axis.POSIXct</a:t>
            </a:r>
            <a:r>
              <a:rPr lang="nl-NL" dirty="0" smtClean="0"/>
              <a:t>       Date </a:t>
            </a:r>
            <a:r>
              <a:rPr lang="nl-NL" dirty="0" err="1" smtClean="0"/>
              <a:t>and</a:t>
            </a:r>
            <a:r>
              <a:rPr lang="nl-NL" dirty="0" smtClean="0"/>
              <a:t> Date-time </a:t>
            </a:r>
            <a:r>
              <a:rPr lang="nl-NL" dirty="0" err="1" smtClean="0"/>
              <a:t>Plotting</a:t>
            </a:r>
            <a:r>
              <a:rPr lang="nl-NL" dirty="0" smtClean="0"/>
              <a:t> </a:t>
            </a:r>
            <a:r>
              <a:rPr lang="nl-NL" dirty="0" err="1" smtClean="0"/>
              <a:t>Functions</a:t>
            </a:r>
            <a:endParaRPr lang="nl-NL" dirty="0" smtClean="0"/>
          </a:p>
          <a:p>
            <a:r>
              <a:rPr lang="nl-NL" dirty="0" err="1" smtClean="0">
                <a:solidFill>
                  <a:srgbClr val="0033CC"/>
                </a:solidFill>
              </a:rPr>
              <a:t>barplot</a:t>
            </a:r>
            <a:r>
              <a:rPr lang="nl-NL" dirty="0" smtClean="0"/>
              <a:t>                Bar Plots</a:t>
            </a:r>
          </a:p>
          <a:p>
            <a:r>
              <a:rPr lang="nl-NL" dirty="0" smtClean="0"/>
              <a:t>box                      Draw a Box </a:t>
            </a:r>
            <a:r>
              <a:rPr lang="nl-NL" dirty="0" err="1" smtClean="0"/>
              <a:t>around</a:t>
            </a:r>
            <a:r>
              <a:rPr lang="nl-NL" dirty="0" smtClean="0"/>
              <a:t> a Plot</a:t>
            </a:r>
          </a:p>
          <a:p>
            <a:r>
              <a:rPr lang="nl-NL" dirty="0" err="1" smtClean="0">
                <a:solidFill>
                  <a:srgbClr val="0033CC"/>
                </a:solidFill>
              </a:rPr>
              <a:t>boxplot</a:t>
            </a:r>
            <a:r>
              <a:rPr lang="nl-NL" dirty="0" smtClean="0"/>
              <a:t>               Box Plots</a:t>
            </a:r>
          </a:p>
          <a:p>
            <a:r>
              <a:rPr lang="nl-NL" dirty="0" err="1" smtClean="0">
                <a:solidFill>
                  <a:srgbClr val="0033CC"/>
                </a:solidFill>
              </a:rPr>
              <a:t>boxplot.matrix</a:t>
            </a:r>
            <a:r>
              <a:rPr lang="nl-NL" dirty="0" smtClean="0"/>
              <a:t>   Draw a </a:t>
            </a:r>
            <a:r>
              <a:rPr lang="nl-NL" dirty="0" err="1" smtClean="0"/>
              <a:t>Boxplot</a:t>
            </a:r>
            <a:r>
              <a:rPr lang="nl-NL" dirty="0" smtClean="0"/>
              <a:t> </a:t>
            </a:r>
            <a:r>
              <a:rPr lang="nl-NL" dirty="0" err="1" smtClean="0"/>
              <a:t>for</a:t>
            </a:r>
            <a:r>
              <a:rPr lang="nl-NL" dirty="0" smtClean="0"/>
              <a:t> </a:t>
            </a:r>
            <a:r>
              <a:rPr lang="nl-NL" dirty="0" err="1" smtClean="0"/>
              <a:t>each</a:t>
            </a:r>
            <a:r>
              <a:rPr lang="nl-NL" dirty="0" smtClean="0"/>
              <a:t> Column (</a:t>
            </a:r>
            <a:r>
              <a:rPr lang="nl-NL" dirty="0" err="1" smtClean="0"/>
              <a:t>Row</a:t>
            </a:r>
            <a:r>
              <a:rPr lang="nl-NL" dirty="0" smtClean="0"/>
              <a:t>) of a Matrix</a:t>
            </a:r>
          </a:p>
          <a:p>
            <a:r>
              <a:rPr lang="nl-NL" dirty="0" err="1" smtClean="0">
                <a:solidFill>
                  <a:srgbClr val="0033CC"/>
                </a:solidFill>
              </a:rPr>
              <a:t>bxp</a:t>
            </a:r>
            <a:r>
              <a:rPr lang="nl-NL" dirty="0" smtClean="0"/>
              <a:t>                      Draw Box Plots </a:t>
            </a:r>
            <a:r>
              <a:rPr lang="nl-NL" dirty="0" err="1" smtClean="0"/>
              <a:t>from</a:t>
            </a:r>
            <a:r>
              <a:rPr lang="nl-NL" dirty="0" smtClean="0"/>
              <a:t> </a:t>
            </a:r>
            <a:r>
              <a:rPr lang="nl-NL" dirty="0" err="1" smtClean="0"/>
              <a:t>Summaries</a:t>
            </a:r>
            <a:endParaRPr lang="nl-NL" dirty="0" smtClean="0"/>
          </a:p>
          <a:p>
            <a:r>
              <a:rPr lang="nl-NL" dirty="0" err="1" smtClean="0"/>
              <a:t>cdplot</a:t>
            </a:r>
            <a:r>
              <a:rPr lang="nl-NL" dirty="0" smtClean="0"/>
              <a:t>                 </a:t>
            </a:r>
            <a:r>
              <a:rPr lang="nl-NL" dirty="0" err="1" smtClean="0"/>
              <a:t>Conditional</a:t>
            </a:r>
            <a:r>
              <a:rPr lang="nl-NL" dirty="0" smtClean="0"/>
              <a:t> </a:t>
            </a:r>
            <a:r>
              <a:rPr lang="nl-NL" dirty="0" err="1" smtClean="0"/>
              <a:t>Density</a:t>
            </a:r>
            <a:r>
              <a:rPr lang="nl-NL" dirty="0" smtClean="0"/>
              <a:t> Plots</a:t>
            </a:r>
          </a:p>
          <a:p>
            <a:r>
              <a:rPr lang="nl-NL" dirty="0" smtClean="0"/>
              <a:t>clip                      Set Clipping </a:t>
            </a:r>
            <a:r>
              <a:rPr lang="nl-NL" dirty="0" err="1" smtClean="0"/>
              <a:t>Region</a:t>
            </a:r>
            <a:endParaRPr lang="nl-NL" dirty="0" smtClean="0"/>
          </a:p>
          <a:p>
            <a:r>
              <a:rPr lang="nl-NL" dirty="0" smtClean="0"/>
              <a:t>contour              Display </a:t>
            </a:r>
            <a:r>
              <a:rPr lang="nl-NL" dirty="0" err="1" smtClean="0"/>
              <a:t>Contours</a:t>
            </a:r>
            <a:endParaRPr lang="nl-NL" dirty="0" smtClean="0"/>
          </a:p>
          <a:p>
            <a:r>
              <a:rPr lang="nl-NL" dirty="0" err="1" smtClean="0">
                <a:solidFill>
                  <a:srgbClr val="0033CC"/>
                </a:solidFill>
              </a:rPr>
              <a:t>coplot</a:t>
            </a:r>
            <a:r>
              <a:rPr lang="nl-NL" dirty="0" smtClean="0">
                <a:solidFill>
                  <a:srgbClr val="0033CC"/>
                </a:solidFill>
              </a:rPr>
              <a:t> </a:t>
            </a:r>
            <a:r>
              <a:rPr lang="nl-NL" dirty="0" smtClean="0"/>
              <a:t>                </a:t>
            </a:r>
            <a:r>
              <a:rPr lang="nl-NL" dirty="0" err="1" smtClean="0"/>
              <a:t>Conditioning</a:t>
            </a:r>
            <a:r>
              <a:rPr lang="nl-NL" dirty="0" smtClean="0"/>
              <a:t> Plots</a:t>
            </a:r>
          </a:p>
          <a:p>
            <a:r>
              <a:rPr lang="nl-NL" dirty="0" smtClean="0"/>
              <a:t>curve                   Draw </a:t>
            </a:r>
            <a:r>
              <a:rPr lang="nl-NL" dirty="0" err="1" smtClean="0"/>
              <a:t>Function</a:t>
            </a:r>
            <a:r>
              <a:rPr lang="nl-NL" dirty="0" smtClean="0"/>
              <a:t> Plots</a:t>
            </a:r>
          </a:p>
          <a:p>
            <a:r>
              <a:rPr lang="nl-NL" dirty="0" err="1" smtClean="0"/>
              <a:t>dotchart</a:t>
            </a:r>
            <a:r>
              <a:rPr lang="nl-NL" dirty="0" smtClean="0"/>
              <a:t>             </a:t>
            </a:r>
            <a:r>
              <a:rPr lang="nl-NL" dirty="0" err="1" smtClean="0"/>
              <a:t>Cleveland's</a:t>
            </a:r>
            <a:r>
              <a:rPr lang="nl-NL" dirty="0" smtClean="0"/>
              <a:t> Dot Plots</a:t>
            </a:r>
          </a:p>
          <a:p>
            <a:r>
              <a:rPr lang="nl-NL" dirty="0" err="1" smtClean="0"/>
              <a:t>filled.contour</a:t>
            </a:r>
            <a:r>
              <a:rPr lang="nl-NL" dirty="0" smtClean="0"/>
              <a:t>     Level (Contour) Plots</a:t>
            </a:r>
          </a:p>
          <a:p>
            <a:r>
              <a:rPr lang="nl-NL" dirty="0" err="1" smtClean="0"/>
              <a:t>fourfoldplot</a:t>
            </a:r>
            <a:r>
              <a:rPr lang="nl-NL" dirty="0" smtClean="0"/>
              <a:t>        </a:t>
            </a:r>
            <a:r>
              <a:rPr lang="nl-NL" dirty="0" err="1" smtClean="0"/>
              <a:t>Fourfold</a:t>
            </a:r>
            <a:r>
              <a:rPr lang="nl-NL" dirty="0" smtClean="0"/>
              <a:t> Plots</a:t>
            </a:r>
          </a:p>
        </p:txBody>
      </p:sp>
    </p:spTree>
    <p:extLst>
      <p:ext uri="{BB962C8B-B14F-4D97-AF65-F5344CB8AC3E}">
        <p14:creationId xmlns:p14="http://schemas.microsoft.com/office/powerpoint/2010/main" val="1763540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946485" y="244421"/>
            <a:ext cx="10106526" cy="6186309"/>
          </a:xfrm>
          <a:prstGeom prst="rect">
            <a:avLst/>
          </a:prstGeom>
        </p:spPr>
        <p:txBody>
          <a:bodyPr wrap="square">
            <a:spAutoFit/>
          </a:bodyPr>
          <a:lstStyle/>
          <a:p>
            <a:pPr lvl="0"/>
            <a:r>
              <a:rPr lang="nl-NL" dirty="0">
                <a:solidFill>
                  <a:srgbClr val="0033CC"/>
                </a:solidFill>
              </a:rPr>
              <a:t>frame </a:t>
            </a:r>
            <a:r>
              <a:rPr lang="nl-NL" dirty="0">
                <a:solidFill>
                  <a:prstClr val="black"/>
                </a:solidFill>
              </a:rPr>
              <a:t>                 </a:t>
            </a:r>
            <a:r>
              <a:rPr lang="nl-NL" dirty="0" smtClean="0">
                <a:solidFill>
                  <a:prstClr val="black"/>
                </a:solidFill>
              </a:rPr>
              <a:t>         </a:t>
            </a:r>
            <a:r>
              <a:rPr lang="nl-NL" dirty="0" err="1">
                <a:solidFill>
                  <a:prstClr val="black"/>
                </a:solidFill>
              </a:rPr>
              <a:t>Create</a:t>
            </a:r>
            <a:r>
              <a:rPr lang="nl-NL" dirty="0">
                <a:solidFill>
                  <a:prstClr val="black"/>
                </a:solidFill>
              </a:rPr>
              <a:t> / Start a New Plot </a:t>
            </a:r>
            <a:r>
              <a:rPr lang="nl-NL" dirty="0" smtClean="0">
                <a:solidFill>
                  <a:prstClr val="black"/>
                </a:solidFill>
              </a:rPr>
              <a:t>Frame</a:t>
            </a:r>
          </a:p>
          <a:p>
            <a:pPr lvl="0"/>
            <a:endParaRPr lang="nl-NL" dirty="0">
              <a:solidFill>
                <a:prstClr val="black"/>
              </a:solidFill>
            </a:endParaRPr>
          </a:p>
          <a:p>
            <a:r>
              <a:rPr lang="nl-NL" dirty="0" err="1">
                <a:solidFill>
                  <a:srgbClr val="FF0000"/>
                </a:solidFill>
              </a:rPr>
              <a:t>graphics</a:t>
            </a:r>
            <a:r>
              <a:rPr lang="nl-NL" dirty="0">
                <a:solidFill>
                  <a:srgbClr val="FF0000"/>
                </a:solidFill>
              </a:rPr>
              <a:t>-package      </a:t>
            </a:r>
            <a:r>
              <a:rPr lang="nl-NL" dirty="0">
                <a:solidFill>
                  <a:prstClr val="black"/>
                </a:solidFill>
              </a:rPr>
              <a:t>  The R Graphics </a:t>
            </a:r>
            <a:r>
              <a:rPr lang="nl-NL" dirty="0" smtClean="0">
                <a:solidFill>
                  <a:prstClr val="black"/>
                </a:solidFill>
              </a:rPr>
              <a:t>Package   </a:t>
            </a:r>
            <a:r>
              <a:rPr lang="nl-NL" dirty="0" smtClean="0">
                <a:solidFill>
                  <a:srgbClr val="FF0000"/>
                </a:solidFill>
              </a:rPr>
              <a:t>dit klopt niet?      </a:t>
            </a:r>
            <a:r>
              <a:rPr lang="nl-NL" b="1" dirty="0" err="1" smtClean="0"/>
              <a:t>Arithmetic</a:t>
            </a:r>
            <a:r>
              <a:rPr lang="nl-NL" b="1" dirty="0" smtClean="0"/>
              <a:t> </a:t>
            </a:r>
            <a:r>
              <a:rPr lang="nl-NL" b="1" dirty="0"/>
              <a:t>Operators</a:t>
            </a:r>
          </a:p>
          <a:p>
            <a:pPr lvl="0"/>
            <a:endParaRPr lang="nl-NL" dirty="0">
              <a:solidFill>
                <a:srgbClr val="FF0000"/>
              </a:solidFill>
            </a:endParaRPr>
          </a:p>
          <a:p>
            <a:pPr lvl="0"/>
            <a:r>
              <a:rPr lang="nl-NL" dirty="0" err="1">
                <a:solidFill>
                  <a:prstClr val="black"/>
                </a:solidFill>
              </a:rPr>
              <a:t>grconvertX</a:t>
            </a:r>
            <a:r>
              <a:rPr lang="nl-NL" dirty="0">
                <a:solidFill>
                  <a:prstClr val="black"/>
                </a:solidFill>
              </a:rPr>
              <a:t>             </a:t>
            </a:r>
            <a:r>
              <a:rPr lang="nl-NL" dirty="0" smtClean="0">
                <a:solidFill>
                  <a:prstClr val="black"/>
                </a:solidFill>
              </a:rPr>
              <a:t>      </a:t>
            </a:r>
            <a:r>
              <a:rPr lang="nl-NL" dirty="0" err="1">
                <a:solidFill>
                  <a:prstClr val="black"/>
                </a:solidFill>
              </a:rPr>
              <a:t>Convert</a:t>
            </a:r>
            <a:r>
              <a:rPr lang="nl-NL" dirty="0">
                <a:solidFill>
                  <a:prstClr val="black"/>
                </a:solidFill>
              </a:rPr>
              <a:t> </a:t>
            </a:r>
            <a:r>
              <a:rPr lang="nl-NL" dirty="0" err="1">
                <a:solidFill>
                  <a:prstClr val="black"/>
                </a:solidFill>
              </a:rPr>
              <a:t>between</a:t>
            </a:r>
            <a:r>
              <a:rPr lang="nl-NL" dirty="0">
                <a:solidFill>
                  <a:prstClr val="black"/>
                </a:solidFill>
              </a:rPr>
              <a:t> Graphics </a:t>
            </a:r>
            <a:r>
              <a:rPr lang="nl-NL" dirty="0" err="1">
                <a:solidFill>
                  <a:prstClr val="black"/>
                </a:solidFill>
              </a:rPr>
              <a:t>Coordinate</a:t>
            </a:r>
            <a:r>
              <a:rPr lang="nl-NL" dirty="0">
                <a:solidFill>
                  <a:prstClr val="black"/>
                </a:solidFill>
              </a:rPr>
              <a:t> Systems</a:t>
            </a:r>
          </a:p>
          <a:p>
            <a:pPr lvl="0"/>
            <a:r>
              <a:rPr lang="nl-NL" dirty="0" err="1">
                <a:solidFill>
                  <a:srgbClr val="0033CC"/>
                </a:solidFill>
              </a:rPr>
              <a:t>grid</a:t>
            </a:r>
            <a:r>
              <a:rPr lang="nl-NL" dirty="0">
                <a:solidFill>
                  <a:srgbClr val="0033CC"/>
                </a:solidFill>
              </a:rPr>
              <a:t> </a:t>
            </a:r>
            <a:r>
              <a:rPr lang="nl-NL" dirty="0">
                <a:solidFill>
                  <a:prstClr val="black"/>
                </a:solidFill>
              </a:rPr>
              <a:t>                   </a:t>
            </a:r>
            <a:r>
              <a:rPr lang="nl-NL" dirty="0" smtClean="0">
                <a:solidFill>
                  <a:prstClr val="black"/>
                </a:solidFill>
              </a:rPr>
              <a:t>           </a:t>
            </a:r>
            <a:r>
              <a:rPr lang="nl-NL" dirty="0" err="1" smtClean="0">
                <a:solidFill>
                  <a:prstClr val="black"/>
                </a:solidFill>
              </a:rPr>
              <a:t>Add</a:t>
            </a:r>
            <a:r>
              <a:rPr lang="nl-NL" dirty="0" smtClean="0">
                <a:solidFill>
                  <a:prstClr val="black"/>
                </a:solidFill>
              </a:rPr>
              <a:t> </a:t>
            </a:r>
            <a:r>
              <a:rPr lang="nl-NL" dirty="0" err="1">
                <a:solidFill>
                  <a:prstClr val="black"/>
                </a:solidFill>
              </a:rPr>
              <a:t>Grid</a:t>
            </a:r>
            <a:r>
              <a:rPr lang="nl-NL" dirty="0">
                <a:solidFill>
                  <a:prstClr val="black"/>
                </a:solidFill>
              </a:rPr>
              <a:t> </a:t>
            </a:r>
            <a:r>
              <a:rPr lang="nl-NL" dirty="0" err="1">
                <a:solidFill>
                  <a:prstClr val="black"/>
                </a:solidFill>
              </a:rPr>
              <a:t>to</a:t>
            </a:r>
            <a:r>
              <a:rPr lang="nl-NL" dirty="0">
                <a:solidFill>
                  <a:prstClr val="black"/>
                </a:solidFill>
              </a:rPr>
              <a:t> a Plot</a:t>
            </a:r>
          </a:p>
          <a:p>
            <a:pPr lvl="0"/>
            <a:r>
              <a:rPr lang="nl-NL" dirty="0" err="1">
                <a:solidFill>
                  <a:srgbClr val="0033CC"/>
                </a:solidFill>
              </a:rPr>
              <a:t>hist</a:t>
            </a:r>
            <a:r>
              <a:rPr lang="nl-NL" dirty="0">
                <a:solidFill>
                  <a:prstClr val="black"/>
                </a:solidFill>
              </a:rPr>
              <a:t>                    </a:t>
            </a:r>
            <a:r>
              <a:rPr lang="nl-NL" dirty="0" smtClean="0">
                <a:solidFill>
                  <a:prstClr val="black"/>
                </a:solidFill>
              </a:rPr>
              <a:t>            </a:t>
            </a:r>
            <a:r>
              <a:rPr lang="nl-NL" dirty="0" err="1" smtClean="0">
                <a:solidFill>
                  <a:prstClr val="black"/>
                </a:solidFill>
              </a:rPr>
              <a:t>Histograms</a:t>
            </a:r>
            <a:endParaRPr lang="nl-NL" dirty="0">
              <a:solidFill>
                <a:prstClr val="black"/>
              </a:solidFill>
            </a:endParaRPr>
          </a:p>
          <a:p>
            <a:pPr lvl="0"/>
            <a:r>
              <a:rPr lang="nl-NL" dirty="0" err="1">
                <a:solidFill>
                  <a:prstClr val="black"/>
                </a:solidFill>
              </a:rPr>
              <a:t>hist.POSIXt</a:t>
            </a:r>
            <a:r>
              <a:rPr lang="nl-NL" dirty="0">
                <a:solidFill>
                  <a:prstClr val="black"/>
                </a:solidFill>
              </a:rPr>
              <a:t>             </a:t>
            </a:r>
            <a:r>
              <a:rPr lang="nl-NL" dirty="0" smtClean="0">
                <a:solidFill>
                  <a:prstClr val="black"/>
                </a:solidFill>
              </a:rPr>
              <a:t>      Histogram </a:t>
            </a:r>
            <a:r>
              <a:rPr lang="nl-NL" dirty="0">
                <a:solidFill>
                  <a:prstClr val="black"/>
                </a:solidFill>
              </a:rPr>
              <a:t>of a Date or Date-Time Object</a:t>
            </a:r>
          </a:p>
          <a:p>
            <a:pPr lvl="0"/>
            <a:r>
              <a:rPr lang="nl-NL" dirty="0" err="1">
                <a:solidFill>
                  <a:srgbClr val="0033CC"/>
                </a:solidFill>
              </a:rPr>
              <a:t>identify</a:t>
            </a:r>
            <a:r>
              <a:rPr lang="nl-NL" dirty="0">
                <a:solidFill>
                  <a:prstClr val="black"/>
                </a:solidFill>
              </a:rPr>
              <a:t>                </a:t>
            </a:r>
            <a:r>
              <a:rPr lang="nl-NL" dirty="0" smtClean="0">
                <a:solidFill>
                  <a:prstClr val="black"/>
                </a:solidFill>
              </a:rPr>
              <a:t>         </a:t>
            </a:r>
            <a:r>
              <a:rPr lang="nl-NL" dirty="0" err="1" smtClean="0">
                <a:solidFill>
                  <a:prstClr val="black"/>
                </a:solidFill>
              </a:rPr>
              <a:t>Identify</a:t>
            </a:r>
            <a:r>
              <a:rPr lang="nl-NL" dirty="0" smtClean="0">
                <a:solidFill>
                  <a:prstClr val="black"/>
                </a:solidFill>
              </a:rPr>
              <a:t> </a:t>
            </a:r>
            <a:r>
              <a:rPr lang="nl-NL" dirty="0">
                <a:solidFill>
                  <a:prstClr val="black"/>
                </a:solidFill>
              </a:rPr>
              <a:t>Points in a </a:t>
            </a:r>
            <a:r>
              <a:rPr lang="nl-NL" dirty="0" err="1">
                <a:solidFill>
                  <a:prstClr val="black"/>
                </a:solidFill>
              </a:rPr>
              <a:t>Scatter</a:t>
            </a:r>
            <a:r>
              <a:rPr lang="nl-NL" dirty="0">
                <a:solidFill>
                  <a:prstClr val="black"/>
                </a:solidFill>
              </a:rPr>
              <a:t> Plot</a:t>
            </a:r>
          </a:p>
          <a:p>
            <a:pPr lvl="0"/>
            <a:r>
              <a:rPr lang="nl-NL" dirty="0">
                <a:solidFill>
                  <a:prstClr val="black"/>
                </a:solidFill>
              </a:rPr>
              <a:t>image                   </a:t>
            </a:r>
            <a:r>
              <a:rPr lang="nl-NL" dirty="0" smtClean="0">
                <a:solidFill>
                  <a:prstClr val="black"/>
                </a:solidFill>
              </a:rPr>
              <a:t>        Display </a:t>
            </a:r>
            <a:r>
              <a:rPr lang="nl-NL" dirty="0">
                <a:solidFill>
                  <a:prstClr val="black"/>
                </a:solidFill>
              </a:rPr>
              <a:t>a </a:t>
            </a:r>
            <a:r>
              <a:rPr lang="nl-NL" dirty="0" err="1">
                <a:solidFill>
                  <a:prstClr val="black"/>
                </a:solidFill>
              </a:rPr>
              <a:t>Color</a:t>
            </a:r>
            <a:r>
              <a:rPr lang="nl-NL" dirty="0">
                <a:solidFill>
                  <a:prstClr val="black"/>
                </a:solidFill>
              </a:rPr>
              <a:t> Image</a:t>
            </a:r>
          </a:p>
          <a:p>
            <a:pPr lvl="0"/>
            <a:r>
              <a:rPr lang="nl-NL" dirty="0" err="1">
                <a:solidFill>
                  <a:prstClr val="black"/>
                </a:solidFill>
              </a:rPr>
              <a:t>layout</a:t>
            </a:r>
            <a:r>
              <a:rPr lang="nl-NL" dirty="0">
                <a:solidFill>
                  <a:prstClr val="black"/>
                </a:solidFill>
              </a:rPr>
              <a:t>                  </a:t>
            </a:r>
            <a:r>
              <a:rPr lang="nl-NL" dirty="0" smtClean="0">
                <a:solidFill>
                  <a:prstClr val="black"/>
                </a:solidFill>
              </a:rPr>
              <a:t>         </a:t>
            </a:r>
            <a:r>
              <a:rPr lang="nl-NL" dirty="0" err="1" smtClean="0">
                <a:solidFill>
                  <a:prstClr val="black"/>
                </a:solidFill>
              </a:rPr>
              <a:t>Specifying</a:t>
            </a:r>
            <a:r>
              <a:rPr lang="nl-NL" dirty="0" smtClean="0">
                <a:solidFill>
                  <a:prstClr val="black"/>
                </a:solidFill>
              </a:rPr>
              <a:t> </a:t>
            </a:r>
            <a:r>
              <a:rPr lang="nl-NL" dirty="0">
                <a:solidFill>
                  <a:prstClr val="black"/>
                </a:solidFill>
              </a:rPr>
              <a:t>Complex Plot </a:t>
            </a:r>
            <a:r>
              <a:rPr lang="nl-NL" dirty="0" err="1">
                <a:solidFill>
                  <a:prstClr val="black"/>
                </a:solidFill>
              </a:rPr>
              <a:t>Arrangements</a:t>
            </a:r>
            <a:endParaRPr lang="nl-NL" dirty="0">
              <a:solidFill>
                <a:prstClr val="black"/>
              </a:solidFill>
            </a:endParaRPr>
          </a:p>
          <a:p>
            <a:pPr lvl="0"/>
            <a:r>
              <a:rPr lang="nl-NL" dirty="0">
                <a:solidFill>
                  <a:srgbClr val="0033CC"/>
                </a:solidFill>
              </a:rPr>
              <a:t>legend</a:t>
            </a:r>
            <a:r>
              <a:rPr lang="nl-NL" dirty="0">
                <a:solidFill>
                  <a:prstClr val="black"/>
                </a:solidFill>
              </a:rPr>
              <a:t>                  </a:t>
            </a:r>
            <a:r>
              <a:rPr lang="nl-NL" dirty="0" smtClean="0">
                <a:solidFill>
                  <a:prstClr val="black"/>
                </a:solidFill>
              </a:rPr>
              <a:t>        </a:t>
            </a:r>
            <a:r>
              <a:rPr lang="nl-NL" dirty="0" err="1" smtClean="0">
                <a:solidFill>
                  <a:prstClr val="black"/>
                </a:solidFill>
              </a:rPr>
              <a:t>Add</a:t>
            </a:r>
            <a:r>
              <a:rPr lang="nl-NL" dirty="0" smtClean="0">
                <a:solidFill>
                  <a:prstClr val="black"/>
                </a:solidFill>
              </a:rPr>
              <a:t> </a:t>
            </a:r>
            <a:r>
              <a:rPr lang="nl-NL" dirty="0" err="1">
                <a:solidFill>
                  <a:prstClr val="black"/>
                </a:solidFill>
              </a:rPr>
              <a:t>Legends</a:t>
            </a:r>
            <a:r>
              <a:rPr lang="nl-NL" dirty="0">
                <a:solidFill>
                  <a:prstClr val="black"/>
                </a:solidFill>
              </a:rPr>
              <a:t> </a:t>
            </a:r>
            <a:r>
              <a:rPr lang="nl-NL" dirty="0" err="1">
                <a:solidFill>
                  <a:prstClr val="black"/>
                </a:solidFill>
              </a:rPr>
              <a:t>to</a:t>
            </a:r>
            <a:r>
              <a:rPr lang="nl-NL" dirty="0">
                <a:solidFill>
                  <a:prstClr val="black"/>
                </a:solidFill>
              </a:rPr>
              <a:t> Plots</a:t>
            </a:r>
          </a:p>
          <a:p>
            <a:pPr lvl="0"/>
            <a:r>
              <a:rPr lang="nl-NL" dirty="0" err="1">
                <a:solidFill>
                  <a:srgbClr val="0033CC"/>
                </a:solidFill>
              </a:rPr>
              <a:t>lines</a:t>
            </a:r>
            <a:r>
              <a:rPr lang="nl-NL" dirty="0">
                <a:solidFill>
                  <a:srgbClr val="0033CC"/>
                </a:solidFill>
              </a:rPr>
              <a:t>  </a:t>
            </a:r>
            <a:r>
              <a:rPr lang="nl-NL" dirty="0">
                <a:solidFill>
                  <a:prstClr val="black"/>
                </a:solidFill>
              </a:rPr>
              <a:t>                </a:t>
            </a:r>
            <a:r>
              <a:rPr lang="nl-NL" dirty="0" smtClean="0">
                <a:solidFill>
                  <a:prstClr val="black"/>
                </a:solidFill>
              </a:rPr>
              <a:t>            </a:t>
            </a:r>
            <a:r>
              <a:rPr lang="nl-NL" dirty="0" err="1">
                <a:solidFill>
                  <a:prstClr val="black"/>
                </a:solidFill>
              </a:rPr>
              <a:t>Add</a:t>
            </a:r>
            <a:r>
              <a:rPr lang="nl-NL" dirty="0">
                <a:solidFill>
                  <a:prstClr val="black"/>
                </a:solidFill>
              </a:rPr>
              <a:t> </a:t>
            </a:r>
            <a:r>
              <a:rPr lang="nl-NL" dirty="0" err="1">
                <a:solidFill>
                  <a:prstClr val="black"/>
                </a:solidFill>
              </a:rPr>
              <a:t>Connected</a:t>
            </a:r>
            <a:r>
              <a:rPr lang="nl-NL" dirty="0">
                <a:solidFill>
                  <a:prstClr val="black"/>
                </a:solidFill>
              </a:rPr>
              <a:t> Line </a:t>
            </a:r>
            <a:r>
              <a:rPr lang="nl-NL" dirty="0" err="1">
                <a:solidFill>
                  <a:prstClr val="black"/>
                </a:solidFill>
              </a:rPr>
              <a:t>Segments</a:t>
            </a:r>
            <a:r>
              <a:rPr lang="nl-NL" dirty="0">
                <a:solidFill>
                  <a:prstClr val="black"/>
                </a:solidFill>
              </a:rPr>
              <a:t> </a:t>
            </a:r>
            <a:r>
              <a:rPr lang="nl-NL" dirty="0" err="1">
                <a:solidFill>
                  <a:prstClr val="black"/>
                </a:solidFill>
              </a:rPr>
              <a:t>to</a:t>
            </a:r>
            <a:r>
              <a:rPr lang="nl-NL" dirty="0">
                <a:solidFill>
                  <a:prstClr val="black"/>
                </a:solidFill>
              </a:rPr>
              <a:t> a Plot</a:t>
            </a:r>
          </a:p>
          <a:p>
            <a:pPr lvl="0"/>
            <a:r>
              <a:rPr lang="nl-NL" dirty="0" err="1">
                <a:solidFill>
                  <a:prstClr val="black"/>
                </a:solidFill>
              </a:rPr>
              <a:t>locator</a:t>
            </a:r>
            <a:r>
              <a:rPr lang="nl-NL" dirty="0">
                <a:solidFill>
                  <a:prstClr val="black"/>
                </a:solidFill>
              </a:rPr>
              <a:t>                </a:t>
            </a:r>
            <a:r>
              <a:rPr lang="nl-NL" dirty="0" smtClean="0">
                <a:solidFill>
                  <a:prstClr val="black"/>
                </a:solidFill>
              </a:rPr>
              <a:t>         </a:t>
            </a:r>
            <a:r>
              <a:rPr lang="nl-NL" dirty="0" err="1">
                <a:solidFill>
                  <a:prstClr val="black"/>
                </a:solidFill>
              </a:rPr>
              <a:t>Graphical</a:t>
            </a:r>
            <a:r>
              <a:rPr lang="nl-NL" dirty="0">
                <a:solidFill>
                  <a:prstClr val="black"/>
                </a:solidFill>
              </a:rPr>
              <a:t> Input</a:t>
            </a:r>
          </a:p>
          <a:p>
            <a:pPr lvl="0"/>
            <a:r>
              <a:rPr lang="nl-NL" dirty="0" err="1">
                <a:solidFill>
                  <a:srgbClr val="0033CC"/>
                </a:solidFill>
              </a:rPr>
              <a:t>matplot</a:t>
            </a:r>
            <a:r>
              <a:rPr lang="nl-NL" dirty="0">
                <a:solidFill>
                  <a:prstClr val="black"/>
                </a:solidFill>
              </a:rPr>
              <a:t>                </a:t>
            </a:r>
            <a:r>
              <a:rPr lang="nl-NL" dirty="0" smtClean="0">
                <a:solidFill>
                  <a:prstClr val="black"/>
                </a:solidFill>
              </a:rPr>
              <a:t>        </a:t>
            </a:r>
            <a:r>
              <a:rPr lang="nl-NL" dirty="0">
                <a:solidFill>
                  <a:prstClr val="black"/>
                </a:solidFill>
              </a:rPr>
              <a:t>Plot Columns of Matrices</a:t>
            </a:r>
          </a:p>
          <a:p>
            <a:pPr lvl="0"/>
            <a:r>
              <a:rPr lang="nl-NL" dirty="0" err="1">
                <a:solidFill>
                  <a:srgbClr val="0033CC"/>
                </a:solidFill>
              </a:rPr>
              <a:t>mosaicplot</a:t>
            </a:r>
            <a:r>
              <a:rPr lang="nl-NL" dirty="0">
                <a:solidFill>
                  <a:srgbClr val="0033CC"/>
                </a:solidFill>
              </a:rPr>
              <a:t> </a:t>
            </a:r>
            <a:r>
              <a:rPr lang="nl-NL" dirty="0">
                <a:solidFill>
                  <a:prstClr val="black"/>
                </a:solidFill>
              </a:rPr>
              <a:t>            </a:t>
            </a:r>
            <a:r>
              <a:rPr lang="nl-NL" dirty="0" smtClean="0">
                <a:solidFill>
                  <a:prstClr val="black"/>
                </a:solidFill>
              </a:rPr>
              <a:t>     </a:t>
            </a:r>
            <a:r>
              <a:rPr lang="nl-NL" dirty="0" err="1">
                <a:solidFill>
                  <a:prstClr val="black"/>
                </a:solidFill>
              </a:rPr>
              <a:t>Mosaic</a:t>
            </a:r>
            <a:r>
              <a:rPr lang="nl-NL" dirty="0">
                <a:solidFill>
                  <a:prstClr val="black"/>
                </a:solidFill>
              </a:rPr>
              <a:t> Plots</a:t>
            </a:r>
          </a:p>
          <a:p>
            <a:pPr lvl="0"/>
            <a:r>
              <a:rPr lang="nl-NL" dirty="0" err="1">
                <a:solidFill>
                  <a:srgbClr val="0033CC"/>
                </a:solidFill>
              </a:rPr>
              <a:t>mtext</a:t>
            </a:r>
            <a:r>
              <a:rPr lang="nl-NL" dirty="0">
                <a:solidFill>
                  <a:prstClr val="black"/>
                </a:solidFill>
              </a:rPr>
              <a:t>                  </a:t>
            </a:r>
            <a:r>
              <a:rPr lang="nl-NL" dirty="0" smtClean="0">
                <a:solidFill>
                  <a:prstClr val="black"/>
                </a:solidFill>
              </a:rPr>
              <a:t>         </a:t>
            </a:r>
            <a:r>
              <a:rPr lang="nl-NL" dirty="0">
                <a:solidFill>
                  <a:prstClr val="black"/>
                </a:solidFill>
              </a:rPr>
              <a:t>Write </a:t>
            </a:r>
            <a:r>
              <a:rPr lang="nl-NL" dirty="0" err="1">
                <a:solidFill>
                  <a:prstClr val="black"/>
                </a:solidFill>
              </a:rPr>
              <a:t>Text</a:t>
            </a:r>
            <a:r>
              <a:rPr lang="nl-NL" dirty="0">
                <a:solidFill>
                  <a:prstClr val="black"/>
                </a:solidFill>
              </a:rPr>
              <a:t> </a:t>
            </a:r>
            <a:r>
              <a:rPr lang="nl-NL" dirty="0" err="1">
                <a:solidFill>
                  <a:prstClr val="black"/>
                </a:solidFill>
              </a:rPr>
              <a:t>into</a:t>
            </a:r>
            <a:r>
              <a:rPr lang="nl-NL" dirty="0">
                <a:solidFill>
                  <a:prstClr val="black"/>
                </a:solidFill>
              </a:rPr>
              <a:t> the </a:t>
            </a:r>
            <a:r>
              <a:rPr lang="nl-NL" dirty="0" err="1">
                <a:solidFill>
                  <a:prstClr val="black"/>
                </a:solidFill>
              </a:rPr>
              <a:t>Margins</a:t>
            </a:r>
            <a:r>
              <a:rPr lang="nl-NL" dirty="0">
                <a:solidFill>
                  <a:prstClr val="black"/>
                </a:solidFill>
              </a:rPr>
              <a:t> of a </a:t>
            </a:r>
            <a:r>
              <a:rPr lang="nl-NL" dirty="0" smtClean="0">
                <a:solidFill>
                  <a:prstClr val="black"/>
                </a:solidFill>
              </a:rPr>
              <a:t>Plot</a:t>
            </a:r>
          </a:p>
          <a:p>
            <a:pPr lvl="0"/>
            <a:r>
              <a:rPr lang="nl-NL" dirty="0">
                <a:solidFill>
                  <a:srgbClr val="0033CC"/>
                </a:solidFill>
              </a:rPr>
              <a:t>pairs</a:t>
            </a:r>
            <a:r>
              <a:rPr lang="nl-NL" dirty="0">
                <a:solidFill>
                  <a:srgbClr val="0070C0"/>
                </a:solidFill>
              </a:rPr>
              <a:t> </a:t>
            </a:r>
            <a:r>
              <a:rPr lang="nl-NL" dirty="0">
                <a:solidFill>
                  <a:prstClr val="black"/>
                </a:solidFill>
              </a:rPr>
              <a:t>                  </a:t>
            </a:r>
            <a:r>
              <a:rPr lang="nl-NL" dirty="0" smtClean="0">
                <a:solidFill>
                  <a:prstClr val="black"/>
                </a:solidFill>
              </a:rPr>
              <a:t>          </a:t>
            </a:r>
            <a:r>
              <a:rPr lang="nl-NL" dirty="0" err="1" smtClean="0">
                <a:solidFill>
                  <a:prstClr val="black"/>
                </a:solidFill>
              </a:rPr>
              <a:t>Scatterplot</a:t>
            </a:r>
            <a:r>
              <a:rPr lang="nl-NL" dirty="0" smtClean="0">
                <a:solidFill>
                  <a:prstClr val="black"/>
                </a:solidFill>
              </a:rPr>
              <a:t> </a:t>
            </a:r>
            <a:r>
              <a:rPr lang="nl-NL" dirty="0">
                <a:solidFill>
                  <a:prstClr val="black"/>
                </a:solidFill>
              </a:rPr>
              <a:t>Matrices</a:t>
            </a:r>
          </a:p>
          <a:p>
            <a:pPr lvl="0"/>
            <a:r>
              <a:rPr lang="nl-NL" dirty="0" err="1">
                <a:solidFill>
                  <a:prstClr val="black"/>
                </a:solidFill>
              </a:rPr>
              <a:t>panel.smooth</a:t>
            </a:r>
            <a:r>
              <a:rPr lang="nl-NL" dirty="0">
                <a:solidFill>
                  <a:prstClr val="black"/>
                </a:solidFill>
              </a:rPr>
              <a:t>           </a:t>
            </a:r>
            <a:r>
              <a:rPr lang="nl-NL" dirty="0" smtClean="0">
                <a:solidFill>
                  <a:prstClr val="black"/>
                </a:solidFill>
              </a:rPr>
              <a:t>  </a:t>
            </a:r>
            <a:r>
              <a:rPr lang="nl-NL" dirty="0">
                <a:solidFill>
                  <a:prstClr val="black"/>
                </a:solidFill>
              </a:rPr>
              <a:t>Simple Panel Plot</a:t>
            </a:r>
          </a:p>
          <a:p>
            <a:pPr lvl="0"/>
            <a:r>
              <a:rPr lang="nl-NL" dirty="0">
                <a:solidFill>
                  <a:prstClr val="black"/>
                </a:solidFill>
              </a:rPr>
              <a:t>par                     </a:t>
            </a:r>
            <a:r>
              <a:rPr lang="nl-NL" dirty="0" smtClean="0">
                <a:solidFill>
                  <a:prstClr val="black"/>
                </a:solidFill>
              </a:rPr>
              <a:t>           Set </a:t>
            </a:r>
            <a:r>
              <a:rPr lang="nl-NL" dirty="0">
                <a:solidFill>
                  <a:prstClr val="black"/>
                </a:solidFill>
              </a:rPr>
              <a:t>or Query </a:t>
            </a:r>
            <a:r>
              <a:rPr lang="nl-NL" dirty="0" err="1">
                <a:solidFill>
                  <a:prstClr val="black"/>
                </a:solidFill>
              </a:rPr>
              <a:t>Graphical</a:t>
            </a:r>
            <a:r>
              <a:rPr lang="nl-NL" dirty="0">
                <a:solidFill>
                  <a:prstClr val="black"/>
                </a:solidFill>
              </a:rPr>
              <a:t> Parameters</a:t>
            </a:r>
          </a:p>
          <a:p>
            <a:pPr lvl="0"/>
            <a:r>
              <a:rPr lang="nl-NL" dirty="0" err="1">
                <a:solidFill>
                  <a:prstClr val="black"/>
                </a:solidFill>
              </a:rPr>
              <a:t>persp</a:t>
            </a:r>
            <a:r>
              <a:rPr lang="nl-NL" dirty="0">
                <a:solidFill>
                  <a:prstClr val="black"/>
                </a:solidFill>
              </a:rPr>
              <a:t>                   </a:t>
            </a:r>
            <a:r>
              <a:rPr lang="nl-NL" dirty="0" smtClean="0">
                <a:solidFill>
                  <a:prstClr val="black"/>
                </a:solidFill>
              </a:rPr>
              <a:t>         </a:t>
            </a:r>
            <a:r>
              <a:rPr lang="nl-NL" dirty="0" err="1" smtClean="0">
                <a:solidFill>
                  <a:prstClr val="black"/>
                </a:solidFill>
              </a:rPr>
              <a:t>Perspective</a:t>
            </a:r>
            <a:r>
              <a:rPr lang="nl-NL" dirty="0" smtClean="0">
                <a:solidFill>
                  <a:prstClr val="black"/>
                </a:solidFill>
              </a:rPr>
              <a:t> Plots</a:t>
            </a:r>
          </a:p>
          <a:p>
            <a:pPr lvl="0"/>
            <a:r>
              <a:rPr lang="nl-NL" dirty="0" err="1">
                <a:solidFill>
                  <a:srgbClr val="0033CC"/>
                </a:solidFill>
              </a:rPr>
              <a:t>p</a:t>
            </a:r>
            <a:r>
              <a:rPr lang="nl-NL" dirty="0" err="1" smtClean="0">
                <a:solidFill>
                  <a:srgbClr val="0033CC"/>
                </a:solidFill>
              </a:rPr>
              <a:t>ie</a:t>
            </a:r>
            <a:r>
              <a:rPr lang="nl-NL" dirty="0" smtClean="0">
                <a:solidFill>
                  <a:srgbClr val="0033CC"/>
                </a:solidFill>
              </a:rPr>
              <a:t> </a:t>
            </a:r>
            <a:r>
              <a:rPr lang="nl-NL" dirty="0" smtClean="0">
                <a:solidFill>
                  <a:prstClr val="black"/>
                </a:solidFill>
              </a:rPr>
              <a:t>                                </a:t>
            </a:r>
            <a:r>
              <a:rPr lang="nl-NL" dirty="0" err="1" smtClean="0">
                <a:solidFill>
                  <a:prstClr val="black"/>
                </a:solidFill>
              </a:rPr>
              <a:t>Pie</a:t>
            </a:r>
            <a:r>
              <a:rPr lang="nl-NL" dirty="0" smtClean="0">
                <a:solidFill>
                  <a:prstClr val="black"/>
                </a:solidFill>
              </a:rPr>
              <a:t> </a:t>
            </a:r>
            <a:r>
              <a:rPr lang="nl-NL" dirty="0" err="1" smtClean="0">
                <a:solidFill>
                  <a:prstClr val="black"/>
                </a:solidFill>
              </a:rPr>
              <a:t>Charts</a:t>
            </a:r>
            <a:endParaRPr lang="nl-NL" dirty="0">
              <a:solidFill>
                <a:prstClr val="black"/>
              </a:solidFill>
            </a:endParaRPr>
          </a:p>
        </p:txBody>
      </p:sp>
    </p:spTree>
    <p:extLst>
      <p:ext uri="{BB962C8B-B14F-4D97-AF65-F5344CB8AC3E}">
        <p14:creationId xmlns:p14="http://schemas.microsoft.com/office/powerpoint/2010/main" val="371443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93557" y="815512"/>
            <a:ext cx="8630653" cy="4801314"/>
          </a:xfrm>
          <a:prstGeom prst="rect">
            <a:avLst/>
          </a:prstGeom>
        </p:spPr>
        <p:txBody>
          <a:bodyPr wrap="square">
            <a:spAutoFit/>
          </a:bodyPr>
          <a:lstStyle/>
          <a:p>
            <a:pPr lvl="0"/>
            <a:r>
              <a:rPr lang="nl-NL" dirty="0">
                <a:solidFill>
                  <a:srgbClr val="0033CC"/>
                </a:solidFill>
              </a:rPr>
              <a:t>plot</a:t>
            </a:r>
            <a:r>
              <a:rPr lang="nl-NL" dirty="0">
                <a:solidFill>
                  <a:prstClr val="black"/>
                </a:solidFill>
              </a:rPr>
              <a:t>                    </a:t>
            </a:r>
            <a:r>
              <a:rPr lang="nl-NL" dirty="0" smtClean="0">
                <a:solidFill>
                  <a:prstClr val="black"/>
                </a:solidFill>
              </a:rPr>
              <a:t>       </a:t>
            </a:r>
            <a:r>
              <a:rPr lang="nl-NL" dirty="0" err="1" smtClean="0">
                <a:solidFill>
                  <a:prstClr val="black"/>
                </a:solidFill>
              </a:rPr>
              <a:t>Generic</a:t>
            </a:r>
            <a:r>
              <a:rPr lang="nl-NL" dirty="0" smtClean="0">
                <a:solidFill>
                  <a:prstClr val="black"/>
                </a:solidFill>
              </a:rPr>
              <a:t> </a:t>
            </a:r>
            <a:r>
              <a:rPr lang="nl-NL" dirty="0">
                <a:solidFill>
                  <a:prstClr val="black"/>
                </a:solidFill>
              </a:rPr>
              <a:t>X-Y </a:t>
            </a:r>
            <a:r>
              <a:rPr lang="nl-NL" dirty="0" err="1">
                <a:solidFill>
                  <a:prstClr val="black"/>
                </a:solidFill>
              </a:rPr>
              <a:t>Plotting</a:t>
            </a:r>
            <a:endParaRPr lang="nl-NL" dirty="0">
              <a:solidFill>
                <a:prstClr val="black"/>
              </a:solidFill>
            </a:endParaRPr>
          </a:p>
          <a:p>
            <a:pPr lvl="0"/>
            <a:r>
              <a:rPr lang="nl-NL" dirty="0" err="1">
                <a:solidFill>
                  <a:srgbClr val="0033CC"/>
                </a:solidFill>
              </a:rPr>
              <a:t>plot.data.frame</a:t>
            </a:r>
            <a:r>
              <a:rPr lang="nl-NL" dirty="0">
                <a:solidFill>
                  <a:prstClr val="black"/>
                </a:solidFill>
              </a:rPr>
              <a:t>    </a:t>
            </a:r>
            <a:r>
              <a:rPr lang="nl-NL" dirty="0" smtClean="0">
                <a:solidFill>
                  <a:prstClr val="black"/>
                </a:solidFill>
              </a:rPr>
              <a:t>   </a:t>
            </a:r>
            <a:r>
              <a:rPr lang="nl-NL" dirty="0">
                <a:solidFill>
                  <a:prstClr val="black"/>
                </a:solidFill>
              </a:rPr>
              <a:t>Plot Method </a:t>
            </a:r>
            <a:r>
              <a:rPr lang="nl-NL" dirty="0" err="1">
                <a:solidFill>
                  <a:prstClr val="black"/>
                </a:solidFill>
              </a:rPr>
              <a:t>for</a:t>
            </a:r>
            <a:r>
              <a:rPr lang="nl-NL" dirty="0">
                <a:solidFill>
                  <a:prstClr val="black"/>
                </a:solidFill>
              </a:rPr>
              <a:t> Data Frames</a:t>
            </a:r>
          </a:p>
          <a:p>
            <a:pPr lvl="0"/>
            <a:r>
              <a:rPr lang="nl-NL" dirty="0" err="1">
                <a:solidFill>
                  <a:srgbClr val="0033CC"/>
                </a:solidFill>
              </a:rPr>
              <a:t>plot.default</a:t>
            </a:r>
            <a:r>
              <a:rPr lang="nl-NL" dirty="0">
                <a:solidFill>
                  <a:prstClr val="black"/>
                </a:solidFill>
              </a:rPr>
              <a:t>           </a:t>
            </a:r>
            <a:r>
              <a:rPr lang="nl-NL" dirty="0" smtClean="0">
                <a:solidFill>
                  <a:prstClr val="black"/>
                </a:solidFill>
              </a:rPr>
              <a:t>  </a:t>
            </a:r>
            <a:r>
              <a:rPr lang="nl-NL" dirty="0">
                <a:solidFill>
                  <a:prstClr val="black"/>
                </a:solidFill>
              </a:rPr>
              <a:t>The Default </a:t>
            </a:r>
            <a:r>
              <a:rPr lang="nl-NL" dirty="0" err="1">
                <a:solidFill>
                  <a:prstClr val="black"/>
                </a:solidFill>
              </a:rPr>
              <a:t>Scatterplot</a:t>
            </a:r>
            <a:r>
              <a:rPr lang="nl-NL" dirty="0">
                <a:solidFill>
                  <a:prstClr val="black"/>
                </a:solidFill>
              </a:rPr>
              <a:t> </a:t>
            </a:r>
            <a:r>
              <a:rPr lang="nl-NL" dirty="0" err="1">
                <a:solidFill>
                  <a:prstClr val="black"/>
                </a:solidFill>
              </a:rPr>
              <a:t>Function</a:t>
            </a:r>
            <a:endParaRPr lang="nl-NL" dirty="0">
              <a:solidFill>
                <a:prstClr val="black"/>
              </a:solidFill>
            </a:endParaRPr>
          </a:p>
          <a:p>
            <a:pPr lvl="0"/>
            <a:r>
              <a:rPr lang="nl-NL" dirty="0" err="1">
                <a:solidFill>
                  <a:prstClr val="black"/>
                </a:solidFill>
              </a:rPr>
              <a:t>plot.design</a:t>
            </a:r>
            <a:r>
              <a:rPr lang="nl-NL" dirty="0">
                <a:solidFill>
                  <a:prstClr val="black"/>
                </a:solidFill>
              </a:rPr>
              <a:t>            </a:t>
            </a:r>
            <a:r>
              <a:rPr lang="nl-NL" dirty="0" smtClean="0">
                <a:solidFill>
                  <a:prstClr val="black"/>
                </a:solidFill>
              </a:rPr>
              <a:t>  </a:t>
            </a:r>
            <a:r>
              <a:rPr lang="nl-NL" dirty="0">
                <a:solidFill>
                  <a:prstClr val="black"/>
                </a:solidFill>
              </a:rPr>
              <a:t>Plot </a:t>
            </a:r>
            <a:r>
              <a:rPr lang="nl-NL" dirty="0" err="1">
                <a:solidFill>
                  <a:prstClr val="black"/>
                </a:solidFill>
              </a:rPr>
              <a:t>Univariate</a:t>
            </a:r>
            <a:r>
              <a:rPr lang="nl-NL" dirty="0">
                <a:solidFill>
                  <a:prstClr val="black"/>
                </a:solidFill>
              </a:rPr>
              <a:t> </a:t>
            </a:r>
            <a:r>
              <a:rPr lang="nl-NL" dirty="0" err="1">
                <a:solidFill>
                  <a:prstClr val="black"/>
                </a:solidFill>
              </a:rPr>
              <a:t>Effects</a:t>
            </a:r>
            <a:r>
              <a:rPr lang="nl-NL" dirty="0">
                <a:solidFill>
                  <a:prstClr val="black"/>
                </a:solidFill>
              </a:rPr>
              <a:t> of a Design or Model</a:t>
            </a:r>
          </a:p>
          <a:p>
            <a:pPr lvl="0"/>
            <a:r>
              <a:rPr lang="nl-NL" dirty="0" err="1">
                <a:solidFill>
                  <a:srgbClr val="0033CC"/>
                </a:solidFill>
              </a:rPr>
              <a:t>plot.factor</a:t>
            </a:r>
            <a:r>
              <a:rPr lang="nl-NL" dirty="0">
                <a:solidFill>
                  <a:prstClr val="black"/>
                </a:solidFill>
              </a:rPr>
              <a:t>             </a:t>
            </a:r>
            <a:r>
              <a:rPr lang="nl-NL" dirty="0" smtClean="0">
                <a:solidFill>
                  <a:prstClr val="black"/>
                </a:solidFill>
              </a:rPr>
              <a:t>  </a:t>
            </a:r>
            <a:r>
              <a:rPr lang="nl-NL" dirty="0" err="1" smtClean="0">
                <a:solidFill>
                  <a:prstClr val="black"/>
                </a:solidFill>
              </a:rPr>
              <a:t>Plotting</a:t>
            </a:r>
            <a:r>
              <a:rPr lang="nl-NL" dirty="0" smtClean="0">
                <a:solidFill>
                  <a:prstClr val="black"/>
                </a:solidFill>
              </a:rPr>
              <a:t> </a:t>
            </a:r>
            <a:r>
              <a:rPr lang="nl-NL" dirty="0">
                <a:solidFill>
                  <a:prstClr val="black"/>
                </a:solidFill>
              </a:rPr>
              <a:t>Factor Variables</a:t>
            </a:r>
          </a:p>
          <a:p>
            <a:pPr lvl="0"/>
            <a:r>
              <a:rPr lang="nl-NL" dirty="0" err="1">
                <a:solidFill>
                  <a:srgbClr val="0033CC"/>
                </a:solidFill>
              </a:rPr>
              <a:t>plot.formula</a:t>
            </a:r>
            <a:r>
              <a:rPr lang="nl-NL" dirty="0">
                <a:solidFill>
                  <a:prstClr val="black"/>
                </a:solidFill>
              </a:rPr>
              <a:t>          </a:t>
            </a:r>
            <a:r>
              <a:rPr lang="nl-NL" dirty="0" smtClean="0">
                <a:solidFill>
                  <a:prstClr val="black"/>
                </a:solidFill>
              </a:rPr>
              <a:t>  </a:t>
            </a:r>
            <a:r>
              <a:rPr lang="nl-NL" dirty="0" err="1">
                <a:solidFill>
                  <a:prstClr val="black"/>
                </a:solidFill>
              </a:rPr>
              <a:t>Formula</a:t>
            </a:r>
            <a:r>
              <a:rPr lang="nl-NL" dirty="0">
                <a:solidFill>
                  <a:prstClr val="black"/>
                </a:solidFill>
              </a:rPr>
              <a:t> </a:t>
            </a:r>
            <a:r>
              <a:rPr lang="nl-NL" dirty="0" err="1">
                <a:solidFill>
                  <a:prstClr val="black"/>
                </a:solidFill>
              </a:rPr>
              <a:t>Notation</a:t>
            </a:r>
            <a:r>
              <a:rPr lang="nl-NL" dirty="0">
                <a:solidFill>
                  <a:prstClr val="black"/>
                </a:solidFill>
              </a:rPr>
              <a:t> </a:t>
            </a:r>
            <a:r>
              <a:rPr lang="nl-NL" dirty="0" err="1">
                <a:solidFill>
                  <a:prstClr val="black"/>
                </a:solidFill>
              </a:rPr>
              <a:t>for</a:t>
            </a:r>
            <a:r>
              <a:rPr lang="nl-NL" dirty="0">
                <a:solidFill>
                  <a:prstClr val="black"/>
                </a:solidFill>
              </a:rPr>
              <a:t> </a:t>
            </a:r>
            <a:r>
              <a:rPr lang="nl-NL" dirty="0" err="1">
                <a:solidFill>
                  <a:prstClr val="black"/>
                </a:solidFill>
              </a:rPr>
              <a:t>Scatterplots</a:t>
            </a:r>
            <a:endParaRPr lang="nl-NL" dirty="0">
              <a:solidFill>
                <a:prstClr val="black"/>
              </a:solidFill>
            </a:endParaRPr>
          </a:p>
          <a:p>
            <a:pPr lvl="0"/>
            <a:r>
              <a:rPr lang="nl-NL" dirty="0" err="1">
                <a:solidFill>
                  <a:srgbClr val="0033CC"/>
                </a:solidFill>
              </a:rPr>
              <a:t>plot.histogram</a:t>
            </a:r>
            <a:r>
              <a:rPr lang="nl-NL" dirty="0">
                <a:solidFill>
                  <a:prstClr val="black"/>
                </a:solidFill>
              </a:rPr>
              <a:t>        </a:t>
            </a:r>
            <a:r>
              <a:rPr lang="nl-NL" dirty="0" smtClean="0">
                <a:solidFill>
                  <a:prstClr val="black"/>
                </a:solidFill>
              </a:rPr>
              <a:t>Plot </a:t>
            </a:r>
            <a:r>
              <a:rPr lang="nl-NL" dirty="0" err="1">
                <a:solidFill>
                  <a:prstClr val="black"/>
                </a:solidFill>
              </a:rPr>
              <a:t>Histograms</a:t>
            </a:r>
            <a:endParaRPr lang="nl-NL" dirty="0">
              <a:solidFill>
                <a:prstClr val="black"/>
              </a:solidFill>
            </a:endParaRPr>
          </a:p>
          <a:p>
            <a:pPr lvl="0"/>
            <a:r>
              <a:rPr lang="nl-NL" dirty="0" err="1">
                <a:solidFill>
                  <a:srgbClr val="0033CC"/>
                </a:solidFill>
              </a:rPr>
              <a:t>plot.table</a:t>
            </a:r>
            <a:r>
              <a:rPr lang="nl-NL" dirty="0">
                <a:solidFill>
                  <a:prstClr val="black"/>
                </a:solidFill>
              </a:rPr>
              <a:t>              </a:t>
            </a:r>
            <a:r>
              <a:rPr lang="nl-NL" dirty="0" smtClean="0">
                <a:solidFill>
                  <a:prstClr val="black"/>
                </a:solidFill>
              </a:rPr>
              <a:t>   Plot </a:t>
            </a:r>
            <a:r>
              <a:rPr lang="nl-NL" dirty="0" err="1">
                <a:solidFill>
                  <a:prstClr val="black"/>
                </a:solidFill>
              </a:rPr>
              <a:t>Methods</a:t>
            </a:r>
            <a:r>
              <a:rPr lang="nl-NL" dirty="0">
                <a:solidFill>
                  <a:prstClr val="black"/>
                </a:solidFill>
              </a:rPr>
              <a:t> </a:t>
            </a:r>
            <a:r>
              <a:rPr lang="nl-NL" dirty="0" err="1">
                <a:solidFill>
                  <a:prstClr val="black"/>
                </a:solidFill>
              </a:rPr>
              <a:t>for</a:t>
            </a:r>
            <a:r>
              <a:rPr lang="nl-NL" dirty="0">
                <a:solidFill>
                  <a:prstClr val="black"/>
                </a:solidFill>
              </a:rPr>
              <a:t> '</a:t>
            </a:r>
            <a:r>
              <a:rPr lang="nl-NL" dirty="0" err="1">
                <a:solidFill>
                  <a:prstClr val="black"/>
                </a:solidFill>
              </a:rPr>
              <a:t>table</a:t>
            </a:r>
            <a:r>
              <a:rPr lang="nl-NL" dirty="0">
                <a:solidFill>
                  <a:prstClr val="black"/>
                </a:solidFill>
              </a:rPr>
              <a:t>' </a:t>
            </a:r>
            <a:r>
              <a:rPr lang="nl-NL" dirty="0" err="1">
                <a:solidFill>
                  <a:prstClr val="black"/>
                </a:solidFill>
              </a:rPr>
              <a:t>Objects</a:t>
            </a:r>
            <a:endParaRPr lang="nl-NL" dirty="0">
              <a:solidFill>
                <a:prstClr val="black"/>
              </a:solidFill>
            </a:endParaRPr>
          </a:p>
          <a:p>
            <a:pPr lvl="0"/>
            <a:r>
              <a:rPr lang="nl-NL" dirty="0" err="1">
                <a:solidFill>
                  <a:prstClr val="black"/>
                </a:solidFill>
              </a:rPr>
              <a:t>plot.window</a:t>
            </a:r>
            <a:r>
              <a:rPr lang="nl-NL" dirty="0">
                <a:solidFill>
                  <a:prstClr val="black"/>
                </a:solidFill>
              </a:rPr>
              <a:t>        </a:t>
            </a:r>
            <a:r>
              <a:rPr lang="nl-NL" dirty="0" smtClean="0">
                <a:solidFill>
                  <a:prstClr val="black"/>
                </a:solidFill>
              </a:rPr>
              <a:t>    </a:t>
            </a:r>
            <a:r>
              <a:rPr lang="nl-NL" dirty="0">
                <a:solidFill>
                  <a:prstClr val="black"/>
                </a:solidFill>
              </a:rPr>
              <a:t>Set up World </a:t>
            </a:r>
            <a:r>
              <a:rPr lang="nl-NL" dirty="0" err="1">
                <a:solidFill>
                  <a:prstClr val="black"/>
                </a:solidFill>
              </a:rPr>
              <a:t>Coordinates</a:t>
            </a:r>
            <a:r>
              <a:rPr lang="nl-NL" dirty="0">
                <a:solidFill>
                  <a:prstClr val="black"/>
                </a:solidFill>
              </a:rPr>
              <a:t> </a:t>
            </a:r>
            <a:r>
              <a:rPr lang="nl-NL" dirty="0" err="1">
                <a:solidFill>
                  <a:prstClr val="black"/>
                </a:solidFill>
              </a:rPr>
              <a:t>for</a:t>
            </a:r>
            <a:r>
              <a:rPr lang="nl-NL" dirty="0">
                <a:solidFill>
                  <a:prstClr val="black"/>
                </a:solidFill>
              </a:rPr>
              <a:t> Graphics </a:t>
            </a:r>
            <a:r>
              <a:rPr lang="nl-NL" dirty="0" err="1">
                <a:solidFill>
                  <a:prstClr val="black"/>
                </a:solidFill>
              </a:rPr>
              <a:t>Window</a:t>
            </a:r>
            <a:endParaRPr lang="nl-NL" dirty="0">
              <a:solidFill>
                <a:prstClr val="black"/>
              </a:solidFill>
            </a:endParaRPr>
          </a:p>
          <a:p>
            <a:pPr lvl="0"/>
            <a:r>
              <a:rPr lang="nl-NL" dirty="0" err="1">
                <a:solidFill>
                  <a:srgbClr val="0033CC"/>
                </a:solidFill>
              </a:rPr>
              <a:t>plot.xy</a:t>
            </a:r>
            <a:r>
              <a:rPr lang="nl-NL" dirty="0">
                <a:solidFill>
                  <a:prstClr val="black"/>
                </a:solidFill>
              </a:rPr>
              <a:t>                </a:t>
            </a:r>
            <a:r>
              <a:rPr lang="nl-NL" dirty="0" smtClean="0">
                <a:solidFill>
                  <a:prstClr val="black"/>
                </a:solidFill>
              </a:rPr>
              <a:t>      </a:t>
            </a:r>
            <a:r>
              <a:rPr lang="nl-NL" dirty="0">
                <a:solidFill>
                  <a:prstClr val="black"/>
                </a:solidFill>
              </a:rPr>
              <a:t>Basic </a:t>
            </a:r>
            <a:r>
              <a:rPr lang="nl-NL" dirty="0" err="1">
                <a:solidFill>
                  <a:prstClr val="black"/>
                </a:solidFill>
              </a:rPr>
              <a:t>Internal</a:t>
            </a:r>
            <a:r>
              <a:rPr lang="nl-NL" dirty="0">
                <a:solidFill>
                  <a:prstClr val="black"/>
                </a:solidFill>
              </a:rPr>
              <a:t> Plot </a:t>
            </a:r>
            <a:r>
              <a:rPr lang="nl-NL" dirty="0" err="1">
                <a:solidFill>
                  <a:prstClr val="black"/>
                </a:solidFill>
              </a:rPr>
              <a:t>Function</a:t>
            </a:r>
            <a:endParaRPr lang="nl-NL" dirty="0">
              <a:solidFill>
                <a:prstClr val="black"/>
              </a:solidFill>
            </a:endParaRPr>
          </a:p>
          <a:p>
            <a:pPr lvl="0"/>
            <a:r>
              <a:rPr lang="nl-NL" dirty="0">
                <a:solidFill>
                  <a:srgbClr val="0033CC"/>
                </a:solidFill>
              </a:rPr>
              <a:t>points</a:t>
            </a:r>
            <a:r>
              <a:rPr lang="nl-NL" dirty="0">
                <a:solidFill>
                  <a:prstClr val="black"/>
                </a:solidFill>
              </a:rPr>
              <a:t>                 </a:t>
            </a:r>
            <a:r>
              <a:rPr lang="nl-NL" dirty="0" smtClean="0">
                <a:solidFill>
                  <a:prstClr val="black"/>
                </a:solidFill>
              </a:rPr>
              <a:t>      </a:t>
            </a:r>
            <a:r>
              <a:rPr lang="nl-NL" dirty="0" err="1">
                <a:solidFill>
                  <a:prstClr val="black"/>
                </a:solidFill>
              </a:rPr>
              <a:t>Add</a:t>
            </a:r>
            <a:r>
              <a:rPr lang="nl-NL" dirty="0">
                <a:solidFill>
                  <a:prstClr val="black"/>
                </a:solidFill>
              </a:rPr>
              <a:t> Points </a:t>
            </a:r>
            <a:r>
              <a:rPr lang="nl-NL" dirty="0" err="1">
                <a:solidFill>
                  <a:prstClr val="black"/>
                </a:solidFill>
              </a:rPr>
              <a:t>to</a:t>
            </a:r>
            <a:r>
              <a:rPr lang="nl-NL" dirty="0">
                <a:solidFill>
                  <a:prstClr val="black"/>
                </a:solidFill>
              </a:rPr>
              <a:t> a Plot</a:t>
            </a:r>
          </a:p>
          <a:p>
            <a:pPr lvl="0"/>
            <a:r>
              <a:rPr lang="nl-NL" dirty="0" err="1">
                <a:solidFill>
                  <a:srgbClr val="0033CC"/>
                </a:solidFill>
              </a:rPr>
              <a:t>polygon</a:t>
            </a:r>
            <a:r>
              <a:rPr lang="nl-NL" dirty="0">
                <a:solidFill>
                  <a:prstClr val="black"/>
                </a:solidFill>
              </a:rPr>
              <a:t>               </a:t>
            </a:r>
            <a:r>
              <a:rPr lang="nl-NL" dirty="0" smtClean="0">
                <a:solidFill>
                  <a:prstClr val="black"/>
                </a:solidFill>
              </a:rPr>
              <a:t>     </a:t>
            </a:r>
            <a:r>
              <a:rPr lang="nl-NL" dirty="0" err="1">
                <a:solidFill>
                  <a:prstClr val="black"/>
                </a:solidFill>
              </a:rPr>
              <a:t>Polygon</a:t>
            </a:r>
            <a:r>
              <a:rPr lang="nl-NL" dirty="0">
                <a:solidFill>
                  <a:prstClr val="black"/>
                </a:solidFill>
              </a:rPr>
              <a:t> </a:t>
            </a:r>
            <a:r>
              <a:rPr lang="nl-NL" dirty="0" err="1">
                <a:solidFill>
                  <a:prstClr val="black"/>
                </a:solidFill>
              </a:rPr>
              <a:t>Drawing</a:t>
            </a:r>
            <a:endParaRPr lang="nl-NL" dirty="0">
              <a:solidFill>
                <a:prstClr val="black"/>
              </a:solidFill>
            </a:endParaRPr>
          </a:p>
          <a:p>
            <a:pPr lvl="0"/>
            <a:r>
              <a:rPr lang="nl-NL" dirty="0" err="1">
                <a:solidFill>
                  <a:prstClr val="black"/>
                </a:solidFill>
              </a:rPr>
              <a:t>polypath</a:t>
            </a:r>
            <a:r>
              <a:rPr lang="nl-NL" dirty="0">
                <a:solidFill>
                  <a:prstClr val="black"/>
                </a:solidFill>
              </a:rPr>
              <a:t>               </a:t>
            </a:r>
            <a:r>
              <a:rPr lang="nl-NL" dirty="0" smtClean="0">
                <a:solidFill>
                  <a:prstClr val="black"/>
                </a:solidFill>
              </a:rPr>
              <a:t>   </a:t>
            </a:r>
            <a:r>
              <a:rPr lang="nl-NL" dirty="0" err="1">
                <a:solidFill>
                  <a:prstClr val="black"/>
                </a:solidFill>
              </a:rPr>
              <a:t>Path</a:t>
            </a:r>
            <a:r>
              <a:rPr lang="nl-NL" dirty="0">
                <a:solidFill>
                  <a:prstClr val="black"/>
                </a:solidFill>
              </a:rPr>
              <a:t> </a:t>
            </a:r>
            <a:r>
              <a:rPr lang="nl-NL" dirty="0" err="1">
                <a:solidFill>
                  <a:prstClr val="black"/>
                </a:solidFill>
              </a:rPr>
              <a:t>Drawing</a:t>
            </a:r>
            <a:endParaRPr lang="nl-NL" dirty="0">
              <a:solidFill>
                <a:prstClr val="black"/>
              </a:solidFill>
            </a:endParaRPr>
          </a:p>
          <a:p>
            <a:pPr lvl="0"/>
            <a:r>
              <a:rPr lang="nl-NL" dirty="0" err="1">
                <a:solidFill>
                  <a:prstClr val="black"/>
                </a:solidFill>
              </a:rPr>
              <a:t>rasterImage</a:t>
            </a:r>
            <a:r>
              <a:rPr lang="nl-NL" dirty="0">
                <a:solidFill>
                  <a:prstClr val="black"/>
                </a:solidFill>
              </a:rPr>
              <a:t>             Draw </a:t>
            </a:r>
            <a:r>
              <a:rPr lang="nl-NL" dirty="0" err="1">
                <a:solidFill>
                  <a:prstClr val="black"/>
                </a:solidFill>
              </a:rPr>
              <a:t>One</a:t>
            </a:r>
            <a:r>
              <a:rPr lang="nl-NL" dirty="0">
                <a:solidFill>
                  <a:prstClr val="black"/>
                </a:solidFill>
              </a:rPr>
              <a:t> or More Raster Images</a:t>
            </a:r>
          </a:p>
          <a:p>
            <a:pPr lvl="0"/>
            <a:r>
              <a:rPr lang="nl-NL" dirty="0" err="1">
                <a:solidFill>
                  <a:prstClr val="black"/>
                </a:solidFill>
              </a:rPr>
              <a:t>rect</a:t>
            </a:r>
            <a:r>
              <a:rPr lang="nl-NL" dirty="0">
                <a:solidFill>
                  <a:prstClr val="black"/>
                </a:solidFill>
              </a:rPr>
              <a:t>                  </a:t>
            </a:r>
            <a:r>
              <a:rPr lang="nl-NL" dirty="0" smtClean="0">
                <a:solidFill>
                  <a:prstClr val="black"/>
                </a:solidFill>
              </a:rPr>
              <a:t>         </a:t>
            </a:r>
            <a:r>
              <a:rPr lang="nl-NL" dirty="0">
                <a:solidFill>
                  <a:prstClr val="black"/>
                </a:solidFill>
              </a:rPr>
              <a:t>Draw </a:t>
            </a:r>
            <a:r>
              <a:rPr lang="nl-NL" dirty="0" err="1">
                <a:solidFill>
                  <a:prstClr val="black"/>
                </a:solidFill>
              </a:rPr>
              <a:t>One</a:t>
            </a:r>
            <a:r>
              <a:rPr lang="nl-NL" dirty="0">
                <a:solidFill>
                  <a:prstClr val="black"/>
                </a:solidFill>
              </a:rPr>
              <a:t> or More </a:t>
            </a:r>
            <a:r>
              <a:rPr lang="nl-NL" dirty="0" err="1">
                <a:solidFill>
                  <a:prstClr val="black"/>
                </a:solidFill>
              </a:rPr>
              <a:t>Rectangles</a:t>
            </a:r>
            <a:endParaRPr lang="nl-NL" dirty="0">
              <a:solidFill>
                <a:prstClr val="black"/>
              </a:solidFill>
            </a:endParaRPr>
          </a:p>
          <a:p>
            <a:pPr lvl="0"/>
            <a:r>
              <a:rPr lang="nl-NL" dirty="0">
                <a:solidFill>
                  <a:prstClr val="black"/>
                </a:solidFill>
              </a:rPr>
              <a:t>rug                     </a:t>
            </a:r>
            <a:r>
              <a:rPr lang="nl-NL" dirty="0" smtClean="0">
                <a:solidFill>
                  <a:prstClr val="black"/>
                </a:solidFill>
              </a:rPr>
              <a:t>       </a:t>
            </a:r>
            <a:r>
              <a:rPr lang="nl-NL" dirty="0" err="1" smtClean="0">
                <a:solidFill>
                  <a:prstClr val="black"/>
                </a:solidFill>
              </a:rPr>
              <a:t>Add</a:t>
            </a:r>
            <a:r>
              <a:rPr lang="nl-NL" dirty="0" smtClean="0">
                <a:solidFill>
                  <a:prstClr val="black"/>
                </a:solidFill>
              </a:rPr>
              <a:t> </a:t>
            </a:r>
            <a:r>
              <a:rPr lang="nl-NL" dirty="0">
                <a:solidFill>
                  <a:prstClr val="black"/>
                </a:solidFill>
              </a:rPr>
              <a:t>a Rug </a:t>
            </a:r>
            <a:r>
              <a:rPr lang="nl-NL" dirty="0" err="1">
                <a:solidFill>
                  <a:prstClr val="black"/>
                </a:solidFill>
              </a:rPr>
              <a:t>to</a:t>
            </a:r>
            <a:r>
              <a:rPr lang="nl-NL" dirty="0">
                <a:solidFill>
                  <a:prstClr val="black"/>
                </a:solidFill>
              </a:rPr>
              <a:t> a Plot</a:t>
            </a:r>
          </a:p>
          <a:p>
            <a:pPr lvl="0"/>
            <a:r>
              <a:rPr lang="nl-NL" dirty="0">
                <a:solidFill>
                  <a:prstClr val="black"/>
                </a:solidFill>
              </a:rPr>
              <a:t>screen                  </a:t>
            </a:r>
            <a:r>
              <a:rPr lang="nl-NL" dirty="0" smtClean="0">
                <a:solidFill>
                  <a:prstClr val="black"/>
                </a:solidFill>
              </a:rPr>
              <a:t>    </a:t>
            </a:r>
            <a:r>
              <a:rPr lang="nl-NL" dirty="0" err="1" smtClean="0">
                <a:solidFill>
                  <a:prstClr val="black"/>
                </a:solidFill>
              </a:rPr>
              <a:t>Creating</a:t>
            </a:r>
            <a:r>
              <a:rPr lang="nl-NL" dirty="0" smtClean="0">
                <a:solidFill>
                  <a:prstClr val="black"/>
                </a:solidFill>
              </a:rPr>
              <a:t> </a:t>
            </a:r>
            <a:r>
              <a:rPr lang="nl-NL" dirty="0" err="1">
                <a:solidFill>
                  <a:prstClr val="black"/>
                </a:solidFill>
              </a:rPr>
              <a:t>and</a:t>
            </a:r>
            <a:r>
              <a:rPr lang="nl-NL" dirty="0">
                <a:solidFill>
                  <a:prstClr val="black"/>
                </a:solidFill>
              </a:rPr>
              <a:t> Controlling Multiple </a:t>
            </a:r>
            <a:r>
              <a:rPr lang="nl-NL" dirty="0" err="1">
                <a:solidFill>
                  <a:prstClr val="black"/>
                </a:solidFill>
              </a:rPr>
              <a:t>Screens</a:t>
            </a:r>
            <a:r>
              <a:rPr lang="nl-NL" dirty="0">
                <a:solidFill>
                  <a:prstClr val="black"/>
                </a:solidFill>
              </a:rPr>
              <a:t> on a Single Device</a:t>
            </a:r>
          </a:p>
        </p:txBody>
      </p:sp>
    </p:spTree>
    <p:extLst>
      <p:ext uri="{BB962C8B-B14F-4D97-AF65-F5344CB8AC3E}">
        <p14:creationId xmlns:p14="http://schemas.microsoft.com/office/powerpoint/2010/main" val="2152153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850232" y="1271583"/>
            <a:ext cx="9480884" cy="3693319"/>
          </a:xfrm>
          <a:prstGeom prst="rect">
            <a:avLst/>
          </a:prstGeom>
        </p:spPr>
        <p:txBody>
          <a:bodyPr wrap="square">
            <a:spAutoFit/>
          </a:bodyPr>
          <a:lstStyle/>
          <a:p>
            <a:pPr lvl="0"/>
            <a:r>
              <a:rPr lang="nl-NL" dirty="0" err="1" smtClean="0">
                <a:solidFill>
                  <a:srgbClr val="0033CC"/>
                </a:solidFill>
              </a:rPr>
              <a:t>segments</a:t>
            </a:r>
            <a:r>
              <a:rPr lang="nl-NL" dirty="0" smtClean="0">
                <a:solidFill>
                  <a:prstClr val="black"/>
                </a:solidFill>
              </a:rPr>
              <a:t>                </a:t>
            </a:r>
            <a:r>
              <a:rPr lang="nl-NL" dirty="0" err="1">
                <a:solidFill>
                  <a:prstClr val="black"/>
                </a:solidFill>
              </a:rPr>
              <a:t>Add</a:t>
            </a:r>
            <a:r>
              <a:rPr lang="nl-NL" dirty="0">
                <a:solidFill>
                  <a:prstClr val="black"/>
                </a:solidFill>
              </a:rPr>
              <a:t> Line </a:t>
            </a:r>
            <a:r>
              <a:rPr lang="nl-NL" dirty="0" err="1">
                <a:solidFill>
                  <a:prstClr val="black"/>
                </a:solidFill>
              </a:rPr>
              <a:t>Segments</a:t>
            </a:r>
            <a:r>
              <a:rPr lang="nl-NL" dirty="0">
                <a:solidFill>
                  <a:prstClr val="black"/>
                </a:solidFill>
              </a:rPr>
              <a:t> </a:t>
            </a:r>
            <a:r>
              <a:rPr lang="nl-NL" dirty="0" err="1">
                <a:solidFill>
                  <a:prstClr val="black"/>
                </a:solidFill>
              </a:rPr>
              <a:t>to</a:t>
            </a:r>
            <a:r>
              <a:rPr lang="nl-NL" dirty="0">
                <a:solidFill>
                  <a:prstClr val="black"/>
                </a:solidFill>
              </a:rPr>
              <a:t> a Plot</a:t>
            </a:r>
          </a:p>
          <a:p>
            <a:pPr lvl="0"/>
            <a:r>
              <a:rPr lang="nl-NL" dirty="0" err="1">
                <a:solidFill>
                  <a:prstClr val="black"/>
                </a:solidFill>
              </a:rPr>
              <a:t>smoothScatter</a:t>
            </a:r>
            <a:r>
              <a:rPr lang="nl-NL" dirty="0">
                <a:solidFill>
                  <a:prstClr val="black"/>
                </a:solidFill>
              </a:rPr>
              <a:t>    </a:t>
            </a:r>
            <a:r>
              <a:rPr lang="nl-NL" dirty="0" smtClean="0">
                <a:solidFill>
                  <a:prstClr val="black"/>
                </a:solidFill>
              </a:rPr>
              <a:t>   </a:t>
            </a:r>
            <a:r>
              <a:rPr lang="nl-NL" dirty="0" err="1">
                <a:solidFill>
                  <a:prstClr val="black"/>
                </a:solidFill>
              </a:rPr>
              <a:t>Scatterplots</a:t>
            </a:r>
            <a:r>
              <a:rPr lang="nl-NL" dirty="0">
                <a:solidFill>
                  <a:prstClr val="black"/>
                </a:solidFill>
              </a:rPr>
              <a:t> </a:t>
            </a:r>
            <a:r>
              <a:rPr lang="nl-NL" dirty="0" err="1">
                <a:solidFill>
                  <a:prstClr val="black"/>
                </a:solidFill>
              </a:rPr>
              <a:t>with</a:t>
            </a:r>
            <a:r>
              <a:rPr lang="nl-NL" dirty="0">
                <a:solidFill>
                  <a:prstClr val="black"/>
                </a:solidFill>
              </a:rPr>
              <a:t> </a:t>
            </a:r>
            <a:r>
              <a:rPr lang="nl-NL" dirty="0" err="1">
                <a:solidFill>
                  <a:prstClr val="black"/>
                </a:solidFill>
              </a:rPr>
              <a:t>Smoothed</a:t>
            </a:r>
            <a:r>
              <a:rPr lang="nl-NL" dirty="0">
                <a:solidFill>
                  <a:prstClr val="black"/>
                </a:solidFill>
              </a:rPr>
              <a:t> </a:t>
            </a:r>
            <a:r>
              <a:rPr lang="nl-NL" dirty="0" err="1">
                <a:solidFill>
                  <a:prstClr val="black"/>
                </a:solidFill>
              </a:rPr>
              <a:t>Densities</a:t>
            </a:r>
            <a:r>
              <a:rPr lang="nl-NL" dirty="0">
                <a:solidFill>
                  <a:prstClr val="black"/>
                </a:solidFill>
              </a:rPr>
              <a:t> </a:t>
            </a:r>
            <a:r>
              <a:rPr lang="nl-NL" dirty="0" err="1" smtClean="0">
                <a:solidFill>
                  <a:prstClr val="black"/>
                </a:solidFill>
              </a:rPr>
              <a:t>Color</a:t>
            </a:r>
            <a:r>
              <a:rPr lang="nl-NL" dirty="0" smtClean="0">
                <a:solidFill>
                  <a:prstClr val="black"/>
                </a:solidFill>
              </a:rPr>
              <a:t> </a:t>
            </a:r>
            <a:r>
              <a:rPr lang="nl-NL" dirty="0" err="1" smtClean="0">
                <a:solidFill>
                  <a:prstClr val="black"/>
                </a:solidFill>
              </a:rPr>
              <a:t>Representation</a:t>
            </a:r>
            <a:endParaRPr lang="nl-NL" dirty="0">
              <a:solidFill>
                <a:prstClr val="black"/>
              </a:solidFill>
            </a:endParaRPr>
          </a:p>
          <a:p>
            <a:pPr lvl="0"/>
            <a:r>
              <a:rPr lang="nl-NL" dirty="0" err="1">
                <a:solidFill>
                  <a:prstClr val="black"/>
                </a:solidFill>
              </a:rPr>
              <a:t>spineplot</a:t>
            </a:r>
            <a:r>
              <a:rPr lang="nl-NL" dirty="0">
                <a:solidFill>
                  <a:prstClr val="black"/>
                </a:solidFill>
              </a:rPr>
              <a:t>              </a:t>
            </a:r>
            <a:r>
              <a:rPr lang="nl-NL" dirty="0" smtClean="0">
                <a:solidFill>
                  <a:prstClr val="black"/>
                </a:solidFill>
              </a:rPr>
              <a:t>  </a:t>
            </a:r>
            <a:r>
              <a:rPr lang="nl-NL" dirty="0" err="1">
                <a:solidFill>
                  <a:prstClr val="black"/>
                </a:solidFill>
              </a:rPr>
              <a:t>Spine</a:t>
            </a:r>
            <a:r>
              <a:rPr lang="nl-NL" dirty="0">
                <a:solidFill>
                  <a:prstClr val="black"/>
                </a:solidFill>
              </a:rPr>
              <a:t> Plots </a:t>
            </a:r>
            <a:r>
              <a:rPr lang="nl-NL" dirty="0" err="1">
                <a:solidFill>
                  <a:prstClr val="black"/>
                </a:solidFill>
              </a:rPr>
              <a:t>and</a:t>
            </a:r>
            <a:r>
              <a:rPr lang="nl-NL" dirty="0">
                <a:solidFill>
                  <a:prstClr val="black"/>
                </a:solidFill>
              </a:rPr>
              <a:t> </a:t>
            </a:r>
            <a:r>
              <a:rPr lang="nl-NL" dirty="0" err="1">
                <a:solidFill>
                  <a:prstClr val="black"/>
                </a:solidFill>
              </a:rPr>
              <a:t>Spinograms</a:t>
            </a:r>
            <a:endParaRPr lang="nl-NL" dirty="0">
              <a:solidFill>
                <a:prstClr val="black"/>
              </a:solidFill>
            </a:endParaRPr>
          </a:p>
          <a:p>
            <a:pPr lvl="0"/>
            <a:r>
              <a:rPr lang="nl-NL" dirty="0">
                <a:solidFill>
                  <a:prstClr val="black"/>
                </a:solidFill>
              </a:rPr>
              <a:t>stars                  </a:t>
            </a:r>
            <a:r>
              <a:rPr lang="nl-NL" dirty="0" smtClean="0">
                <a:solidFill>
                  <a:prstClr val="black"/>
                </a:solidFill>
              </a:rPr>
              <a:t>      </a:t>
            </a:r>
            <a:r>
              <a:rPr lang="nl-NL" dirty="0">
                <a:solidFill>
                  <a:prstClr val="black"/>
                </a:solidFill>
              </a:rPr>
              <a:t>Star (Spider/Radar) Plots </a:t>
            </a:r>
            <a:r>
              <a:rPr lang="nl-NL" dirty="0" err="1">
                <a:solidFill>
                  <a:prstClr val="black"/>
                </a:solidFill>
              </a:rPr>
              <a:t>and</a:t>
            </a:r>
            <a:r>
              <a:rPr lang="nl-NL" dirty="0">
                <a:solidFill>
                  <a:prstClr val="black"/>
                </a:solidFill>
              </a:rPr>
              <a:t> Segment </a:t>
            </a:r>
            <a:r>
              <a:rPr lang="nl-NL" dirty="0" err="1">
                <a:solidFill>
                  <a:prstClr val="black"/>
                </a:solidFill>
              </a:rPr>
              <a:t>Diagrams</a:t>
            </a:r>
            <a:endParaRPr lang="nl-NL" dirty="0">
              <a:solidFill>
                <a:prstClr val="black"/>
              </a:solidFill>
            </a:endParaRPr>
          </a:p>
          <a:p>
            <a:pPr lvl="0"/>
            <a:r>
              <a:rPr lang="nl-NL" dirty="0">
                <a:solidFill>
                  <a:srgbClr val="0033CC"/>
                </a:solidFill>
              </a:rPr>
              <a:t>stem</a:t>
            </a:r>
            <a:r>
              <a:rPr lang="nl-NL" dirty="0">
                <a:solidFill>
                  <a:prstClr val="black"/>
                </a:solidFill>
              </a:rPr>
              <a:t>                  </a:t>
            </a:r>
            <a:r>
              <a:rPr lang="nl-NL" dirty="0" smtClean="0">
                <a:solidFill>
                  <a:prstClr val="black"/>
                </a:solidFill>
              </a:rPr>
              <a:t>      </a:t>
            </a:r>
            <a:r>
              <a:rPr lang="nl-NL" dirty="0">
                <a:solidFill>
                  <a:prstClr val="black"/>
                </a:solidFill>
              </a:rPr>
              <a:t>Stem-</a:t>
            </a:r>
            <a:r>
              <a:rPr lang="nl-NL" dirty="0" err="1">
                <a:solidFill>
                  <a:prstClr val="black"/>
                </a:solidFill>
              </a:rPr>
              <a:t>and</a:t>
            </a:r>
            <a:r>
              <a:rPr lang="nl-NL" dirty="0">
                <a:solidFill>
                  <a:prstClr val="black"/>
                </a:solidFill>
              </a:rPr>
              <a:t>-</a:t>
            </a:r>
            <a:r>
              <a:rPr lang="nl-NL" dirty="0" err="1">
                <a:solidFill>
                  <a:prstClr val="black"/>
                </a:solidFill>
              </a:rPr>
              <a:t>Leaf</a:t>
            </a:r>
            <a:r>
              <a:rPr lang="nl-NL" dirty="0">
                <a:solidFill>
                  <a:prstClr val="black"/>
                </a:solidFill>
              </a:rPr>
              <a:t> Plots</a:t>
            </a:r>
          </a:p>
          <a:p>
            <a:pPr lvl="0"/>
            <a:r>
              <a:rPr lang="nl-NL" dirty="0" err="1">
                <a:solidFill>
                  <a:prstClr val="black"/>
                </a:solidFill>
              </a:rPr>
              <a:t>stripchart</a:t>
            </a:r>
            <a:r>
              <a:rPr lang="nl-NL" dirty="0">
                <a:solidFill>
                  <a:prstClr val="black"/>
                </a:solidFill>
              </a:rPr>
              <a:t>             </a:t>
            </a:r>
            <a:r>
              <a:rPr lang="nl-NL" dirty="0" smtClean="0">
                <a:solidFill>
                  <a:prstClr val="black"/>
                </a:solidFill>
              </a:rPr>
              <a:t>   </a:t>
            </a:r>
            <a:r>
              <a:rPr lang="nl-NL" dirty="0">
                <a:solidFill>
                  <a:prstClr val="black"/>
                </a:solidFill>
              </a:rPr>
              <a:t>1-D </a:t>
            </a:r>
            <a:r>
              <a:rPr lang="nl-NL" dirty="0" err="1">
                <a:solidFill>
                  <a:prstClr val="black"/>
                </a:solidFill>
              </a:rPr>
              <a:t>Scatter</a:t>
            </a:r>
            <a:r>
              <a:rPr lang="nl-NL" dirty="0">
                <a:solidFill>
                  <a:prstClr val="black"/>
                </a:solidFill>
              </a:rPr>
              <a:t> Plots</a:t>
            </a:r>
          </a:p>
          <a:p>
            <a:pPr lvl="0"/>
            <a:r>
              <a:rPr lang="nl-NL" dirty="0" err="1">
                <a:solidFill>
                  <a:prstClr val="black"/>
                </a:solidFill>
              </a:rPr>
              <a:t>strwidth</a:t>
            </a:r>
            <a:r>
              <a:rPr lang="nl-NL" dirty="0">
                <a:solidFill>
                  <a:prstClr val="black"/>
                </a:solidFill>
              </a:rPr>
              <a:t>               </a:t>
            </a:r>
            <a:r>
              <a:rPr lang="nl-NL" dirty="0" smtClean="0">
                <a:solidFill>
                  <a:prstClr val="black"/>
                </a:solidFill>
              </a:rPr>
              <a:t>   </a:t>
            </a:r>
            <a:r>
              <a:rPr lang="nl-NL" dirty="0" err="1">
                <a:solidFill>
                  <a:prstClr val="black"/>
                </a:solidFill>
              </a:rPr>
              <a:t>Plotting</a:t>
            </a:r>
            <a:r>
              <a:rPr lang="nl-NL" dirty="0">
                <a:solidFill>
                  <a:prstClr val="black"/>
                </a:solidFill>
              </a:rPr>
              <a:t> </a:t>
            </a:r>
            <a:r>
              <a:rPr lang="nl-NL" dirty="0" err="1">
                <a:solidFill>
                  <a:prstClr val="black"/>
                </a:solidFill>
              </a:rPr>
              <a:t>Dimensions</a:t>
            </a:r>
            <a:r>
              <a:rPr lang="nl-NL" dirty="0">
                <a:solidFill>
                  <a:prstClr val="black"/>
                </a:solidFill>
              </a:rPr>
              <a:t> of </a:t>
            </a:r>
            <a:r>
              <a:rPr lang="nl-NL" dirty="0" err="1">
                <a:solidFill>
                  <a:prstClr val="black"/>
                </a:solidFill>
              </a:rPr>
              <a:t>Character</a:t>
            </a:r>
            <a:r>
              <a:rPr lang="nl-NL" dirty="0">
                <a:solidFill>
                  <a:prstClr val="black"/>
                </a:solidFill>
              </a:rPr>
              <a:t> Strings </a:t>
            </a:r>
            <a:r>
              <a:rPr lang="nl-NL" dirty="0" err="1" smtClean="0">
                <a:solidFill>
                  <a:prstClr val="black"/>
                </a:solidFill>
              </a:rPr>
              <a:t>and</a:t>
            </a:r>
            <a:r>
              <a:rPr lang="nl-NL" dirty="0" smtClean="0">
                <a:solidFill>
                  <a:prstClr val="black"/>
                </a:solidFill>
              </a:rPr>
              <a:t> Math </a:t>
            </a:r>
            <a:r>
              <a:rPr lang="nl-NL" dirty="0" err="1">
                <a:solidFill>
                  <a:prstClr val="black"/>
                </a:solidFill>
              </a:rPr>
              <a:t>Expressions</a:t>
            </a:r>
            <a:endParaRPr lang="nl-NL" dirty="0">
              <a:solidFill>
                <a:prstClr val="black"/>
              </a:solidFill>
            </a:endParaRPr>
          </a:p>
          <a:p>
            <a:pPr lvl="0"/>
            <a:r>
              <a:rPr lang="nl-NL" dirty="0" err="1">
                <a:solidFill>
                  <a:prstClr val="black"/>
                </a:solidFill>
              </a:rPr>
              <a:t>sunflowerplot</a:t>
            </a:r>
            <a:r>
              <a:rPr lang="nl-NL" dirty="0">
                <a:solidFill>
                  <a:prstClr val="black"/>
                </a:solidFill>
              </a:rPr>
              <a:t>   </a:t>
            </a:r>
            <a:r>
              <a:rPr lang="nl-NL" dirty="0" smtClean="0">
                <a:solidFill>
                  <a:prstClr val="black"/>
                </a:solidFill>
              </a:rPr>
              <a:t>     </a:t>
            </a:r>
            <a:r>
              <a:rPr lang="nl-NL" dirty="0">
                <a:solidFill>
                  <a:prstClr val="black"/>
                </a:solidFill>
              </a:rPr>
              <a:t>Produce a </a:t>
            </a:r>
            <a:r>
              <a:rPr lang="nl-NL" dirty="0" err="1">
                <a:solidFill>
                  <a:prstClr val="black"/>
                </a:solidFill>
              </a:rPr>
              <a:t>Sunflower</a:t>
            </a:r>
            <a:r>
              <a:rPr lang="nl-NL" dirty="0">
                <a:solidFill>
                  <a:prstClr val="black"/>
                </a:solidFill>
              </a:rPr>
              <a:t> </a:t>
            </a:r>
            <a:r>
              <a:rPr lang="nl-NL" dirty="0" err="1">
                <a:solidFill>
                  <a:prstClr val="black"/>
                </a:solidFill>
              </a:rPr>
              <a:t>Scatter</a:t>
            </a:r>
            <a:r>
              <a:rPr lang="nl-NL" dirty="0">
                <a:solidFill>
                  <a:prstClr val="black"/>
                </a:solidFill>
              </a:rPr>
              <a:t> Plot</a:t>
            </a:r>
          </a:p>
          <a:p>
            <a:pPr lvl="0"/>
            <a:r>
              <a:rPr lang="nl-NL" dirty="0" err="1">
                <a:solidFill>
                  <a:srgbClr val="0033CC"/>
                </a:solidFill>
              </a:rPr>
              <a:t>symbols</a:t>
            </a:r>
            <a:r>
              <a:rPr lang="nl-NL" dirty="0">
                <a:solidFill>
                  <a:prstClr val="black"/>
                </a:solidFill>
              </a:rPr>
              <a:t>               </a:t>
            </a:r>
            <a:r>
              <a:rPr lang="nl-NL" dirty="0" smtClean="0">
                <a:solidFill>
                  <a:prstClr val="black"/>
                </a:solidFill>
              </a:rPr>
              <a:t>   </a:t>
            </a:r>
            <a:r>
              <a:rPr lang="nl-NL" dirty="0">
                <a:solidFill>
                  <a:prstClr val="black"/>
                </a:solidFill>
              </a:rPr>
              <a:t>Draw </a:t>
            </a:r>
            <a:r>
              <a:rPr lang="nl-NL" dirty="0" err="1">
                <a:solidFill>
                  <a:prstClr val="black"/>
                </a:solidFill>
              </a:rPr>
              <a:t>Symbols</a:t>
            </a:r>
            <a:r>
              <a:rPr lang="nl-NL" dirty="0">
                <a:solidFill>
                  <a:prstClr val="black"/>
                </a:solidFill>
              </a:rPr>
              <a:t> (</a:t>
            </a:r>
            <a:r>
              <a:rPr lang="nl-NL" dirty="0" err="1">
                <a:solidFill>
                  <a:prstClr val="black"/>
                </a:solidFill>
              </a:rPr>
              <a:t>Circles</a:t>
            </a:r>
            <a:r>
              <a:rPr lang="nl-NL" dirty="0">
                <a:solidFill>
                  <a:prstClr val="black"/>
                </a:solidFill>
              </a:rPr>
              <a:t>, Squares, Stars</a:t>
            </a:r>
            <a:r>
              <a:rPr lang="nl-NL" dirty="0" smtClean="0">
                <a:solidFill>
                  <a:prstClr val="black"/>
                </a:solidFill>
              </a:rPr>
              <a:t>, Thermometers</a:t>
            </a:r>
            <a:r>
              <a:rPr lang="nl-NL" dirty="0">
                <a:solidFill>
                  <a:prstClr val="black"/>
                </a:solidFill>
              </a:rPr>
              <a:t>, </a:t>
            </a:r>
            <a:r>
              <a:rPr lang="nl-NL" dirty="0" err="1">
                <a:solidFill>
                  <a:prstClr val="black"/>
                </a:solidFill>
              </a:rPr>
              <a:t>Boxplots</a:t>
            </a:r>
            <a:r>
              <a:rPr lang="nl-NL" dirty="0">
                <a:solidFill>
                  <a:prstClr val="black"/>
                </a:solidFill>
              </a:rPr>
              <a:t>)</a:t>
            </a:r>
          </a:p>
          <a:p>
            <a:pPr lvl="0"/>
            <a:r>
              <a:rPr lang="nl-NL" dirty="0" err="1">
                <a:solidFill>
                  <a:srgbClr val="0033CC"/>
                </a:solidFill>
              </a:rPr>
              <a:t>text</a:t>
            </a:r>
            <a:r>
              <a:rPr lang="nl-NL" dirty="0">
                <a:solidFill>
                  <a:srgbClr val="0033CC"/>
                </a:solidFill>
              </a:rPr>
              <a:t> </a:t>
            </a:r>
            <a:r>
              <a:rPr lang="nl-NL" dirty="0">
                <a:solidFill>
                  <a:prstClr val="black"/>
                </a:solidFill>
              </a:rPr>
              <a:t>                   </a:t>
            </a:r>
            <a:r>
              <a:rPr lang="nl-NL" dirty="0" smtClean="0">
                <a:solidFill>
                  <a:prstClr val="black"/>
                </a:solidFill>
              </a:rPr>
              <a:t>     </a:t>
            </a:r>
            <a:r>
              <a:rPr lang="nl-NL" dirty="0" err="1" smtClean="0">
                <a:solidFill>
                  <a:prstClr val="black"/>
                </a:solidFill>
              </a:rPr>
              <a:t>Add</a:t>
            </a:r>
            <a:r>
              <a:rPr lang="nl-NL" dirty="0" smtClean="0">
                <a:solidFill>
                  <a:prstClr val="black"/>
                </a:solidFill>
              </a:rPr>
              <a:t> </a:t>
            </a:r>
            <a:r>
              <a:rPr lang="nl-NL" dirty="0" err="1">
                <a:solidFill>
                  <a:prstClr val="black"/>
                </a:solidFill>
              </a:rPr>
              <a:t>Text</a:t>
            </a:r>
            <a:r>
              <a:rPr lang="nl-NL" dirty="0">
                <a:solidFill>
                  <a:prstClr val="black"/>
                </a:solidFill>
              </a:rPr>
              <a:t> </a:t>
            </a:r>
            <a:r>
              <a:rPr lang="nl-NL" dirty="0" err="1">
                <a:solidFill>
                  <a:prstClr val="black"/>
                </a:solidFill>
              </a:rPr>
              <a:t>to</a:t>
            </a:r>
            <a:r>
              <a:rPr lang="nl-NL" dirty="0">
                <a:solidFill>
                  <a:prstClr val="black"/>
                </a:solidFill>
              </a:rPr>
              <a:t> a Plot</a:t>
            </a:r>
          </a:p>
          <a:p>
            <a:pPr lvl="0"/>
            <a:r>
              <a:rPr lang="nl-NL" dirty="0" err="1">
                <a:solidFill>
                  <a:srgbClr val="0033CC"/>
                </a:solidFill>
              </a:rPr>
              <a:t>title</a:t>
            </a:r>
            <a:r>
              <a:rPr lang="nl-NL" dirty="0">
                <a:solidFill>
                  <a:prstClr val="black"/>
                </a:solidFill>
              </a:rPr>
              <a:t>                  </a:t>
            </a:r>
            <a:r>
              <a:rPr lang="nl-NL" dirty="0" smtClean="0">
                <a:solidFill>
                  <a:prstClr val="black"/>
                </a:solidFill>
              </a:rPr>
              <a:t>       </a:t>
            </a:r>
            <a:r>
              <a:rPr lang="nl-NL" dirty="0">
                <a:solidFill>
                  <a:prstClr val="black"/>
                </a:solidFill>
              </a:rPr>
              <a:t>Plot </a:t>
            </a:r>
            <a:r>
              <a:rPr lang="nl-NL" dirty="0" err="1">
                <a:solidFill>
                  <a:prstClr val="black"/>
                </a:solidFill>
              </a:rPr>
              <a:t>Annotation</a:t>
            </a:r>
            <a:endParaRPr lang="nl-NL" dirty="0">
              <a:solidFill>
                <a:prstClr val="black"/>
              </a:solidFill>
            </a:endParaRPr>
          </a:p>
          <a:p>
            <a:pPr lvl="0"/>
            <a:r>
              <a:rPr lang="nl-NL" dirty="0" err="1">
                <a:solidFill>
                  <a:prstClr val="black"/>
                </a:solidFill>
              </a:rPr>
              <a:t>xinch</a:t>
            </a:r>
            <a:r>
              <a:rPr lang="nl-NL" dirty="0">
                <a:solidFill>
                  <a:prstClr val="black"/>
                </a:solidFill>
              </a:rPr>
              <a:t>                  </a:t>
            </a:r>
            <a:r>
              <a:rPr lang="nl-NL" dirty="0" smtClean="0">
                <a:solidFill>
                  <a:prstClr val="black"/>
                </a:solidFill>
              </a:rPr>
              <a:t>    </a:t>
            </a:r>
            <a:r>
              <a:rPr lang="nl-NL" dirty="0" err="1">
                <a:solidFill>
                  <a:prstClr val="black"/>
                </a:solidFill>
              </a:rPr>
              <a:t>Graphical</a:t>
            </a:r>
            <a:r>
              <a:rPr lang="nl-NL" dirty="0">
                <a:solidFill>
                  <a:prstClr val="black"/>
                </a:solidFill>
              </a:rPr>
              <a:t> Units</a:t>
            </a:r>
          </a:p>
          <a:p>
            <a:pPr lvl="0"/>
            <a:r>
              <a:rPr lang="nl-NL" dirty="0" err="1">
                <a:solidFill>
                  <a:prstClr val="black"/>
                </a:solidFill>
              </a:rPr>
              <a:t>xspline</a:t>
            </a:r>
            <a:r>
              <a:rPr lang="nl-NL" dirty="0">
                <a:solidFill>
                  <a:prstClr val="black"/>
                </a:solidFill>
              </a:rPr>
              <a:t>                </a:t>
            </a:r>
            <a:r>
              <a:rPr lang="nl-NL" dirty="0" smtClean="0">
                <a:solidFill>
                  <a:prstClr val="black"/>
                </a:solidFill>
              </a:rPr>
              <a:t>   </a:t>
            </a:r>
            <a:r>
              <a:rPr lang="nl-NL" dirty="0">
                <a:solidFill>
                  <a:prstClr val="black"/>
                </a:solidFill>
              </a:rPr>
              <a:t>Draw </a:t>
            </a:r>
            <a:r>
              <a:rPr lang="nl-NL" dirty="0" err="1">
                <a:solidFill>
                  <a:prstClr val="black"/>
                </a:solidFill>
              </a:rPr>
              <a:t>an</a:t>
            </a:r>
            <a:r>
              <a:rPr lang="nl-NL" dirty="0">
                <a:solidFill>
                  <a:prstClr val="black"/>
                </a:solidFill>
              </a:rPr>
              <a:t> X-</a:t>
            </a:r>
            <a:r>
              <a:rPr lang="nl-NL" dirty="0" err="1">
                <a:solidFill>
                  <a:prstClr val="black"/>
                </a:solidFill>
              </a:rPr>
              <a:t>spline</a:t>
            </a:r>
            <a:endParaRPr lang="nl-NL" dirty="0">
              <a:solidFill>
                <a:prstClr val="black"/>
              </a:solidFill>
            </a:endParaRPr>
          </a:p>
        </p:txBody>
      </p:sp>
      <p:sp>
        <p:nvSpPr>
          <p:cNvPr id="3" name="Rechthoek 2"/>
          <p:cNvSpPr/>
          <p:nvPr/>
        </p:nvSpPr>
        <p:spPr>
          <a:xfrm>
            <a:off x="850232" y="5326178"/>
            <a:ext cx="10138611" cy="523220"/>
          </a:xfrm>
          <a:prstGeom prst="rect">
            <a:avLst/>
          </a:prstGeom>
        </p:spPr>
        <p:txBody>
          <a:bodyPr wrap="square">
            <a:spAutoFit/>
          </a:bodyPr>
          <a:lstStyle/>
          <a:p>
            <a:pPr lvl="0"/>
            <a:r>
              <a:rPr lang="nl-NL" sz="2800" dirty="0" smtClean="0">
                <a:solidFill>
                  <a:prstClr val="black"/>
                </a:solidFill>
              </a:rPr>
              <a:t>We </a:t>
            </a:r>
            <a:r>
              <a:rPr lang="nl-NL" sz="2800" dirty="0">
                <a:solidFill>
                  <a:prstClr val="black"/>
                </a:solidFill>
              </a:rPr>
              <a:t>bekijken</a:t>
            </a:r>
            <a:r>
              <a:rPr lang="nl-NL" sz="2800" dirty="0" smtClean="0">
                <a:solidFill>
                  <a:prstClr val="black"/>
                </a:solidFill>
              </a:rPr>
              <a:t> </a:t>
            </a:r>
            <a:r>
              <a:rPr lang="nl-NL" sz="2800" dirty="0">
                <a:solidFill>
                  <a:prstClr val="black"/>
                </a:solidFill>
              </a:rPr>
              <a:t>enkele </a:t>
            </a:r>
            <a:r>
              <a:rPr lang="nl-NL" sz="2800" dirty="0" smtClean="0">
                <a:solidFill>
                  <a:prstClr val="black"/>
                </a:solidFill>
              </a:rPr>
              <a:t>voorbeelden:</a:t>
            </a:r>
            <a:endParaRPr lang="nl-NL" sz="2800" dirty="0">
              <a:solidFill>
                <a:prstClr val="black"/>
              </a:solidFill>
            </a:endParaRPr>
          </a:p>
        </p:txBody>
      </p:sp>
    </p:spTree>
    <p:extLst>
      <p:ext uri="{BB962C8B-B14F-4D97-AF65-F5344CB8AC3E}">
        <p14:creationId xmlns:p14="http://schemas.microsoft.com/office/powerpoint/2010/main" val="378766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5990051" y="1425590"/>
            <a:ext cx="5373841" cy="5368499"/>
          </a:xfrm>
          <a:prstGeom prst="rect">
            <a:avLst/>
          </a:prstGeom>
        </p:spPr>
      </p:pic>
      <p:sp>
        <p:nvSpPr>
          <p:cNvPr id="3" name="Rechthoek 2"/>
          <p:cNvSpPr/>
          <p:nvPr/>
        </p:nvSpPr>
        <p:spPr>
          <a:xfrm>
            <a:off x="513347" y="1830446"/>
            <a:ext cx="2791327" cy="1569660"/>
          </a:xfrm>
          <a:prstGeom prst="rect">
            <a:avLst/>
          </a:prstGeom>
        </p:spPr>
        <p:txBody>
          <a:bodyPr wrap="square">
            <a:spAutoFit/>
          </a:bodyPr>
          <a:lstStyle/>
          <a:p>
            <a:r>
              <a:rPr lang="nl-NL" sz="2400" dirty="0"/>
              <a:t>&gt; </a:t>
            </a:r>
            <a:r>
              <a:rPr lang="nl-NL" sz="2400" dirty="0" err="1">
                <a:solidFill>
                  <a:srgbClr val="FF0000"/>
                </a:solidFill>
              </a:rPr>
              <a:t>require</a:t>
            </a:r>
            <a:r>
              <a:rPr lang="nl-NL" sz="2400" dirty="0">
                <a:solidFill>
                  <a:srgbClr val="FF0000"/>
                </a:solidFill>
              </a:rPr>
              <a:t>(</a:t>
            </a:r>
            <a:r>
              <a:rPr lang="nl-NL" sz="2400" dirty="0" err="1">
                <a:solidFill>
                  <a:srgbClr val="FF0000"/>
                </a:solidFill>
              </a:rPr>
              <a:t>stats</a:t>
            </a:r>
            <a:r>
              <a:rPr lang="nl-NL" sz="2400" dirty="0">
                <a:solidFill>
                  <a:srgbClr val="FF0000"/>
                </a:solidFill>
              </a:rPr>
              <a:t>)</a:t>
            </a:r>
          </a:p>
          <a:p>
            <a:r>
              <a:rPr lang="nl-NL" sz="2400" dirty="0"/>
              <a:t>&gt;</a:t>
            </a:r>
            <a:r>
              <a:rPr lang="nl-NL" sz="2400" dirty="0">
                <a:solidFill>
                  <a:srgbClr val="FF0000"/>
                </a:solidFill>
              </a:rPr>
              <a:t> plot(</a:t>
            </a:r>
            <a:r>
              <a:rPr lang="nl-NL" sz="2400" dirty="0" err="1">
                <a:solidFill>
                  <a:srgbClr val="FF0000"/>
                </a:solidFill>
              </a:rPr>
              <a:t>cars</a:t>
            </a:r>
            <a:r>
              <a:rPr lang="nl-NL" sz="2400" dirty="0">
                <a:solidFill>
                  <a:srgbClr val="FF0000"/>
                </a:solidFill>
              </a:rPr>
              <a:t>)</a:t>
            </a:r>
          </a:p>
          <a:p>
            <a:r>
              <a:rPr lang="nl-NL" sz="2400" dirty="0" smtClean="0"/>
              <a:t>&gt;</a:t>
            </a:r>
            <a:r>
              <a:rPr lang="nl-NL" sz="2400" dirty="0" smtClean="0">
                <a:solidFill>
                  <a:srgbClr val="FF0000"/>
                </a:solidFill>
              </a:rPr>
              <a:t> </a:t>
            </a:r>
            <a:r>
              <a:rPr lang="nl-NL" sz="2400" dirty="0" err="1" smtClean="0">
                <a:solidFill>
                  <a:srgbClr val="FF0000"/>
                </a:solidFill>
              </a:rPr>
              <a:t>lines</a:t>
            </a:r>
            <a:r>
              <a:rPr lang="nl-NL" sz="2400" dirty="0" smtClean="0">
                <a:solidFill>
                  <a:srgbClr val="FF0000"/>
                </a:solidFill>
              </a:rPr>
              <a:t>(</a:t>
            </a:r>
            <a:r>
              <a:rPr lang="nl-NL" sz="2400" dirty="0" err="1" smtClean="0">
                <a:solidFill>
                  <a:srgbClr val="FF0000"/>
                </a:solidFill>
              </a:rPr>
              <a:t>lowess</a:t>
            </a:r>
            <a:r>
              <a:rPr lang="nl-NL" sz="2400" dirty="0" smtClean="0">
                <a:solidFill>
                  <a:srgbClr val="FF0000"/>
                </a:solidFill>
              </a:rPr>
              <a:t>(</a:t>
            </a:r>
            <a:r>
              <a:rPr lang="nl-NL" sz="2400" dirty="0" err="1" smtClean="0">
                <a:solidFill>
                  <a:srgbClr val="FF0000"/>
                </a:solidFill>
              </a:rPr>
              <a:t>cars</a:t>
            </a:r>
            <a:r>
              <a:rPr lang="nl-NL" sz="2400" dirty="0" smtClean="0">
                <a:solidFill>
                  <a:srgbClr val="FF0000"/>
                </a:solidFill>
              </a:rPr>
              <a:t>))</a:t>
            </a:r>
          </a:p>
          <a:p>
            <a:r>
              <a:rPr lang="nl-NL" sz="2400" dirty="0" smtClean="0"/>
              <a:t>&gt;</a:t>
            </a:r>
            <a:endParaRPr lang="nl-NL" sz="2400" dirty="0"/>
          </a:p>
        </p:txBody>
      </p:sp>
      <p:sp>
        <p:nvSpPr>
          <p:cNvPr id="6" name="Rechthoek 5"/>
          <p:cNvSpPr/>
          <p:nvPr/>
        </p:nvSpPr>
        <p:spPr>
          <a:xfrm>
            <a:off x="513347" y="3879008"/>
            <a:ext cx="3671967" cy="461665"/>
          </a:xfrm>
          <a:prstGeom prst="rect">
            <a:avLst/>
          </a:prstGeom>
        </p:spPr>
        <p:txBody>
          <a:bodyPr wrap="none">
            <a:spAutoFit/>
          </a:bodyPr>
          <a:lstStyle/>
          <a:p>
            <a:pPr lvl="0"/>
            <a:r>
              <a:rPr lang="nl-NL" sz="2400" dirty="0">
                <a:solidFill>
                  <a:prstClr val="black"/>
                </a:solidFill>
              </a:rPr>
              <a:t># geeft het volgende plaatje</a:t>
            </a:r>
          </a:p>
        </p:txBody>
      </p:sp>
      <p:sp>
        <p:nvSpPr>
          <p:cNvPr id="7" name="Rechthoek 6"/>
          <p:cNvSpPr/>
          <p:nvPr/>
        </p:nvSpPr>
        <p:spPr>
          <a:xfrm>
            <a:off x="513347" y="395260"/>
            <a:ext cx="9833013" cy="584775"/>
          </a:xfrm>
          <a:prstGeom prst="rect">
            <a:avLst/>
          </a:prstGeom>
        </p:spPr>
        <p:txBody>
          <a:bodyPr wrap="none">
            <a:spAutoFit/>
          </a:bodyPr>
          <a:lstStyle/>
          <a:p>
            <a:r>
              <a:rPr lang="nl-NL" sz="3200" dirty="0">
                <a:solidFill>
                  <a:prstClr val="black"/>
                </a:solidFill>
              </a:rPr>
              <a:t>&gt; </a:t>
            </a:r>
            <a:r>
              <a:rPr lang="nl-NL" sz="3200" dirty="0">
                <a:solidFill>
                  <a:srgbClr val="FF0000"/>
                </a:solidFill>
              </a:rPr>
              <a:t>?</a:t>
            </a:r>
            <a:r>
              <a:rPr lang="nl-NL" sz="3200" dirty="0" smtClean="0">
                <a:solidFill>
                  <a:srgbClr val="FF0000"/>
                </a:solidFill>
              </a:rPr>
              <a:t>plot    </a:t>
            </a:r>
            <a:r>
              <a:rPr lang="nl-NL" sz="3200" dirty="0" smtClean="0"/>
              <a:t># hier halen we een voorbeeldscript op voor plot</a:t>
            </a:r>
            <a:endParaRPr lang="nl-NL" dirty="0"/>
          </a:p>
        </p:txBody>
      </p:sp>
      <p:sp>
        <p:nvSpPr>
          <p:cNvPr id="8" name="Rechthoek 7"/>
          <p:cNvSpPr/>
          <p:nvPr/>
        </p:nvSpPr>
        <p:spPr>
          <a:xfrm>
            <a:off x="2045368" y="828266"/>
            <a:ext cx="8197516" cy="584775"/>
          </a:xfrm>
          <a:prstGeom prst="rect">
            <a:avLst/>
          </a:prstGeom>
        </p:spPr>
        <p:txBody>
          <a:bodyPr wrap="square">
            <a:spAutoFit/>
          </a:bodyPr>
          <a:lstStyle/>
          <a:p>
            <a:pPr lvl="0"/>
            <a:r>
              <a:rPr lang="nl-NL" sz="3200" dirty="0">
                <a:solidFill>
                  <a:prstClr val="black"/>
                </a:solidFill>
              </a:rPr>
              <a:t># zo krijgen we de uitleg, die we nodig hebben</a:t>
            </a:r>
            <a:endParaRPr lang="nl-NL" sz="3200" dirty="0">
              <a:solidFill>
                <a:srgbClr val="FF0000"/>
              </a:solidFill>
            </a:endParaRPr>
          </a:p>
        </p:txBody>
      </p:sp>
    </p:spTree>
    <p:extLst>
      <p:ext uri="{BB962C8B-B14F-4D97-AF65-F5344CB8AC3E}">
        <p14:creationId xmlns:p14="http://schemas.microsoft.com/office/powerpoint/2010/main" val="17726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513347" y="327588"/>
            <a:ext cx="11069053" cy="7096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200" dirty="0" smtClean="0"/>
              <a:t>&gt; </a:t>
            </a:r>
            <a:r>
              <a:rPr lang="nl-NL" sz="3200" dirty="0" smtClean="0">
                <a:solidFill>
                  <a:srgbClr val="FF0000"/>
                </a:solidFill>
              </a:rPr>
              <a:t>?plot          </a:t>
            </a:r>
            <a:r>
              <a:rPr lang="nl-NL" sz="3200" dirty="0" smtClean="0"/>
              <a:t># hier </a:t>
            </a:r>
            <a:r>
              <a:rPr lang="nl-NL" sz="3200" dirty="0"/>
              <a:t>halen we een voorbeeldscript op voor plot</a:t>
            </a:r>
          </a:p>
          <a:p>
            <a:r>
              <a:rPr lang="nl-NL" sz="3200" dirty="0" smtClean="0">
                <a:solidFill>
                  <a:srgbClr val="FF0000"/>
                </a:solidFill>
              </a:rPr>
              <a:t> </a:t>
            </a:r>
            <a:endParaRPr lang="nl-NL" sz="3200" b="1" dirty="0">
              <a:solidFill>
                <a:srgbClr val="FF0000"/>
              </a:solidFill>
            </a:endParaRPr>
          </a:p>
        </p:txBody>
      </p:sp>
      <p:sp>
        <p:nvSpPr>
          <p:cNvPr id="4" name="Rechthoek 3"/>
          <p:cNvSpPr/>
          <p:nvPr/>
        </p:nvSpPr>
        <p:spPr>
          <a:xfrm>
            <a:off x="513347" y="1443335"/>
            <a:ext cx="2791327" cy="1200329"/>
          </a:xfrm>
          <a:prstGeom prst="rect">
            <a:avLst/>
          </a:prstGeom>
        </p:spPr>
        <p:txBody>
          <a:bodyPr wrap="square">
            <a:spAutoFit/>
          </a:bodyPr>
          <a:lstStyle/>
          <a:p>
            <a:r>
              <a:rPr lang="nl-NL" sz="2400" dirty="0"/>
              <a:t>&gt; </a:t>
            </a:r>
            <a:r>
              <a:rPr lang="nl-NL" sz="2400" dirty="0" err="1">
                <a:solidFill>
                  <a:srgbClr val="FF0000"/>
                </a:solidFill>
              </a:rPr>
              <a:t>require</a:t>
            </a:r>
            <a:r>
              <a:rPr lang="nl-NL" sz="2400" dirty="0">
                <a:solidFill>
                  <a:srgbClr val="FF0000"/>
                </a:solidFill>
              </a:rPr>
              <a:t>(</a:t>
            </a:r>
            <a:r>
              <a:rPr lang="nl-NL" sz="2400" dirty="0" err="1">
                <a:solidFill>
                  <a:srgbClr val="FF0000"/>
                </a:solidFill>
              </a:rPr>
              <a:t>stats</a:t>
            </a:r>
            <a:r>
              <a:rPr lang="nl-NL" sz="2400" dirty="0">
                <a:solidFill>
                  <a:srgbClr val="FF0000"/>
                </a:solidFill>
              </a:rPr>
              <a:t>)</a:t>
            </a:r>
          </a:p>
          <a:p>
            <a:r>
              <a:rPr lang="nl-NL" sz="2400" dirty="0"/>
              <a:t>&gt;</a:t>
            </a:r>
            <a:r>
              <a:rPr lang="nl-NL" sz="2400" dirty="0">
                <a:solidFill>
                  <a:srgbClr val="FF0000"/>
                </a:solidFill>
              </a:rPr>
              <a:t> plot(</a:t>
            </a:r>
            <a:r>
              <a:rPr lang="nl-NL" sz="2400" dirty="0" err="1">
                <a:solidFill>
                  <a:srgbClr val="FF0000"/>
                </a:solidFill>
              </a:rPr>
              <a:t>cars</a:t>
            </a:r>
            <a:r>
              <a:rPr lang="nl-NL" sz="2400" dirty="0" smtClean="0">
                <a:solidFill>
                  <a:srgbClr val="FF0000"/>
                </a:solidFill>
              </a:rPr>
              <a:t>)</a:t>
            </a:r>
          </a:p>
          <a:p>
            <a:r>
              <a:rPr lang="nl-NL" sz="2400" dirty="0" smtClean="0"/>
              <a:t>&gt;</a:t>
            </a:r>
            <a:endParaRPr lang="nl-NL" sz="2400" dirty="0"/>
          </a:p>
        </p:txBody>
      </p:sp>
      <p:pic>
        <p:nvPicPr>
          <p:cNvPr id="5" name="Afbeelding 4"/>
          <p:cNvPicPr>
            <a:picLocks noChangeAspect="1"/>
          </p:cNvPicPr>
          <p:nvPr/>
        </p:nvPicPr>
        <p:blipFill>
          <a:blip r:embed="rId2"/>
          <a:stretch>
            <a:fillRect/>
          </a:stretch>
        </p:blipFill>
        <p:spPr>
          <a:xfrm>
            <a:off x="5215207" y="497138"/>
            <a:ext cx="6367193" cy="6360862"/>
          </a:xfrm>
          <a:prstGeom prst="rect">
            <a:avLst/>
          </a:prstGeom>
        </p:spPr>
      </p:pic>
      <p:sp>
        <p:nvSpPr>
          <p:cNvPr id="7" name="Rechthoek 6"/>
          <p:cNvSpPr/>
          <p:nvPr/>
        </p:nvSpPr>
        <p:spPr>
          <a:xfrm>
            <a:off x="440579" y="4448502"/>
            <a:ext cx="3671967" cy="1200329"/>
          </a:xfrm>
          <a:prstGeom prst="rect">
            <a:avLst/>
          </a:prstGeom>
        </p:spPr>
        <p:txBody>
          <a:bodyPr wrap="none">
            <a:spAutoFit/>
          </a:bodyPr>
          <a:lstStyle/>
          <a:p>
            <a:pPr lvl="0"/>
            <a:r>
              <a:rPr lang="nl-NL" sz="2400" dirty="0">
                <a:solidFill>
                  <a:prstClr val="black"/>
                </a:solidFill>
              </a:rPr>
              <a:t># geeft het volgende </a:t>
            </a:r>
            <a:r>
              <a:rPr lang="nl-NL" sz="2400" dirty="0" smtClean="0">
                <a:solidFill>
                  <a:prstClr val="black"/>
                </a:solidFill>
              </a:rPr>
              <a:t>plaatje</a:t>
            </a:r>
          </a:p>
          <a:p>
            <a:pPr lvl="0"/>
            <a:r>
              <a:rPr lang="nl-NL" sz="2400" dirty="0" smtClean="0">
                <a:solidFill>
                  <a:prstClr val="black"/>
                </a:solidFill>
              </a:rPr>
              <a:t>Maak hier een </a:t>
            </a:r>
            <a:r>
              <a:rPr lang="nl-NL" sz="2400" dirty="0" smtClean="0">
                <a:solidFill>
                  <a:srgbClr val="0033CC"/>
                </a:solidFill>
              </a:rPr>
              <a:t>grafiek</a:t>
            </a:r>
            <a:r>
              <a:rPr lang="nl-NL" sz="2400" dirty="0" smtClean="0">
                <a:solidFill>
                  <a:prstClr val="black"/>
                </a:solidFill>
              </a:rPr>
              <a:t> van.</a:t>
            </a:r>
          </a:p>
          <a:p>
            <a:pPr lvl="0"/>
            <a:r>
              <a:rPr lang="nl-NL" sz="2400" dirty="0"/>
              <a:t>&gt; </a:t>
            </a:r>
            <a:r>
              <a:rPr lang="nl-NL" sz="2400" dirty="0">
                <a:solidFill>
                  <a:srgbClr val="FF0000"/>
                </a:solidFill>
              </a:rPr>
              <a:t>?</a:t>
            </a:r>
            <a:r>
              <a:rPr lang="nl-NL" sz="2400" dirty="0" err="1" smtClean="0">
                <a:solidFill>
                  <a:srgbClr val="FF0000"/>
                </a:solidFill>
              </a:rPr>
              <a:t>cars</a:t>
            </a:r>
            <a:r>
              <a:rPr lang="nl-NL" sz="2400" dirty="0" smtClean="0">
                <a:solidFill>
                  <a:srgbClr val="FF0000"/>
                </a:solidFill>
              </a:rPr>
              <a:t>  </a:t>
            </a:r>
            <a:r>
              <a:rPr lang="nl-NL" sz="2400" dirty="0" smtClean="0"/>
              <a:t># voor informatie</a:t>
            </a:r>
            <a:endParaRPr lang="nl-NL" sz="2400" dirty="0"/>
          </a:p>
        </p:txBody>
      </p:sp>
    </p:spTree>
    <p:extLst>
      <p:ext uri="{BB962C8B-B14F-4D97-AF65-F5344CB8AC3E}">
        <p14:creationId xmlns:p14="http://schemas.microsoft.com/office/powerpoint/2010/main" val="1747214241"/>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B8DAAF75E59E4D8388A120746EB261" ma:contentTypeVersion="0" ma:contentTypeDescription="Een nieuw document maken." ma:contentTypeScope="" ma:versionID="d0bd53b97bdb4135140e3ad3c124a179">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5F9479-23F8-4408-A34B-057D64C87D0B}"/>
</file>

<file path=customXml/itemProps2.xml><?xml version="1.0" encoding="utf-8"?>
<ds:datastoreItem xmlns:ds="http://schemas.openxmlformats.org/officeDocument/2006/customXml" ds:itemID="{194713EB-95F8-4EAC-A124-018268B63D68}"/>
</file>

<file path=customXml/itemProps3.xml><?xml version="1.0" encoding="utf-8"?>
<ds:datastoreItem xmlns:ds="http://schemas.openxmlformats.org/officeDocument/2006/customXml" ds:itemID="{309FA973-6FCE-4133-A9A6-BE5EC7CF4525}"/>
</file>

<file path=docProps/app.xml><?xml version="1.0" encoding="utf-8"?>
<Properties xmlns="http://schemas.openxmlformats.org/officeDocument/2006/extended-properties" xmlns:vt="http://schemas.openxmlformats.org/officeDocument/2006/docPropsVTypes">
  <TotalTime>535</TotalTime>
  <Words>1516</Words>
  <Application>Microsoft Office PowerPoint</Application>
  <PresentationFormat>Breedbeeld</PresentationFormat>
  <Paragraphs>213</Paragraphs>
  <Slides>24</Slides>
  <Notes>0</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24</vt:i4>
      </vt:variant>
    </vt:vector>
  </HeadingPairs>
  <TitlesOfParts>
    <vt:vector size="31" baseType="lpstr">
      <vt:lpstr>Arial</vt:lpstr>
      <vt:lpstr>Calibri</vt:lpstr>
      <vt:lpstr>Calibri Light</vt:lpstr>
      <vt:lpstr>Courier New</vt:lpstr>
      <vt:lpstr>Times New Roman</vt:lpstr>
      <vt:lpstr>Kantoorthema</vt:lpstr>
      <vt:lpstr>2_Kantoorthema</vt:lpstr>
      <vt:lpstr>Van de allereerste sessie: De packages base, datasets, graphics en stats hebben mijn speciale interesse.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&gt;?barplot               # We kunnen ook een voorbeeld in R plakken om te kijken wat we krijgen. Gebruik het script van # args.legend    </vt:lpstr>
      <vt:lpstr>Andere waarden ingevuld.</vt:lpstr>
      <vt:lpstr>Andere waarden ingevuld.</vt:lpstr>
      <vt:lpstr>PowerPoint-presentatie</vt:lpstr>
      <vt:lpstr>PowerPoint-presentatie</vt:lpstr>
      <vt:lpstr>Je kunt proberen alles met trial and error  op te lossen.</vt:lpstr>
      <vt:lpstr>PowerPoint-presentatie</vt:lpstr>
      <vt:lpstr>Voor volgende week van www.tryr.codeschool.com chapter 6 helemaal doorwerken.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 de allereerste sessie: De packages datasets, graphics en stats hebben mijn speciale interesse.</dc:title>
  <dc:creator>Wilma</dc:creator>
  <cp:lastModifiedBy>Wilma</cp:lastModifiedBy>
  <cp:revision>61</cp:revision>
  <dcterms:created xsi:type="dcterms:W3CDTF">2014-02-24T11:16:02Z</dcterms:created>
  <dcterms:modified xsi:type="dcterms:W3CDTF">2015-02-21T01:08:42Z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0x0101001EB8DAAF75E59E4D8388A120746EB261</vt:lpwstr>
  </property>
</Properties>
</file>